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notesSlides/notesSlide28.xml" ContentType="application/vnd.openxmlformats-officedocument.presentationml.notesSlide+xml"/>
  <Override PartName="/ppt/charts/chart14.xml" ContentType="application/vnd.openxmlformats-officedocument.drawingml.chart+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8.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0.xml" ContentType="application/vnd.openxmlformats-officedocument.drawingml.chart+xml"/>
  <Override PartName="/ppt/notesSlides/notesSlide40.xml" ContentType="application/vnd.openxmlformats-officedocument.presentationml.notesSlide+xml"/>
  <Override PartName="/ppt/charts/chart21.xml" ContentType="application/vnd.openxmlformats-officedocument.drawingml.chart+xml"/>
  <Override PartName="/ppt/notesSlides/notesSlide41.xml" ContentType="application/vnd.openxmlformats-officedocument.presentationml.notesSlide+xml"/>
  <Override PartName="/ppt/charts/chart22.xml" ContentType="application/vnd.openxmlformats-officedocument.drawingml.chart+xml"/>
  <Override PartName="/ppt/notesSlides/notesSlide42.xml" ContentType="application/vnd.openxmlformats-officedocument.presentationml.notesSlide+xml"/>
  <Override PartName="/ppt/charts/chart23.xml" ContentType="application/vnd.openxmlformats-officedocument.drawingml.chart+xml"/>
  <Override PartName="/ppt/notesSlides/notesSlide43.xml" ContentType="application/vnd.openxmlformats-officedocument.presentationml.notesSlide+xml"/>
  <Override PartName="/ppt/charts/chart24.xml" ContentType="application/vnd.openxmlformats-officedocument.drawingml.chart+xml"/>
  <Override PartName="/ppt/notesSlides/notesSlide44.xml" ContentType="application/vnd.openxmlformats-officedocument.presentationml.notesSlide+xml"/>
  <Override PartName="/ppt/charts/chart25.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6.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7.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8.xml" ContentType="application/vnd.openxmlformats-officedocument.drawingml.chart+xml"/>
  <Override PartName="/ppt/notesSlides/notesSlide52.xml" ContentType="application/vnd.openxmlformats-officedocument.presentationml.notesSlide+xml"/>
  <Override PartName="/ppt/charts/chart29.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0.xml" ContentType="application/vnd.openxmlformats-officedocument.drawingml.chart+xml"/>
  <Override PartName="/ppt/notesSlides/notesSlide55.xml" ContentType="application/vnd.openxmlformats-officedocument.presentationml.notesSlide+xml"/>
  <Override PartName="/ppt/charts/chart31.xml" ContentType="application/vnd.openxmlformats-officedocument.drawingml.chart+xml"/>
  <Override PartName="/ppt/notesSlides/notesSlide56.xml" ContentType="application/vnd.openxmlformats-officedocument.presentationml.notesSlide+xml"/>
  <Override PartName="/ppt/charts/chart32.xml" ContentType="application/vnd.openxmlformats-officedocument.drawingml.chart+xml"/>
  <Override PartName="/ppt/notesSlides/notesSlide57.xml" ContentType="application/vnd.openxmlformats-officedocument.presentationml.notesSlide+xml"/>
  <Override PartName="/ppt/charts/chart33.xml" ContentType="application/vnd.openxmlformats-officedocument.drawingml.chart+xml"/>
  <Override PartName="/ppt/notesSlides/notesSlide58.xml" ContentType="application/vnd.openxmlformats-officedocument.presentationml.notesSlide+xml"/>
  <Override PartName="/ppt/charts/chart34.xml" ContentType="application/vnd.openxmlformats-officedocument.drawingml.chart+xml"/>
  <Override PartName="/ppt/notesSlides/notesSlide59.xml" ContentType="application/vnd.openxmlformats-officedocument.presentationml.notesSlide+xml"/>
  <Override PartName="/ppt/charts/chart35.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6.xml" ContentType="application/vnd.openxmlformats-officedocument.drawingml.chart+xml"/>
  <Override PartName="/ppt/notesSlides/notesSlide62.xml" ContentType="application/vnd.openxmlformats-officedocument.presentationml.notesSlide+xml"/>
  <Override PartName="/ppt/charts/chart37.xml" ContentType="application/vnd.openxmlformats-officedocument.drawingml.chart+xml"/>
  <Override PartName="/ppt/notesSlides/notesSlide63.xml" ContentType="application/vnd.openxmlformats-officedocument.presentationml.notesSlide+xml"/>
  <Override PartName="/ppt/charts/chart38.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9.xml" ContentType="application/vnd.openxmlformats-officedocument.drawingml.chart+xml"/>
  <Override PartName="/ppt/notesSlides/notesSlide66.xml" ContentType="application/vnd.openxmlformats-officedocument.presentationml.notesSlide+xml"/>
  <Override PartName="/ppt/charts/chart40.xml" ContentType="application/vnd.openxmlformats-officedocument.drawingml.chart+xml"/>
  <Override PartName="/ppt/notesSlides/notesSlide67.xml" ContentType="application/vnd.openxmlformats-officedocument.presentationml.notesSlide+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32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23" r:id="rId67"/>
    <p:sldId id="320" r:id="rId68"/>
    <p:sldId id="321"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868" autoAdjust="0"/>
    <p:restoredTop sz="77620" autoAdjust="0"/>
  </p:normalViewPr>
  <p:slideViewPr>
    <p:cSldViewPr>
      <p:cViewPr>
        <p:scale>
          <a:sx n="70" d="100"/>
          <a:sy n="70" d="100"/>
        </p:scale>
        <p:origin x="-1068"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Male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8</c:v>
                </c:pt>
                <c:pt idx="1">
                  <c:v>24</c:v>
                </c:pt>
                <c:pt idx="2">
                  <c:v>44</c:v>
                </c:pt>
              </c:numCache>
            </c:numRef>
          </c:val>
        </c:ser>
        <c:ser>
          <c:idx val="1"/>
          <c:order val="1"/>
          <c:tx>
            <c:strRef>
              <c:f>Sheet1!$C$1</c:f>
              <c:strCache>
                <c:ptCount val="1"/>
                <c:pt idx="0">
                  <c:v>Female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92</c:v>
                </c:pt>
                <c:pt idx="1">
                  <c:v>76</c:v>
                </c:pt>
                <c:pt idx="2">
                  <c:v>56</c:v>
                </c:pt>
              </c:numCache>
            </c:numRef>
          </c:val>
        </c:ser>
        <c:dLbls>
          <c:showLegendKey val="0"/>
          <c:showVal val="0"/>
          <c:showCatName val="0"/>
          <c:showSerName val="0"/>
          <c:showPercent val="0"/>
          <c:showBubbleSize val="0"/>
        </c:dLbls>
        <c:gapWidth val="150"/>
        <c:axId val="36620160"/>
        <c:axId val="36621696"/>
      </c:barChart>
      <c:catAx>
        <c:axId val="36620160"/>
        <c:scaling>
          <c:orientation val="minMax"/>
        </c:scaling>
        <c:delete val="0"/>
        <c:axPos val="b"/>
        <c:majorTickMark val="out"/>
        <c:minorTickMark val="none"/>
        <c:tickLblPos val="nextTo"/>
        <c:crossAx val="36621696"/>
        <c:crosses val="autoZero"/>
        <c:auto val="1"/>
        <c:lblAlgn val="ctr"/>
        <c:lblOffset val="100"/>
        <c:noMultiLvlLbl val="0"/>
      </c:catAx>
      <c:valAx>
        <c:axId val="36621696"/>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36620160"/>
        <c:crosses val="autoZero"/>
        <c:crossBetween val="between"/>
        <c:majorUnit val="20"/>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48</c:v>
                </c:pt>
                <c:pt idx="1">
                  <c:v>41</c:v>
                </c:pt>
                <c:pt idx="2">
                  <c:v>30</c:v>
                </c:pt>
              </c:numCache>
            </c:numRef>
          </c:val>
        </c:ser>
        <c:dLbls>
          <c:showLegendKey val="0"/>
          <c:showVal val="0"/>
          <c:showCatName val="0"/>
          <c:showSerName val="0"/>
          <c:showPercent val="0"/>
          <c:showBubbleSize val="0"/>
        </c:dLbls>
        <c:gapWidth val="151"/>
        <c:axId val="120801152"/>
        <c:axId val="120802688"/>
      </c:barChart>
      <c:catAx>
        <c:axId val="120801152"/>
        <c:scaling>
          <c:orientation val="minMax"/>
        </c:scaling>
        <c:delete val="0"/>
        <c:axPos val="b"/>
        <c:majorTickMark val="out"/>
        <c:minorTickMark val="none"/>
        <c:tickLblPos val="nextTo"/>
        <c:crossAx val="120802688"/>
        <c:crosses val="autoZero"/>
        <c:auto val="1"/>
        <c:lblAlgn val="ctr"/>
        <c:lblOffset val="100"/>
        <c:noMultiLvlLbl val="0"/>
      </c:catAx>
      <c:valAx>
        <c:axId val="120802688"/>
        <c:scaling>
          <c:orientation val="minMax"/>
          <c:max val="100"/>
          <c:min val="0"/>
        </c:scaling>
        <c:delete val="0"/>
        <c:axPos val="l"/>
        <c:title>
          <c:tx>
            <c:rich>
              <a:bodyPr rot="-5400000" vert="horz"/>
              <a:lstStyle/>
              <a:p>
                <a:pPr>
                  <a:defRPr/>
                </a:pPr>
                <a:r>
                  <a:rPr lang="en-US" dirty="0" smtClean="0"/>
                  <a:t>Average Percent of Courses in Field</a:t>
                </a:r>
                <a:endParaRPr lang="en-US" dirty="0"/>
              </a:p>
            </c:rich>
          </c:tx>
          <c:overlay val="0"/>
        </c:title>
        <c:numFmt formatCode="General" sourceLinked="1"/>
        <c:majorTickMark val="out"/>
        <c:minorTickMark val="none"/>
        <c:tickLblPos val="nextTo"/>
        <c:crossAx val="1208011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 Teachers</c:v>
                </c:pt>
              </c:strCache>
            </c:strRef>
          </c:tx>
          <c:invertIfNegative val="0"/>
          <c:dLbls>
            <c:showLegendKey val="0"/>
            <c:showVal val="1"/>
            <c:showCatName val="0"/>
            <c:showSerName val="0"/>
            <c:showPercent val="0"/>
            <c:showBubbleSize val="0"/>
            <c:showLeaderLines val="0"/>
          </c:dLbls>
          <c:cat>
            <c:strRef>
              <c:f>Sheet1!$A$2:$A$11</c:f>
              <c:strCache>
                <c:ptCount val="10"/>
                <c:pt idx="0">
                  <c:v>Calculus</c:v>
                </c:pt>
                <c:pt idx="1">
                  <c:v>Probability</c:v>
                </c:pt>
                <c:pt idx="2">
                  <c:v>College geometry</c:v>
                </c:pt>
                <c:pt idx="3">
                  <c:v>Integrated mathematics</c:v>
                </c:pt>
                <c:pt idx="4">
                  <c:v>Statistics</c:v>
                </c:pt>
                <c:pt idx="5">
                  <c:v>Computer science</c:v>
                </c:pt>
                <c:pt idx="6">
                  <c:v>College Algebra/trig./elementary functions</c:v>
                </c:pt>
                <c:pt idx="7">
                  <c:v>Student teaching in mathematics</c:v>
                </c:pt>
                <c:pt idx="8">
                  <c:v>Mathematics content for elementary teachers</c:v>
                </c:pt>
                <c:pt idx="9">
                  <c:v>Mathematics education</c:v>
                </c:pt>
              </c:strCache>
            </c:strRef>
          </c:cat>
          <c:val>
            <c:numRef>
              <c:f>Sheet1!$B$2:$B$11</c:f>
              <c:numCache>
                <c:formatCode>General</c:formatCode>
                <c:ptCount val="10"/>
                <c:pt idx="0">
                  <c:v>19</c:v>
                </c:pt>
                <c:pt idx="1">
                  <c:v>24</c:v>
                </c:pt>
                <c:pt idx="2">
                  <c:v>24</c:v>
                </c:pt>
                <c:pt idx="3">
                  <c:v>43</c:v>
                </c:pt>
                <c:pt idx="4">
                  <c:v>46</c:v>
                </c:pt>
                <c:pt idx="5">
                  <c:v>50</c:v>
                </c:pt>
                <c:pt idx="6">
                  <c:v>55</c:v>
                </c:pt>
                <c:pt idx="7">
                  <c:v>86</c:v>
                </c:pt>
                <c:pt idx="8">
                  <c:v>95</c:v>
                </c:pt>
                <c:pt idx="9">
                  <c:v>95</c:v>
                </c:pt>
              </c:numCache>
            </c:numRef>
          </c:val>
        </c:ser>
        <c:dLbls>
          <c:showLegendKey val="0"/>
          <c:showVal val="0"/>
          <c:showCatName val="0"/>
          <c:showSerName val="0"/>
          <c:showPercent val="0"/>
          <c:showBubbleSize val="0"/>
        </c:dLbls>
        <c:gapWidth val="151"/>
        <c:axId val="121241600"/>
        <c:axId val="121243136"/>
      </c:barChart>
      <c:catAx>
        <c:axId val="121241600"/>
        <c:scaling>
          <c:orientation val="minMax"/>
        </c:scaling>
        <c:delete val="0"/>
        <c:axPos val="l"/>
        <c:majorTickMark val="out"/>
        <c:minorTickMark val="none"/>
        <c:tickLblPos val="nextTo"/>
        <c:txPr>
          <a:bodyPr/>
          <a:lstStyle/>
          <a:p>
            <a:pPr>
              <a:defRPr sz="1600"/>
            </a:pPr>
            <a:endParaRPr lang="en-US"/>
          </a:p>
        </c:txPr>
        <c:crossAx val="121243136"/>
        <c:crosses val="autoZero"/>
        <c:auto val="1"/>
        <c:lblAlgn val="ctr"/>
        <c:lblOffset val="100"/>
        <c:noMultiLvlLbl val="0"/>
      </c:catAx>
      <c:valAx>
        <c:axId val="121243136"/>
        <c:scaling>
          <c:orientation val="minMax"/>
        </c:scaling>
        <c:delete val="0"/>
        <c:axPos val="b"/>
        <c:title>
          <c:tx>
            <c:rich>
              <a:bodyPr rot="0" vert="horz"/>
              <a:lstStyle/>
              <a:p>
                <a:pPr>
                  <a:defRPr/>
                </a:pPr>
                <a:r>
                  <a:rPr lang="en-US" dirty="0" smtClean="0"/>
                  <a:t>Percent of Teachers </a:t>
                </a:r>
                <a:endParaRPr lang="en-US" dirty="0"/>
              </a:p>
            </c:rich>
          </c:tx>
          <c:overlay val="0"/>
        </c:title>
        <c:numFmt formatCode="General" sourceLinked="1"/>
        <c:majorTickMark val="out"/>
        <c:minorTickMark val="none"/>
        <c:tickLblPos val="nextTo"/>
        <c:crossAx val="1212416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 Teachers</c:v>
                </c:pt>
              </c:strCache>
            </c:strRef>
          </c:tx>
          <c:invertIfNegative val="0"/>
          <c:dLbls>
            <c:showLegendKey val="0"/>
            <c:showVal val="1"/>
            <c:showCatName val="0"/>
            <c:showSerName val="0"/>
            <c:showPercent val="0"/>
            <c:showBubbleSize val="0"/>
            <c:showLeaderLines val="0"/>
          </c:dLbls>
          <c:cat>
            <c:strRef>
              <c:f>Sheet1!$A$2:$A$5</c:f>
              <c:strCache>
                <c:ptCount val="4"/>
                <c:pt idx="0">
                  <c:v>All 5 courses</c:v>
                </c:pt>
                <c:pt idx="1">
                  <c:v>3–4 courses</c:v>
                </c:pt>
                <c:pt idx="2">
                  <c:v>1–2 courses</c:v>
                </c:pt>
                <c:pt idx="3">
                  <c:v>No courses</c:v>
                </c:pt>
              </c:strCache>
            </c:strRef>
          </c:cat>
          <c:val>
            <c:numRef>
              <c:f>Sheet1!$B$2:$B$5</c:f>
              <c:numCache>
                <c:formatCode>General</c:formatCode>
                <c:ptCount val="4"/>
                <c:pt idx="0">
                  <c:v>10</c:v>
                </c:pt>
                <c:pt idx="1">
                  <c:v>32</c:v>
                </c:pt>
                <c:pt idx="2">
                  <c:v>57</c:v>
                </c:pt>
                <c:pt idx="3">
                  <c:v>1</c:v>
                </c:pt>
              </c:numCache>
            </c:numRef>
          </c:val>
        </c:ser>
        <c:dLbls>
          <c:showLegendKey val="0"/>
          <c:showVal val="0"/>
          <c:showCatName val="0"/>
          <c:showSerName val="0"/>
          <c:showPercent val="0"/>
          <c:showBubbleSize val="0"/>
        </c:dLbls>
        <c:gapWidth val="151"/>
        <c:axId val="121288192"/>
        <c:axId val="121289728"/>
      </c:barChart>
      <c:catAx>
        <c:axId val="121288192"/>
        <c:scaling>
          <c:orientation val="minMax"/>
        </c:scaling>
        <c:delete val="0"/>
        <c:axPos val="b"/>
        <c:majorTickMark val="out"/>
        <c:minorTickMark val="none"/>
        <c:tickLblPos val="nextTo"/>
        <c:crossAx val="121289728"/>
        <c:crosses val="autoZero"/>
        <c:auto val="1"/>
        <c:lblAlgn val="ctr"/>
        <c:lblOffset val="100"/>
        <c:noMultiLvlLbl val="0"/>
      </c:catAx>
      <c:valAx>
        <c:axId val="121289728"/>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212881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Sheet1!$A$2:$A$10</c:f>
              <c:strCache>
                <c:ptCount val="9"/>
                <c:pt idx="0">
                  <c:v>Linear algebra </c:v>
                </c:pt>
                <c:pt idx="1">
                  <c:v>Probability</c:v>
                </c:pt>
                <c:pt idx="2">
                  <c:v>Integrated mathematics</c:v>
                </c:pt>
                <c:pt idx="3">
                  <c:v>Mathematics for middle/high school teachers</c:v>
                </c:pt>
                <c:pt idx="4">
                  <c:v>Computer science</c:v>
                </c:pt>
                <c:pt idx="5">
                  <c:v>Calculus  </c:v>
                </c:pt>
                <c:pt idx="6">
                  <c:v>Statistics</c:v>
                </c:pt>
                <c:pt idx="7">
                  <c:v>Student teaching in mathematics</c:v>
                </c:pt>
                <c:pt idx="8">
                  <c:v>Mathematics education</c:v>
                </c:pt>
              </c:strCache>
            </c:strRef>
          </c:cat>
          <c:val>
            <c:numRef>
              <c:f>Sheet1!$B$2:$B$10</c:f>
              <c:numCache>
                <c:formatCode>General</c:formatCode>
                <c:ptCount val="9"/>
                <c:pt idx="0">
                  <c:v>39</c:v>
                </c:pt>
                <c:pt idx="1">
                  <c:v>39</c:v>
                </c:pt>
                <c:pt idx="2">
                  <c:v>40</c:v>
                </c:pt>
                <c:pt idx="3">
                  <c:v>56</c:v>
                </c:pt>
                <c:pt idx="4">
                  <c:v>61</c:v>
                </c:pt>
                <c:pt idx="5">
                  <c:v>63</c:v>
                </c:pt>
                <c:pt idx="6">
                  <c:v>69</c:v>
                </c:pt>
                <c:pt idx="7">
                  <c:v>73</c:v>
                </c:pt>
                <c:pt idx="8">
                  <c:v>87</c:v>
                </c:pt>
              </c:numCache>
            </c:numRef>
          </c:val>
        </c:ser>
        <c:dLbls>
          <c:showLegendKey val="0"/>
          <c:showVal val="0"/>
          <c:showCatName val="0"/>
          <c:showSerName val="0"/>
          <c:showPercent val="0"/>
          <c:showBubbleSize val="0"/>
        </c:dLbls>
        <c:gapWidth val="151"/>
        <c:axId val="124623488"/>
        <c:axId val="124625280"/>
      </c:barChart>
      <c:catAx>
        <c:axId val="124623488"/>
        <c:scaling>
          <c:orientation val="minMax"/>
        </c:scaling>
        <c:delete val="0"/>
        <c:axPos val="l"/>
        <c:numFmt formatCode="General" sourceLinked="1"/>
        <c:majorTickMark val="out"/>
        <c:minorTickMark val="none"/>
        <c:tickLblPos val="nextTo"/>
        <c:txPr>
          <a:bodyPr/>
          <a:lstStyle/>
          <a:p>
            <a:pPr>
              <a:defRPr sz="1600"/>
            </a:pPr>
            <a:endParaRPr lang="en-US"/>
          </a:p>
        </c:txPr>
        <c:crossAx val="124625280"/>
        <c:crosses val="autoZero"/>
        <c:auto val="1"/>
        <c:lblAlgn val="ctr"/>
        <c:lblOffset val="100"/>
        <c:noMultiLvlLbl val="0"/>
      </c:catAx>
      <c:valAx>
        <c:axId val="124625280"/>
        <c:scaling>
          <c:orientation val="minMax"/>
          <c:max val="100"/>
        </c:scaling>
        <c:delete val="0"/>
        <c:axPos val="b"/>
        <c:title>
          <c:tx>
            <c:rich>
              <a:bodyPr rot="0" vert="horz"/>
              <a:lstStyle/>
              <a:p>
                <a:pPr>
                  <a:defRPr/>
                </a:pPr>
                <a:r>
                  <a:rPr lang="en-US"/>
                  <a:t>Percent of Teachers </a:t>
                </a:r>
              </a:p>
            </c:rich>
          </c:tx>
          <c:overlay val="0"/>
        </c:title>
        <c:numFmt formatCode="General" sourceLinked="1"/>
        <c:majorTickMark val="out"/>
        <c:minorTickMark val="none"/>
        <c:tickLblPos val="nextTo"/>
        <c:crossAx val="1246234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Sheet1!$A$2:$A$11</c:f>
              <c:strCache>
                <c:ptCount val="10"/>
                <c:pt idx="0">
                  <c:v>Engineering</c:v>
                </c:pt>
                <c:pt idx="1">
                  <c:v>Real analysis </c:v>
                </c:pt>
                <c:pt idx="2">
                  <c:v>Other upper division mathematics</c:v>
                </c:pt>
                <c:pt idx="3">
                  <c:v>Axiomatic geometry </c:v>
                </c:pt>
                <c:pt idx="4">
                  <c:v>Differential equations </c:v>
                </c:pt>
                <c:pt idx="5">
                  <c:v>Discrete mathematics </c:v>
                </c:pt>
                <c:pt idx="6">
                  <c:v>Analytic/Coordinate geometry</c:v>
                </c:pt>
                <c:pt idx="7">
                  <c:v>Abstract algebra </c:v>
                </c:pt>
                <c:pt idx="8">
                  <c:v>Number theory </c:v>
                </c:pt>
                <c:pt idx="9">
                  <c:v>Advanced calculus </c:v>
                </c:pt>
              </c:strCache>
            </c:strRef>
          </c:cat>
          <c:val>
            <c:numRef>
              <c:f>Sheet1!$B$2:$B$11</c:f>
              <c:numCache>
                <c:formatCode>General</c:formatCode>
                <c:ptCount val="10"/>
                <c:pt idx="0">
                  <c:v>9</c:v>
                </c:pt>
                <c:pt idx="1">
                  <c:v>18</c:v>
                </c:pt>
                <c:pt idx="2">
                  <c:v>19</c:v>
                </c:pt>
                <c:pt idx="3">
                  <c:v>21</c:v>
                </c:pt>
                <c:pt idx="4">
                  <c:v>22</c:v>
                </c:pt>
                <c:pt idx="5">
                  <c:v>26</c:v>
                </c:pt>
                <c:pt idx="6">
                  <c:v>26</c:v>
                </c:pt>
                <c:pt idx="7">
                  <c:v>28</c:v>
                </c:pt>
                <c:pt idx="8">
                  <c:v>32</c:v>
                </c:pt>
                <c:pt idx="9">
                  <c:v>37</c:v>
                </c:pt>
              </c:numCache>
            </c:numRef>
          </c:val>
        </c:ser>
        <c:dLbls>
          <c:showLegendKey val="0"/>
          <c:showVal val="0"/>
          <c:showCatName val="0"/>
          <c:showSerName val="0"/>
          <c:showPercent val="0"/>
          <c:showBubbleSize val="0"/>
        </c:dLbls>
        <c:gapWidth val="151"/>
        <c:axId val="124389632"/>
        <c:axId val="124399616"/>
      </c:barChart>
      <c:catAx>
        <c:axId val="124389632"/>
        <c:scaling>
          <c:orientation val="minMax"/>
        </c:scaling>
        <c:delete val="0"/>
        <c:axPos val="l"/>
        <c:numFmt formatCode="General" sourceLinked="1"/>
        <c:majorTickMark val="out"/>
        <c:minorTickMark val="none"/>
        <c:tickLblPos val="nextTo"/>
        <c:txPr>
          <a:bodyPr/>
          <a:lstStyle/>
          <a:p>
            <a:pPr>
              <a:defRPr sz="1800"/>
            </a:pPr>
            <a:endParaRPr lang="en-US"/>
          </a:p>
        </c:txPr>
        <c:crossAx val="124399616"/>
        <c:crosses val="autoZero"/>
        <c:auto val="1"/>
        <c:lblAlgn val="ctr"/>
        <c:lblOffset val="100"/>
        <c:noMultiLvlLbl val="0"/>
      </c:catAx>
      <c:valAx>
        <c:axId val="124399616"/>
        <c:scaling>
          <c:orientation val="minMax"/>
          <c:max val="100"/>
        </c:scaling>
        <c:delete val="0"/>
        <c:axPos val="b"/>
        <c:title>
          <c:tx>
            <c:rich>
              <a:bodyPr rot="0" vert="horz"/>
              <a:lstStyle/>
              <a:p>
                <a:pPr>
                  <a:defRPr/>
                </a:pPr>
                <a:r>
                  <a:rPr lang="en-US"/>
                  <a:t>Percent of Teachers </a:t>
                </a:r>
              </a:p>
            </c:rich>
          </c:tx>
          <c:overlay val="0"/>
        </c:title>
        <c:numFmt formatCode="General" sourceLinked="1"/>
        <c:majorTickMark val="out"/>
        <c:minorTickMark val="none"/>
        <c:tickLblPos val="nextTo"/>
        <c:crossAx val="124389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Sheet1!$A$2:$A$10</c:f>
              <c:strCache>
                <c:ptCount val="9"/>
                <c:pt idx="0">
                  <c:v>Abstract algebra </c:v>
                </c:pt>
                <c:pt idx="1">
                  <c:v>Mathematics for middle/high school teachers</c:v>
                </c:pt>
                <c:pt idx="2">
                  <c:v>Computer science</c:v>
                </c:pt>
                <c:pt idx="3">
                  <c:v>Advanced calculus</c:v>
                </c:pt>
                <c:pt idx="4">
                  <c:v>Student teaching in mathematics</c:v>
                </c:pt>
                <c:pt idx="5">
                  <c:v>Linear algebra </c:v>
                </c:pt>
                <c:pt idx="6">
                  <c:v>Statistics</c:v>
                </c:pt>
                <c:pt idx="7">
                  <c:v>Mathematics education</c:v>
                </c:pt>
                <c:pt idx="8">
                  <c:v>Calculus</c:v>
                </c:pt>
              </c:strCache>
            </c:strRef>
          </c:cat>
          <c:val>
            <c:numRef>
              <c:f>Sheet1!$B$2:$B$10</c:f>
              <c:numCache>
                <c:formatCode>General</c:formatCode>
                <c:ptCount val="9"/>
                <c:pt idx="0">
                  <c:v>67</c:v>
                </c:pt>
                <c:pt idx="1">
                  <c:v>71</c:v>
                </c:pt>
                <c:pt idx="2">
                  <c:v>77</c:v>
                </c:pt>
                <c:pt idx="3">
                  <c:v>79</c:v>
                </c:pt>
                <c:pt idx="4">
                  <c:v>79</c:v>
                </c:pt>
                <c:pt idx="5">
                  <c:v>80</c:v>
                </c:pt>
                <c:pt idx="6">
                  <c:v>83</c:v>
                </c:pt>
                <c:pt idx="7">
                  <c:v>87</c:v>
                </c:pt>
                <c:pt idx="8">
                  <c:v>93</c:v>
                </c:pt>
              </c:numCache>
            </c:numRef>
          </c:val>
        </c:ser>
        <c:dLbls>
          <c:showLegendKey val="0"/>
          <c:showVal val="0"/>
          <c:showCatName val="0"/>
          <c:showSerName val="0"/>
          <c:showPercent val="0"/>
          <c:showBubbleSize val="0"/>
        </c:dLbls>
        <c:gapWidth val="151"/>
        <c:axId val="124430208"/>
        <c:axId val="124431744"/>
      </c:barChart>
      <c:catAx>
        <c:axId val="124430208"/>
        <c:scaling>
          <c:orientation val="minMax"/>
        </c:scaling>
        <c:delete val="0"/>
        <c:axPos val="l"/>
        <c:numFmt formatCode="General" sourceLinked="1"/>
        <c:majorTickMark val="out"/>
        <c:minorTickMark val="none"/>
        <c:tickLblPos val="nextTo"/>
        <c:txPr>
          <a:bodyPr/>
          <a:lstStyle/>
          <a:p>
            <a:pPr>
              <a:defRPr sz="1600"/>
            </a:pPr>
            <a:endParaRPr lang="en-US"/>
          </a:p>
        </c:txPr>
        <c:crossAx val="124431744"/>
        <c:crosses val="autoZero"/>
        <c:auto val="1"/>
        <c:lblAlgn val="ctr"/>
        <c:lblOffset val="100"/>
        <c:noMultiLvlLbl val="0"/>
      </c:catAx>
      <c:valAx>
        <c:axId val="124431744"/>
        <c:scaling>
          <c:orientation val="minMax"/>
        </c:scaling>
        <c:delete val="0"/>
        <c:axPos val="b"/>
        <c:title>
          <c:tx>
            <c:rich>
              <a:bodyPr rot="0" vert="horz"/>
              <a:lstStyle/>
              <a:p>
                <a:pPr>
                  <a:defRPr/>
                </a:pPr>
                <a:r>
                  <a:rPr lang="en-US" dirty="0" smtClean="0"/>
                  <a:t>Percent of Teachers </a:t>
                </a:r>
                <a:endParaRPr lang="en-US" dirty="0"/>
              </a:p>
            </c:rich>
          </c:tx>
          <c:overlay val="0"/>
        </c:title>
        <c:numFmt formatCode="General" sourceLinked="1"/>
        <c:majorTickMark val="out"/>
        <c:minorTickMark val="none"/>
        <c:tickLblPos val="nextTo"/>
        <c:crossAx val="124430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Sheet1!$A$2:$A$11</c:f>
              <c:strCache>
                <c:ptCount val="10"/>
                <c:pt idx="0">
                  <c:v>Engineering</c:v>
                </c:pt>
                <c:pt idx="1">
                  <c:v>Integrated mathematics</c:v>
                </c:pt>
                <c:pt idx="2">
                  <c:v>Other upper division mathematics</c:v>
                </c:pt>
                <c:pt idx="3">
                  <c:v>Real analysis</c:v>
                </c:pt>
                <c:pt idx="4">
                  <c:v>Discrete mathematics </c:v>
                </c:pt>
                <c:pt idx="5">
                  <c:v>Analytic/Coordinate geometry</c:v>
                </c:pt>
                <c:pt idx="6">
                  <c:v>Number theory </c:v>
                </c:pt>
                <c:pt idx="7">
                  <c:v>Axiomatic geometry </c:v>
                </c:pt>
                <c:pt idx="8">
                  <c:v>Probability</c:v>
                </c:pt>
                <c:pt idx="9">
                  <c:v>Differential equations</c:v>
                </c:pt>
              </c:strCache>
            </c:strRef>
          </c:cat>
          <c:val>
            <c:numRef>
              <c:f>Sheet1!$B$2:$B$11</c:f>
              <c:numCache>
                <c:formatCode>General</c:formatCode>
                <c:ptCount val="10"/>
                <c:pt idx="0">
                  <c:v>19</c:v>
                </c:pt>
                <c:pt idx="1">
                  <c:v>34</c:v>
                </c:pt>
                <c:pt idx="2">
                  <c:v>43</c:v>
                </c:pt>
                <c:pt idx="3">
                  <c:v>44</c:v>
                </c:pt>
                <c:pt idx="4">
                  <c:v>52</c:v>
                </c:pt>
                <c:pt idx="5">
                  <c:v>53</c:v>
                </c:pt>
                <c:pt idx="6">
                  <c:v>54</c:v>
                </c:pt>
                <c:pt idx="7">
                  <c:v>55</c:v>
                </c:pt>
                <c:pt idx="8">
                  <c:v>56</c:v>
                </c:pt>
                <c:pt idx="9">
                  <c:v>62</c:v>
                </c:pt>
              </c:numCache>
            </c:numRef>
          </c:val>
        </c:ser>
        <c:dLbls>
          <c:showLegendKey val="0"/>
          <c:showVal val="0"/>
          <c:showCatName val="0"/>
          <c:showSerName val="0"/>
          <c:showPercent val="0"/>
          <c:showBubbleSize val="0"/>
        </c:dLbls>
        <c:gapWidth val="151"/>
        <c:axId val="96371072"/>
        <c:axId val="96372608"/>
      </c:barChart>
      <c:catAx>
        <c:axId val="96371072"/>
        <c:scaling>
          <c:orientation val="minMax"/>
        </c:scaling>
        <c:delete val="0"/>
        <c:axPos val="l"/>
        <c:numFmt formatCode="General" sourceLinked="1"/>
        <c:majorTickMark val="out"/>
        <c:minorTickMark val="none"/>
        <c:tickLblPos val="nextTo"/>
        <c:txPr>
          <a:bodyPr/>
          <a:lstStyle/>
          <a:p>
            <a:pPr>
              <a:defRPr sz="1800"/>
            </a:pPr>
            <a:endParaRPr lang="en-US"/>
          </a:p>
        </c:txPr>
        <c:crossAx val="96372608"/>
        <c:crosses val="autoZero"/>
        <c:auto val="1"/>
        <c:lblAlgn val="ctr"/>
        <c:lblOffset val="100"/>
        <c:noMultiLvlLbl val="0"/>
      </c:catAx>
      <c:valAx>
        <c:axId val="96372608"/>
        <c:scaling>
          <c:orientation val="minMax"/>
          <c:max val="100"/>
        </c:scaling>
        <c:delete val="0"/>
        <c:axPos val="b"/>
        <c:title>
          <c:tx>
            <c:rich>
              <a:bodyPr rot="0" vert="horz"/>
              <a:lstStyle/>
              <a:p>
                <a:pPr>
                  <a:defRPr/>
                </a:pPr>
                <a:r>
                  <a:rPr lang="en-US" dirty="0" smtClean="0"/>
                  <a:t>Percent of Teachers </a:t>
                </a:r>
                <a:endParaRPr lang="en-US" dirty="0"/>
              </a:p>
            </c:rich>
          </c:tx>
          <c:overlay val="0"/>
        </c:title>
        <c:numFmt formatCode="General" sourceLinked="1"/>
        <c:majorTickMark val="out"/>
        <c:minorTickMark val="none"/>
        <c:tickLblPos val="nextTo"/>
        <c:crossAx val="96371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Middle Teachers</c:v>
                </c:pt>
              </c:strCache>
            </c:strRef>
          </c:tx>
          <c:invertIfNegative val="0"/>
          <c:dLbls>
            <c:showLegendKey val="0"/>
            <c:showVal val="1"/>
            <c:showCatName val="0"/>
            <c:showSerName val="0"/>
            <c:showPercent val="0"/>
            <c:showBubbleSize val="0"/>
            <c:showLeaderLines val="0"/>
          </c:dLbls>
          <c:cat>
            <c:strRef>
              <c:f>Sheet1!$A$2:$A$6</c:f>
              <c:strCache>
                <c:ptCount val="5"/>
                <c:pt idx="0">
                  <c:v>All 6 courses</c:v>
                </c:pt>
                <c:pt idx="1">
                  <c:v>4–5 courses</c:v>
                </c:pt>
                <c:pt idx="2">
                  <c:v>2–3 courses</c:v>
                </c:pt>
                <c:pt idx="3">
                  <c:v>1 course</c:v>
                </c:pt>
                <c:pt idx="4">
                  <c:v>No courses</c:v>
                </c:pt>
              </c:strCache>
            </c:strRef>
          </c:cat>
          <c:val>
            <c:numRef>
              <c:f>Sheet1!$B$2:$B$6</c:f>
              <c:numCache>
                <c:formatCode>General</c:formatCode>
                <c:ptCount val="5"/>
                <c:pt idx="0">
                  <c:v>14</c:v>
                </c:pt>
                <c:pt idx="1">
                  <c:v>35</c:v>
                </c:pt>
                <c:pt idx="2">
                  <c:v>31</c:v>
                </c:pt>
                <c:pt idx="3">
                  <c:v>15</c:v>
                </c:pt>
                <c:pt idx="4">
                  <c:v>6</c:v>
                </c:pt>
              </c:numCache>
            </c:numRef>
          </c:val>
        </c:ser>
        <c:dLbls>
          <c:showLegendKey val="0"/>
          <c:showVal val="0"/>
          <c:showCatName val="0"/>
          <c:showSerName val="0"/>
          <c:showPercent val="0"/>
          <c:showBubbleSize val="0"/>
        </c:dLbls>
        <c:gapWidth val="151"/>
        <c:axId val="97349632"/>
        <c:axId val="97351168"/>
      </c:barChart>
      <c:catAx>
        <c:axId val="97349632"/>
        <c:scaling>
          <c:orientation val="minMax"/>
        </c:scaling>
        <c:delete val="0"/>
        <c:axPos val="b"/>
        <c:majorTickMark val="out"/>
        <c:minorTickMark val="none"/>
        <c:tickLblPos val="nextTo"/>
        <c:crossAx val="97351168"/>
        <c:crosses val="autoZero"/>
        <c:auto val="1"/>
        <c:lblAlgn val="ctr"/>
        <c:lblOffset val="100"/>
        <c:noMultiLvlLbl val="0"/>
      </c:catAx>
      <c:valAx>
        <c:axId val="97351168"/>
        <c:scaling>
          <c:orientation val="minMax"/>
          <c:max val="60"/>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7349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High </c:v>
                </c:pt>
              </c:strCache>
            </c:strRef>
          </c:tx>
          <c:invertIfNegative val="0"/>
          <c:dLbls>
            <c:showLegendKey val="0"/>
            <c:showVal val="1"/>
            <c:showCatName val="0"/>
            <c:showSerName val="0"/>
            <c:showPercent val="0"/>
            <c:showBubbleSize val="0"/>
            <c:showLeaderLines val="0"/>
          </c:dLbls>
          <c:cat>
            <c:strRef>
              <c:f>Sheet1!$A$2:$A$6</c:f>
              <c:strCache>
                <c:ptCount val="5"/>
                <c:pt idx="0">
                  <c:v>All 7 courses</c:v>
                </c:pt>
                <c:pt idx="1">
                  <c:v>5–6 courses</c:v>
                </c:pt>
                <c:pt idx="2">
                  <c:v>3–4 courses</c:v>
                </c:pt>
                <c:pt idx="3">
                  <c:v>1–2 courses</c:v>
                </c:pt>
                <c:pt idx="4">
                  <c:v>No courses</c:v>
                </c:pt>
              </c:strCache>
            </c:strRef>
          </c:cat>
          <c:val>
            <c:numRef>
              <c:f>Sheet1!$B$2:$B$6</c:f>
              <c:numCache>
                <c:formatCode>General</c:formatCode>
                <c:ptCount val="5"/>
                <c:pt idx="0">
                  <c:v>26</c:v>
                </c:pt>
                <c:pt idx="1">
                  <c:v>40</c:v>
                </c:pt>
                <c:pt idx="2">
                  <c:v>22</c:v>
                </c:pt>
                <c:pt idx="3">
                  <c:v>10</c:v>
                </c:pt>
                <c:pt idx="4">
                  <c:v>2</c:v>
                </c:pt>
              </c:numCache>
            </c:numRef>
          </c:val>
        </c:ser>
        <c:dLbls>
          <c:showLegendKey val="0"/>
          <c:showVal val="0"/>
          <c:showCatName val="0"/>
          <c:showSerName val="0"/>
          <c:showPercent val="0"/>
          <c:showBubbleSize val="0"/>
        </c:dLbls>
        <c:gapWidth val="151"/>
        <c:axId val="100046336"/>
        <c:axId val="100047872"/>
      </c:barChart>
      <c:catAx>
        <c:axId val="100046336"/>
        <c:scaling>
          <c:orientation val="minMax"/>
        </c:scaling>
        <c:delete val="0"/>
        <c:axPos val="b"/>
        <c:majorTickMark val="out"/>
        <c:minorTickMark val="none"/>
        <c:tickLblPos val="nextTo"/>
        <c:crossAx val="100047872"/>
        <c:crosses val="autoZero"/>
        <c:auto val="1"/>
        <c:lblAlgn val="ctr"/>
        <c:lblOffset val="100"/>
        <c:noMultiLvlLbl val="0"/>
      </c:catAx>
      <c:valAx>
        <c:axId val="100047872"/>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0046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Bachelor's degree w/ teaching credential</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63</c:v>
                </c:pt>
                <c:pt idx="1">
                  <c:v>55</c:v>
                </c:pt>
                <c:pt idx="2">
                  <c:v>48</c:v>
                </c:pt>
              </c:numCache>
            </c:numRef>
          </c:val>
        </c:ser>
        <c:ser>
          <c:idx val="1"/>
          <c:order val="1"/>
          <c:tx>
            <c:strRef>
              <c:f>Sheet1!$C$1</c:f>
              <c:strCache>
                <c:ptCount val="1"/>
                <c:pt idx="0">
                  <c:v>Post-baccalaureate credentialing program (no master's)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Sheet1!$C$2:$C$4</c:f>
              <c:numCache>
                <c:formatCode>General</c:formatCode>
                <c:ptCount val="3"/>
                <c:pt idx="0">
                  <c:v>14</c:v>
                </c:pt>
                <c:pt idx="1">
                  <c:v>17</c:v>
                </c:pt>
                <c:pt idx="2">
                  <c:v>20</c:v>
                </c:pt>
              </c:numCache>
            </c:numRef>
          </c:val>
        </c:ser>
        <c:ser>
          <c:idx val="2"/>
          <c:order val="2"/>
          <c:tx>
            <c:strRef>
              <c:f>Sheet1!$D$1</c:f>
              <c:strCache>
                <c:ptCount val="1"/>
                <c:pt idx="0">
                  <c:v>Master's program w/ teaching credential</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Sheet1!$D$2:$D$4</c:f>
              <c:numCache>
                <c:formatCode>General</c:formatCode>
                <c:ptCount val="3"/>
                <c:pt idx="0">
                  <c:v>22</c:v>
                </c:pt>
                <c:pt idx="1">
                  <c:v>25</c:v>
                </c:pt>
                <c:pt idx="2">
                  <c:v>22</c:v>
                </c:pt>
              </c:numCache>
            </c:numRef>
          </c:val>
        </c:ser>
        <c:ser>
          <c:idx val="3"/>
          <c:order val="3"/>
          <c:tx>
            <c:strRef>
              <c:f>Sheet1!$E$1</c:f>
              <c:strCache>
                <c:ptCount val="1"/>
                <c:pt idx="0">
                  <c:v>No formal teacher preparation</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Sheet1!$E$2:$E$4</c:f>
              <c:numCache>
                <c:formatCode>General</c:formatCode>
                <c:ptCount val="3"/>
                <c:pt idx="0">
                  <c:v>1</c:v>
                </c:pt>
                <c:pt idx="1">
                  <c:v>3</c:v>
                </c:pt>
                <c:pt idx="2">
                  <c:v>10</c:v>
                </c:pt>
              </c:numCache>
            </c:numRef>
          </c:val>
        </c:ser>
        <c:dLbls>
          <c:showLegendKey val="0"/>
          <c:showVal val="0"/>
          <c:showCatName val="0"/>
          <c:showSerName val="0"/>
          <c:showPercent val="0"/>
          <c:showBubbleSize val="0"/>
        </c:dLbls>
        <c:gapWidth val="151"/>
        <c:axId val="104722432"/>
        <c:axId val="104723968"/>
      </c:barChart>
      <c:catAx>
        <c:axId val="104722432"/>
        <c:scaling>
          <c:orientation val="minMax"/>
        </c:scaling>
        <c:delete val="0"/>
        <c:axPos val="b"/>
        <c:majorTickMark val="out"/>
        <c:minorTickMark val="none"/>
        <c:tickLblPos val="nextTo"/>
        <c:crossAx val="104723968"/>
        <c:crosses val="autoZero"/>
        <c:auto val="1"/>
        <c:lblAlgn val="ctr"/>
        <c:lblOffset val="100"/>
        <c:noMultiLvlLbl val="0"/>
      </c:catAx>
      <c:valAx>
        <c:axId val="104723968"/>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4722432"/>
        <c:crosses val="autoZero"/>
        <c:crossBetween val="between"/>
        <c:majorUnit val="20"/>
      </c:valAx>
    </c:plotArea>
    <c:legend>
      <c:legendPos val="b"/>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American Indian/Alaskan Native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c:v>
                </c:pt>
                <c:pt idx="1">
                  <c:v>1</c:v>
                </c:pt>
                <c:pt idx="2">
                  <c:v>1</c:v>
                </c:pt>
              </c:numCache>
            </c:numRef>
          </c:val>
        </c:ser>
        <c:ser>
          <c:idx val="1"/>
          <c:order val="1"/>
          <c:tx>
            <c:strRef>
              <c:f>Sheet1!$C$1</c:f>
              <c:strCache>
                <c:ptCount val="1"/>
                <c:pt idx="0">
                  <c:v>Asian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c:v>
                </c:pt>
                <c:pt idx="1">
                  <c:v>3</c:v>
                </c:pt>
                <c:pt idx="2">
                  <c:v>3</c:v>
                </c:pt>
              </c:numCache>
            </c:numRef>
          </c:val>
        </c:ser>
        <c:ser>
          <c:idx val="2"/>
          <c:order val="2"/>
          <c:tx>
            <c:strRef>
              <c:f>Sheet1!$D$1</c:f>
              <c:strCache>
                <c:ptCount val="1"/>
                <c:pt idx="0">
                  <c:v>Black or African-American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4</c:v>
                </c:pt>
                <c:pt idx="1">
                  <c:v>6</c:v>
                </c:pt>
                <c:pt idx="2">
                  <c:v>3</c:v>
                </c:pt>
              </c:numCache>
            </c:numRef>
          </c:val>
        </c:ser>
        <c:ser>
          <c:idx val="3"/>
          <c:order val="3"/>
          <c:tx>
            <c:strRef>
              <c:f>Sheet1!$E$1</c:f>
              <c:strCache>
                <c:ptCount val="1"/>
                <c:pt idx="0">
                  <c:v>Hispanic or Latino</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9</c:v>
                </c:pt>
                <c:pt idx="1">
                  <c:v>5</c:v>
                </c:pt>
                <c:pt idx="2">
                  <c:v>5</c:v>
                </c:pt>
              </c:numCache>
            </c:numRef>
          </c:val>
        </c:ser>
        <c:ser>
          <c:idx val="4"/>
          <c:order val="4"/>
          <c:tx>
            <c:strRef>
              <c:f>Sheet1!$F$1</c:f>
              <c:strCache>
                <c:ptCount val="1"/>
                <c:pt idx="0">
                  <c:v>White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92</c:v>
                </c:pt>
                <c:pt idx="1">
                  <c:v>89</c:v>
                </c:pt>
                <c:pt idx="2">
                  <c:v>92</c:v>
                </c:pt>
              </c:numCache>
            </c:numRef>
          </c:val>
        </c:ser>
        <c:ser>
          <c:idx val="5"/>
          <c:order val="5"/>
          <c:tx>
            <c:strRef>
              <c:f>Sheet1!$G$1</c:f>
              <c:strCache>
                <c:ptCount val="1"/>
                <c:pt idx="0">
                  <c:v>Other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Sheet1!$G$2:$G$4</c:f>
              <c:numCache>
                <c:formatCode>General</c:formatCode>
                <c:ptCount val="3"/>
                <c:pt idx="0">
                  <c:v>1</c:v>
                </c:pt>
                <c:pt idx="1">
                  <c:v>1</c:v>
                </c:pt>
                <c:pt idx="2">
                  <c:v>1</c:v>
                </c:pt>
              </c:numCache>
            </c:numRef>
          </c:val>
        </c:ser>
        <c:dLbls>
          <c:showLegendKey val="0"/>
          <c:showVal val="0"/>
          <c:showCatName val="0"/>
          <c:showSerName val="0"/>
          <c:showPercent val="0"/>
          <c:showBubbleSize val="0"/>
        </c:dLbls>
        <c:gapWidth val="150"/>
        <c:axId val="32886784"/>
        <c:axId val="32888320"/>
      </c:barChart>
      <c:catAx>
        <c:axId val="32886784"/>
        <c:scaling>
          <c:orientation val="minMax"/>
        </c:scaling>
        <c:delete val="0"/>
        <c:axPos val="b"/>
        <c:majorTickMark val="out"/>
        <c:minorTickMark val="none"/>
        <c:tickLblPos val="nextTo"/>
        <c:crossAx val="32888320"/>
        <c:crosses val="autoZero"/>
        <c:auto val="1"/>
        <c:lblAlgn val="ctr"/>
        <c:lblOffset val="100"/>
        <c:noMultiLvlLbl val="0"/>
      </c:catAx>
      <c:valAx>
        <c:axId val="32888320"/>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32886784"/>
        <c:crosses val="autoZero"/>
        <c:crossBetween val="between"/>
        <c:majorUnit val="20"/>
      </c:valAx>
    </c:plotArea>
    <c:legend>
      <c:legendPos val="b"/>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Instruction should focus on depth over breadth</c:v>
                </c:pt>
                <c:pt idx="1">
                  <c:v>Students should be provided with a purpose for a lesson</c:v>
                </c:pt>
                <c:pt idx="2">
                  <c:v>Most classes should end with summary of key ideas</c:v>
                </c:pt>
                <c:pt idx="3">
                  <c:v>Most class periods should include review</c:v>
                </c:pt>
                <c:pt idx="4">
                  <c:v>Most classes should provide students opportunities to share thinking/reasoning</c:v>
                </c:pt>
              </c:strCache>
            </c:strRef>
          </c:cat>
          <c:val>
            <c:numRef>
              <c:f>Sheet1!$B$2:$B$6</c:f>
              <c:numCache>
                <c:formatCode>General</c:formatCode>
                <c:ptCount val="5"/>
                <c:pt idx="0">
                  <c:v>78</c:v>
                </c:pt>
                <c:pt idx="1">
                  <c:v>95</c:v>
                </c:pt>
                <c:pt idx="2">
                  <c:v>95</c:v>
                </c:pt>
                <c:pt idx="3">
                  <c:v>96</c:v>
                </c:pt>
                <c:pt idx="4">
                  <c:v>97</c:v>
                </c:pt>
              </c:numCache>
            </c:numRef>
          </c:val>
        </c:ser>
        <c:dLbls>
          <c:showLegendKey val="0"/>
          <c:showVal val="0"/>
          <c:showCatName val="0"/>
          <c:showSerName val="0"/>
          <c:showPercent val="0"/>
          <c:showBubbleSize val="0"/>
        </c:dLbls>
        <c:gapWidth val="150"/>
        <c:axId val="121958400"/>
        <c:axId val="121961088"/>
      </c:barChart>
      <c:catAx>
        <c:axId val="121958400"/>
        <c:scaling>
          <c:orientation val="minMax"/>
        </c:scaling>
        <c:delete val="0"/>
        <c:axPos val="l"/>
        <c:majorTickMark val="out"/>
        <c:minorTickMark val="none"/>
        <c:tickLblPos val="nextTo"/>
        <c:txPr>
          <a:bodyPr/>
          <a:lstStyle/>
          <a:p>
            <a:pPr>
              <a:defRPr sz="1800"/>
            </a:pPr>
            <a:endParaRPr lang="en-US"/>
          </a:p>
        </c:txPr>
        <c:crossAx val="121961088"/>
        <c:crosses val="autoZero"/>
        <c:auto val="1"/>
        <c:lblAlgn val="ctr"/>
        <c:lblOffset val="100"/>
        <c:noMultiLvlLbl val="0"/>
      </c:catAx>
      <c:valAx>
        <c:axId val="121961088"/>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219584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Teacher should explain ideas before having students investigate them</c:v>
                </c:pt>
                <c:pt idx="1">
                  <c:v>Students learn best with those of similar abilities</c:v>
                </c:pt>
                <c:pt idx="2">
                  <c:v>Hands-on should reinforce ideas already learned</c:v>
                </c:pt>
                <c:pt idx="3">
                  <c:v>Provide defintions for new vocabulary at beginning of instruction on an idea</c:v>
                </c:pt>
              </c:strCache>
            </c:strRef>
          </c:cat>
          <c:val>
            <c:numRef>
              <c:f>Sheet1!$B$2:$B$5</c:f>
              <c:numCache>
                <c:formatCode>General</c:formatCode>
                <c:ptCount val="4"/>
                <c:pt idx="0">
                  <c:v>48</c:v>
                </c:pt>
                <c:pt idx="1">
                  <c:v>51</c:v>
                </c:pt>
                <c:pt idx="2">
                  <c:v>52</c:v>
                </c:pt>
                <c:pt idx="3">
                  <c:v>90</c:v>
                </c:pt>
              </c:numCache>
            </c:numRef>
          </c:val>
        </c:ser>
        <c:dLbls>
          <c:showLegendKey val="0"/>
          <c:showVal val="0"/>
          <c:showCatName val="0"/>
          <c:showSerName val="0"/>
          <c:showPercent val="0"/>
          <c:showBubbleSize val="0"/>
        </c:dLbls>
        <c:gapWidth val="150"/>
        <c:axId val="122111872"/>
        <c:axId val="122113408"/>
      </c:barChart>
      <c:catAx>
        <c:axId val="122111872"/>
        <c:scaling>
          <c:orientation val="minMax"/>
        </c:scaling>
        <c:delete val="0"/>
        <c:axPos val="l"/>
        <c:majorTickMark val="out"/>
        <c:minorTickMark val="none"/>
        <c:tickLblPos val="nextTo"/>
        <c:txPr>
          <a:bodyPr/>
          <a:lstStyle/>
          <a:p>
            <a:pPr>
              <a:defRPr sz="1800"/>
            </a:pPr>
            <a:endParaRPr lang="en-US"/>
          </a:p>
        </c:txPr>
        <c:crossAx val="122113408"/>
        <c:crosses val="autoZero"/>
        <c:auto val="1"/>
        <c:lblAlgn val="ctr"/>
        <c:lblOffset val="100"/>
        <c:noMultiLvlLbl val="0"/>
      </c:catAx>
      <c:valAx>
        <c:axId val="122113408"/>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221118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Instruction should focus on depth over breadth</c:v>
                </c:pt>
                <c:pt idx="1">
                  <c:v>Most class periods should include review</c:v>
                </c:pt>
                <c:pt idx="2">
                  <c:v>Students should be provided with a purpose for a lesson</c:v>
                </c:pt>
                <c:pt idx="3">
                  <c:v>Most classes should end with summary of key ideas</c:v>
                </c:pt>
                <c:pt idx="4">
                  <c:v>Most classes should provide students opportunities to share thinking/reasoning</c:v>
                </c:pt>
              </c:strCache>
            </c:strRef>
          </c:cat>
          <c:val>
            <c:numRef>
              <c:f>Sheet1!$B$2:$B$6</c:f>
              <c:numCache>
                <c:formatCode>General</c:formatCode>
                <c:ptCount val="5"/>
                <c:pt idx="0">
                  <c:v>82</c:v>
                </c:pt>
                <c:pt idx="1">
                  <c:v>90</c:v>
                </c:pt>
                <c:pt idx="2">
                  <c:v>92</c:v>
                </c:pt>
                <c:pt idx="3">
                  <c:v>93</c:v>
                </c:pt>
                <c:pt idx="4">
                  <c:v>95</c:v>
                </c:pt>
              </c:numCache>
            </c:numRef>
          </c:val>
        </c:ser>
        <c:dLbls>
          <c:showLegendKey val="0"/>
          <c:showVal val="0"/>
          <c:showCatName val="0"/>
          <c:showSerName val="0"/>
          <c:showPercent val="0"/>
          <c:showBubbleSize val="0"/>
        </c:dLbls>
        <c:gapWidth val="150"/>
        <c:axId val="122127872"/>
        <c:axId val="122129408"/>
      </c:barChart>
      <c:catAx>
        <c:axId val="122127872"/>
        <c:scaling>
          <c:orientation val="minMax"/>
        </c:scaling>
        <c:delete val="0"/>
        <c:axPos val="l"/>
        <c:numFmt formatCode="General" sourceLinked="1"/>
        <c:majorTickMark val="out"/>
        <c:minorTickMark val="none"/>
        <c:tickLblPos val="nextTo"/>
        <c:txPr>
          <a:bodyPr/>
          <a:lstStyle/>
          <a:p>
            <a:pPr>
              <a:defRPr sz="1800"/>
            </a:pPr>
            <a:endParaRPr lang="en-US"/>
          </a:p>
        </c:txPr>
        <c:crossAx val="122129408"/>
        <c:crosses val="autoZero"/>
        <c:auto val="1"/>
        <c:lblAlgn val="ctr"/>
        <c:lblOffset val="100"/>
        <c:noMultiLvlLbl val="0"/>
      </c:catAx>
      <c:valAx>
        <c:axId val="122129408"/>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221278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ideas before having students investigate them</c:v>
                </c:pt>
                <c:pt idx="1">
                  <c:v>Hands-on should reinforce ideas already learned</c:v>
                </c:pt>
                <c:pt idx="2">
                  <c:v>Students learn best with those of similar abilities</c:v>
                </c:pt>
                <c:pt idx="3">
                  <c:v>Provide defintions for new vocabulary at beginning of instruction on an idea</c:v>
                </c:pt>
              </c:strCache>
            </c:strRef>
          </c:cat>
          <c:val>
            <c:numRef>
              <c:f>Sheet1!$B$2:$B$5</c:f>
              <c:numCache>
                <c:formatCode>General</c:formatCode>
                <c:ptCount val="4"/>
                <c:pt idx="0">
                  <c:v>37</c:v>
                </c:pt>
                <c:pt idx="1">
                  <c:v>40</c:v>
                </c:pt>
                <c:pt idx="2">
                  <c:v>69</c:v>
                </c:pt>
                <c:pt idx="3">
                  <c:v>83</c:v>
                </c:pt>
              </c:numCache>
            </c:numRef>
          </c:val>
        </c:ser>
        <c:dLbls>
          <c:showLegendKey val="0"/>
          <c:showVal val="0"/>
          <c:showCatName val="0"/>
          <c:showSerName val="0"/>
          <c:showPercent val="0"/>
          <c:showBubbleSize val="0"/>
        </c:dLbls>
        <c:gapWidth val="150"/>
        <c:axId val="123987072"/>
        <c:axId val="123988608"/>
      </c:barChart>
      <c:catAx>
        <c:axId val="123987072"/>
        <c:scaling>
          <c:orientation val="minMax"/>
        </c:scaling>
        <c:delete val="0"/>
        <c:axPos val="l"/>
        <c:numFmt formatCode="General" sourceLinked="1"/>
        <c:majorTickMark val="out"/>
        <c:minorTickMark val="none"/>
        <c:tickLblPos val="nextTo"/>
        <c:txPr>
          <a:bodyPr/>
          <a:lstStyle/>
          <a:p>
            <a:pPr>
              <a:defRPr sz="1800"/>
            </a:pPr>
            <a:endParaRPr lang="en-US"/>
          </a:p>
        </c:txPr>
        <c:crossAx val="123988608"/>
        <c:crosses val="autoZero"/>
        <c:auto val="1"/>
        <c:lblAlgn val="ctr"/>
        <c:lblOffset val="100"/>
        <c:noMultiLvlLbl val="0"/>
      </c:catAx>
      <c:valAx>
        <c:axId val="123988608"/>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23987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Instruction should focus on depth over breadth</c:v>
                </c:pt>
                <c:pt idx="1">
                  <c:v>Students should be provided with a purpose for a lesson</c:v>
                </c:pt>
                <c:pt idx="2">
                  <c:v>Most class periods should include review</c:v>
                </c:pt>
                <c:pt idx="3">
                  <c:v>Most classes should end with summary of key ideas</c:v>
                </c:pt>
                <c:pt idx="4">
                  <c:v>Most classes should provide students opportunities to share thinking/reasoning</c:v>
                </c:pt>
              </c:strCache>
            </c:strRef>
          </c:cat>
          <c:val>
            <c:numRef>
              <c:f>Sheet1!$B$2:$B$6</c:f>
              <c:numCache>
                <c:formatCode>General</c:formatCode>
                <c:ptCount val="5"/>
                <c:pt idx="0">
                  <c:v>78</c:v>
                </c:pt>
                <c:pt idx="1">
                  <c:v>85</c:v>
                </c:pt>
                <c:pt idx="2">
                  <c:v>87</c:v>
                </c:pt>
                <c:pt idx="3">
                  <c:v>90</c:v>
                </c:pt>
                <c:pt idx="4">
                  <c:v>93</c:v>
                </c:pt>
              </c:numCache>
            </c:numRef>
          </c:val>
        </c:ser>
        <c:dLbls>
          <c:showLegendKey val="0"/>
          <c:showVal val="0"/>
          <c:showCatName val="0"/>
          <c:showSerName val="0"/>
          <c:showPercent val="0"/>
          <c:showBubbleSize val="0"/>
        </c:dLbls>
        <c:gapWidth val="150"/>
        <c:axId val="124027648"/>
        <c:axId val="124029184"/>
      </c:barChart>
      <c:catAx>
        <c:axId val="124027648"/>
        <c:scaling>
          <c:orientation val="minMax"/>
        </c:scaling>
        <c:delete val="0"/>
        <c:axPos val="l"/>
        <c:numFmt formatCode="General" sourceLinked="1"/>
        <c:majorTickMark val="out"/>
        <c:minorTickMark val="none"/>
        <c:tickLblPos val="nextTo"/>
        <c:txPr>
          <a:bodyPr/>
          <a:lstStyle/>
          <a:p>
            <a:pPr>
              <a:defRPr sz="1800"/>
            </a:pPr>
            <a:endParaRPr lang="en-US"/>
          </a:p>
        </c:txPr>
        <c:crossAx val="124029184"/>
        <c:crosses val="autoZero"/>
        <c:auto val="1"/>
        <c:lblAlgn val="ctr"/>
        <c:lblOffset val="100"/>
        <c:noMultiLvlLbl val="0"/>
      </c:catAx>
      <c:valAx>
        <c:axId val="124029184"/>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240276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ideas before having students investigate them</c:v>
                </c:pt>
                <c:pt idx="1">
                  <c:v>Hands-on should reinforce ideas already learned</c:v>
                </c:pt>
                <c:pt idx="2">
                  <c:v>Students learn best with those of similar abilities</c:v>
                </c:pt>
                <c:pt idx="3">
                  <c:v>Provide defintions for new vocabulary at beginning of instruction on an idea</c:v>
                </c:pt>
              </c:strCache>
            </c:strRef>
          </c:cat>
          <c:val>
            <c:numRef>
              <c:f>Sheet1!$B$2:$B$5</c:f>
              <c:numCache>
                <c:formatCode>General</c:formatCode>
                <c:ptCount val="4"/>
                <c:pt idx="0">
                  <c:v>38</c:v>
                </c:pt>
                <c:pt idx="1">
                  <c:v>39</c:v>
                </c:pt>
                <c:pt idx="2">
                  <c:v>77</c:v>
                </c:pt>
                <c:pt idx="3">
                  <c:v>81</c:v>
                </c:pt>
              </c:numCache>
            </c:numRef>
          </c:val>
        </c:ser>
        <c:dLbls>
          <c:showLegendKey val="0"/>
          <c:showVal val="0"/>
          <c:showCatName val="0"/>
          <c:showSerName val="0"/>
          <c:showPercent val="0"/>
          <c:showBubbleSize val="0"/>
        </c:dLbls>
        <c:gapWidth val="150"/>
        <c:axId val="124113280"/>
        <c:axId val="124114816"/>
      </c:barChart>
      <c:catAx>
        <c:axId val="124113280"/>
        <c:scaling>
          <c:orientation val="minMax"/>
        </c:scaling>
        <c:delete val="0"/>
        <c:axPos val="l"/>
        <c:numFmt formatCode="General" sourceLinked="1"/>
        <c:majorTickMark val="out"/>
        <c:minorTickMark val="none"/>
        <c:tickLblPos val="nextTo"/>
        <c:txPr>
          <a:bodyPr/>
          <a:lstStyle/>
          <a:p>
            <a:pPr>
              <a:defRPr sz="1800"/>
            </a:pPr>
            <a:endParaRPr lang="en-US"/>
          </a:p>
        </c:txPr>
        <c:crossAx val="124114816"/>
        <c:crosses val="autoZero"/>
        <c:auto val="1"/>
        <c:lblAlgn val="ctr"/>
        <c:lblOffset val="100"/>
        <c:noMultiLvlLbl val="0"/>
      </c:catAx>
      <c:valAx>
        <c:axId val="124114816"/>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24113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Reading/Language Arts</c:v>
                </c:pt>
                <c:pt idx="1">
                  <c:v>Mathematics</c:v>
                </c:pt>
                <c:pt idx="2">
                  <c:v>Social Studies</c:v>
                </c:pt>
                <c:pt idx="3">
                  <c:v>Science</c:v>
                </c:pt>
              </c:strCache>
            </c:strRef>
          </c:cat>
          <c:val>
            <c:numRef>
              <c:f>Sheet1!$B$2:$B$5</c:f>
              <c:numCache>
                <c:formatCode>General</c:formatCode>
                <c:ptCount val="4"/>
                <c:pt idx="0">
                  <c:v>81</c:v>
                </c:pt>
                <c:pt idx="1">
                  <c:v>77</c:v>
                </c:pt>
                <c:pt idx="2">
                  <c:v>47</c:v>
                </c:pt>
                <c:pt idx="3">
                  <c:v>39</c:v>
                </c:pt>
              </c:numCache>
            </c:numRef>
          </c:val>
        </c:ser>
        <c:dLbls>
          <c:showLegendKey val="0"/>
          <c:showVal val="0"/>
          <c:showCatName val="0"/>
          <c:showSerName val="0"/>
          <c:showPercent val="0"/>
          <c:showBubbleSize val="0"/>
        </c:dLbls>
        <c:gapWidth val="151"/>
        <c:axId val="124186624"/>
        <c:axId val="124188160"/>
      </c:barChart>
      <c:catAx>
        <c:axId val="124186624"/>
        <c:scaling>
          <c:orientation val="minMax"/>
        </c:scaling>
        <c:delete val="0"/>
        <c:axPos val="b"/>
        <c:majorTickMark val="out"/>
        <c:minorTickMark val="none"/>
        <c:tickLblPos val="nextTo"/>
        <c:crossAx val="124188160"/>
        <c:crosses val="autoZero"/>
        <c:auto val="1"/>
        <c:lblAlgn val="ctr"/>
        <c:lblOffset val="100"/>
        <c:noMultiLvlLbl val="0"/>
      </c:catAx>
      <c:valAx>
        <c:axId val="124188160"/>
        <c:scaling>
          <c:orientation val="minMax"/>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41866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Number and Operations</c:v>
                </c:pt>
                <c:pt idx="1">
                  <c:v>Measurement and Data Representation</c:v>
                </c:pt>
                <c:pt idx="2">
                  <c:v>Geometry</c:v>
                </c:pt>
                <c:pt idx="3">
                  <c:v>Early Algebra</c:v>
                </c:pt>
              </c:strCache>
            </c:strRef>
          </c:cat>
          <c:val>
            <c:numRef>
              <c:f>Sheet1!$B$2:$B$5</c:f>
              <c:numCache>
                <c:formatCode>General</c:formatCode>
                <c:ptCount val="4"/>
                <c:pt idx="0">
                  <c:v>77</c:v>
                </c:pt>
                <c:pt idx="1">
                  <c:v>56</c:v>
                </c:pt>
                <c:pt idx="2">
                  <c:v>54</c:v>
                </c:pt>
                <c:pt idx="3">
                  <c:v>46</c:v>
                </c:pt>
              </c:numCache>
            </c:numRef>
          </c:val>
        </c:ser>
        <c:dLbls>
          <c:showLegendKey val="0"/>
          <c:showVal val="0"/>
          <c:showCatName val="0"/>
          <c:showSerName val="0"/>
          <c:showPercent val="0"/>
          <c:showBubbleSize val="0"/>
        </c:dLbls>
        <c:gapWidth val="151"/>
        <c:axId val="124274176"/>
        <c:axId val="124275712"/>
      </c:barChart>
      <c:catAx>
        <c:axId val="124274176"/>
        <c:scaling>
          <c:orientation val="minMax"/>
        </c:scaling>
        <c:delete val="0"/>
        <c:axPos val="b"/>
        <c:majorTickMark val="out"/>
        <c:minorTickMark val="none"/>
        <c:tickLblPos val="nextTo"/>
        <c:crossAx val="124275712"/>
        <c:crosses val="autoZero"/>
        <c:auto val="1"/>
        <c:lblAlgn val="ctr"/>
        <c:lblOffset val="100"/>
        <c:noMultiLvlLbl val="0"/>
      </c:catAx>
      <c:valAx>
        <c:axId val="124275712"/>
        <c:scaling>
          <c:orientation val="minMax"/>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4274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Sheet1!$A$2:$A$9</c:f>
              <c:strCache>
                <c:ptCount val="8"/>
                <c:pt idx="0">
                  <c:v>Discrete mathematics</c:v>
                </c:pt>
                <c:pt idx="1">
                  <c:v>Statistics and probability</c:v>
                </c:pt>
                <c:pt idx="2">
                  <c:v>Modeling</c:v>
                </c:pt>
                <c:pt idx="3">
                  <c:v>Functions</c:v>
                </c:pt>
                <c:pt idx="4">
                  <c:v>Geometry</c:v>
                </c:pt>
                <c:pt idx="5">
                  <c:v>Measurement</c:v>
                </c:pt>
                <c:pt idx="6">
                  <c:v>Algebraic thinking</c:v>
                </c:pt>
                <c:pt idx="7">
                  <c:v>The number system and operations</c:v>
                </c:pt>
              </c:strCache>
            </c:strRef>
          </c:cat>
          <c:val>
            <c:numRef>
              <c:f>Sheet1!$B$2:$B$9</c:f>
              <c:numCache>
                <c:formatCode>General</c:formatCode>
                <c:ptCount val="8"/>
                <c:pt idx="0">
                  <c:v>18</c:v>
                </c:pt>
                <c:pt idx="1">
                  <c:v>48</c:v>
                </c:pt>
                <c:pt idx="2">
                  <c:v>49</c:v>
                </c:pt>
                <c:pt idx="3">
                  <c:v>60</c:v>
                </c:pt>
                <c:pt idx="4">
                  <c:v>62</c:v>
                </c:pt>
                <c:pt idx="5">
                  <c:v>66</c:v>
                </c:pt>
                <c:pt idx="6">
                  <c:v>76</c:v>
                </c:pt>
                <c:pt idx="7">
                  <c:v>88</c:v>
                </c:pt>
              </c:numCache>
            </c:numRef>
          </c:val>
        </c:ser>
        <c:dLbls>
          <c:showLegendKey val="0"/>
          <c:showVal val="0"/>
          <c:showCatName val="0"/>
          <c:showSerName val="0"/>
          <c:showPercent val="0"/>
          <c:showBubbleSize val="0"/>
        </c:dLbls>
        <c:gapWidth val="151"/>
        <c:axId val="124320768"/>
        <c:axId val="124875520"/>
      </c:barChart>
      <c:catAx>
        <c:axId val="124320768"/>
        <c:scaling>
          <c:orientation val="minMax"/>
        </c:scaling>
        <c:delete val="0"/>
        <c:axPos val="l"/>
        <c:majorTickMark val="out"/>
        <c:minorTickMark val="none"/>
        <c:tickLblPos val="nextTo"/>
        <c:txPr>
          <a:bodyPr/>
          <a:lstStyle/>
          <a:p>
            <a:pPr>
              <a:defRPr sz="1800"/>
            </a:pPr>
            <a:endParaRPr lang="en-US"/>
          </a:p>
        </c:txPr>
        <c:crossAx val="124875520"/>
        <c:crosses val="autoZero"/>
        <c:auto val="1"/>
        <c:lblAlgn val="ctr"/>
        <c:lblOffset val="100"/>
        <c:noMultiLvlLbl val="0"/>
      </c:catAx>
      <c:valAx>
        <c:axId val="124875520"/>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4320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Sheet1!$A$2:$A$9</c:f>
              <c:strCache>
                <c:ptCount val="8"/>
                <c:pt idx="0">
                  <c:v>Discrete mathematics</c:v>
                </c:pt>
                <c:pt idx="1">
                  <c:v>Statistics and probability</c:v>
                </c:pt>
                <c:pt idx="2">
                  <c:v>Modeling</c:v>
                </c:pt>
                <c:pt idx="3">
                  <c:v>Geometry</c:v>
                </c:pt>
                <c:pt idx="4">
                  <c:v>Measurement</c:v>
                </c:pt>
                <c:pt idx="5">
                  <c:v>Functions</c:v>
                </c:pt>
                <c:pt idx="6">
                  <c:v>The number system and operations</c:v>
                </c:pt>
                <c:pt idx="7">
                  <c:v>Algebraic thinking</c:v>
                </c:pt>
              </c:strCache>
            </c:strRef>
          </c:cat>
          <c:val>
            <c:numRef>
              <c:f>Sheet1!$B$2:$B$9</c:f>
              <c:numCache>
                <c:formatCode>General</c:formatCode>
                <c:ptCount val="8"/>
                <c:pt idx="0">
                  <c:v>25</c:v>
                </c:pt>
                <c:pt idx="1">
                  <c:v>30</c:v>
                </c:pt>
                <c:pt idx="2">
                  <c:v>58</c:v>
                </c:pt>
                <c:pt idx="3">
                  <c:v>70</c:v>
                </c:pt>
                <c:pt idx="4">
                  <c:v>79</c:v>
                </c:pt>
                <c:pt idx="5">
                  <c:v>84</c:v>
                </c:pt>
                <c:pt idx="6">
                  <c:v>90</c:v>
                </c:pt>
                <c:pt idx="7">
                  <c:v>91</c:v>
                </c:pt>
              </c:numCache>
            </c:numRef>
          </c:val>
        </c:ser>
        <c:dLbls>
          <c:showLegendKey val="0"/>
          <c:showVal val="0"/>
          <c:showCatName val="0"/>
          <c:showSerName val="0"/>
          <c:showPercent val="0"/>
          <c:showBubbleSize val="0"/>
        </c:dLbls>
        <c:gapWidth val="151"/>
        <c:axId val="124926592"/>
        <c:axId val="124944768"/>
      </c:barChart>
      <c:catAx>
        <c:axId val="124926592"/>
        <c:scaling>
          <c:orientation val="minMax"/>
        </c:scaling>
        <c:delete val="0"/>
        <c:axPos val="l"/>
        <c:majorTickMark val="out"/>
        <c:minorTickMark val="none"/>
        <c:tickLblPos val="nextTo"/>
        <c:txPr>
          <a:bodyPr/>
          <a:lstStyle/>
          <a:p>
            <a:pPr>
              <a:defRPr lang="en-US" sz="1800"/>
            </a:pPr>
            <a:endParaRPr lang="en-US"/>
          </a:p>
        </c:txPr>
        <c:crossAx val="124944768"/>
        <c:crosses val="autoZero"/>
        <c:auto val="1"/>
        <c:lblAlgn val="ctr"/>
        <c:lblOffset val="100"/>
        <c:noMultiLvlLbl val="0"/>
      </c:catAx>
      <c:valAx>
        <c:axId val="12494476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4926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≤30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17</c:v>
                </c:pt>
                <c:pt idx="1">
                  <c:v>18</c:v>
                </c:pt>
                <c:pt idx="2">
                  <c:v>17</c:v>
                </c:pt>
              </c:numCache>
            </c:numRef>
          </c:val>
        </c:ser>
        <c:ser>
          <c:idx val="1"/>
          <c:order val="1"/>
          <c:tx>
            <c:strRef>
              <c:f>Sheet1!$C$1</c:f>
              <c:strCache>
                <c:ptCount val="1"/>
                <c:pt idx="0">
                  <c:v>31–40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26</c:v>
                </c:pt>
                <c:pt idx="1">
                  <c:v>26</c:v>
                </c:pt>
                <c:pt idx="2">
                  <c:v>25</c:v>
                </c:pt>
              </c:numCache>
            </c:numRef>
          </c:val>
        </c:ser>
        <c:ser>
          <c:idx val="2"/>
          <c:order val="2"/>
          <c:tx>
            <c:strRef>
              <c:f>Sheet1!$D$1</c:f>
              <c:strCache>
                <c:ptCount val="1"/>
                <c:pt idx="0">
                  <c:v>41–50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27</c:v>
                </c:pt>
                <c:pt idx="1">
                  <c:v>30</c:v>
                </c:pt>
                <c:pt idx="2">
                  <c:v>27</c:v>
                </c:pt>
              </c:numCache>
            </c:numRef>
          </c:val>
        </c:ser>
        <c:ser>
          <c:idx val="3"/>
          <c:order val="3"/>
          <c:tx>
            <c:strRef>
              <c:f>Sheet1!$E$1</c:f>
              <c:strCache>
                <c:ptCount val="1"/>
                <c:pt idx="0">
                  <c:v>51–60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24</c:v>
                </c:pt>
                <c:pt idx="1">
                  <c:v>21</c:v>
                </c:pt>
                <c:pt idx="2">
                  <c:v>20</c:v>
                </c:pt>
              </c:numCache>
            </c:numRef>
          </c:val>
        </c:ser>
        <c:ser>
          <c:idx val="4"/>
          <c:order val="4"/>
          <c:tx>
            <c:strRef>
              <c:f>Sheet1!$F$1</c:f>
              <c:strCache>
                <c:ptCount val="1"/>
                <c:pt idx="0">
                  <c:v>61+</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6</c:v>
                </c:pt>
                <c:pt idx="1">
                  <c:v>5</c:v>
                </c:pt>
                <c:pt idx="2">
                  <c:v>10</c:v>
                </c:pt>
              </c:numCache>
            </c:numRef>
          </c:val>
        </c:ser>
        <c:dLbls>
          <c:showLegendKey val="0"/>
          <c:showVal val="0"/>
          <c:showCatName val="0"/>
          <c:showSerName val="0"/>
          <c:showPercent val="0"/>
          <c:showBubbleSize val="0"/>
        </c:dLbls>
        <c:gapWidth val="150"/>
        <c:axId val="93348608"/>
        <c:axId val="93350144"/>
      </c:barChart>
      <c:catAx>
        <c:axId val="93348608"/>
        <c:scaling>
          <c:orientation val="minMax"/>
        </c:scaling>
        <c:delete val="0"/>
        <c:axPos val="b"/>
        <c:majorTickMark val="out"/>
        <c:minorTickMark val="none"/>
        <c:tickLblPos val="nextTo"/>
        <c:crossAx val="93350144"/>
        <c:crosses val="autoZero"/>
        <c:auto val="1"/>
        <c:lblAlgn val="ctr"/>
        <c:lblOffset val="100"/>
        <c:noMultiLvlLbl val="0"/>
      </c:catAx>
      <c:valAx>
        <c:axId val="93350144"/>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3348608"/>
        <c:crosses val="autoZero"/>
        <c:crossBetween val="between"/>
        <c:majorUnit val="20"/>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Encourage interest in mathematics</c:v>
                </c:pt>
                <c:pt idx="1">
                  <c:v>Encourage participation of racial or ethnic minorities</c:v>
                </c:pt>
                <c:pt idx="2">
                  <c:v>Encourage participation of students from low socioeconomic backgrounds</c:v>
                </c:pt>
                <c:pt idx="3">
                  <c:v>Encourage female participation</c:v>
                </c:pt>
              </c:strCache>
            </c:strRef>
          </c:cat>
          <c:val>
            <c:numRef>
              <c:f>Sheet1!$B$2:$B$5</c:f>
              <c:numCache>
                <c:formatCode>General</c:formatCode>
                <c:ptCount val="4"/>
                <c:pt idx="0">
                  <c:v>48</c:v>
                </c:pt>
                <c:pt idx="1">
                  <c:v>50</c:v>
                </c:pt>
                <c:pt idx="2">
                  <c:v>52</c:v>
                </c:pt>
                <c:pt idx="3">
                  <c:v>56</c:v>
                </c:pt>
              </c:numCache>
            </c:numRef>
          </c:val>
        </c:ser>
        <c:dLbls>
          <c:showLegendKey val="0"/>
          <c:showVal val="0"/>
          <c:showCatName val="0"/>
          <c:showSerName val="0"/>
          <c:showPercent val="0"/>
          <c:showBubbleSize val="0"/>
        </c:dLbls>
        <c:gapWidth val="150"/>
        <c:axId val="123724160"/>
        <c:axId val="123725696"/>
      </c:barChart>
      <c:catAx>
        <c:axId val="123724160"/>
        <c:scaling>
          <c:orientation val="minMax"/>
        </c:scaling>
        <c:delete val="0"/>
        <c:axPos val="l"/>
        <c:majorTickMark val="out"/>
        <c:minorTickMark val="none"/>
        <c:tickLblPos val="nextTo"/>
        <c:txPr>
          <a:bodyPr/>
          <a:lstStyle/>
          <a:p>
            <a:pPr>
              <a:defRPr sz="1800"/>
            </a:pPr>
            <a:endParaRPr lang="en-US"/>
          </a:p>
        </c:txPr>
        <c:crossAx val="123725696"/>
        <c:crosses val="autoZero"/>
        <c:auto val="1"/>
        <c:lblAlgn val="ctr"/>
        <c:lblOffset val="100"/>
        <c:noMultiLvlLbl val="0"/>
      </c:catAx>
      <c:valAx>
        <c:axId val="12372569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3724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Teach students who have physical disabilities</c:v>
                </c:pt>
                <c:pt idx="1">
                  <c:v>Teach students who have learning disabilities</c:v>
                </c:pt>
                <c:pt idx="2">
                  <c:v>Teach English-language learners</c:v>
                </c:pt>
                <c:pt idx="3">
                  <c:v>Provide enrichment for gifted students</c:v>
                </c:pt>
                <c:pt idx="4">
                  <c:v>Plan instruction for students at different levels of achievement</c:v>
                </c:pt>
              </c:strCache>
            </c:strRef>
          </c:cat>
          <c:val>
            <c:numRef>
              <c:f>Sheet1!$B$2:$B$6</c:f>
              <c:numCache>
                <c:formatCode>General</c:formatCode>
                <c:ptCount val="5"/>
                <c:pt idx="0">
                  <c:v>16</c:v>
                </c:pt>
                <c:pt idx="1">
                  <c:v>23</c:v>
                </c:pt>
                <c:pt idx="2">
                  <c:v>23</c:v>
                </c:pt>
                <c:pt idx="3">
                  <c:v>27</c:v>
                </c:pt>
                <c:pt idx="4">
                  <c:v>42</c:v>
                </c:pt>
              </c:numCache>
            </c:numRef>
          </c:val>
        </c:ser>
        <c:dLbls>
          <c:showLegendKey val="0"/>
          <c:showVal val="0"/>
          <c:showCatName val="0"/>
          <c:showSerName val="0"/>
          <c:showPercent val="0"/>
          <c:showBubbleSize val="0"/>
        </c:dLbls>
        <c:gapWidth val="150"/>
        <c:axId val="123777024"/>
        <c:axId val="123778560"/>
      </c:barChart>
      <c:catAx>
        <c:axId val="123777024"/>
        <c:scaling>
          <c:orientation val="minMax"/>
        </c:scaling>
        <c:delete val="0"/>
        <c:axPos val="l"/>
        <c:majorTickMark val="out"/>
        <c:minorTickMark val="none"/>
        <c:tickLblPos val="nextTo"/>
        <c:txPr>
          <a:bodyPr/>
          <a:lstStyle/>
          <a:p>
            <a:pPr>
              <a:defRPr sz="1800"/>
            </a:pPr>
            <a:endParaRPr lang="en-US"/>
          </a:p>
        </c:txPr>
        <c:crossAx val="123778560"/>
        <c:crosses val="autoZero"/>
        <c:auto val="1"/>
        <c:lblAlgn val="ctr"/>
        <c:lblOffset val="100"/>
        <c:noMultiLvlLbl val="0"/>
      </c:catAx>
      <c:valAx>
        <c:axId val="123778560"/>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3777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Sheet1!$A$2:$A$5</c:f>
              <c:strCache>
                <c:ptCount val="4"/>
                <c:pt idx="0">
                  <c:v>Encourage interest in mathematics</c:v>
                </c:pt>
                <c:pt idx="1">
                  <c:v>Encourage participation of racial or ethnic minorities</c:v>
                </c:pt>
                <c:pt idx="2">
                  <c:v>Encourage participation of students from low socioeconomic backgrounds</c:v>
                </c:pt>
                <c:pt idx="3">
                  <c:v>Encourage female participation</c:v>
                </c:pt>
              </c:strCache>
            </c:strRef>
          </c:cat>
          <c:val>
            <c:numRef>
              <c:f>Sheet1!$B$2:$B$5</c:f>
              <c:numCache>
                <c:formatCode>General</c:formatCode>
                <c:ptCount val="4"/>
                <c:pt idx="0">
                  <c:v>46</c:v>
                </c:pt>
                <c:pt idx="1">
                  <c:v>48</c:v>
                </c:pt>
                <c:pt idx="2">
                  <c:v>53</c:v>
                </c:pt>
                <c:pt idx="3">
                  <c:v>56</c:v>
                </c:pt>
              </c:numCache>
            </c:numRef>
          </c:val>
        </c:ser>
        <c:dLbls>
          <c:showLegendKey val="0"/>
          <c:showVal val="0"/>
          <c:showCatName val="0"/>
          <c:showSerName val="0"/>
          <c:showPercent val="0"/>
          <c:showBubbleSize val="0"/>
        </c:dLbls>
        <c:gapWidth val="150"/>
        <c:axId val="123805056"/>
        <c:axId val="125248640"/>
      </c:barChart>
      <c:catAx>
        <c:axId val="123805056"/>
        <c:scaling>
          <c:orientation val="minMax"/>
        </c:scaling>
        <c:delete val="0"/>
        <c:axPos val="l"/>
        <c:majorTickMark val="out"/>
        <c:minorTickMark val="none"/>
        <c:tickLblPos val="nextTo"/>
        <c:txPr>
          <a:bodyPr/>
          <a:lstStyle/>
          <a:p>
            <a:pPr>
              <a:defRPr sz="1800"/>
            </a:pPr>
            <a:endParaRPr lang="en-US"/>
          </a:p>
        </c:txPr>
        <c:crossAx val="125248640"/>
        <c:crosses val="autoZero"/>
        <c:auto val="1"/>
        <c:lblAlgn val="ctr"/>
        <c:lblOffset val="100"/>
        <c:noMultiLvlLbl val="0"/>
      </c:catAx>
      <c:valAx>
        <c:axId val="125248640"/>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38050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Teach English-language learners</c:v>
                </c:pt>
                <c:pt idx="1">
                  <c:v>Teach students who have physical disabilities</c:v>
                </c:pt>
                <c:pt idx="2">
                  <c:v>Teach students who have learning disabilities</c:v>
                </c:pt>
                <c:pt idx="3">
                  <c:v>Provide enrichment for gifted students</c:v>
                </c:pt>
                <c:pt idx="4">
                  <c:v>Plan instruction for students at different levels of achievement</c:v>
                </c:pt>
              </c:strCache>
            </c:strRef>
          </c:cat>
          <c:val>
            <c:numRef>
              <c:f>Sheet1!$B$2:$B$6</c:f>
              <c:numCache>
                <c:formatCode>General</c:formatCode>
                <c:ptCount val="5"/>
                <c:pt idx="0">
                  <c:v>17</c:v>
                </c:pt>
                <c:pt idx="1">
                  <c:v>21</c:v>
                </c:pt>
                <c:pt idx="2">
                  <c:v>27</c:v>
                </c:pt>
                <c:pt idx="3">
                  <c:v>33</c:v>
                </c:pt>
                <c:pt idx="4">
                  <c:v>36</c:v>
                </c:pt>
              </c:numCache>
            </c:numRef>
          </c:val>
        </c:ser>
        <c:dLbls>
          <c:showLegendKey val="0"/>
          <c:showVal val="0"/>
          <c:showCatName val="0"/>
          <c:showSerName val="0"/>
          <c:showPercent val="0"/>
          <c:showBubbleSize val="0"/>
        </c:dLbls>
        <c:gapWidth val="150"/>
        <c:axId val="125271040"/>
        <c:axId val="125289216"/>
      </c:barChart>
      <c:catAx>
        <c:axId val="125271040"/>
        <c:scaling>
          <c:orientation val="minMax"/>
        </c:scaling>
        <c:delete val="0"/>
        <c:axPos val="l"/>
        <c:majorTickMark val="out"/>
        <c:minorTickMark val="none"/>
        <c:tickLblPos val="nextTo"/>
        <c:txPr>
          <a:bodyPr/>
          <a:lstStyle/>
          <a:p>
            <a:pPr>
              <a:defRPr sz="1800"/>
            </a:pPr>
            <a:endParaRPr lang="en-US"/>
          </a:p>
        </c:txPr>
        <c:crossAx val="125289216"/>
        <c:crosses val="autoZero"/>
        <c:auto val="1"/>
        <c:lblAlgn val="ctr"/>
        <c:lblOffset val="100"/>
        <c:noMultiLvlLbl val="0"/>
      </c:catAx>
      <c:valAx>
        <c:axId val="12528921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52710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Encourage interest in mathematics</c:v>
                </c:pt>
                <c:pt idx="1">
                  <c:v>Encourage participation of racial or ethnic minorities</c:v>
                </c:pt>
                <c:pt idx="2">
                  <c:v>Encourage participation of students from low socioeconomic backgrounds</c:v>
                </c:pt>
                <c:pt idx="3">
                  <c:v>Encourage female participation</c:v>
                </c:pt>
              </c:strCache>
            </c:strRef>
          </c:cat>
          <c:val>
            <c:numRef>
              <c:f>Sheet1!$B$2:$B$5</c:f>
              <c:numCache>
                <c:formatCode>General</c:formatCode>
                <c:ptCount val="4"/>
                <c:pt idx="0">
                  <c:v>39</c:v>
                </c:pt>
                <c:pt idx="1">
                  <c:v>39</c:v>
                </c:pt>
                <c:pt idx="2">
                  <c:v>40</c:v>
                </c:pt>
                <c:pt idx="3">
                  <c:v>51</c:v>
                </c:pt>
              </c:numCache>
            </c:numRef>
          </c:val>
        </c:ser>
        <c:dLbls>
          <c:showLegendKey val="0"/>
          <c:showVal val="0"/>
          <c:showCatName val="0"/>
          <c:showSerName val="0"/>
          <c:showPercent val="0"/>
          <c:showBubbleSize val="0"/>
        </c:dLbls>
        <c:gapWidth val="150"/>
        <c:axId val="125045376"/>
        <c:axId val="125051264"/>
      </c:barChart>
      <c:catAx>
        <c:axId val="125045376"/>
        <c:scaling>
          <c:orientation val="minMax"/>
        </c:scaling>
        <c:delete val="0"/>
        <c:axPos val="l"/>
        <c:majorTickMark val="out"/>
        <c:minorTickMark val="none"/>
        <c:tickLblPos val="nextTo"/>
        <c:txPr>
          <a:bodyPr/>
          <a:lstStyle/>
          <a:p>
            <a:pPr>
              <a:defRPr sz="1800"/>
            </a:pPr>
            <a:endParaRPr lang="en-US"/>
          </a:p>
        </c:txPr>
        <c:crossAx val="125051264"/>
        <c:crosses val="autoZero"/>
        <c:auto val="1"/>
        <c:lblAlgn val="ctr"/>
        <c:lblOffset val="100"/>
        <c:noMultiLvlLbl val="0"/>
      </c:catAx>
      <c:valAx>
        <c:axId val="125051264"/>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50453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Teach English-language learners</c:v>
                </c:pt>
                <c:pt idx="1">
                  <c:v>Teach students who have physical disabilities</c:v>
                </c:pt>
                <c:pt idx="2">
                  <c:v>Teach students who have learning disabilities</c:v>
                </c:pt>
                <c:pt idx="3">
                  <c:v>Provide enrichment for gifted students</c:v>
                </c:pt>
                <c:pt idx="4">
                  <c:v>Plan instruction for students at different levels of achievement</c:v>
                </c:pt>
              </c:strCache>
            </c:strRef>
          </c:cat>
          <c:val>
            <c:numRef>
              <c:f>Sheet1!$B$2:$B$6</c:f>
              <c:numCache>
                <c:formatCode>General</c:formatCode>
                <c:ptCount val="5"/>
                <c:pt idx="0">
                  <c:v>13</c:v>
                </c:pt>
                <c:pt idx="1">
                  <c:v>17</c:v>
                </c:pt>
                <c:pt idx="2">
                  <c:v>19</c:v>
                </c:pt>
                <c:pt idx="3">
                  <c:v>23</c:v>
                </c:pt>
                <c:pt idx="4">
                  <c:v>31</c:v>
                </c:pt>
              </c:numCache>
            </c:numRef>
          </c:val>
        </c:ser>
        <c:dLbls>
          <c:showLegendKey val="0"/>
          <c:showVal val="0"/>
          <c:showCatName val="0"/>
          <c:showSerName val="0"/>
          <c:showPercent val="0"/>
          <c:showBubbleSize val="0"/>
        </c:dLbls>
        <c:gapWidth val="150"/>
        <c:axId val="125098240"/>
        <c:axId val="125100032"/>
      </c:barChart>
      <c:catAx>
        <c:axId val="125098240"/>
        <c:scaling>
          <c:orientation val="minMax"/>
        </c:scaling>
        <c:delete val="0"/>
        <c:axPos val="l"/>
        <c:majorTickMark val="out"/>
        <c:minorTickMark val="none"/>
        <c:tickLblPos val="nextTo"/>
        <c:txPr>
          <a:bodyPr/>
          <a:lstStyle/>
          <a:p>
            <a:pPr>
              <a:defRPr sz="1800"/>
            </a:pPr>
            <a:endParaRPr lang="en-US"/>
          </a:p>
        </c:txPr>
        <c:crossAx val="125100032"/>
        <c:crosses val="autoZero"/>
        <c:auto val="1"/>
        <c:lblAlgn val="ctr"/>
        <c:lblOffset val="100"/>
        <c:noMultiLvlLbl val="0"/>
      </c:catAx>
      <c:valAx>
        <c:axId val="12510003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5098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Anticipate student difficulties  with mathematical ideas/procedures</c:v>
                </c:pt>
                <c:pt idx="1">
                  <c:v>Discover student thinking about mathematical ideas</c:v>
                </c:pt>
                <c:pt idx="2">
                  <c:v>Implement mathematics textbook/program</c:v>
                </c:pt>
                <c:pt idx="3">
                  <c:v>Monitor student understanding</c:v>
                </c:pt>
                <c:pt idx="4">
                  <c:v>Assess student understanding at end of unit</c:v>
                </c:pt>
              </c:strCache>
            </c:strRef>
          </c:cat>
          <c:val>
            <c:numRef>
              <c:f>Sheet1!$B$2:$B$6</c:f>
              <c:numCache>
                <c:formatCode>General</c:formatCode>
                <c:ptCount val="5"/>
                <c:pt idx="0">
                  <c:v>46</c:v>
                </c:pt>
                <c:pt idx="1">
                  <c:v>48</c:v>
                </c:pt>
                <c:pt idx="2">
                  <c:v>62</c:v>
                </c:pt>
                <c:pt idx="3">
                  <c:v>62</c:v>
                </c:pt>
                <c:pt idx="4">
                  <c:v>66</c:v>
                </c:pt>
              </c:numCache>
            </c:numRef>
          </c:val>
        </c:ser>
        <c:dLbls>
          <c:showLegendKey val="0"/>
          <c:showVal val="0"/>
          <c:showCatName val="0"/>
          <c:showSerName val="0"/>
          <c:showPercent val="0"/>
          <c:showBubbleSize val="0"/>
        </c:dLbls>
        <c:gapWidth val="150"/>
        <c:axId val="125661184"/>
        <c:axId val="125662720"/>
      </c:barChart>
      <c:catAx>
        <c:axId val="125661184"/>
        <c:scaling>
          <c:orientation val="minMax"/>
        </c:scaling>
        <c:delete val="0"/>
        <c:axPos val="l"/>
        <c:majorTickMark val="out"/>
        <c:minorTickMark val="none"/>
        <c:tickLblPos val="nextTo"/>
        <c:txPr>
          <a:bodyPr/>
          <a:lstStyle/>
          <a:p>
            <a:pPr>
              <a:defRPr sz="1800"/>
            </a:pPr>
            <a:endParaRPr lang="en-US"/>
          </a:p>
        </c:txPr>
        <c:crossAx val="125662720"/>
        <c:crosses val="autoZero"/>
        <c:auto val="1"/>
        <c:lblAlgn val="ctr"/>
        <c:lblOffset val="100"/>
        <c:noMultiLvlLbl val="0"/>
      </c:catAx>
      <c:valAx>
        <c:axId val="125662720"/>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256611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Discover student thinking about mathematical ideas</c:v>
                </c:pt>
                <c:pt idx="1">
                  <c:v>Anticipate student difficulties  with mathematical ideas/procedures</c:v>
                </c:pt>
                <c:pt idx="2">
                  <c:v>Monitor student understanding</c:v>
                </c:pt>
                <c:pt idx="3">
                  <c:v>Implement mathematics textbook/program</c:v>
                </c:pt>
                <c:pt idx="4">
                  <c:v>Assess student understanding at end of unit</c:v>
                </c:pt>
              </c:strCache>
            </c:strRef>
          </c:cat>
          <c:val>
            <c:numRef>
              <c:f>Sheet1!$B$2:$B$6</c:f>
              <c:numCache>
                <c:formatCode>General</c:formatCode>
                <c:ptCount val="5"/>
                <c:pt idx="0">
                  <c:v>49</c:v>
                </c:pt>
                <c:pt idx="1">
                  <c:v>54</c:v>
                </c:pt>
                <c:pt idx="2">
                  <c:v>62</c:v>
                </c:pt>
                <c:pt idx="3">
                  <c:v>63</c:v>
                </c:pt>
                <c:pt idx="4">
                  <c:v>72</c:v>
                </c:pt>
              </c:numCache>
            </c:numRef>
          </c:val>
        </c:ser>
        <c:dLbls>
          <c:showLegendKey val="0"/>
          <c:showVal val="0"/>
          <c:showCatName val="0"/>
          <c:showSerName val="0"/>
          <c:showPercent val="0"/>
          <c:showBubbleSize val="0"/>
        </c:dLbls>
        <c:gapWidth val="150"/>
        <c:axId val="125693312"/>
        <c:axId val="131269760"/>
      </c:barChart>
      <c:catAx>
        <c:axId val="125693312"/>
        <c:scaling>
          <c:orientation val="minMax"/>
        </c:scaling>
        <c:delete val="0"/>
        <c:axPos val="l"/>
        <c:majorTickMark val="out"/>
        <c:minorTickMark val="none"/>
        <c:tickLblPos val="nextTo"/>
        <c:txPr>
          <a:bodyPr/>
          <a:lstStyle/>
          <a:p>
            <a:pPr>
              <a:defRPr sz="1800"/>
            </a:pPr>
            <a:endParaRPr lang="en-US"/>
          </a:p>
        </c:txPr>
        <c:crossAx val="131269760"/>
        <c:crosses val="autoZero"/>
        <c:auto val="1"/>
        <c:lblAlgn val="ctr"/>
        <c:lblOffset val="100"/>
        <c:noMultiLvlLbl val="0"/>
      </c:catAx>
      <c:valAx>
        <c:axId val="131269760"/>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256933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Discover student thinking about mathematical ideas</c:v>
                </c:pt>
                <c:pt idx="1">
                  <c:v>Anticipate student difficulties  with mathematical ideas/procedures</c:v>
                </c:pt>
                <c:pt idx="2">
                  <c:v>Implement mathematics textbook/program</c:v>
                </c:pt>
                <c:pt idx="3">
                  <c:v>Monitor student understanding</c:v>
                </c:pt>
                <c:pt idx="4">
                  <c:v>Assess student understanding at end of unit</c:v>
                </c:pt>
              </c:strCache>
            </c:strRef>
          </c:cat>
          <c:val>
            <c:numRef>
              <c:f>Sheet1!$B$2:$B$6</c:f>
              <c:numCache>
                <c:formatCode>General</c:formatCode>
                <c:ptCount val="5"/>
                <c:pt idx="0">
                  <c:v>48</c:v>
                </c:pt>
                <c:pt idx="1">
                  <c:v>60</c:v>
                </c:pt>
                <c:pt idx="2">
                  <c:v>61</c:v>
                </c:pt>
                <c:pt idx="3">
                  <c:v>65</c:v>
                </c:pt>
                <c:pt idx="4">
                  <c:v>72</c:v>
                </c:pt>
              </c:numCache>
            </c:numRef>
          </c:val>
        </c:ser>
        <c:dLbls>
          <c:showLegendKey val="0"/>
          <c:showVal val="0"/>
          <c:showCatName val="0"/>
          <c:showSerName val="0"/>
          <c:showPercent val="0"/>
          <c:showBubbleSize val="0"/>
        </c:dLbls>
        <c:gapWidth val="150"/>
        <c:axId val="131623936"/>
        <c:axId val="131625728"/>
      </c:barChart>
      <c:catAx>
        <c:axId val="131623936"/>
        <c:scaling>
          <c:orientation val="minMax"/>
        </c:scaling>
        <c:delete val="0"/>
        <c:axPos val="l"/>
        <c:majorTickMark val="out"/>
        <c:minorTickMark val="none"/>
        <c:tickLblPos val="nextTo"/>
        <c:txPr>
          <a:bodyPr/>
          <a:lstStyle/>
          <a:p>
            <a:pPr>
              <a:defRPr sz="1800"/>
            </a:pPr>
            <a:endParaRPr lang="en-US"/>
          </a:p>
        </c:txPr>
        <c:crossAx val="131625728"/>
        <c:crosses val="autoZero"/>
        <c:auto val="1"/>
        <c:lblAlgn val="ctr"/>
        <c:lblOffset val="100"/>
        <c:noMultiLvlLbl val="0"/>
      </c:catAx>
      <c:valAx>
        <c:axId val="131625728"/>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16239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244886618902368"/>
          <c:y val="4.1634063320209976E-2"/>
          <c:w val="0.86103461729445985"/>
          <c:h val="0.66022637795275596"/>
        </c:manualLayout>
      </c:layout>
      <c:barChart>
        <c:barDir val="col"/>
        <c:grouping val="clustered"/>
        <c:varyColors val="0"/>
        <c:ser>
          <c:idx val="0"/>
          <c:order val="0"/>
          <c:tx>
            <c:strRef>
              <c:f>Sheet1!$D$1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Sheet1!$D$2:$D$5</c:f>
              <c:numCache>
                <c:formatCode>General</c:formatCode>
                <c:ptCount val="4"/>
                <c:pt idx="0">
                  <c:v>58</c:v>
                </c:pt>
                <c:pt idx="1">
                  <c:v>75</c:v>
                </c:pt>
                <c:pt idx="2">
                  <c:v>80</c:v>
                </c:pt>
                <c:pt idx="3">
                  <c:v>83</c:v>
                </c:pt>
              </c:numCache>
            </c:numRef>
          </c:val>
        </c:ser>
        <c:ser>
          <c:idx val="1"/>
          <c:order val="1"/>
          <c:tx>
            <c:strRef>
              <c:f>Sheet1!$C$1</c:f>
              <c:strCache>
                <c:ptCount val="1"/>
                <c:pt idx="0">
                  <c:v>Average/Mixed Achievers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Sheet1!$C$2:$C$5</c:f>
              <c:numCache>
                <c:formatCode>General</c:formatCode>
                <c:ptCount val="4"/>
                <c:pt idx="0">
                  <c:v>58</c:v>
                </c:pt>
                <c:pt idx="1">
                  <c:v>78</c:v>
                </c:pt>
                <c:pt idx="2">
                  <c:v>81</c:v>
                </c:pt>
                <c:pt idx="3">
                  <c:v>83</c:v>
                </c:pt>
              </c:numCache>
            </c:numRef>
          </c:val>
        </c:ser>
        <c:ser>
          <c:idx val="2"/>
          <c:order val="2"/>
          <c:tx>
            <c:strRef>
              <c:f>Sheet1!$B$1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Sheet1!$B$2:$B$5</c:f>
              <c:numCache>
                <c:formatCode>General</c:formatCode>
                <c:ptCount val="4"/>
                <c:pt idx="0">
                  <c:v>59</c:v>
                </c:pt>
                <c:pt idx="1">
                  <c:v>79</c:v>
                </c:pt>
                <c:pt idx="2">
                  <c:v>86</c:v>
                </c:pt>
                <c:pt idx="3">
                  <c:v>88</c:v>
                </c:pt>
              </c:numCache>
            </c:numRef>
          </c:val>
        </c:ser>
        <c:dLbls>
          <c:showLegendKey val="0"/>
          <c:showVal val="0"/>
          <c:showCatName val="0"/>
          <c:showSerName val="0"/>
          <c:showPercent val="0"/>
          <c:showBubbleSize val="0"/>
        </c:dLbls>
        <c:gapWidth val="150"/>
        <c:axId val="124722176"/>
        <c:axId val="131506176"/>
      </c:barChart>
      <c:catAx>
        <c:axId val="124722176"/>
        <c:scaling>
          <c:orientation val="minMax"/>
        </c:scaling>
        <c:delete val="0"/>
        <c:axPos val="b"/>
        <c:majorTickMark val="out"/>
        <c:minorTickMark val="none"/>
        <c:tickLblPos val="nextTo"/>
        <c:txPr>
          <a:bodyPr rot="0" vert="horz"/>
          <a:lstStyle/>
          <a:p>
            <a:pPr>
              <a:defRPr sz="1600"/>
            </a:pPr>
            <a:endParaRPr lang="en-US"/>
          </a:p>
        </c:txPr>
        <c:crossAx val="131506176"/>
        <c:crosses val="autoZero"/>
        <c:auto val="1"/>
        <c:lblAlgn val="ctr"/>
        <c:lblOffset val="100"/>
        <c:noMultiLvlLbl val="0"/>
      </c:catAx>
      <c:valAx>
        <c:axId val="131506176"/>
        <c:scaling>
          <c:orientation val="minMax"/>
          <c:max val="10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24722176"/>
        <c:crosses val="autoZero"/>
        <c:crossBetween val="between"/>
        <c:majorUnit val="20"/>
      </c:valAx>
    </c:plotArea>
    <c:legend>
      <c:legendPos val="b"/>
      <c:layout>
        <c:manualLayout>
          <c:xMode val="edge"/>
          <c:yMode val="edge"/>
          <c:x val="3.6486486486486482E-2"/>
          <c:y val="0.93402436023622049"/>
          <c:w val="0.9"/>
          <c:h val="6.5975639763779528E-2"/>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0–2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12</c:v>
                </c:pt>
                <c:pt idx="1">
                  <c:v>14</c:v>
                </c:pt>
                <c:pt idx="2">
                  <c:v>10</c:v>
                </c:pt>
              </c:numCache>
            </c:numRef>
          </c:val>
        </c:ser>
        <c:ser>
          <c:idx val="1"/>
          <c:order val="1"/>
          <c:tx>
            <c:strRef>
              <c:f>Sheet1!$C$1</c:f>
              <c:strCache>
                <c:ptCount val="1"/>
                <c:pt idx="0">
                  <c:v>3–5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15</c:v>
                </c:pt>
                <c:pt idx="1">
                  <c:v>17</c:v>
                </c:pt>
                <c:pt idx="2">
                  <c:v>14</c:v>
                </c:pt>
              </c:numCache>
            </c:numRef>
          </c:val>
        </c:ser>
        <c:ser>
          <c:idx val="2"/>
          <c:order val="2"/>
          <c:tx>
            <c:strRef>
              <c:f>Sheet1!$D$1</c:f>
              <c:strCache>
                <c:ptCount val="1"/>
                <c:pt idx="0">
                  <c:v>6–10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22</c:v>
                </c:pt>
                <c:pt idx="1">
                  <c:v>25</c:v>
                </c:pt>
                <c:pt idx="2">
                  <c:v>22</c:v>
                </c:pt>
              </c:numCache>
            </c:numRef>
          </c:val>
        </c:ser>
        <c:ser>
          <c:idx val="3"/>
          <c:order val="3"/>
          <c:tx>
            <c:strRef>
              <c:f>Sheet1!$E$1</c:f>
              <c:strCache>
                <c:ptCount val="1"/>
                <c:pt idx="0">
                  <c:v>11–20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30</c:v>
                </c:pt>
                <c:pt idx="1">
                  <c:v>29</c:v>
                </c:pt>
                <c:pt idx="2">
                  <c:v>33</c:v>
                </c:pt>
              </c:numCache>
            </c:numRef>
          </c:val>
        </c:ser>
        <c:ser>
          <c:idx val="4"/>
          <c:order val="4"/>
          <c:tx>
            <c:strRef>
              <c:f>Sheet1!$F$1</c:f>
              <c:strCache>
                <c:ptCount val="1"/>
                <c:pt idx="0">
                  <c:v>≥21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21</c:v>
                </c:pt>
                <c:pt idx="1">
                  <c:v>15</c:v>
                </c:pt>
                <c:pt idx="2">
                  <c:v>21</c:v>
                </c:pt>
              </c:numCache>
            </c:numRef>
          </c:val>
        </c:ser>
        <c:dLbls>
          <c:showLegendKey val="0"/>
          <c:showVal val="0"/>
          <c:showCatName val="0"/>
          <c:showSerName val="0"/>
          <c:showPercent val="0"/>
          <c:showBubbleSize val="0"/>
        </c:dLbls>
        <c:gapWidth val="150"/>
        <c:axId val="93488640"/>
        <c:axId val="93490176"/>
      </c:barChart>
      <c:catAx>
        <c:axId val="93488640"/>
        <c:scaling>
          <c:orientation val="minMax"/>
        </c:scaling>
        <c:delete val="0"/>
        <c:axPos val="b"/>
        <c:majorTickMark val="out"/>
        <c:minorTickMark val="none"/>
        <c:tickLblPos val="nextTo"/>
        <c:crossAx val="93490176"/>
        <c:crosses val="autoZero"/>
        <c:auto val="1"/>
        <c:lblAlgn val="ctr"/>
        <c:lblOffset val="100"/>
        <c:noMultiLvlLbl val="0"/>
      </c:catAx>
      <c:valAx>
        <c:axId val="93490176"/>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3488640"/>
        <c:crosses val="autoZero"/>
        <c:crossBetween val="between"/>
        <c:majorUnit val="20"/>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Lowest % Underrepresented</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Sheet1!$B$2:$B$5</c:f>
              <c:numCache>
                <c:formatCode>General</c:formatCode>
                <c:ptCount val="4"/>
                <c:pt idx="0">
                  <c:v>55</c:v>
                </c:pt>
                <c:pt idx="1">
                  <c:v>75</c:v>
                </c:pt>
                <c:pt idx="2">
                  <c:v>82</c:v>
                </c:pt>
                <c:pt idx="3">
                  <c:v>85</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Sheet1!$C$2:$C$5</c:f>
              <c:numCache>
                <c:formatCode>General</c:formatCode>
                <c:ptCount val="4"/>
                <c:pt idx="0">
                  <c:v>57</c:v>
                </c:pt>
                <c:pt idx="1">
                  <c:v>78</c:v>
                </c:pt>
                <c:pt idx="2">
                  <c:v>85</c:v>
                </c:pt>
                <c:pt idx="3">
                  <c:v>85</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Sheet1!$D$2:$D$5</c:f>
              <c:numCache>
                <c:formatCode>General</c:formatCode>
                <c:ptCount val="4"/>
                <c:pt idx="0">
                  <c:v>59</c:v>
                </c:pt>
                <c:pt idx="1">
                  <c:v>78</c:v>
                </c:pt>
                <c:pt idx="2">
                  <c:v>82</c:v>
                </c:pt>
                <c:pt idx="3">
                  <c:v>84</c:v>
                </c:pt>
              </c:numCache>
            </c:numRef>
          </c:val>
        </c:ser>
        <c:ser>
          <c:idx val="3"/>
          <c:order val="3"/>
          <c:tx>
            <c:strRef>
              <c:f>Sheet1!$E$1</c:f>
              <c:strCache>
                <c:ptCount val="1"/>
                <c:pt idx="0">
                  <c:v>Highest % Underrepresented</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Sheet1!$E$2:$E$5</c:f>
              <c:numCache>
                <c:formatCode>General</c:formatCode>
                <c:ptCount val="4"/>
                <c:pt idx="0">
                  <c:v>61</c:v>
                </c:pt>
                <c:pt idx="1">
                  <c:v>79</c:v>
                </c:pt>
                <c:pt idx="2">
                  <c:v>81</c:v>
                </c:pt>
                <c:pt idx="3">
                  <c:v>83</c:v>
                </c:pt>
              </c:numCache>
            </c:numRef>
          </c:val>
        </c:ser>
        <c:dLbls>
          <c:showLegendKey val="0"/>
          <c:showVal val="0"/>
          <c:showCatName val="0"/>
          <c:showSerName val="0"/>
          <c:showPercent val="0"/>
          <c:showBubbleSize val="0"/>
        </c:dLbls>
        <c:gapWidth val="150"/>
        <c:axId val="125499264"/>
        <c:axId val="125500800"/>
      </c:barChart>
      <c:catAx>
        <c:axId val="125499264"/>
        <c:scaling>
          <c:orientation val="minMax"/>
        </c:scaling>
        <c:delete val="0"/>
        <c:axPos val="b"/>
        <c:majorTickMark val="out"/>
        <c:minorTickMark val="none"/>
        <c:tickLblPos val="nextTo"/>
        <c:txPr>
          <a:bodyPr/>
          <a:lstStyle/>
          <a:p>
            <a:pPr>
              <a:defRPr sz="1600"/>
            </a:pPr>
            <a:endParaRPr lang="en-US"/>
          </a:p>
        </c:txPr>
        <c:crossAx val="125500800"/>
        <c:crosses val="autoZero"/>
        <c:auto val="1"/>
        <c:lblAlgn val="ctr"/>
        <c:lblOffset val="100"/>
        <c:noMultiLvlLbl val="0"/>
      </c:catAx>
      <c:valAx>
        <c:axId val="125500800"/>
        <c:scaling>
          <c:orientation val="minMax"/>
          <c:max val="10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25499264"/>
        <c:crosses val="autoZero"/>
        <c:crossBetween val="between"/>
        <c:majorUnit val="20"/>
      </c:valAx>
    </c:plotArea>
    <c:legend>
      <c:legendPos val="b"/>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Lowest Poverty Schools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Sheet1!$B$2:$B$5</c:f>
              <c:numCache>
                <c:formatCode>General</c:formatCode>
                <c:ptCount val="4"/>
                <c:pt idx="0">
                  <c:v>58</c:v>
                </c:pt>
                <c:pt idx="1">
                  <c:v>76</c:v>
                </c:pt>
                <c:pt idx="2">
                  <c:v>85</c:v>
                </c:pt>
                <c:pt idx="3">
                  <c:v>86</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Sheet1!$C$2:$C$5</c:f>
              <c:numCache>
                <c:formatCode>General</c:formatCode>
                <c:ptCount val="4"/>
                <c:pt idx="0">
                  <c:v>60</c:v>
                </c:pt>
                <c:pt idx="1">
                  <c:v>79</c:v>
                </c:pt>
                <c:pt idx="2">
                  <c:v>82</c:v>
                </c:pt>
                <c:pt idx="3">
                  <c:v>85</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Sheet1!$D$2:$D$5</c:f>
              <c:numCache>
                <c:formatCode>General</c:formatCode>
                <c:ptCount val="4"/>
                <c:pt idx="0">
                  <c:v>57</c:v>
                </c:pt>
                <c:pt idx="1">
                  <c:v>77</c:v>
                </c:pt>
                <c:pt idx="2">
                  <c:v>82</c:v>
                </c:pt>
                <c:pt idx="3">
                  <c:v>84</c:v>
                </c:pt>
              </c:numCache>
            </c:numRef>
          </c:val>
        </c:ser>
        <c:ser>
          <c:idx val="3"/>
          <c:order val="3"/>
          <c:tx>
            <c:strRef>
              <c:f>Sheet1!$E$1</c:f>
              <c:strCache>
                <c:ptCount val="1"/>
                <c:pt idx="0">
                  <c:v>Highest Poverty Schools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Mathematics</c:v>
                </c:pt>
                <c:pt idx="2">
                  <c:v>Teach Mathematics Content</c:v>
                </c:pt>
                <c:pt idx="3">
                  <c:v>Implement Instruction in Particular Unit</c:v>
                </c:pt>
              </c:strCache>
            </c:strRef>
          </c:cat>
          <c:val>
            <c:numRef>
              <c:f>Sheet1!$E$2:$E$5</c:f>
              <c:numCache>
                <c:formatCode>General</c:formatCode>
                <c:ptCount val="4"/>
                <c:pt idx="0">
                  <c:v>61</c:v>
                </c:pt>
                <c:pt idx="1">
                  <c:v>79</c:v>
                </c:pt>
                <c:pt idx="2">
                  <c:v>81</c:v>
                </c:pt>
                <c:pt idx="3">
                  <c:v>82</c:v>
                </c:pt>
              </c:numCache>
            </c:numRef>
          </c:val>
        </c:ser>
        <c:dLbls>
          <c:showLegendKey val="0"/>
          <c:showVal val="0"/>
          <c:showCatName val="0"/>
          <c:showSerName val="0"/>
          <c:showPercent val="0"/>
          <c:showBubbleSize val="0"/>
        </c:dLbls>
        <c:gapWidth val="150"/>
        <c:axId val="32311552"/>
        <c:axId val="32325632"/>
      </c:barChart>
      <c:catAx>
        <c:axId val="32311552"/>
        <c:scaling>
          <c:orientation val="minMax"/>
        </c:scaling>
        <c:delete val="0"/>
        <c:axPos val="b"/>
        <c:majorTickMark val="out"/>
        <c:minorTickMark val="none"/>
        <c:tickLblPos val="nextTo"/>
        <c:txPr>
          <a:bodyPr/>
          <a:lstStyle/>
          <a:p>
            <a:pPr>
              <a:defRPr sz="1600"/>
            </a:pPr>
            <a:endParaRPr lang="en-US"/>
          </a:p>
        </c:txPr>
        <c:crossAx val="32325632"/>
        <c:crosses val="autoZero"/>
        <c:auto val="1"/>
        <c:lblAlgn val="ctr"/>
        <c:lblOffset val="100"/>
        <c:noMultiLvlLbl val="0"/>
      </c:catAx>
      <c:valAx>
        <c:axId val="32325632"/>
        <c:scaling>
          <c:orientation val="minMax"/>
          <c:max val="10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2311552"/>
        <c:crosses val="autoZero"/>
        <c:crossBetween val="between"/>
        <c:majorUnit val="20"/>
      </c:valAx>
    </c:plotArea>
    <c:legend>
      <c:legendPos val="b"/>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5 or Fewer Years Experience</c:v>
                </c:pt>
              </c:strCache>
            </c:strRef>
          </c:tx>
          <c:invertIfNegative val="0"/>
          <c:dLbls>
            <c:showLegendKey val="0"/>
            <c:showVal val="1"/>
            <c:showCatName val="0"/>
            <c:showSerName val="0"/>
            <c:showPercent val="0"/>
            <c:showBubbleSize val="0"/>
            <c:showLeaderLines val="0"/>
          </c:dLbls>
          <c:cat>
            <c:strRef>
              <c:f>Sheet1!$A$2:$A$5</c:f>
              <c:strCache>
                <c:ptCount val="4"/>
                <c:pt idx="0">
                  <c:v>Lowest Poverty Schools</c:v>
                </c:pt>
                <c:pt idx="1">
                  <c:v>Second Quartile</c:v>
                </c:pt>
                <c:pt idx="2">
                  <c:v>Third Quartile</c:v>
                </c:pt>
                <c:pt idx="3">
                  <c:v>Higest Poverty Schools</c:v>
                </c:pt>
              </c:strCache>
            </c:strRef>
          </c:cat>
          <c:val>
            <c:numRef>
              <c:f>Sheet1!$B$2:$B$5</c:f>
              <c:numCache>
                <c:formatCode>General</c:formatCode>
                <c:ptCount val="4"/>
                <c:pt idx="0">
                  <c:v>25</c:v>
                </c:pt>
                <c:pt idx="1">
                  <c:v>25</c:v>
                </c:pt>
                <c:pt idx="2">
                  <c:v>28</c:v>
                </c:pt>
                <c:pt idx="3">
                  <c:v>33</c:v>
                </c:pt>
              </c:numCache>
            </c:numRef>
          </c:val>
        </c:ser>
        <c:dLbls>
          <c:showLegendKey val="0"/>
          <c:showVal val="0"/>
          <c:showCatName val="0"/>
          <c:showSerName val="0"/>
          <c:showPercent val="0"/>
          <c:showBubbleSize val="0"/>
        </c:dLbls>
        <c:gapWidth val="150"/>
        <c:axId val="99771520"/>
        <c:axId val="99773440"/>
      </c:barChart>
      <c:catAx>
        <c:axId val="99771520"/>
        <c:scaling>
          <c:orientation val="minMax"/>
        </c:scaling>
        <c:delete val="0"/>
        <c:axPos val="b"/>
        <c:title>
          <c:tx>
            <c:rich>
              <a:bodyPr/>
              <a:lstStyle/>
              <a:p>
                <a:pPr algn="ctr">
                  <a:defRPr/>
                </a:pPr>
                <a:r>
                  <a:rPr lang="en-US" sz="1800" b="1" i="0" baseline="0" dirty="0" smtClean="0">
                    <a:effectLst/>
                    <a:latin typeface="+mn-lt"/>
                  </a:rPr>
                  <a:t>Quartile of Schools Based on Percentage of Students Eligible for Free/Reduced-Price Lunch</a:t>
                </a:r>
                <a:endParaRPr lang="en-US" dirty="0">
                  <a:effectLst/>
                  <a:latin typeface="+mn-lt"/>
                </a:endParaRPr>
              </a:p>
            </c:rich>
          </c:tx>
          <c:layout/>
          <c:overlay val="0"/>
        </c:title>
        <c:majorTickMark val="out"/>
        <c:minorTickMark val="none"/>
        <c:tickLblPos val="nextTo"/>
        <c:crossAx val="99773440"/>
        <c:crosses val="autoZero"/>
        <c:auto val="1"/>
        <c:lblAlgn val="ctr"/>
        <c:lblOffset val="100"/>
        <c:noMultiLvlLbl val="0"/>
      </c:catAx>
      <c:valAx>
        <c:axId val="99773440"/>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99771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Proportion NAM in class</c:v>
                </c:pt>
              </c:strCache>
            </c:strRef>
          </c:tx>
          <c:invertIfNegative val="0"/>
          <c:dLbls>
            <c:showLegendKey val="0"/>
            <c:showVal val="1"/>
            <c:showCatName val="0"/>
            <c:showSerName val="0"/>
            <c:showPercent val="0"/>
            <c:showBubbleSize val="0"/>
            <c:showLeaderLines val="0"/>
          </c:dLbls>
          <c:cat>
            <c:strRef>
              <c:f>Sheet1!$A$2:$A$5</c:f>
              <c:strCache>
                <c:ptCount val="4"/>
                <c:pt idx="0">
                  <c:v>Lowest % Underrepresented</c:v>
                </c:pt>
                <c:pt idx="1">
                  <c:v>Second Quartile</c:v>
                </c:pt>
                <c:pt idx="2">
                  <c:v>Third Quartile</c:v>
                </c:pt>
                <c:pt idx="3">
                  <c:v>Highest % Underrepresented</c:v>
                </c:pt>
              </c:strCache>
            </c:strRef>
          </c:cat>
          <c:val>
            <c:numRef>
              <c:f>Sheet1!$B$2:$B$5</c:f>
              <c:numCache>
                <c:formatCode>General</c:formatCode>
                <c:ptCount val="4"/>
                <c:pt idx="0">
                  <c:v>1</c:v>
                </c:pt>
                <c:pt idx="1">
                  <c:v>4</c:v>
                </c:pt>
                <c:pt idx="2">
                  <c:v>12</c:v>
                </c:pt>
                <c:pt idx="3">
                  <c:v>33</c:v>
                </c:pt>
              </c:numCache>
            </c:numRef>
          </c:val>
        </c:ser>
        <c:dLbls>
          <c:showLegendKey val="0"/>
          <c:showVal val="0"/>
          <c:showCatName val="0"/>
          <c:showSerName val="0"/>
          <c:showPercent val="0"/>
          <c:showBubbleSize val="0"/>
        </c:dLbls>
        <c:gapWidth val="150"/>
        <c:axId val="105592704"/>
        <c:axId val="105615360"/>
      </c:barChart>
      <c:catAx>
        <c:axId val="105592704"/>
        <c:scaling>
          <c:orientation val="minMax"/>
        </c:scaling>
        <c:delete val="0"/>
        <c:axPos val="b"/>
        <c:title>
          <c:tx>
            <c:rich>
              <a:bodyPr/>
              <a:lstStyle/>
              <a:p>
                <a:pPr algn="ctr">
                  <a:defRPr/>
                </a:pPr>
                <a:r>
                  <a:rPr lang="en-US" sz="1800" b="1" i="0" baseline="0" dirty="0" smtClean="0">
                    <a:effectLst/>
                    <a:latin typeface="+mn-lt"/>
                  </a:rPr>
                  <a:t>Quartiles of Classes Based on Percentage of Historically Underrepresented Students in Class</a:t>
                </a:r>
                <a:endParaRPr lang="en-US" dirty="0">
                  <a:effectLst/>
                  <a:latin typeface="+mn-lt"/>
                </a:endParaRPr>
              </a:p>
            </c:rich>
          </c:tx>
          <c:layout/>
          <c:overlay val="0"/>
        </c:title>
        <c:numFmt formatCode="General" sourceLinked="1"/>
        <c:majorTickMark val="out"/>
        <c:minorTickMark val="none"/>
        <c:tickLblPos val="nextTo"/>
        <c:crossAx val="105615360"/>
        <c:crosses val="autoZero"/>
        <c:auto val="1"/>
        <c:lblAlgn val="ctr"/>
        <c:lblOffset val="100"/>
        <c:noMultiLvlLbl val="0"/>
      </c:catAx>
      <c:valAx>
        <c:axId val="105615360"/>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055927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c:v>
                </c:pt>
                <c:pt idx="1">
                  <c:v>23</c:v>
                </c:pt>
                <c:pt idx="2">
                  <c:v>52</c:v>
                </c:pt>
              </c:numCache>
            </c:numRef>
          </c:val>
        </c:ser>
        <c:ser>
          <c:idx val="1"/>
          <c:order val="1"/>
          <c:tx>
            <c:strRef>
              <c:f>Sheet1!$C$1</c:f>
              <c:strCache>
                <c:ptCount val="1"/>
                <c:pt idx="0">
                  <c:v>Mathematics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c:v>
                </c:pt>
                <c:pt idx="1">
                  <c:v>26</c:v>
                </c:pt>
                <c:pt idx="2">
                  <c:v>54</c:v>
                </c:pt>
              </c:numCache>
            </c:numRef>
          </c:val>
        </c:ser>
        <c:ser>
          <c:idx val="2"/>
          <c:order val="2"/>
          <c:tx>
            <c:strRef>
              <c:f>Sheet1!$D$1</c:f>
              <c:strCache>
                <c:ptCount val="1"/>
                <c:pt idx="0">
                  <c:v>Mathematics or Mathematics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4</c:v>
                </c:pt>
                <c:pt idx="1">
                  <c:v>35</c:v>
                </c:pt>
                <c:pt idx="2">
                  <c:v>73</c:v>
                </c:pt>
              </c:numCache>
            </c:numRef>
          </c:val>
        </c:ser>
        <c:dLbls>
          <c:showLegendKey val="0"/>
          <c:showVal val="0"/>
          <c:showCatName val="0"/>
          <c:showSerName val="0"/>
          <c:showPercent val="0"/>
          <c:showBubbleSize val="0"/>
        </c:dLbls>
        <c:gapWidth val="150"/>
        <c:axId val="113001216"/>
        <c:axId val="113039616"/>
      </c:barChart>
      <c:catAx>
        <c:axId val="113001216"/>
        <c:scaling>
          <c:orientation val="minMax"/>
        </c:scaling>
        <c:delete val="0"/>
        <c:axPos val="b"/>
        <c:majorTickMark val="out"/>
        <c:minorTickMark val="none"/>
        <c:tickLblPos val="nextTo"/>
        <c:crossAx val="113039616"/>
        <c:crosses val="autoZero"/>
        <c:auto val="1"/>
        <c:lblAlgn val="ctr"/>
        <c:lblOffset val="100"/>
        <c:noMultiLvlLbl val="0"/>
      </c:catAx>
      <c:valAx>
        <c:axId val="113039616"/>
        <c:scaling>
          <c:orientation val="minMax"/>
          <c:max val="10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13001216"/>
        <c:crosses val="autoZero"/>
        <c:crossBetween val="between"/>
        <c:majorUnit val="20"/>
      </c:valAx>
    </c:plotArea>
    <c:legend>
      <c:legendPos val="b"/>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Sheet1!$A$2:$A$5</c:f>
              <c:strCache>
                <c:ptCount val="4"/>
                <c:pt idx="0">
                  <c:v>Lowest Poverty Schools</c:v>
                </c:pt>
                <c:pt idx="1">
                  <c:v>Second Quartile</c:v>
                </c:pt>
                <c:pt idx="2">
                  <c:v>Third Quartile</c:v>
                </c:pt>
                <c:pt idx="3">
                  <c:v>Highest Poverty Schools</c:v>
                </c:pt>
              </c:strCache>
            </c:strRef>
          </c:cat>
          <c:val>
            <c:numRef>
              <c:f>Sheet1!$B$2:$B$5</c:f>
              <c:numCache>
                <c:formatCode>General</c:formatCode>
                <c:ptCount val="4"/>
                <c:pt idx="0">
                  <c:v>56</c:v>
                </c:pt>
                <c:pt idx="1">
                  <c:v>53</c:v>
                </c:pt>
                <c:pt idx="2">
                  <c:v>54</c:v>
                </c:pt>
                <c:pt idx="3">
                  <c:v>51</c:v>
                </c:pt>
              </c:numCache>
            </c:numRef>
          </c:val>
        </c:ser>
        <c:dLbls>
          <c:showLegendKey val="0"/>
          <c:showVal val="0"/>
          <c:showCatName val="0"/>
          <c:showSerName val="0"/>
          <c:showPercent val="0"/>
          <c:showBubbleSize val="0"/>
        </c:dLbls>
        <c:gapWidth val="150"/>
        <c:axId val="107567744"/>
        <c:axId val="107602688"/>
      </c:barChart>
      <c:catAx>
        <c:axId val="107567744"/>
        <c:scaling>
          <c:orientation val="minMax"/>
        </c:scaling>
        <c:delete val="0"/>
        <c:axPos val="b"/>
        <c:title>
          <c:tx>
            <c:rich>
              <a:bodyPr/>
              <a:lstStyle/>
              <a:p>
                <a:pPr algn="ctr">
                  <a:defRPr/>
                </a:pPr>
                <a:r>
                  <a:rPr lang="en-US" sz="1800" b="1" i="0" baseline="0" dirty="0" smtClean="0">
                    <a:effectLst/>
                  </a:rPr>
                  <a:t>Quartile of Schools Based on Percentage of Students Eligible for Free/Reduced-Price Lunch</a:t>
                </a:r>
                <a:endParaRPr lang="en-US" dirty="0">
                  <a:effectLst/>
                </a:endParaRPr>
              </a:p>
            </c:rich>
          </c:tx>
          <c:layout/>
          <c:overlay val="0"/>
        </c:title>
        <c:majorTickMark val="out"/>
        <c:minorTickMark val="none"/>
        <c:tickLblPos val="nextTo"/>
        <c:crossAx val="107602688"/>
        <c:crosses val="autoZero"/>
        <c:auto val="1"/>
        <c:lblAlgn val="ctr"/>
        <c:lblOffset val="100"/>
        <c:noMultiLvlLbl val="0"/>
      </c:catAx>
      <c:valAx>
        <c:axId val="107602688"/>
        <c:scaling>
          <c:orientation val="minMax"/>
          <c:max val="10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07567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35</c:v>
                </c:pt>
                <c:pt idx="1">
                  <c:v>28</c:v>
                </c:pt>
                <c:pt idx="2">
                  <c:v>31</c:v>
                </c:pt>
              </c:numCache>
            </c:numRef>
          </c:val>
        </c:ser>
        <c:dLbls>
          <c:showLegendKey val="0"/>
          <c:showVal val="0"/>
          <c:showCatName val="0"/>
          <c:showSerName val="0"/>
          <c:showPercent val="0"/>
          <c:showBubbleSize val="0"/>
        </c:dLbls>
        <c:gapWidth val="150"/>
        <c:axId val="120869248"/>
        <c:axId val="120870784"/>
      </c:barChart>
      <c:catAx>
        <c:axId val="120869248"/>
        <c:scaling>
          <c:orientation val="minMax"/>
        </c:scaling>
        <c:delete val="0"/>
        <c:axPos val="b"/>
        <c:majorTickMark val="out"/>
        <c:minorTickMark val="none"/>
        <c:tickLblPos val="nextTo"/>
        <c:crossAx val="120870784"/>
        <c:crosses val="autoZero"/>
        <c:auto val="1"/>
        <c:lblAlgn val="ctr"/>
        <c:lblOffset val="100"/>
        <c:noMultiLvlLbl val="0"/>
      </c:catAx>
      <c:valAx>
        <c:axId val="120870784"/>
        <c:scaling>
          <c:orientation val="minMax"/>
          <c:max val="100"/>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20869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424EBE4-8EEF-4383-B9C9-488AA8F156B7}" type="datetimeFigureOut">
              <a:rPr lang="en-US" smtClean="0"/>
              <a:t>1/29/2014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1A75AF-EB89-447B-AC63-95372492080B}" type="slidenum">
              <a:rPr lang="en-US" smtClean="0"/>
              <a:t>‹#›</a:t>
            </a:fld>
            <a:endParaRPr lang="en-US"/>
          </a:p>
        </p:txBody>
      </p:sp>
    </p:spTree>
    <p:extLst>
      <p:ext uri="{BB962C8B-B14F-4D97-AF65-F5344CB8AC3E}">
        <p14:creationId xmlns:p14="http://schemas.microsoft.com/office/powerpoint/2010/main" val="76842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a:t>
            </a:fld>
            <a:endParaRPr lang="en-US"/>
          </a:p>
        </p:txBody>
      </p:sp>
    </p:spTree>
    <p:extLst>
      <p:ext uri="{BB962C8B-B14F-4D97-AF65-F5344CB8AC3E}">
        <p14:creationId xmlns:p14="http://schemas.microsoft.com/office/powerpoint/2010/main" val="172876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285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2.4, p. 10 in Technical Report</a:t>
            </a:r>
          </a:p>
          <a:p>
            <a:pPr defTabSz="914350">
              <a:defRPr/>
            </a:pPr>
            <a:endParaRPr lang="en-US" dirty="0" smtClean="0"/>
          </a:p>
          <a:p>
            <a:pPr defTabSz="914350">
              <a:defRPr/>
            </a:pPr>
            <a:r>
              <a:rPr lang="en-US" b="1" dirty="0" smtClean="0"/>
              <a:t>This slide shows data derived from:</a:t>
            </a:r>
            <a:r>
              <a:rPr lang="en-US" b="1" baseline="0" dirty="0" smtClean="0"/>
              <a:t> </a:t>
            </a:r>
          </a:p>
          <a:p>
            <a:endParaRPr lang="en-US" dirty="0" smtClean="0"/>
          </a:p>
          <a:p>
            <a:r>
              <a:rPr lang="en-US" dirty="0" smtClean="0"/>
              <a:t>Mathematics</a:t>
            </a:r>
            <a:r>
              <a:rPr lang="en-US" baseline="0" dirty="0" smtClean="0"/>
              <a:t> </a:t>
            </a:r>
            <a:r>
              <a:rPr lang="en-US" dirty="0" smtClean="0"/>
              <a:t>Teacher Questionnaire</a:t>
            </a:r>
          </a:p>
          <a:p>
            <a:r>
              <a:rPr lang="en-US" dirty="0" smtClean="0"/>
              <a:t>Q30. For the students in this class, indicate the number of males and females in each of the following categories of race/ethnicity. </a:t>
            </a:r>
          </a:p>
          <a:p>
            <a:pPr marL="685763" lvl="1" indent="-228587">
              <a:buFont typeface="+mj-lt"/>
              <a:buAutoNum type="alphaLcPeriod"/>
            </a:pPr>
            <a:r>
              <a:rPr lang="en-US" dirty="0" smtClean="0"/>
              <a:t>American Indian or Alaska Native _____</a:t>
            </a:r>
            <a:r>
              <a:rPr lang="en-US" baseline="0" dirty="0" smtClean="0"/>
              <a:t>     _____</a:t>
            </a:r>
            <a:endParaRPr lang="en-US" dirty="0" smtClean="0"/>
          </a:p>
          <a:p>
            <a:pPr marL="685763" lvl="1" indent="-228587" defTabSz="914350">
              <a:buFont typeface="+mj-lt"/>
              <a:buAutoNum type="alphaLcPeriod"/>
              <a:defRPr/>
            </a:pPr>
            <a:r>
              <a:rPr lang="en-US" dirty="0" smtClean="0"/>
              <a:t>Asian _____</a:t>
            </a:r>
            <a:r>
              <a:rPr lang="en-US" baseline="0" dirty="0" smtClean="0"/>
              <a:t>     _____</a:t>
            </a:r>
            <a:endParaRPr lang="en-US" dirty="0" smtClean="0"/>
          </a:p>
          <a:p>
            <a:pPr marL="685763" lvl="1" indent="-228587" defTabSz="914350">
              <a:buFont typeface="+mj-lt"/>
              <a:buAutoNum type="alphaLcPeriod"/>
              <a:defRPr/>
            </a:pPr>
            <a:r>
              <a:rPr lang="en-US" dirty="0" smtClean="0"/>
              <a:t>Black or African American _____</a:t>
            </a:r>
            <a:r>
              <a:rPr lang="en-US" baseline="0" dirty="0" smtClean="0"/>
              <a:t>     _____</a:t>
            </a:r>
            <a:endParaRPr lang="en-US" dirty="0" smtClean="0"/>
          </a:p>
          <a:p>
            <a:pPr marL="685763" lvl="1" indent="-228587" defTabSz="914350">
              <a:buFont typeface="+mj-lt"/>
              <a:buAutoNum type="alphaLcPeriod"/>
              <a:defRPr/>
            </a:pPr>
            <a:r>
              <a:rPr lang="en-US" dirty="0" smtClean="0"/>
              <a:t>Hispanic/Latino _____</a:t>
            </a:r>
            <a:r>
              <a:rPr lang="en-US" baseline="0" dirty="0" smtClean="0"/>
              <a:t>     _____</a:t>
            </a:r>
            <a:endParaRPr lang="en-US" dirty="0" smtClean="0"/>
          </a:p>
          <a:p>
            <a:pPr marL="685763" lvl="1" indent="-228587" defTabSz="914350">
              <a:buFont typeface="+mj-lt"/>
              <a:buAutoNum type="alphaLcPeriod"/>
              <a:defRPr/>
            </a:pPr>
            <a:r>
              <a:rPr lang="en-US" dirty="0" smtClean="0"/>
              <a:t>Native Hawaiian or Other Pacific Islander _____</a:t>
            </a:r>
            <a:r>
              <a:rPr lang="en-US" baseline="0" dirty="0" smtClean="0"/>
              <a:t>     _____</a:t>
            </a:r>
            <a:endParaRPr lang="en-US" dirty="0" smtClean="0"/>
          </a:p>
          <a:p>
            <a:pPr marL="685763" lvl="1" indent="-228587" defTabSz="914350">
              <a:buFont typeface="+mj-lt"/>
              <a:buAutoNum type="alphaLcPeriod"/>
              <a:defRPr/>
            </a:pPr>
            <a:r>
              <a:rPr lang="en-US" dirty="0" smtClean="0"/>
              <a:t>White _____</a:t>
            </a:r>
            <a:r>
              <a:rPr lang="en-US" baseline="0" dirty="0" smtClean="0"/>
              <a:t>     _____</a:t>
            </a:r>
            <a:endParaRPr lang="en-US" dirty="0" smtClean="0"/>
          </a:p>
          <a:p>
            <a:pPr marL="685763" lvl="1" indent="-228587" defTabSz="914350">
              <a:buFont typeface="+mj-lt"/>
              <a:buAutoNum type="alphaLcPeriod"/>
              <a:defRPr/>
            </a:pPr>
            <a:r>
              <a:rPr lang="en-US" dirty="0" smtClean="0"/>
              <a:t>Two or more races _____</a:t>
            </a:r>
            <a:r>
              <a:rPr lang="en-US" baseline="0" dirty="0" smtClean="0"/>
              <a:t>     _____</a:t>
            </a:r>
            <a:endParaRPr lang="en-US" dirty="0" smtClean="0"/>
          </a:p>
          <a:p>
            <a:endParaRPr lang="en-US" dirty="0" smtClean="0"/>
          </a:p>
          <a:p>
            <a:r>
              <a:rPr lang="en-US" dirty="0" smtClean="0"/>
              <a:t>Q64. Are you of Hispanic or Latino origin? </a:t>
            </a:r>
          </a:p>
          <a:p>
            <a:pPr marL="628615" lvl="1" indent="-171441">
              <a:buFont typeface="Courier New" panose="02070309020205020404" pitchFamily="49" charset="0"/>
              <a:buChar char="o"/>
            </a:pPr>
            <a:r>
              <a:rPr lang="en-US" dirty="0" smtClean="0"/>
              <a:t>Yes </a:t>
            </a:r>
          </a:p>
          <a:p>
            <a:pPr marL="628615" lvl="1" indent="-171441">
              <a:buFont typeface="Courier New" panose="02070309020205020404" pitchFamily="49" charset="0"/>
              <a:buChar char="o"/>
            </a:pPr>
            <a:r>
              <a:rPr lang="en-US" dirty="0" smtClean="0"/>
              <a:t>No</a:t>
            </a:r>
          </a:p>
          <a:p>
            <a:endParaRPr lang="en-US" dirty="0" smtClean="0"/>
          </a:p>
          <a:p>
            <a:r>
              <a:rPr lang="en-US" dirty="0" smtClean="0"/>
              <a:t>Q65. What is your race? (Select all that apply.) </a:t>
            </a:r>
          </a:p>
          <a:p>
            <a:pPr marL="628615" lvl="1" indent="-171441">
              <a:buFont typeface="Wingdings" panose="05000000000000000000" pitchFamily="2" charset="2"/>
              <a:buChar char="q"/>
            </a:pPr>
            <a:r>
              <a:rPr lang="en-US" dirty="0" smtClean="0"/>
              <a:t>American Indian or Alaska Native </a:t>
            </a:r>
          </a:p>
          <a:p>
            <a:pPr marL="628615" lvl="1" indent="-171441">
              <a:buFont typeface="Wingdings" panose="05000000000000000000" pitchFamily="2" charset="2"/>
              <a:buChar char="q"/>
            </a:pPr>
            <a:r>
              <a:rPr lang="en-US" dirty="0" smtClean="0"/>
              <a:t>Asian </a:t>
            </a:r>
          </a:p>
          <a:p>
            <a:pPr marL="628615" lvl="1" indent="-171441">
              <a:buFont typeface="Wingdings" panose="05000000000000000000" pitchFamily="2" charset="2"/>
              <a:buChar char="q"/>
            </a:pPr>
            <a:r>
              <a:rPr lang="en-US" dirty="0" smtClean="0"/>
              <a:t>Black or African American </a:t>
            </a:r>
          </a:p>
          <a:p>
            <a:pPr marL="628615" lvl="1" indent="-171441">
              <a:buFont typeface="Wingdings" panose="05000000000000000000" pitchFamily="2" charset="2"/>
              <a:buChar char="q"/>
            </a:pPr>
            <a:r>
              <a:rPr lang="en-US" dirty="0" smtClean="0"/>
              <a:t>Native Hawaiian or Other Pacific Islander </a:t>
            </a:r>
          </a:p>
          <a:p>
            <a:pPr marL="628615" lvl="1" indent="-171441">
              <a:buFont typeface="Wingdings" panose="05000000000000000000" pitchFamily="2" charset="2"/>
              <a:buChar char="q"/>
            </a:pPr>
            <a:r>
              <a:rPr lang="en-US" dirty="0" smtClean="0"/>
              <a:t>White</a:t>
            </a:r>
          </a:p>
          <a:p>
            <a:endParaRPr lang="en-US" dirty="0" smtClean="0"/>
          </a:p>
          <a:p>
            <a:pPr defTabSz="914350">
              <a:defRPr/>
            </a:pPr>
            <a:r>
              <a:rPr lang="en-US" dirty="0" smtClean="0"/>
              <a:t>The numbers in parentheses</a:t>
            </a:r>
            <a:r>
              <a:rPr lang="en-US" baseline="0" dirty="0" smtClean="0"/>
              <a:t> are standard errors.</a:t>
            </a:r>
          </a:p>
          <a:p>
            <a:endParaRPr lang="en-US" dirty="0" smtClean="0"/>
          </a:p>
          <a:p>
            <a:pPr defTabSz="914350">
              <a:defRPr/>
            </a:pPr>
            <a:r>
              <a:rPr lang="en-US" dirty="0"/>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t>
            </a:r>
            <a:r>
              <a:rPr lang="en-US" dirty="0" smtClean="0"/>
              <a:t>and </a:t>
            </a:r>
            <a:r>
              <a:rPr lang="en-US" dirty="0"/>
              <a:t>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a:t>
            </a:r>
            <a:r>
              <a:rPr lang="en-US" dirty="0" smtClean="0"/>
              <a:t>“Race/Ethnic Groups Historically Underrepresented in STEM.”  </a:t>
            </a:r>
            <a:r>
              <a:rPr lang="en-US" dirty="0"/>
              <a:t>This updated language is used in the slides provided for presentation.</a:t>
            </a:r>
          </a:p>
          <a:p>
            <a:endParaRPr lang="en-US" dirty="0" smtClean="0"/>
          </a:p>
          <a:p>
            <a:pPr defTabSz="914350">
              <a:defRPr/>
            </a:pPr>
            <a:r>
              <a:rPr lang="en-US" b="1" dirty="0"/>
              <a:t>Findings Highlighted in Technical Report</a:t>
            </a:r>
            <a:endParaRPr lang="en-US" dirty="0" smtClean="0"/>
          </a:p>
          <a:p>
            <a:pPr defTabSz="914350">
              <a:defRPr/>
            </a:pPr>
            <a:r>
              <a:rPr lang="en-US" dirty="0" smtClean="0"/>
              <a:t>“</a:t>
            </a:r>
            <a:r>
              <a:rPr lang="en-US" dirty="0"/>
              <a:t>Table 2.4 shows the percentage of classes taught by non-Asian minority teachers by the proportion of non-Asian minority students in the class.  Note that in both science and mathematics, classes in the highest quartile in terms of students from underrepresented groups are more likely than those in the lowest quartile to be taught by teachers from underrepresented groups.”</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Underrepresented Students/Teachers includes American Indian or Alaskan Native, Black or African American, Hispanic or Latino, or Native Hawaiian or Other Pacific Islander students/teachers.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057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2389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2.5, p. 11 in Technical Report</a:t>
            </a:r>
          </a:p>
          <a:p>
            <a:endParaRPr lang="en-US" dirty="0" smtClean="0"/>
          </a:p>
          <a:p>
            <a:pPr defTabSz="914350">
              <a:defRPr/>
            </a:pPr>
            <a:r>
              <a:rPr lang="en-US" b="1" dirty="0" smtClean="0"/>
              <a:t>This slide shows data derived</a:t>
            </a:r>
            <a:r>
              <a:rPr lang="en-US" b="1" baseline="0" dirty="0" smtClean="0"/>
              <a:t> from: </a:t>
            </a:r>
          </a:p>
          <a:p>
            <a:endParaRPr lang="en-US" dirty="0" smtClean="0"/>
          </a:p>
          <a:p>
            <a:r>
              <a:rPr lang="en-US" dirty="0" smtClean="0"/>
              <a:t>Mathematics</a:t>
            </a:r>
            <a:r>
              <a:rPr lang="en-US" baseline="0" dirty="0" smtClean="0"/>
              <a:t> </a:t>
            </a:r>
            <a:r>
              <a:rPr lang="en-US" dirty="0" smtClean="0"/>
              <a:t>Teacher Questionnaire</a:t>
            </a:r>
          </a:p>
          <a:p>
            <a:r>
              <a:rPr lang="en-US" dirty="0" smtClean="0"/>
              <a:t>Q11. Have you been awarded one or more bachelor’s and/or graduate degrees in the following fields? (With regard to bachelor’s degrees, count only areas in which you majored.) (Response Options: Yes, No) </a:t>
            </a:r>
          </a:p>
          <a:p>
            <a:pPr marL="685763" lvl="1" indent="-228587">
              <a:buFont typeface="+mj-lt"/>
              <a:buAutoNum type="alphaLcPeriod"/>
            </a:pPr>
            <a:r>
              <a:rPr lang="en-US" strike="sngStrike" dirty="0"/>
              <a:t>Education, including mathematics education</a:t>
            </a:r>
          </a:p>
          <a:p>
            <a:pPr marL="685763" lvl="1" indent="-228587">
              <a:buFont typeface="+mj-lt"/>
              <a:buAutoNum type="alphaLcPeriod"/>
            </a:pPr>
            <a:r>
              <a:rPr lang="en-US" dirty="0"/>
              <a:t>Mathematics</a:t>
            </a:r>
          </a:p>
          <a:p>
            <a:pPr marL="685763" lvl="1" indent="-228587">
              <a:buFont typeface="+mj-lt"/>
              <a:buAutoNum type="alphaLcPeriod"/>
            </a:pPr>
            <a:r>
              <a:rPr lang="en-US" strike="sngStrike" dirty="0"/>
              <a:t>Computer Science</a:t>
            </a:r>
          </a:p>
          <a:p>
            <a:pPr marL="685763" lvl="1" indent="-228587">
              <a:buFont typeface="+mj-lt"/>
              <a:buAutoNum type="alphaLcPeriod"/>
            </a:pPr>
            <a:r>
              <a:rPr lang="en-US" strike="sngStrike" dirty="0"/>
              <a:t>Engineering </a:t>
            </a:r>
          </a:p>
          <a:p>
            <a:pPr marL="685763" lvl="1" indent="-228587">
              <a:buFont typeface="+mj-lt"/>
              <a:buAutoNum type="alphaLcPeriod"/>
            </a:pPr>
            <a:r>
              <a:rPr lang="en-US" strike="sngStrike" dirty="0"/>
              <a:t>Other, please specify. _____</a:t>
            </a:r>
          </a:p>
          <a:p>
            <a:pPr marL="457174" lvl="1"/>
            <a:endParaRPr lang="en-US" dirty="0"/>
          </a:p>
          <a:p>
            <a:r>
              <a:rPr lang="en-US" dirty="0" smtClean="0"/>
              <a:t>Q12. What type of education degree do you have? (With regard to bachelor’s degrees, count only areas in which you majored.) (Select all that apply.)	</a:t>
            </a:r>
          </a:p>
          <a:p>
            <a:pPr marL="628615" lvl="1" indent="-171441" defTabSz="914350">
              <a:buFont typeface="Wingdings" panose="05000000000000000000" pitchFamily="2" charset="2"/>
              <a:buChar char="q"/>
              <a:defRPr/>
            </a:pPr>
            <a:r>
              <a:rPr lang="en-US" b="0" strike="sngStrike" dirty="0" smtClean="0"/>
              <a:t>Elementary Education </a:t>
            </a:r>
          </a:p>
          <a:p>
            <a:pPr marL="628615" lvl="1" indent="-171441" defTabSz="914350">
              <a:buFont typeface="Wingdings" panose="05000000000000000000" pitchFamily="2" charset="2"/>
              <a:buChar char="q"/>
              <a:defRPr/>
            </a:pPr>
            <a:r>
              <a:rPr lang="en-US" b="0" dirty="0" smtClean="0"/>
              <a:t>Mathematics Education </a:t>
            </a:r>
          </a:p>
          <a:p>
            <a:pPr marL="628615" lvl="1" indent="-171441" defTabSz="914350">
              <a:buFont typeface="Wingdings" panose="05000000000000000000" pitchFamily="2" charset="2"/>
              <a:buChar char="q"/>
              <a:defRPr/>
            </a:pPr>
            <a:r>
              <a:rPr lang="en-US" b="0" strike="sngStrike" dirty="0" smtClean="0"/>
              <a:t>Science Education </a:t>
            </a:r>
          </a:p>
          <a:p>
            <a:pPr marL="628615" lvl="1" indent="-171441" defTabSz="914350">
              <a:buFont typeface="Wingdings" panose="05000000000000000000" pitchFamily="2" charset="2"/>
              <a:buChar char="q"/>
              <a:defRPr/>
            </a:pPr>
            <a:r>
              <a:rPr lang="en-US" b="0" strike="sngStrike" dirty="0" smtClean="0"/>
              <a:t>Other Education, please specify. _____</a:t>
            </a:r>
          </a:p>
          <a:p>
            <a:pPr marL="457174" lvl="1" defTabSz="914350">
              <a:defRPr/>
            </a:pPr>
            <a:endParaRPr lang="en-US" dirty="0" smtClean="0"/>
          </a:p>
          <a:p>
            <a:pPr defTabSz="914350">
              <a:defRPr/>
            </a:pPr>
            <a:r>
              <a:rPr lang="en-US" dirty="0" smtClean="0"/>
              <a:t>The numbers in parentheses</a:t>
            </a:r>
            <a:r>
              <a:rPr lang="en-US" baseline="0" dirty="0" smtClean="0"/>
              <a:t> are standard errors.</a:t>
            </a:r>
          </a:p>
          <a:p>
            <a:endParaRPr lang="en-US" dirty="0" smtClean="0"/>
          </a:p>
          <a:p>
            <a:pPr defTabSz="914350">
              <a:defRPr/>
            </a:pPr>
            <a:r>
              <a:rPr lang="en-US" b="1" dirty="0"/>
              <a:t>Findings Highlighted in Technical Report</a:t>
            </a:r>
            <a:endParaRPr lang="en-US" dirty="0" smtClean="0"/>
          </a:p>
          <a:p>
            <a:pPr defTabSz="914350">
              <a:defRPr/>
            </a:pPr>
            <a:r>
              <a:rPr lang="en-US" dirty="0"/>
              <a:t>“As can be seen in Table 2.5, very few teachers of science/mathematics at the elementary level have college or graduate degrees in these disciplines.  The percentage of teachers with one or more degrees in science/mathematics increases with increasing grade range, with 52 percent of high school mathematics teachers and 61 percent of high school science teachers having a major in their discipline.  If the definition of degree in discipline is expanded to include degrees in science/mathematics education, these figures increase to 73 percent of high school mathematics teachers and 82 percent of high school science teachers.”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8749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a:t>
            </a:r>
            <a:r>
              <a:rPr lang="en-US" baseline="0" dirty="0" smtClean="0"/>
              <a:t> portion of </a:t>
            </a:r>
            <a:r>
              <a:rPr lang="en-US" dirty="0" smtClean="0"/>
              <a:t>Table 2.6, p. 11</a:t>
            </a:r>
            <a:r>
              <a:rPr lang="en-US" baseline="0" dirty="0" smtClean="0"/>
              <a:t> in Technical Report</a:t>
            </a:r>
          </a:p>
          <a:p>
            <a:endParaRPr lang="en-US" baseline="0" dirty="0" smtClean="0"/>
          </a:p>
          <a:p>
            <a:pPr defTabSz="914350">
              <a:defRPr/>
            </a:pPr>
            <a:r>
              <a:rPr lang="en-US" b="1" dirty="0" smtClean="0"/>
              <a:t>This slide shows data derived from:</a:t>
            </a:r>
            <a:r>
              <a:rPr lang="en-US" b="1" baseline="0" dirty="0" smtClean="0"/>
              <a:t> </a:t>
            </a:r>
          </a:p>
          <a:p>
            <a:endParaRPr lang="en-US" dirty="0" smtClean="0"/>
          </a:p>
          <a:p>
            <a:r>
              <a:rPr lang="en-US" dirty="0" smtClean="0"/>
              <a:t>Mathematics</a:t>
            </a:r>
            <a:r>
              <a:rPr lang="en-US" baseline="0" dirty="0" smtClean="0"/>
              <a:t> </a:t>
            </a:r>
            <a:r>
              <a:rPr lang="en-US" dirty="0" smtClean="0"/>
              <a:t>Teacher Questionnaire</a:t>
            </a:r>
          </a:p>
          <a:p>
            <a:r>
              <a:rPr lang="en-US" dirty="0" smtClean="0"/>
              <a:t>Q11. Have you been awarded one or more bachelor’s and/or graduate degrees in the following fields? (With regard to bachelor’s degrees, count only areas in which you majored.) (Response Options: Yes, No) </a:t>
            </a:r>
          </a:p>
          <a:p>
            <a:pPr marL="685763" lvl="1" indent="-228587">
              <a:buFont typeface="+mj-lt"/>
              <a:buAutoNum type="alphaLcPeriod"/>
            </a:pPr>
            <a:r>
              <a:rPr lang="en-US" strike="sngStrike" dirty="0"/>
              <a:t>Education, including mathematics education</a:t>
            </a:r>
          </a:p>
          <a:p>
            <a:pPr marL="685763" lvl="1" indent="-228587">
              <a:buFont typeface="+mj-lt"/>
              <a:buAutoNum type="alphaLcPeriod"/>
            </a:pPr>
            <a:r>
              <a:rPr lang="en-US" dirty="0"/>
              <a:t>Mathematics</a:t>
            </a:r>
          </a:p>
          <a:p>
            <a:pPr marL="685763" lvl="1" indent="-228587">
              <a:buFont typeface="+mj-lt"/>
              <a:buAutoNum type="alphaLcPeriod"/>
            </a:pPr>
            <a:r>
              <a:rPr lang="en-US" strike="sngStrike" dirty="0"/>
              <a:t>Computer Science</a:t>
            </a:r>
          </a:p>
          <a:p>
            <a:pPr marL="685763" lvl="1" indent="-228587">
              <a:buFont typeface="+mj-lt"/>
              <a:buAutoNum type="alphaLcPeriod"/>
            </a:pPr>
            <a:r>
              <a:rPr lang="en-US" strike="sngStrike" dirty="0"/>
              <a:t>Engineering </a:t>
            </a:r>
          </a:p>
          <a:p>
            <a:pPr marL="685763" lvl="1" indent="-228587">
              <a:buFont typeface="+mj-lt"/>
              <a:buAutoNum type="alphaLcPeriod"/>
            </a:pPr>
            <a:r>
              <a:rPr lang="en-US" strike="sngStrike" dirty="0"/>
              <a:t>Other, please specify. _____</a:t>
            </a:r>
          </a:p>
          <a:p>
            <a:pPr marL="457174" lvl="1"/>
            <a:endParaRPr lang="en-US" dirty="0"/>
          </a:p>
          <a:p>
            <a:r>
              <a:rPr lang="en-US" dirty="0" smtClean="0"/>
              <a:t>Q12. What type of education degree do you have? (With regard to bachelor’s degrees, count only areas in which you majored.) (Select all that apply.)	</a:t>
            </a:r>
          </a:p>
          <a:p>
            <a:pPr marL="628615" lvl="1" indent="-171441" defTabSz="914350">
              <a:buFont typeface="Wingdings" panose="05000000000000000000" pitchFamily="2" charset="2"/>
              <a:buChar char="q"/>
              <a:defRPr/>
            </a:pPr>
            <a:r>
              <a:rPr lang="en-US" b="0" strike="sngStrike" dirty="0" smtClean="0"/>
              <a:t>Elementary Education </a:t>
            </a:r>
          </a:p>
          <a:p>
            <a:pPr marL="628615" lvl="1" indent="-171441" defTabSz="914350">
              <a:buFont typeface="Wingdings" panose="05000000000000000000" pitchFamily="2" charset="2"/>
              <a:buChar char="q"/>
              <a:defRPr/>
            </a:pPr>
            <a:r>
              <a:rPr lang="en-US" b="0" dirty="0" smtClean="0"/>
              <a:t>Mathematics</a:t>
            </a:r>
            <a:r>
              <a:rPr lang="en-US" b="1" dirty="0" smtClean="0"/>
              <a:t> </a:t>
            </a:r>
            <a:r>
              <a:rPr lang="en-US" b="0" dirty="0" smtClean="0"/>
              <a:t>Education </a:t>
            </a:r>
          </a:p>
          <a:p>
            <a:pPr marL="628615" lvl="1" indent="-171441" defTabSz="914350">
              <a:buFont typeface="Wingdings" panose="05000000000000000000" pitchFamily="2" charset="2"/>
              <a:buChar char="q"/>
              <a:defRPr/>
            </a:pPr>
            <a:r>
              <a:rPr lang="en-US" b="0" strike="sngStrike" dirty="0" smtClean="0"/>
              <a:t>Science Education </a:t>
            </a:r>
          </a:p>
          <a:p>
            <a:pPr marL="628615" lvl="1" indent="-171441" defTabSz="914350">
              <a:buFont typeface="Wingdings" panose="05000000000000000000" pitchFamily="2" charset="2"/>
              <a:buChar char="q"/>
              <a:defRPr/>
            </a:pPr>
            <a:r>
              <a:rPr lang="en-US" b="0" strike="sngStrike" dirty="0" smtClean="0"/>
              <a:t>Other Education, please specify. _____</a:t>
            </a:r>
          </a:p>
          <a:p>
            <a:endParaRPr lang="en-US" dirty="0" smtClean="0"/>
          </a:p>
          <a:p>
            <a:pPr defTabSz="914350">
              <a:defRPr/>
            </a:pPr>
            <a:r>
              <a:rPr lang="en-US" dirty="0" smtClean="0"/>
              <a:t>The numbers in parentheses</a:t>
            </a:r>
            <a:r>
              <a:rPr lang="en-US" baseline="0" dirty="0" smtClean="0"/>
              <a:t> are standard errors.</a:t>
            </a:r>
          </a:p>
          <a:p>
            <a:endParaRPr lang="en-US" dirty="0" smtClean="0"/>
          </a:p>
          <a:p>
            <a:pPr defTabSz="914350">
              <a:defRPr/>
            </a:pPr>
            <a:r>
              <a:rPr lang="en-US" dirty="0"/>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t>
            </a:r>
            <a:r>
              <a:rPr lang="en-US" dirty="0" smtClean="0"/>
              <a:t>and </a:t>
            </a:r>
            <a:r>
              <a:rPr lang="en-US" dirty="0"/>
              <a:t>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a:t>
            </a:r>
            <a:r>
              <a:rPr lang="en-US" dirty="0" smtClean="0"/>
              <a:t>“Race/Ethnic Groups Historically Underrepresented in STEM.”  </a:t>
            </a:r>
            <a:r>
              <a:rPr lang="en-US" dirty="0"/>
              <a:t>This updated language is used in the slides provided for presentation.</a:t>
            </a:r>
          </a:p>
          <a:p>
            <a:endParaRPr lang="en-US" dirty="0" smtClean="0"/>
          </a:p>
          <a:p>
            <a:pPr defTabSz="914350">
              <a:defRPr/>
            </a:pPr>
            <a:r>
              <a:rPr lang="en-US" b="1" dirty="0"/>
              <a:t>Findings Highlighted in Technical Report</a:t>
            </a:r>
            <a:endParaRPr lang="en-US" dirty="0" smtClean="0"/>
          </a:p>
          <a:p>
            <a:pPr defTabSz="914350">
              <a:defRPr/>
            </a:pPr>
            <a:r>
              <a:rPr lang="en-US" dirty="0" smtClean="0"/>
              <a:t>“</a:t>
            </a:r>
            <a:r>
              <a:rPr lang="en-US" dirty="0"/>
              <a:t>Table 2.6 shows the percent of science/mathematics teachers with degrees in their discipline (including science/mathematics education), by schools with different concentrations of students eligible for free/reduced-price lunch.  In science, but not in mathematics, significantly fewer teachers with degrees in the discipline work in schools in the highest quartile compared to the schools in the lowest quartile.”</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Secondary Teachers include middle and high school teachers.</a:t>
            </a:r>
          </a:p>
          <a:p>
            <a:r>
              <a:rPr lang="en-US" dirty="0" smtClean="0"/>
              <a:t>Degree </a:t>
            </a:r>
            <a:r>
              <a:rPr lang="en-US" dirty="0"/>
              <a:t>in Discipline includes a degree in Mathematics Education and/or Mathematics.</a:t>
            </a:r>
            <a:endParaRPr lang="en-US" b="1"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2.14,</a:t>
            </a:r>
            <a:r>
              <a:rPr lang="en-US" baseline="0" dirty="0" smtClean="0"/>
              <a:t> p. 14 in Technical Report</a:t>
            </a:r>
          </a:p>
          <a:p>
            <a:endParaRPr lang="en-US" baseline="0" dirty="0" smtClean="0"/>
          </a:p>
          <a:p>
            <a:pPr defTabSz="914350">
              <a:defRPr/>
            </a:pPr>
            <a:r>
              <a:rPr lang="en-US" b="1" dirty="0"/>
              <a:t>This slide shows data from an individual item.</a:t>
            </a:r>
          </a:p>
          <a:p>
            <a:pPr defTabSz="914350">
              <a:defRPr/>
            </a:pPr>
            <a:endParaRPr lang="en-US" b="1" dirty="0"/>
          </a:p>
          <a:p>
            <a:pPr defTabSz="914350">
              <a:defRPr/>
            </a:pPr>
            <a:r>
              <a:rPr lang="en-US" dirty="0"/>
              <a:t>Mathematics Teacher Questionnaire</a:t>
            </a:r>
            <a:endParaRPr lang="en-US" b="1" dirty="0"/>
          </a:p>
          <a:p>
            <a:pPr lvl="0"/>
            <a:r>
              <a:rPr lang="en-US" dirty="0"/>
              <a:t>Q15. How many of the undergraduate and graduate level science courses you completed were taken at each of the following types of institutions? (Please do not include mathematics education courses.) </a:t>
            </a:r>
          </a:p>
          <a:p>
            <a:pPr marL="685763" lvl="1" indent="-228587">
              <a:buAutoNum type="alphaLcPeriod"/>
            </a:pPr>
            <a:r>
              <a:rPr lang="en-US" dirty="0"/>
              <a:t>Two-year college, community college, and/or technical school _____</a:t>
            </a:r>
          </a:p>
          <a:p>
            <a:pPr marL="685763" lvl="1" indent="-228587">
              <a:buAutoNum type="alphaLcPeriod"/>
            </a:pPr>
            <a:r>
              <a:rPr lang="en-US" strike="sngStrike" dirty="0"/>
              <a:t>Four-year college and/or university _____</a:t>
            </a:r>
          </a:p>
          <a:p>
            <a:endParaRPr lang="en-US" dirty="0"/>
          </a:p>
          <a:p>
            <a:r>
              <a:rPr lang="en-US" dirty="0"/>
              <a:t>The numbers in parentheses are standard errors.</a:t>
            </a:r>
          </a:p>
          <a:p>
            <a:endParaRPr lang="en-US" b="1" dirty="0"/>
          </a:p>
          <a:p>
            <a:r>
              <a:rPr lang="en-US" b="1" dirty="0"/>
              <a:t>Findings Highlighted in Technical Report</a:t>
            </a:r>
            <a:endParaRPr lang="en-US" dirty="0"/>
          </a:p>
          <a:p>
            <a:pPr defTabSz="914350">
              <a:defRPr/>
            </a:pPr>
            <a:r>
              <a:rPr lang="en-US" dirty="0"/>
              <a:t>“In addition to asking teachers about the types of science/mathematics courses they had completed in college, the 2012 National Survey asked teachers how many of those courses they had taken at two-year institutions, including community colleges and technical schools, and how many at four-year colleges/universities.  As can be seen in Table 2.14, similar proportions of teachers in the various subject/grade-range categories have taken at least some disciplinary courses at two-year institutions.”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93725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The mathematics portion of Table 2.15, p. 15 in Technical Report</a:t>
            </a:r>
          </a:p>
          <a:p>
            <a:pPr defTabSz="914350">
              <a:defRPr/>
            </a:pPr>
            <a:endParaRPr lang="en-US" b="1" dirty="0"/>
          </a:p>
          <a:p>
            <a:pPr defTabSz="914350">
              <a:defRPr/>
            </a:pPr>
            <a:r>
              <a:rPr lang="en-US" b="1" dirty="0"/>
              <a:t>This slide shows data derived from:</a:t>
            </a:r>
          </a:p>
          <a:p>
            <a:pPr defTabSz="914350">
              <a:defRPr/>
            </a:pPr>
            <a:endParaRPr lang="en-US" b="1" dirty="0"/>
          </a:p>
          <a:p>
            <a:pPr defTabSz="914350">
              <a:defRPr/>
            </a:pPr>
            <a:r>
              <a:rPr lang="en-US" dirty="0"/>
              <a:t>Mathematics Teacher Questionnaire</a:t>
            </a:r>
            <a:endParaRPr lang="en-US" b="1" dirty="0"/>
          </a:p>
          <a:p>
            <a:pPr lvl="0"/>
            <a:r>
              <a:rPr lang="en-US" dirty="0"/>
              <a:t>Q15. How many of the undergraduate and graduate level science courses you completed were taken at each of the following types of institutions? (Please do not include mathematics education courses.) </a:t>
            </a:r>
          </a:p>
          <a:p>
            <a:pPr marL="685763" lvl="1" indent="-228587">
              <a:buAutoNum type="alphaLcPeriod"/>
            </a:pPr>
            <a:r>
              <a:rPr lang="en-US" dirty="0"/>
              <a:t>Two-year college, community college, and/or technical school _____</a:t>
            </a:r>
          </a:p>
          <a:p>
            <a:pPr marL="685763" lvl="1" indent="-228587">
              <a:buAutoNum type="alphaLcPeriod"/>
            </a:pPr>
            <a:r>
              <a:rPr lang="en-US" dirty="0"/>
              <a:t>Four-year college and/or university _____</a:t>
            </a:r>
          </a:p>
          <a:p>
            <a:endParaRPr lang="en-US" dirty="0"/>
          </a:p>
          <a:p>
            <a:r>
              <a:rPr lang="en-US" dirty="0"/>
              <a:t>The numbers in parentheses are standard errors.</a:t>
            </a:r>
          </a:p>
          <a:p>
            <a:endParaRPr lang="en-US" b="1" dirty="0"/>
          </a:p>
          <a:p>
            <a:r>
              <a:rPr lang="en-US" b="1" dirty="0"/>
              <a:t>Findings Highlighted in Technical Report</a:t>
            </a:r>
            <a:endParaRPr lang="en-US" dirty="0"/>
          </a:p>
          <a:p>
            <a:pPr defTabSz="914350">
              <a:defRPr/>
            </a:pPr>
            <a:r>
              <a:rPr lang="en-US" dirty="0"/>
              <a:t>“The extent to which those teachers completed their science/mathematics coursework at two-year institutions varied considerably by grade range, with the proportion of courses taken decreasing with increasing grade level (see Table 2.15).”</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teachers who completed part of the coursework in their field at a two-year institution.</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2.20, p. 17 in Technical Report</a:t>
            </a:r>
          </a:p>
          <a:p>
            <a:endParaRPr lang="en-US" dirty="0" smtClean="0"/>
          </a:p>
          <a:p>
            <a:r>
              <a:rPr lang="en-US" b="1" dirty="0"/>
              <a:t>This slide shows data from individual items. </a:t>
            </a:r>
          </a:p>
          <a:p>
            <a:endParaRPr lang="en-US" dirty="0"/>
          </a:p>
          <a:p>
            <a:r>
              <a:rPr lang="en-US" dirty="0"/>
              <a:t>Mathematics Teacher Questionnaire</a:t>
            </a:r>
          </a:p>
          <a:p>
            <a:r>
              <a:rPr lang="en-US" dirty="0" smtClean="0"/>
              <a:t>Q12. What type of education degree do you have? (With regard to bachelor’s degrees, count only areas in which you majored.) (Select all that apply.)	</a:t>
            </a:r>
          </a:p>
          <a:p>
            <a:pPr marL="628615" lvl="1" indent="-171441" defTabSz="914350">
              <a:buFont typeface="Wingdings" panose="05000000000000000000" pitchFamily="2" charset="2"/>
              <a:buChar char="q"/>
              <a:defRPr/>
            </a:pPr>
            <a:r>
              <a:rPr lang="en-US" b="0" strike="sngStrike" dirty="0" smtClean="0"/>
              <a:t>Elementary Education </a:t>
            </a:r>
          </a:p>
          <a:p>
            <a:pPr marL="628615" lvl="1" indent="-171441" defTabSz="914350">
              <a:buFont typeface="Wingdings" panose="05000000000000000000" pitchFamily="2" charset="2"/>
              <a:buChar char="q"/>
              <a:defRPr/>
            </a:pPr>
            <a:r>
              <a:rPr lang="en-US" b="0" dirty="0" smtClean="0"/>
              <a:t>Mathematics Education </a:t>
            </a:r>
          </a:p>
          <a:p>
            <a:pPr marL="628615" lvl="1" indent="-171441" defTabSz="914350">
              <a:buFont typeface="Wingdings" panose="05000000000000000000" pitchFamily="2" charset="2"/>
              <a:buChar char="q"/>
              <a:defRPr/>
            </a:pPr>
            <a:r>
              <a:rPr lang="en-US" b="0" strike="sngStrike" dirty="0" smtClean="0"/>
              <a:t>Science Education </a:t>
            </a:r>
          </a:p>
          <a:p>
            <a:pPr marL="628615" lvl="1" indent="-171441" defTabSz="914350">
              <a:buFont typeface="Wingdings" panose="05000000000000000000" pitchFamily="2" charset="2"/>
              <a:buChar char="q"/>
              <a:defRPr/>
            </a:pPr>
            <a:r>
              <a:rPr lang="en-US" b="0" strike="sngStrike" dirty="0" smtClean="0"/>
              <a:t>Other Education, please specify. _____</a:t>
            </a:r>
          </a:p>
          <a:p>
            <a:pPr lvl="0"/>
            <a:endParaRPr lang="en-US" dirty="0"/>
          </a:p>
          <a:p>
            <a:r>
              <a:rPr lang="en-US" dirty="0"/>
              <a:t>Q13. For each of the following areas, indicate the number of semester and/or quarter mathematics courses you completed. </a:t>
            </a:r>
          </a:p>
          <a:p>
            <a:pPr marL="628615" lvl="1" indent="-171441">
              <a:buFont typeface="Arial" panose="020B0604020202020204" pitchFamily="34" charset="0"/>
              <a:buChar char="•"/>
            </a:pPr>
            <a:r>
              <a:rPr lang="en-US" dirty="0"/>
              <a:t>Count courses not credit hours. </a:t>
            </a:r>
          </a:p>
          <a:p>
            <a:pPr marL="628615" lvl="1" indent="-171441">
              <a:buFont typeface="Arial" panose="020B0604020202020204" pitchFamily="34" charset="0"/>
              <a:buChar char="•"/>
            </a:pPr>
            <a:r>
              <a:rPr lang="en-US" dirty="0"/>
              <a:t>Include courses taken at the graduate or undergraduate level, as well as courses for which you received college credit while you were in high school. </a:t>
            </a:r>
          </a:p>
          <a:p>
            <a:pPr marL="628615" lvl="1" indent="-171441">
              <a:buFont typeface="Arial" panose="020B0604020202020204" pitchFamily="34" charset="0"/>
              <a:buChar char="•"/>
            </a:pPr>
            <a:r>
              <a:rPr lang="en-US" dirty="0"/>
              <a:t>Count each course taken in high school for college credit as a one semester college course. </a:t>
            </a:r>
          </a:p>
          <a:p>
            <a:pPr marL="628615" lvl="1" indent="-171441">
              <a:buFont typeface="Arial" panose="020B0604020202020204" pitchFamily="34" charset="0"/>
              <a:buChar char="•"/>
            </a:pPr>
            <a:r>
              <a:rPr lang="en-US" dirty="0"/>
              <a:t>Count courses that lasted multiple semesters or quarters as multiple courses. </a:t>
            </a:r>
          </a:p>
          <a:p>
            <a:pPr marL="628615" lvl="1" indent="-171441">
              <a:buFont typeface="Arial" panose="020B0604020202020204" pitchFamily="34" charset="0"/>
              <a:buChar char="•"/>
            </a:pPr>
            <a:r>
              <a:rPr lang="en-US" dirty="0"/>
              <a:t>If your transcripts are not available, provide your best estimates. </a:t>
            </a:r>
          </a:p>
          <a:p>
            <a:pPr marL="628615" lvl="1" indent="-171441">
              <a:buFont typeface="Arial" panose="020B0604020202020204" pitchFamily="34" charset="0"/>
              <a:buChar char="•"/>
            </a:pPr>
            <a:r>
              <a:rPr lang="en-US" dirty="0"/>
              <a:t>Enter your responses as whole numbers (for example: 3). You may either enter 0 (zero) or leave the box empty wherever applicable. </a:t>
            </a:r>
          </a:p>
          <a:p>
            <a:pPr marL="685763" lvl="1" indent="-228587" defTabSz="914350">
              <a:buFont typeface="+mj-lt"/>
              <a:buAutoNum type="alphaLcPeriod"/>
              <a:defRPr/>
            </a:pPr>
            <a:r>
              <a:rPr lang="en-US" dirty="0"/>
              <a:t>Mathematics content for elementary school teachers _____     _____</a:t>
            </a:r>
          </a:p>
          <a:p>
            <a:pPr marL="685763" lvl="1" indent="-228587" defTabSz="914350">
              <a:buFont typeface="+mj-lt"/>
              <a:buAutoNum type="alphaLcPeriod"/>
              <a:defRPr/>
            </a:pPr>
            <a:r>
              <a:rPr lang="en-US" strike="sngStrike" dirty="0"/>
              <a:t>Mathematics content for middle school teachers _____     _____</a:t>
            </a:r>
          </a:p>
          <a:p>
            <a:pPr marL="685763" lvl="1" indent="-228587" defTabSz="914350">
              <a:buFont typeface="+mj-lt"/>
              <a:buAutoNum type="alphaLcPeriod"/>
              <a:defRPr/>
            </a:pPr>
            <a:r>
              <a:rPr lang="en-US" strike="sngStrike" dirty="0"/>
              <a:t>Mathematics content for high school teachers _____     _____</a:t>
            </a:r>
          </a:p>
          <a:p>
            <a:pPr marL="685763" lvl="1" indent="-228587" defTabSz="914350">
              <a:buFont typeface="+mj-lt"/>
              <a:buAutoNum type="alphaLcPeriod"/>
              <a:defRPr/>
            </a:pPr>
            <a:r>
              <a:rPr lang="en-US" dirty="0"/>
              <a:t>Integrated mathematics (a single course that addresses content across multiple mathematics subjects, such as algebra and geometry) _____     _____</a:t>
            </a:r>
          </a:p>
          <a:p>
            <a:pPr marL="685763" lvl="1" indent="-228587" defTabSz="914350">
              <a:buFont typeface="+mj-lt"/>
              <a:buAutoNum type="alphaLcPeriod"/>
              <a:defRPr/>
            </a:pPr>
            <a:r>
              <a:rPr lang="en-US" dirty="0"/>
              <a:t>College algebra/trigonometry/functions _____     _____</a:t>
            </a:r>
          </a:p>
          <a:p>
            <a:pPr marL="685763" lvl="1" indent="-228587" defTabSz="914350">
              <a:buFont typeface="+mj-lt"/>
              <a:buAutoNum type="alphaLcPeriod"/>
              <a:defRPr/>
            </a:pPr>
            <a:r>
              <a:rPr lang="en-US" strike="sngStrike" dirty="0"/>
              <a:t>Abstract algebra (for example: groups, rings, ideals, fields)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Linear algebra (for example: vectors, matrices, eigenvalues)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dirty="0"/>
              <a:t>Calculus _____     _____</a:t>
            </a:r>
          </a:p>
          <a:p>
            <a:pPr marL="685763" lvl="1" indent="-228587" defTabSz="914350">
              <a:buFont typeface="+mj-lt"/>
              <a:buAutoNum type="alphaLcPeriod"/>
              <a:defRPr/>
            </a:pPr>
            <a:r>
              <a:rPr lang="en-US" strike="sngStrike" dirty="0"/>
              <a:t>Advanced calculus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Real analysis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Differential equations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Analytic/Coordinate Geometry (for example: transformations or </a:t>
            </a:r>
            <a:r>
              <a:rPr lang="en-US" strike="sngStrike" dirty="0" err="1"/>
              <a:t>isometries</a:t>
            </a:r>
            <a:r>
              <a:rPr lang="en-US" strike="sngStrike" dirty="0"/>
              <a:t>, conic sections)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Axiomatic Geometry (Euclidean or non-Euclidean)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dirty="0"/>
              <a:t>College geometry [Presented to grades </a:t>
            </a:r>
            <a:r>
              <a:rPr lang="en-US" dirty="0" smtClean="0"/>
              <a:t>K–5 </a:t>
            </a:r>
            <a:r>
              <a:rPr lang="en-US" dirty="0"/>
              <a:t>teachers only] _____     _____</a:t>
            </a:r>
          </a:p>
          <a:p>
            <a:pPr marL="685763" lvl="1" indent="-228587" defTabSz="914350">
              <a:buFont typeface="+mj-lt"/>
              <a:buAutoNum type="alphaLcPeriod"/>
              <a:defRPr/>
            </a:pPr>
            <a:r>
              <a:rPr lang="en-US" dirty="0"/>
              <a:t>Probability _____     _____</a:t>
            </a:r>
          </a:p>
          <a:p>
            <a:pPr marL="685763" lvl="1" indent="-228587" defTabSz="914350">
              <a:buFont typeface="+mj-lt"/>
              <a:buAutoNum type="alphaLcPeriod"/>
              <a:defRPr/>
            </a:pPr>
            <a:r>
              <a:rPr lang="en-US" dirty="0"/>
              <a:t>Statistics _____     _____</a:t>
            </a:r>
          </a:p>
          <a:p>
            <a:pPr marL="685763" lvl="1" indent="-228587" defTabSz="914350">
              <a:buFont typeface="+mj-lt"/>
              <a:buAutoNum type="alphaLcPeriod"/>
              <a:defRPr/>
            </a:pPr>
            <a:r>
              <a:rPr lang="en-US" strike="sngStrike" dirty="0"/>
              <a:t>Number theory (for example: divisibility theorems, properties of prime numbers)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Discrete mathematics (for example: </a:t>
            </a:r>
            <a:r>
              <a:rPr lang="en-US" strike="sngStrike" dirty="0" err="1"/>
              <a:t>combinatorics</a:t>
            </a:r>
            <a:r>
              <a:rPr lang="en-US" strike="sngStrike" dirty="0"/>
              <a:t>, graph theory, game theory) _____     _____</a:t>
            </a:r>
          </a:p>
          <a:p>
            <a:pPr marL="685763" lvl="1" indent="-228587" defTabSz="914350">
              <a:buFont typeface="+mj-lt"/>
              <a:buAutoNum type="alphaLcPeriod"/>
              <a:defRPr/>
            </a:pPr>
            <a:r>
              <a:rPr lang="en-US" strike="sngStrike" dirty="0"/>
              <a:t>Other upper division mathematics _____     _____</a:t>
            </a:r>
          </a:p>
          <a:p>
            <a:pPr lvl="0"/>
            <a:endParaRPr lang="en-US" dirty="0"/>
          </a:p>
          <a:p>
            <a:pPr lvl="0"/>
            <a:r>
              <a:rPr lang="en-US" dirty="0"/>
              <a:t>Q14. For each of the following areas, indicate the number of semester and/or quarter courses you completed. </a:t>
            </a:r>
          </a:p>
          <a:p>
            <a:pPr marL="628615" lvl="1" indent="-171441">
              <a:buFont typeface="Arial" panose="020B0604020202020204" pitchFamily="34" charset="0"/>
              <a:buChar char="•"/>
            </a:pPr>
            <a:r>
              <a:rPr lang="en-US" dirty="0"/>
              <a:t>Count courses not credit hours. </a:t>
            </a:r>
          </a:p>
          <a:p>
            <a:pPr marL="628615" lvl="1" indent="-171441">
              <a:buFont typeface="Arial" panose="020B0604020202020204" pitchFamily="34" charset="0"/>
              <a:buChar char="•"/>
            </a:pPr>
            <a:r>
              <a:rPr lang="en-US" dirty="0"/>
              <a:t>Include courses taken at the graduate or undergraduate level, as well as courses for which you received college credit while you were in high school. </a:t>
            </a:r>
          </a:p>
          <a:p>
            <a:pPr marL="628615" lvl="1" indent="-171441">
              <a:buFont typeface="Arial" panose="020B0604020202020204" pitchFamily="34" charset="0"/>
              <a:buChar char="•"/>
            </a:pPr>
            <a:r>
              <a:rPr lang="en-US" dirty="0"/>
              <a:t>Count each course taken in high school for college credit as a one semester college course. </a:t>
            </a:r>
          </a:p>
          <a:p>
            <a:pPr marL="628615" lvl="1" indent="-171441">
              <a:buFont typeface="Arial" panose="020B0604020202020204" pitchFamily="34" charset="0"/>
              <a:buChar char="•"/>
            </a:pPr>
            <a:r>
              <a:rPr lang="en-US" dirty="0"/>
              <a:t>Count courses that lasted multiple semesters or quarters as multiple courses. </a:t>
            </a:r>
          </a:p>
          <a:p>
            <a:pPr marL="628615" lvl="1" indent="-171441">
              <a:buFont typeface="Arial" panose="020B0604020202020204" pitchFamily="34" charset="0"/>
              <a:buChar char="•"/>
            </a:pPr>
            <a:r>
              <a:rPr lang="en-US" dirty="0"/>
              <a:t>If your transcripts are not available, provide your best estimates. </a:t>
            </a:r>
          </a:p>
          <a:p>
            <a:pPr marL="628615" lvl="1" indent="-171441">
              <a:buFont typeface="Arial" panose="020B0604020202020204" pitchFamily="34" charset="0"/>
              <a:buChar char="•"/>
            </a:pPr>
            <a:r>
              <a:rPr lang="en-US" dirty="0"/>
              <a:t>Enter your responses as whole numbers (for example: 3). You may either enter 0 (zero) or leave the box empty wherever applicable.</a:t>
            </a:r>
          </a:p>
          <a:p>
            <a:pPr marL="685763" lvl="1" indent="-228587" defTabSz="914350">
              <a:buFont typeface="+mj-lt"/>
              <a:buAutoNum type="alphaLcPeriod"/>
              <a:defRPr/>
            </a:pPr>
            <a:r>
              <a:rPr lang="en-US" dirty="0"/>
              <a:t>Computer science _____     _____</a:t>
            </a:r>
          </a:p>
          <a:p>
            <a:pPr marL="685763" lvl="1" indent="-228587" defTabSz="914350">
              <a:buFont typeface="+mj-lt"/>
              <a:buAutoNum type="alphaLcPeriod"/>
              <a:defRPr/>
            </a:pPr>
            <a:r>
              <a:rPr lang="en-US" dirty="0"/>
              <a:t>Engineering _____     _____</a:t>
            </a:r>
          </a:p>
          <a:p>
            <a:pPr marL="685763" lvl="1" indent="-228587" defTabSz="914350">
              <a:buFont typeface="+mj-lt"/>
              <a:buAutoNum type="alphaLcPeriod"/>
              <a:defRPr/>
            </a:pPr>
            <a:r>
              <a:rPr lang="en-US" strike="sngStrike" dirty="0"/>
              <a:t>Science_____     _____</a:t>
            </a:r>
          </a:p>
          <a:p>
            <a:pPr marL="685763" lvl="1" indent="-228587">
              <a:buFont typeface="+mj-lt"/>
              <a:buAutoNum type="alphaLcPeriod"/>
            </a:pPr>
            <a:endParaRPr lang="en-US" dirty="0"/>
          </a:p>
          <a:p>
            <a:endParaRPr lang="en-US" dirty="0"/>
          </a:p>
          <a:p>
            <a:pPr lvl="0"/>
            <a:r>
              <a:rPr lang="en-US" dirty="0"/>
              <a:t>Q21. When did you last take a formal course for college credit in each of the following areas? Do not count courses for which you received only Continuing Education Units. (Response Options: [1] In the last 3 years, [2] </a:t>
            </a:r>
            <a:r>
              <a:rPr lang="en-US" dirty="0" smtClean="0"/>
              <a:t>4–6 </a:t>
            </a:r>
            <a:r>
              <a:rPr lang="en-US" dirty="0"/>
              <a:t>years ago, [3] </a:t>
            </a:r>
            <a:r>
              <a:rPr lang="en-US" dirty="0" smtClean="0"/>
              <a:t>7–10 </a:t>
            </a:r>
            <a:r>
              <a:rPr lang="en-US" dirty="0"/>
              <a:t>years ago, [4] More than 10 years ago, [5] Never)</a:t>
            </a:r>
          </a:p>
          <a:p>
            <a:pPr marL="685763" lvl="1" indent="-228587">
              <a:buFont typeface="+mj-lt"/>
              <a:buAutoNum type="alphaLcPeriod"/>
            </a:pPr>
            <a:r>
              <a:rPr lang="en-US" strike="sngStrike" dirty="0"/>
              <a:t>Mathematics</a:t>
            </a:r>
          </a:p>
          <a:p>
            <a:pPr marL="685763" lvl="1" indent="-228587">
              <a:buFont typeface="+mj-lt"/>
              <a:buAutoNum type="alphaLcPeriod"/>
            </a:pPr>
            <a:r>
              <a:rPr lang="en-US" dirty="0"/>
              <a:t>How to teach mathematics </a:t>
            </a:r>
          </a:p>
          <a:p>
            <a:pPr marL="685763" lvl="1" indent="-228587">
              <a:buFont typeface="+mj-lt"/>
              <a:buAutoNum type="alphaLcPeriod"/>
            </a:pPr>
            <a:r>
              <a:rPr lang="en-US" dirty="0"/>
              <a:t>Student teaching in mathematics </a:t>
            </a:r>
          </a:p>
          <a:p>
            <a:pPr marL="685763" lvl="1" indent="-228587">
              <a:buFont typeface="+mj-lt"/>
              <a:buAutoNum type="alphaLcPeriod"/>
            </a:pPr>
            <a:r>
              <a:rPr lang="en-US" strike="sngStrike" dirty="0"/>
              <a:t>Student teaching in other subjects </a:t>
            </a:r>
          </a:p>
          <a:p>
            <a:endParaRPr lang="en-US" dirty="0"/>
          </a:p>
          <a:p>
            <a:r>
              <a:rPr lang="en-US" b="1" dirty="0"/>
              <a:t>Findings Highlighted in Technical Report</a:t>
            </a:r>
            <a:endParaRPr lang="en-US" dirty="0"/>
          </a:p>
          <a:p>
            <a:pPr defTabSz="914350">
              <a:defRPr/>
            </a:pPr>
            <a:r>
              <a:rPr lang="en-US" dirty="0" smtClean="0"/>
              <a:t>“</a:t>
            </a:r>
            <a:r>
              <a:rPr lang="en-US" dirty="0"/>
              <a:t>Turning to elementary grades mathematics, as can be seen in Table 2.20, nearly all teachers have completed college coursework in mathematics for elementary school teachers and mathematics education.  Roughly half of elementary mathematics teachers have had college courses in each of a number of areas of mathematics, including algebra and statistics.”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2.21, p. 18 in Technical Report</a:t>
            </a:r>
          </a:p>
          <a:p>
            <a:endParaRPr lang="en-US" dirty="0" smtClean="0"/>
          </a:p>
          <a:p>
            <a:r>
              <a:rPr lang="en-US" b="1" dirty="0"/>
              <a:t>This slide shows data derived from:</a:t>
            </a:r>
          </a:p>
          <a:p>
            <a:endParaRPr lang="en-US" dirty="0"/>
          </a:p>
          <a:p>
            <a:r>
              <a:rPr lang="en-US" dirty="0"/>
              <a:t>Mathematics Teacher Questionnaire</a:t>
            </a:r>
          </a:p>
          <a:p>
            <a:r>
              <a:rPr lang="en-US" dirty="0"/>
              <a:t>Q13. For each of the following areas, indicate the number of semester and/or quarter mathematics courses you completed. </a:t>
            </a:r>
          </a:p>
          <a:p>
            <a:pPr marL="628615" lvl="1" indent="-171441">
              <a:buFont typeface="Arial" panose="020B0604020202020204" pitchFamily="34" charset="0"/>
              <a:buChar char="•"/>
            </a:pPr>
            <a:r>
              <a:rPr lang="en-US" dirty="0"/>
              <a:t>Count courses not credit hours. </a:t>
            </a:r>
          </a:p>
          <a:p>
            <a:pPr marL="628615" lvl="1" indent="-171441">
              <a:buFont typeface="Arial" panose="020B0604020202020204" pitchFamily="34" charset="0"/>
              <a:buChar char="•"/>
            </a:pPr>
            <a:r>
              <a:rPr lang="en-US" dirty="0"/>
              <a:t>Include courses taken at the graduate or undergraduate level, as well as courses for which you received college credit while you were in high school. </a:t>
            </a:r>
          </a:p>
          <a:p>
            <a:pPr marL="628615" lvl="1" indent="-171441">
              <a:buFont typeface="Arial" panose="020B0604020202020204" pitchFamily="34" charset="0"/>
              <a:buChar char="•"/>
            </a:pPr>
            <a:r>
              <a:rPr lang="en-US" dirty="0"/>
              <a:t>Count each course taken in high school for college credit as a one semester college course. </a:t>
            </a:r>
          </a:p>
          <a:p>
            <a:pPr marL="628615" lvl="1" indent="-171441">
              <a:buFont typeface="Arial" panose="020B0604020202020204" pitchFamily="34" charset="0"/>
              <a:buChar char="•"/>
            </a:pPr>
            <a:r>
              <a:rPr lang="en-US" dirty="0"/>
              <a:t>Count courses that lasted multiple semesters or quarters as multiple courses. </a:t>
            </a:r>
          </a:p>
          <a:p>
            <a:pPr marL="628615" lvl="1" indent="-171441">
              <a:buFont typeface="Arial" panose="020B0604020202020204" pitchFamily="34" charset="0"/>
              <a:buChar char="•"/>
            </a:pPr>
            <a:r>
              <a:rPr lang="en-US" dirty="0"/>
              <a:t>If your transcripts are not available, provide your best estimates. </a:t>
            </a:r>
          </a:p>
          <a:p>
            <a:pPr marL="628615" lvl="1" indent="-171441">
              <a:buFont typeface="Arial" panose="020B0604020202020204" pitchFamily="34" charset="0"/>
              <a:buChar char="•"/>
            </a:pPr>
            <a:r>
              <a:rPr lang="en-US" dirty="0"/>
              <a:t>Enter your responses as whole numbers (for example: 3). You may either enter 0 (zero) or leave the box empty wherever applicable. </a:t>
            </a:r>
          </a:p>
          <a:p>
            <a:pPr marL="685763" lvl="1" indent="-228587" defTabSz="914350">
              <a:buFont typeface="+mj-lt"/>
              <a:buAutoNum type="alphaLcPeriod"/>
              <a:defRPr/>
            </a:pPr>
            <a:r>
              <a:rPr lang="en-US" dirty="0"/>
              <a:t>Mathematics content for elementary school teachers _____     _____</a:t>
            </a:r>
          </a:p>
          <a:p>
            <a:pPr marL="685763" lvl="1" indent="-228587" defTabSz="914350">
              <a:buFont typeface="+mj-lt"/>
              <a:buAutoNum type="alphaLcPeriod"/>
              <a:defRPr/>
            </a:pPr>
            <a:r>
              <a:rPr lang="en-US" strike="sngStrike" dirty="0"/>
              <a:t>Mathematics content for middle school teachers _____     _____</a:t>
            </a:r>
          </a:p>
          <a:p>
            <a:pPr marL="685763" lvl="1" indent="-228587" defTabSz="914350">
              <a:buFont typeface="+mj-lt"/>
              <a:buAutoNum type="alphaLcPeriod"/>
              <a:defRPr/>
            </a:pPr>
            <a:r>
              <a:rPr lang="en-US" strike="sngStrike" dirty="0"/>
              <a:t>Mathematics content for high school teachers _____     _____</a:t>
            </a:r>
          </a:p>
          <a:p>
            <a:pPr marL="685763" lvl="1" indent="-228587" defTabSz="914350">
              <a:buFont typeface="+mj-lt"/>
              <a:buAutoNum type="alphaLcPeriod"/>
              <a:defRPr/>
            </a:pPr>
            <a:r>
              <a:rPr lang="en-US" strike="sngStrike" dirty="0"/>
              <a:t>Integrated mathematics (a single course that addresses content across multiple mathematics subjects, such as algebra and geometry) _____     _____</a:t>
            </a:r>
          </a:p>
          <a:p>
            <a:pPr marL="685763" lvl="1" indent="-228587" defTabSz="914350">
              <a:buFont typeface="+mj-lt"/>
              <a:buAutoNum type="alphaLcPeriod"/>
              <a:defRPr/>
            </a:pPr>
            <a:r>
              <a:rPr lang="en-US" dirty="0"/>
              <a:t>College algebra/trigonometry/functions _____     _____</a:t>
            </a:r>
          </a:p>
          <a:p>
            <a:pPr marL="685763" lvl="1" indent="-228587" defTabSz="914350">
              <a:buFont typeface="+mj-lt"/>
              <a:buAutoNum type="alphaLcPeriod"/>
              <a:defRPr/>
            </a:pPr>
            <a:r>
              <a:rPr lang="en-US" strike="sngStrike" dirty="0"/>
              <a:t>Abstract algebra (for example: groups, rings, ideals, fields)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Linear algebra (for example: vectors, matrices, eigenvalues)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Calculus _____     _____</a:t>
            </a:r>
          </a:p>
          <a:p>
            <a:pPr marL="685763" lvl="1" indent="-228587" defTabSz="914350">
              <a:buFont typeface="+mj-lt"/>
              <a:buAutoNum type="alphaLcPeriod"/>
              <a:defRPr/>
            </a:pPr>
            <a:r>
              <a:rPr lang="en-US" strike="sngStrike" dirty="0"/>
              <a:t>Advanced calculus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Real analysis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Differential equations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Analytic/Coordinate Geometry (for example: transformations or </a:t>
            </a:r>
            <a:r>
              <a:rPr lang="en-US" strike="sngStrike" dirty="0" err="1"/>
              <a:t>isometries</a:t>
            </a:r>
            <a:r>
              <a:rPr lang="en-US" strike="sngStrike" dirty="0"/>
              <a:t>, conic sections)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Axiomatic Geometry (Euclidean or non-Euclidean)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dirty="0"/>
              <a:t>College geometry [Presented to grades </a:t>
            </a:r>
            <a:r>
              <a:rPr lang="en-US" dirty="0" smtClean="0"/>
              <a:t>K–5 </a:t>
            </a:r>
            <a:r>
              <a:rPr lang="en-US" dirty="0"/>
              <a:t>teachers only] _____     _____</a:t>
            </a:r>
          </a:p>
          <a:p>
            <a:pPr marL="685763" lvl="1" indent="-228587" defTabSz="914350">
              <a:buFont typeface="+mj-lt"/>
              <a:buAutoNum type="alphaLcPeriod"/>
              <a:defRPr/>
            </a:pPr>
            <a:r>
              <a:rPr lang="en-US" dirty="0"/>
              <a:t>Probability _____     _____</a:t>
            </a:r>
          </a:p>
          <a:p>
            <a:pPr marL="685763" lvl="1" indent="-228587" defTabSz="914350">
              <a:buFont typeface="+mj-lt"/>
              <a:buAutoNum type="alphaLcPeriod"/>
              <a:defRPr/>
            </a:pPr>
            <a:r>
              <a:rPr lang="en-US" dirty="0"/>
              <a:t>Statistics _____     _____</a:t>
            </a:r>
          </a:p>
          <a:p>
            <a:pPr marL="685763" lvl="1" indent="-228587" defTabSz="914350">
              <a:buFont typeface="+mj-lt"/>
              <a:buAutoNum type="alphaLcPeriod"/>
              <a:defRPr/>
            </a:pPr>
            <a:r>
              <a:rPr lang="en-US" strike="sngStrike" dirty="0"/>
              <a:t>Number theory (for example: divisibility theorems, properties of prime numbers)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Discrete mathematics (for example: </a:t>
            </a:r>
            <a:r>
              <a:rPr lang="en-US" strike="sngStrike" dirty="0" err="1"/>
              <a:t>combinatorics</a:t>
            </a:r>
            <a:r>
              <a:rPr lang="en-US" strike="sngStrike" dirty="0"/>
              <a:t>, graph theory, game theory) _____     _____</a:t>
            </a:r>
          </a:p>
          <a:p>
            <a:pPr marL="685763" lvl="1" indent="-228587" defTabSz="914350">
              <a:buFont typeface="+mj-lt"/>
              <a:buAutoNum type="alphaLcPeriod"/>
              <a:defRPr/>
            </a:pPr>
            <a:r>
              <a:rPr lang="en-US" strike="sngStrike" dirty="0"/>
              <a:t>Other upper division mathematics _____     _____</a:t>
            </a:r>
          </a:p>
          <a:p>
            <a:endParaRPr lang="en-US" dirty="0"/>
          </a:p>
          <a:p>
            <a:r>
              <a:rPr lang="en-US" dirty="0"/>
              <a:t>The numbers in parentheses are standard errors.</a:t>
            </a:r>
          </a:p>
          <a:p>
            <a:endParaRPr lang="en-US" dirty="0"/>
          </a:p>
          <a:p>
            <a:r>
              <a:rPr lang="en-US" b="1" dirty="0"/>
              <a:t>Findings Highlighted in Technical Report</a:t>
            </a:r>
            <a:endParaRPr lang="en-US" dirty="0"/>
          </a:p>
          <a:p>
            <a:pPr defTabSz="914350">
              <a:defRPr/>
            </a:pPr>
            <a:r>
              <a:rPr lang="en-US" dirty="0" smtClean="0"/>
              <a:t>“</a:t>
            </a:r>
            <a:r>
              <a:rPr lang="en-US" dirty="0"/>
              <a:t>The National Council of Teachers of Mathematics (NCTM) has recommended that elementary mathematics teachers take college coursework in a number of different areas, including number and operations (for which “mathematics for elementary teachers” can serve as a proxy), algebra, geometry, probability, and statistics.  As can be seen in Table 2.21, only 10 percent of elementary mathematics teachers have had courses in each of these areas; the typical elementary teacher has had coursework in only 1 or 2 of these 5 areas.”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2.22, p. 19 in Technical Report</a:t>
            </a:r>
          </a:p>
          <a:p>
            <a:endParaRPr lang="en-US" baseline="0" dirty="0" smtClean="0"/>
          </a:p>
          <a:p>
            <a:r>
              <a:rPr lang="en-US" b="1" dirty="0"/>
              <a:t>This slide shows data derived from: </a:t>
            </a:r>
          </a:p>
          <a:p>
            <a:endParaRPr lang="en-US" dirty="0"/>
          </a:p>
          <a:p>
            <a:r>
              <a:rPr lang="en-US" dirty="0"/>
              <a:t>Mathematics Teacher Questionnaire</a:t>
            </a:r>
          </a:p>
          <a:p>
            <a:r>
              <a:rPr lang="en-US" dirty="0"/>
              <a:t>Q13. For each of the following areas, indicate the number of semester and/or quarter mathematics courses you completed. </a:t>
            </a:r>
          </a:p>
          <a:p>
            <a:pPr marL="628615" lvl="1" indent="-171441">
              <a:buFont typeface="Arial" panose="020B0604020202020204" pitchFamily="34" charset="0"/>
              <a:buChar char="•"/>
            </a:pPr>
            <a:r>
              <a:rPr lang="en-US" dirty="0"/>
              <a:t>Count courses not credit hours. </a:t>
            </a:r>
          </a:p>
          <a:p>
            <a:pPr marL="628615" lvl="1" indent="-171441">
              <a:buFont typeface="Arial" panose="020B0604020202020204" pitchFamily="34" charset="0"/>
              <a:buChar char="•"/>
            </a:pPr>
            <a:r>
              <a:rPr lang="en-US" dirty="0"/>
              <a:t>Include courses taken at the graduate or undergraduate level, as well as courses for which you received college credit while you were in high school. </a:t>
            </a:r>
          </a:p>
          <a:p>
            <a:pPr marL="628615" lvl="1" indent="-171441">
              <a:buFont typeface="Arial" panose="020B0604020202020204" pitchFamily="34" charset="0"/>
              <a:buChar char="•"/>
            </a:pPr>
            <a:r>
              <a:rPr lang="en-US" dirty="0"/>
              <a:t>Count each course taken in high school for college credit as a one semester college course. </a:t>
            </a:r>
          </a:p>
          <a:p>
            <a:pPr marL="628615" lvl="1" indent="-171441">
              <a:buFont typeface="Arial" panose="020B0604020202020204" pitchFamily="34" charset="0"/>
              <a:buChar char="•"/>
            </a:pPr>
            <a:r>
              <a:rPr lang="en-US" dirty="0"/>
              <a:t>Count courses that lasted multiple semesters or quarters as multiple courses. </a:t>
            </a:r>
          </a:p>
          <a:p>
            <a:pPr marL="628615" lvl="1" indent="-171441">
              <a:buFont typeface="Arial" panose="020B0604020202020204" pitchFamily="34" charset="0"/>
              <a:buChar char="•"/>
            </a:pPr>
            <a:r>
              <a:rPr lang="en-US" dirty="0"/>
              <a:t>If your transcripts are not available, provide your best estimates. </a:t>
            </a:r>
          </a:p>
          <a:p>
            <a:pPr marL="628615" lvl="1" indent="-171441">
              <a:buFont typeface="Arial" panose="020B0604020202020204" pitchFamily="34" charset="0"/>
              <a:buChar char="•"/>
            </a:pPr>
            <a:r>
              <a:rPr lang="en-US" dirty="0"/>
              <a:t>Enter your responses as whole numbers (for example: 3). You may either enter 0 (zero) or leave the box empty wherever applicable. </a:t>
            </a:r>
          </a:p>
          <a:p>
            <a:pPr marL="685763" lvl="1" indent="-228587" defTabSz="914350">
              <a:buFont typeface="+mj-lt"/>
              <a:buAutoNum type="alphaLcPeriod"/>
              <a:defRPr/>
            </a:pPr>
            <a:r>
              <a:rPr lang="en-US" dirty="0"/>
              <a:t>Mathematics content for elementary school teachers _____     _____</a:t>
            </a:r>
          </a:p>
          <a:p>
            <a:pPr marL="685763" lvl="1" indent="-228587" defTabSz="914350">
              <a:buFont typeface="+mj-lt"/>
              <a:buAutoNum type="alphaLcPeriod"/>
              <a:defRPr/>
            </a:pPr>
            <a:r>
              <a:rPr lang="en-US" dirty="0"/>
              <a:t>Mathematics content for middle school teachers _____     _____</a:t>
            </a:r>
          </a:p>
          <a:p>
            <a:pPr marL="685763" lvl="1" indent="-228587" defTabSz="914350">
              <a:buFont typeface="+mj-lt"/>
              <a:buAutoNum type="alphaLcPeriod"/>
              <a:defRPr/>
            </a:pPr>
            <a:r>
              <a:rPr lang="en-US" dirty="0"/>
              <a:t>Mathematics content for high school teachers _____     _____</a:t>
            </a:r>
          </a:p>
          <a:p>
            <a:pPr marL="685763" lvl="1" indent="-228587" defTabSz="914350">
              <a:buFont typeface="+mj-lt"/>
              <a:buAutoNum type="alphaLcPeriod"/>
              <a:defRPr/>
            </a:pPr>
            <a:r>
              <a:rPr lang="en-US" dirty="0"/>
              <a:t>Integrated mathematics (a single course that addresses content across multiple mathematics subjects, such as algebra and geometry) _____     _____</a:t>
            </a:r>
          </a:p>
          <a:p>
            <a:pPr marL="685763" lvl="1" indent="-228587" defTabSz="914350">
              <a:buFont typeface="+mj-lt"/>
              <a:buAutoNum type="alphaLcPeriod"/>
              <a:defRPr/>
            </a:pPr>
            <a:r>
              <a:rPr lang="en-US" dirty="0"/>
              <a:t>College algebra/trigonometry/functions _____     _____</a:t>
            </a:r>
          </a:p>
          <a:p>
            <a:pPr marL="685763" lvl="1" indent="-228587" defTabSz="914350">
              <a:buFont typeface="+mj-lt"/>
              <a:buAutoNum type="alphaLcPeriod"/>
              <a:defRPr/>
            </a:pPr>
            <a:r>
              <a:rPr lang="en-US" dirty="0"/>
              <a:t>Abstract algebra (for example: groups, rings, ideals, fields) [Presented to grades </a:t>
            </a:r>
            <a:r>
              <a:rPr lang="en-US" dirty="0" smtClean="0"/>
              <a:t>6–12 </a:t>
            </a:r>
            <a:r>
              <a:rPr lang="en-US" dirty="0"/>
              <a:t>teachers only] _____     _____</a:t>
            </a:r>
          </a:p>
          <a:p>
            <a:pPr marL="685763" lvl="1" indent="-228587" defTabSz="914350">
              <a:buFont typeface="+mj-lt"/>
              <a:buAutoNum type="alphaLcPeriod"/>
              <a:defRPr/>
            </a:pPr>
            <a:r>
              <a:rPr lang="en-US" dirty="0"/>
              <a:t>Linear algebra (for example: vectors, matrices, eigenvalues) [Presented to grades </a:t>
            </a:r>
            <a:r>
              <a:rPr lang="en-US" dirty="0" smtClean="0"/>
              <a:t>6–12 </a:t>
            </a:r>
            <a:r>
              <a:rPr lang="en-US" dirty="0"/>
              <a:t>teachers only] _____     _____</a:t>
            </a:r>
          </a:p>
          <a:p>
            <a:pPr marL="685763" lvl="1" indent="-228587" defTabSz="914350">
              <a:buFont typeface="+mj-lt"/>
              <a:buAutoNum type="alphaLcPeriod"/>
              <a:defRPr/>
            </a:pPr>
            <a:r>
              <a:rPr lang="en-US" dirty="0"/>
              <a:t>Calculus _____     _____</a:t>
            </a:r>
          </a:p>
          <a:p>
            <a:pPr marL="685763" lvl="1" indent="-228587" defTabSz="914350">
              <a:buFont typeface="+mj-lt"/>
              <a:buAutoNum type="alphaLcPeriod"/>
              <a:defRPr/>
            </a:pPr>
            <a:r>
              <a:rPr lang="en-US" dirty="0"/>
              <a:t>Advanced calculus [Presented to grades </a:t>
            </a:r>
            <a:r>
              <a:rPr lang="en-US" dirty="0" smtClean="0"/>
              <a:t>6–12 </a:t>
            </a:r>
            <a:r>
              <a:rPr lang="en-US" dirty="0"/>
              <a:t>teachers only] _____     _____</a:t>
            </a:r>
          </a:p>
          <a:p>
            <a:pPr marL="685763" lvl="1" indent="-228587" defTabSz="914350">
              <a:buFont typeface="+mj-lt"/>
              <a:buAutoNum type="alphaLcPeriod"/>
              <a:defRPr/>
            </a:pPr>
            <a:r>
              <a:rPr lang="en-US" dirty="0"/>
              <a:t>Real analysis [Presented to grades </a:t>
            </a:r>
            <a:r>
              <a:rPr lang="en-US" dirty="0" smtClean="0"/>
              <a:t>6–12 </a:t>
            </a:r>
            <a:r>
              <a:rPr lang="en-US" dirty="0"/>
              <a:t>teachers only] _____     _____</a:t>
            </a:r>
          </a:p>
          <a:p>
            <a:pPr marL="685763" lvl="1" indent="-228587" defTabSz="914350">
              <a:buFont typeface="+mj-lt"/>
              <a:buAutoNum type="alphaLcPeriod"/>
              <a:defRPr/>
            </a:pPr>
            <a:r>
              <a:rPr lang="en-US" dirty="0"/>
              <a:t>Differential equations [Presented to grades </a:t>
            </a:r>
            <a:r>
              <a:rPr lang="en-US" dirty="0" smtClean="0"/>
              <a:t>6–12 </a:t>
            </a:r>
            <a:r>
              <a:rPr lang="en-US" dirty="0"/>
              <a:t>teachers only] _____     _____</a:t>
            </a:r>
          </a:p>
          <a:p>
            <a:pPr marL="685763" lvl="1" indent="-228587" defTabSz="914350">
              <a:buFont typeface="+mj-lt"/>
              <a:buAutoNum type="alphaLcPeriod"/>
              <a:defRPr/>
            </a:pPr>
            <a:r>
              <a:rPr lang="en-US" dirty="0"/>
              <a:t>Analytic/Coordinate Geometry (for example: transformations or </a:t>
            </a:r>
            <a:r>
              <a:rPr lang="en-US" dirty="0" err="1"/>
              <a:t>isometries</a:t>
            </a:r>
            <a:r>
              <a:rPr lang="en-US" dirty="0"/>
              <a:t>, conic sections) [Presented to grades </a:t>
            </a:r>
            <a:r>
              <a:rPr lang="en-US" dirty="0" smtClean="0"/>
              <a:t>6–12 </a:t>
            </a:r>
            <a:r>
              <a:rPr lang="en-US" dirty="0"/>
              <a:t>teachers only] _____     _____</a:t>
            </a:r>
          </a:p>
          <a:p>
            <a:pPr marL="685763" lvl="1" indent="-228587" defTabSz="914350">
              <a:buFont typeface="+mj-lt"/>
              <a:buAutoNum type="alphaLcPeriod"/>
              <a:defRPr/>
            </a:pPr>
            <a:r>
              <a:rPr lang="en-US" dirty="0"/>
              <a:t>Axiomatic Geometry (Euclidean or non-Euclidean) [Presented to grades </a:t>
            </a:r>
            <a:r>
              <a:rPr lang="en-US" dirty="0" smtClean="0"/>
              <a:t>6–12 </a:t>
            </a:r>
            <a:r>
              <a:rPr lang="en-US" dirty="0"/>
              <a:t>teachers only] _____     _____</a:t>
            </a:r>
          </a:p>
          <a:p>
            <a:pPr marL="685763" lvl="1" indent="-228587" defTabSz="914350">
              <a:buFont typeface="+mj-lt"/>
              <a:buAutoNum type="alphaLcPeriod"/>
              <a:defRPr/>
            </a:pPr>
            <a:r>
              <a:rPr lang="en-US" dirty="0"/>
              <a:t>College geometry [Presented to grades </a:t>
            </a:r>
            <a:r>
              <a:rPr lang="en-US" dirty="0" smtClean="0"/>
              <a:t>K–5 </a:t>
            </a:r>
            <a:r>
              <a:rPr lang="en-US" dirty="0"/>
              <a:t>teachers only] _____     _____</a:t>
            </a:r>
          </a:p>
          <a:p>
            <a:pPr marL="685763" lvl="1" indent="-228587" defTabSz="914350">
              <a:buFont typeface="+mj-lt"/>
              <a:buAutoNum type="alphaLcPeriod"/>
              <a:defRPr/>
            </a:pPr>
            <a:r>
              <a:rPr lang="en-US" dirty="0"/>
              <a:t>Probability _____     _____</a:t>
            </a:r>
          </a:p>
          <a:p>
            <a:pPr marL="685763" lvl="1" indent="-228587" defTabSz="914350">
              <a:buFont typeface="+mj-lt"/>
              <a:buAutoNum type="alphaLcPeriod"/>
              <a:defRPr/>
            </a:pPr>
            <a:r>
              <a:rPr lang="en-US" dirty="0"/>
              <a:t>Statistics _____     _____</a:t>
            </a:r>
          </a:p>
          <a:p>
            <a:pPr marL="685763" lvl="1" indent="-228587" defTabSz="914350">
              <a:buFont typeface="+mj-lt"/>
              <a:buAutoNum type="alphaLcPeriod"/>
              <a:defRPr/>
            </a:pPr>
            <a:r>
              <a:rPr lang="en-US" dirty="0"/>
              <a:t>Number theory (for example: divisibility theorems, properties of prime numbers) [Presented to grades </a:t>
            </a:r>
            <a:r>
              <a:rPr lang="en-US" dirty="0" smtClean="0"/>
              <a:t>6–12 </a:t>
            </a:r>
            <a:r>
              <a:rPr lang="en-US" dirty="0"/>
              <a:t>teachers only] _____     _____</a:t>
            </a:r>
          </a:p>
          <a:p>
            <a:pPr marL="685763" lvl="1" indent="-228587" defTabSz="914350">
              <a:buFont typeface="+mj-lt"/>
              <a:buAutoNum type="alphaLcPeriod"/>
              <a:defRPr/>
            </a:pPr>
            <a:r>
              <a:rPr lang="en-US" dirty="0"/>
              <a:t>Discrete mathematics (for example: </a:t>
            </a:r>
            <a:r>
              <a:rPr lang="en-US" dirty="0" err="1"/>
              <a:t>combinatorics</a:t>
            </a:r>
            <a:r>
              <a:rPr lang="en-US" dirty="0"/>
              <a:t>, graph theory, game theory) _____     _____</a:t>
            </a:r>
          </a:p>
          <a:p>
            <a:pPr marL="685763" lvl="1" indent="-228587" defTabSz="914350">
              <a:buFont typeface="+mj-lt"/>
              <a:buAutoNum type="alphaLcPeriod"/>
              <a:defRPr/>
            </a:pPr>
            <a:r>
              <a:rPr lang="en-US" dirty="0"/>
              <a:t>Other upper division mathematics _____     _____</a:t>
            </a:r>
          </a:p>
          <a:p>
            <a:endParaRPr lang="en-US" dirty="0"/>
          </a:p>
          <a:p>
            <a:r>
              <a:rPr lang="en-US" dirty="0" smtClean="0"/>
              <a:t>Q21. </a:t>
            </a:r>
            <a:r>
              <a:rPr lang="en-US" dirty="0"/>
              <a:t>When did you last take a formal course for college credit in each of the following areas? Do not count courses for which you received only Continuing Education Units. </a:t>
            </a:r>
            <a:r>
              <a:rPr lang="en-US" baseline="0" dirty="0" smtClean="0"/>
              <a:t>(Response Options: [1] </a:t>
            </a:r>
            <a:r>
              <a:rPr lang="en-US" dirty="0" smtClean="0"/>
              <a:t>In </a:t>
            </a:r>
            <a:r>
              <a:rPr lang="en-US" dirty="0"/>
              <a:t>the last 3 years, </a:t>
            </a:r>
            <a:r>
              <a:rPr lang="en-US" dirty="0" smtClean="0"/>
              <a:t>[2] 4–6 </a:t>
            </a:r>
            <a:r>
              <a:rPr lang="en-US" dirty="0"/>
              <a:t>years ago, </a:t>
            </a:r>
            <a:r>
              <a:rPr lang="en-US" dirty="0" smtClean="0"/>
              <a:t>[3] 7–10 </a:t>
            </a:r>
            <a:r>
              <a:rPr lang="en-US" dirty="0"/>
              <a:t>years ago, </a:t>
            </a:r>
            <a:r>
              <a:rPr lang="en-US" dirty="0" smtClean="0"/>
              <a:t>[4] More </a:t>
            </a:r>
            <a:r>
              <a:rPr lang="en-US" dirty="0"/>
              <a:t>than 10 years ago, </a:t>
            </a:r>
            <a:r>
              <a:rPr lang="en-US" dirty="0" smtClean="0"/>
              <a:t>[5] Never</a:t>
            </a:r>
            <a:r>
              <a:rPr lang="en-US" dirty="0"/>
              <a:t>)</a:t>
            </a:r>
            <a:endParaRPr lang="en-US" baseline="0" dirty="0" smtClean="0"/>
          </a:p>
          <a:p>
            <a:pPr marL="685763" lvl="1" indent="-228587">
              <a:buFont typeface="+mj-lt"/>
              <a:buAutoNum type="alphaLcPeriod"/>
            </a:pPr>
            <a:r>
              <a:rPr lang="en-US" strike="sngStrike" dirty="0"/>
              <a:t>Mathematics</a:t>
            </a:r>
          </a:p>
          <a:p>
            <a:pPr marL="685763" lvl="1" indent="-228587">
              <a:buFont typeface="+mj-lt"/>
              <a:buAutoNum type="alphaLcPeriod"/>
            </a:pPr>
            <a:r>
              <a:rPr lang="en-US" dirty="0"/>
              <a:t>How to teach mathematics</a:t>
            </a:r>
          </a:p>
          <a:p>
            <a:pPr marL="685763" lvl="1" indent="-228587">
              <a:buFont typeface="+mj-lt"/>
              <a:buAutoNum type="alphaLcPeriod"/>
            </a:pPr>
            <a:r>
              <a:rPr lang="en-US" dirty="0"/>
              <a:t>Student teaching in mathematics</a:t>
            </a:r>
          </a:p>
          <a:p>
            <a:pPr marL="685763" lvl="1" indent="-228587">
              <a:buFont typeface="+mj-lt"/>
              <a:buAutoNum type="alphaLcPeriod"/>
            </a:pPr>
            <a:r>
              <a:rPr lang="en-US" strike="sngStrike" dirty="0"/>
              <a:t>Student teaching in other subjects</a:t>
            </a:r>
          </a:p>
          <a:p>
            <a:endParaRPr lang="en-US" dirty="0"/>
          </a:p>
          <a:p>
            <a:r>
              <a:rPr lang="en-US" dirty="0"/>
              <a:t>The numbers in parentheses are standard errors.</a:t>
            </a:r>
          </a:p>
          <a:p>
            <a:endParaRPr lang="en-US" dirty="0"/>
          </a:p>
          <a:p>
            <a:r>
              <a:rPr lang="en-US" b="1" dirty="0"/>
              <a:t>Findings Highlighted in Technical Report</a:t>
            </a:r>
            <a:endParaRPr lang="en-US" dirty="0"/>
          </a:p>
          <a:p>
            <a:r>
              <a:rPr lang="en-US" dirty="0" smtClean="0"/>
              <a:t>“</a:t>
            </a:r>
            <a:r>
              <a:rPr lang="en-US" dirty="0"/>
              <a:t>Table 2.22 shows the percentage of middle and high school mathematics teachers with coursework in each of a number of areas.  Note that nearly all high school mathematics teachers have completed a calculus course, and 79 percent have taken a course in advanced calculus.  Similarly, more than 3 out of 4 high school mathematics teachers have had college coursework in linear algebra and in statistics.  Other college courses completed by a majority of high school mathematics teachers include abstract algebra, differential equations, axiomatic geometry, analytic geometry, probability, number theory, and discrete mathematics.  Substantially fewer teachers at the middle grades have had college coursework in each of these areas.”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 Each grade-level chart is sorted independently; consequently items may appear in different orders.</a:t>
            </a:r>
            <a:endParaRPr lang="en-US" b="0"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b="0"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89294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2.23, p. 19 in Technical Report</a:t>
            </a:r>
            <a:r>
              <a:rPr lang="en-US" baseline="0" dirty="0" smtClean="0"/>
              <a:t>  </a:t>
            </a:r>
          </a:p>
          <a:p>
            <a:endParaRPr lang="en-US" baseline="0" dirty="0" smtClean="0"/>
          </a:p>
          <a:p>
            <a:r>
              <a:rPr lang="en-US" b="1" dirty="0"/>
              <a:t>This slide shows data derived from: </a:t>
            </a:r>
            <a:endParaRPr lang="en-US" dirty="0"/>
          </a:p>
          <a:p>
            <a:r>
              <a:rPr lang="en-US" dirty="0"/>
              <a:t> </a:t>
            </a:r>
          </a:p>
          <a:p>
            <a:r>
              <a:rPr lang="en-US" dirty="0"/>
              <a:t>Mathematics Teacher Questionnaire</a:t>
            </a:r>
          </a:p>
          <a:p>
            <a:r>
              <a:rPr lang="en-US" dirty="0"/>
              <a:t>Q13. For each of the following areas, indicate the number of semester and/or quarter mathematics courses you completed. </a:t>
            </a:r>
          </a:p>
          <a:p>
            <a:pPr marL="628615" lvl="1" indent="-171441">
              <a:buFont typeface="Arial" panose="020B0604020202020204" pitchFamily="34" charset="0"/>
              <a:buChar char="•"/>
            </a:pPr>
            <a:r>
              <a:rPr lang="en-US" dirty="0"/>
              <a:t>Count courses not credit hours. </a:t>
            </a:r>
          </a:p>
          <a:p>
            <a:pPr marL="628615" lvl="1" indent="-171441">
              <a:buFont typeface="Arial" panose="020B0604020202020204" pitchFamily="34" charset="0"/>
              <a:buChar char="•"/>
            </a:pPr>
            <a:r>
              <a:rPr lang="en-US" dirty="0"/>
              <a:t>Include courses taken at the graduate or undergraduate level, as well as courses for which you received college credit while you were in high school. </a:t>
            </a:r>
          </a:p>
          <a:p>
            <a:pPr marL="628615" lvl="1" indent="-171441">
              <a:buFont typeface="Arial" panose="020B0604020202020204" pitchFamily="34" charset="0"/>
              <a:buChar char="•"/>
            </a:pPr>
            <a:r>
              <a:rPr lang="en-US" dirty="0"/>
              <a:t>Count each course taken in high school for college credit as a one semester college course. </a:t>
            </a:r>
          </a:p>
          <a:p>
            <a:pPr marL="628615" lvl="1" indent="-171441">
              <a:buFont typeface="Arial" panose="020B0604020202020204" pitchFamily="34" charset="0"/>
              <a:buChar char="•"/>
            </a:pPr>
            <a:r>
              <a:rPr lang="en-US" dirty="0"/>
              <a:t>Count courses that lasted multiple semesters or quarters as multiple courses. </a:t>
            </a:r>
          </a:p>
          <a:p>
            <a:pPr marL="628615" lvl="1" indent="-171441">
              <a:buFont typeface="Arial" panose="020B0604020202020204" pitchFamily="34" charset="0"/>
              <a:buChar char="•"/>
            </a:pPr>
            <a:r>
              <a:rPr lang="en-US" dirty="0"/>
              <a:t>If your transcripts are not available, provide your best estimates. </a:t>
            </a:r>
          </a:p>
          <a:p>
            <a:pPr marL="628615" lvl="1" indent="-171441">
              <a:buFont typeface="Arial" panose="020B0604020202020204" pitchFamily="34" charset="0"/>
              <a:buChar char="•"/>
            </a:pPr>
            <a:r>
              <a:rPr lang="en-US" dirty="0"/>
              <a:t>Enter your responses as whole numbers (for example: 3). You may either enter 0 (zero) or leave the box empty wherever applicable. </a:t>
            </a:r>
          </a:p>
          <a:p>
            <a:pPr marL="685763" lvl="1" indent="-228587" defTabSz="914350">
              <a:buFont typeface="+mj-lt"/>
              <a:buAutoNum type="alphaLcPeriod"/>
              <a:defRPr/>
            </a:pPr>
            <a:r>
              <a:rPr lang="en-US" strike="sngStrike" dirty="0"/>
              <a:t>Mathematics content for elementary school teachers _____     _____</a:t>
            </a:r>
          </a:p>
          <a:p>
            <a:pPr marL="685763" lvl="1" indent="-228587" defTabSz="914350">
              <a:buFont typeface="+mj-lt"/>
              <a:buAutoNum type="alphaLcPeriod"/>
              <a:defRPr/>
            </a:pPr>
            <a:r>
              <a:rPr lang="en-US" dirty="0"/>
              <a:t>Mathematics content for middle school teachers _____     _____</a:t>
            </a:r>
          </a:p>
          <a:p>
            <a:pPr marL="685763" lvl="1" indent="-228587" defTabSz="914350">
              <a:buFont typeface="+mj-lt"/>
              <a:buAutoNum type="alphaLcPeriod"/>
              <a:defRPr/>
            </a:pPr>
            <a:r>
              <a:rPr lang="en-US" strike="sngStrike" dirty="0"/>
              <a:t>Mathematics content for high school teachers _____     _____</a:t>
            </a:r>
          </a:p>
          <a:p>
            <a:pPr marL="685763" lvl="1" indent="-228587" defTabSz="914350">
              <a:buFont typeface="+mj-lt"/>
              <a:buAutoNum type="alphaLcPeriod"/>
              <a:defRPr/>
            </a:pPr>
            <a:r>
              <a:rPr lang="en-US" strike="sngStrike" dirty="0"/>
              <a:t>Integrated mathematics (a single course that addresses content across multiple mathematics subjects, such as algebra and geometry) _____     _____</a:t>
            </a:r>
          </a:p>
          <a:p>
            <a:pPr marL="685763" lvl="1" indent="-228587" defTabSz="914350">
              <a:buFont typeface="+mj-lt"/>
              <a:buAutoNum type="alphaLcPeriod"/>
              <a:defRPr/>
            </a:pPr>
            <a:r>
              <a:rPr lang="en-US" dirty="0"/>
              <a:t>College algebra/trigonometry/functions _____     _____</a:t>
            </a:r>
          </a:p>
          <a:p>
            <a:pPr marL="685763" lvl="1" indent="-228587" defTabSz="914350">
              <a:buFont typeface="+mj-lt"/>
              <a:buAutoNum type="alphaLcPeriod"/>
              <a:defRPr/>
            </a:pPr>
            <a:r>
              <a:rPr lang="en-US" dirty="0"/>
              <a:t>Abstract algebra (for example: groups, rings, ideals, fields) [Presented to grades </a:t>
            </a:r>
            <a:r>
              <a:rPr lang="en-US" dirty="0" smtClean="0"/>
              <a:t>6–12 </a:t>
            </a:r>
            <a:r>
              <a:rPr lang="en-US" dirty="0"/>
              <a:t>teachers only] _____     _____</a:t>
            </a:r>
          </a:p>
          <a:p>
            <a:pPr marL="685763" lvl="1" indent="-228587" defTabSz="914350">
              <a:buFont typeface="+mj-lt"/>
              <a:buAutoNum type="alphaLcPeriod"/>
              <a:defRPr/>
            </a:pPr>
            <a:r>
              <a:rPr lang="en-US" dirty="0"/>
              <a:t>Linear algebra (for example: vectors, matrices, eigenvalues) [Presented to grades </a:t>
            </a:r>
            <a:r>
              <a:rPr lang="en-US" dirty="0" smtClean="0"/>
              <a:t>6–12 </a:t>
            </a:r>
            <a:r>
              <a:rPr lang="en-US" dirty="0"/>
              <a:t>teachers only] _____     _____</a:t>
            </a:r>
          </a:p>
          <a:p>
            <a:pPr marL="685763" lvl="1" indent="-228587" defTabSz="914350">
              <a:buFont typeface="+mj-lt"/>
              <a:buAutoNum type="alphaLcPeriod"/>
              <a:defRPr/>
            </a:pPr>
            <a:r>
              <a:rPr lang="en-US" dirty="0"/>
              <a:t>Calculus _____     _____</a:t>
            </a:r>
          </a:p>
          <a:p>
            <a:pPr marL="685763" lvl="1" indent="-228587" defTabSz="914350">
              <a:buFont typeface="+mj-lt"/>
              <a:buAutoNum type="alphaLcPeriod"/>
              <a:defRPr/>
            </a:pPr>
            <a:r>
              <a:rPr lang="en-US" strike="sngStrike" dirty="0"/>
              <a:t>Advanced calculus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Real analysis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Differential equations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dirty="0"/>
              <a:t>Analytic/Coordinate Geometry (for example: transformations or </a:t>
            </a:r>
            <a:r>
              <a:rPr lang="en-US" dirty="0" err="1"/>
              <a:t>isometries</a:t>
            </a:r>
            <a:r>
              <a:rPr lang="en-US" dirty="0"/>
              <a:t>, conic sections) [Presented to grades </a:t>
            </a:r>
            <a:r>
              <a:rPr lang="en-US" dirty="0" smtClean="0"/>
              <a:t>6–12 </a:t>
            </a:r>
            <a:r>
              <a:rPr lang="en-US" dirty="0"/>
              <a:t>teachers only] _____     _____</a:t>
            </a:r>
          </a:p>
          <a:p>
            <a:pPr marL="685763" lvl="1" indent="-228587" defTabSz="914350">
              <a:buFont typeface="+mj-lt"/>
              <a:buAutoNum type="alphaLcPeriod"/>
              <a:defRPr/>
            </a:pPr>
            <a:r>
              <a:rPr lang="en-US" dirty="0"/>
              <a:t>Axiomatic Geometry (Euclidean or non-Euclidean) [Presented to grades </a:t>
            </a:r>
            <a:r>
              <a:rPr lang="en-US" dirty="0" smtClean="0"/>
              <a:t>6–12 </a:t>
            </a:r>
            <a:r>
              <a:rPr lang="en-US" dirty="0"/>
              <a:t>teachers only] _____     _____</a:t>
            </a:r>
          </a:p>
          <a:p>
            <a:pPr marL="685763" lvl="1" indent="-228587" defTabSz="914350">
              <a:buFont typeface="+mj-lt"/>
              <a:buAutoNum type="alphaLcPeriod"/>
              <a:defRPr/>
            </a:pPr>
            <a:r>
              <a:rPr lang="en-US" strike="sngStrike" dirty="0"/>
              <a:t>College geometry [Presented to grades </a:t>
            </a:r>
            <a:r>
              <a:rPr lang="en-US" strike="sngStrike" dirty="0" smtClean="0"/>
              <a:t>K–5 </a:t>
            </a:r>
            <a:r>
              <a:rPr lang="en-US" strike="sngStrike" dirty="0"/>
              <a:t>teachers only] _____     _____</a:t>
            </a:r>
          </a:p>
          <a:p>
            <a:pPr marL="685763" lvl="1" indent="-228587" defTabSz="914350">
              <a:buFont typeface="+mj-lt"/>
              <a:buAutoNum type="alphaLcPeriod"/>
              <a:defRPr/>
            </a:pPr>
            <a:r>
              <a:rPr lang="en-US" dirty="0"/>
              <a:t>Probability _____     _____</a:t>
            </a:r>
          </a:p>
          <a:p>
            <a:pPr marL="685763" lvl="1" indent="-228587" defTabSz="914350">
              <a:buFont typeface="+mj-lt"/>
              <a:buAutoNum type="alphaLcPeriod"/>
              <a:defRPr/>
            </a:pPr>
            <a:r>
              <a:rPr lang="en-US" dirty="0"/>
              <a:t>Statistics _____     _____</a:t>
            </a:r>
          </a:p>
          <a:p>
            <a:pPr marL="685763" lvl="1" indent="-228587" defTabSz="914350">
              <a:buFont typeface="+mj-lt"/>
              <a:buAutoNum type="alphaLcPeriod"/>
              <a:defRPr/>
            </a:pPr>
            <a:r>
              <a:rPr lang="en-US" strike="sngStrike" dirty="0"/>
              <a:t>Number theory (for example: divisibility theorems, properties of prime numbers)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Discrete mathematics (for example: </a:t>
            </a:r>
            <a:r>
              <a:rPr lang="en-US" strike="sngStrike" dirty="0" err="1"/>
              <a:t>combinatorics</a:t>
            </a:r>
            <a:r>
              <a:rPr lang="en-US" strike="sngStrike" dirty="0"/>
              <a:t>, graph theory, game theory) _____     _____</a:t>
            </a:r>
          </a:p>
          <a:p>
            <a:pPr marL="685763" lvl="1" indent="-228587" defTabSz="914350">
              <a:buFont typeface="+mj-lt"/>
              <a:buAutoNum type="alphaLcPeriod"/>
              <a:defRPr/>
            </a:pPr>
            <a:r>
              <a:rPr lang="en-US" strike="sngStrike" dirty="0"/>
              <a:t>Other upper division mathematics _____     _____</a:t>
            </a:r>
          </a:p>
          <a:p>
            <a:r>
              <a:rPr lang="en-US" dirty="0"/>
              <a:t> </a:t>
            </a:r>
          </a:p>
          <a:p>
            <a:r>
              <a:rPr lang="en-US" dirty="0"/>
              <a:t>The numbers in parentheses are standard errors.</a:t>
            </a:r>
          </a:p>
          <a:p>
            <a:r>
              <a:rPr lang="en-US" dirty="0"/>
              <a:t> </a:t>
            </a:r>
          </a:p>
          <a:p>
            <a:r>
              <a:rPr lang="en-US" b="1" dirty="0"/>
              <a:t>Findings Highlighted in Technical Report</a:t>
            </a:r>
            <a:endParaRPr lang="en-US" dirty="0"/>
          </a:p>
          <a:p>
            <a:pPr defTabSz="914350">
              <a:defRPr/>
            </a:pPr>
            <a:r>
              <a:rPr lang="en-US" dirty="0" smtClean="0"/>
              <a:t>“</a:t>
            </a:r>
            <a:r>
              <a:rPr lang="en-US" dirty="0"/>
              <a:t>At the middle grades level, NCTM recommends that teachers have more extensive college coursework, including courses in number (for which “mathematics for middle school teachers” can serve as a proxy), algebra, geometry, probability, statistics, and calculus.  As can be seen in Table 2.23, roughly half of middle grades mathematics teachers have had college courses in all or nearly all of these areas, having completed at least 4 of the 6 recommended courses.”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2.24, p. 20 in Technical Report</a:t>
            </a:r>
            <a:r>
              <a:rPr lang="en-US" baseline="0" dirty="0" smtClean="0"/>
              <a:t>  </a:t>
            </a:r>
          </a:p>
          <a:p>
            <a:endParaRPr lang="en-US" baseline="0" dirty="0" smtClean="0"/>
          </a:p>
          <a:p>
            <a:r>
              <a:rPr lang="en-US" b="1" dirty="0"/>
              <a:t>This slide shows data derived from:</a:t>
            </a:r>
            <a:endParaRPr lang="en-US" dirty="0"/>
          </a:p>
          <a:p>
            <a:r>
              <a:rPr lang="en-US" dirty="0"/>
              <a:t> </a:t>
            </a:r>
          </a:p>
          <a:p>
            <a:r>
              <a:rPr lang="en-US" dirty="0"/>
              <a:t>Mathematics Teacher Questionnaire</a:t>
            </a:r>
          </a:p>
          <a:p>
            <a:r>
              <a:rPr lang="en-US" dirty="0"/>
              <a:t>Q13. For each of the following areas, indicate the number of semester and/or quarter mathematics courses you completed. </a:t>
            </a:r>
          </a:p>
          <a:p>
            <a:pPr marL="628615" lvl="1" indent="-171441">
              <a:buFont typeface="Arial" panose="020B0604020202020204" pitchFamily="34" charset="0"/>
              <a:buChar char="•"/>
            </a:pPr>
            <a:r>
              <a:rPr lang="en-US" dirty="0"/>
              <a:t>Count courses not credit hours. </a:t>
            </a:r>
          </a:p>
          <a:p>
            <a:pPr marL="628615" lvl="1" indent="-171441">
              <a:buFont typeface="Arial" panose="020B0604020202020204" pitchFamily="34" charset="0"/>
              <a:buChar char="•"/>
            </a:pPr>
            <a:r>
              <a:rPr lang="en-US" dirty="0"/>
              <a:t>Include courses taken at the graduate or undergraduate level, as well as courses for which you received college credit while you were in high school. </a:t>
            </a:r>
          </a:p>
          <a:p>
            <a:pPr marL="628615" lvl="1" indent="-171441">
              <a:buFont typeface="Arial" panose="020B0604020202020204" pitchFamily="34" charset="0"/>
              <a:buChar char="•"/>
            </a:pPr>
            <a:r>
              <a:rPr lang="en-US" dirty="0"/>
              <a:t>Count each course taken in high school for college credit as a one semester college course. </a:t>
            </a:r>
          </a:p>
          <a:p>
            <a:pPr marL="628615" lvl="1" indent="-171441">
              <a:buFont typeface="Arial" panose="020B0604020202020204" pitchFamily="34" charset="0"/>
              <a:buChar char="•"/>
            </a:pPr>
            <a:r>
              <a:rPr lang="en-US" dirty="0"/>
              <a:t>Count courses that lasted multiple semesters or quarters as multiple courses. </a:t>
            </a:r>
          </a:p>
          <a:p>
            <a:pPr marL="628615" lvl="1" indent="-171441">
              <a:buFont typeface="Arial" panose="020B0604020202020204" pitchFamily="34" charset="0"/>
              <a:buChar char="•"/>
            </a:pPr>
            <a:r>
              <a:rPr lang="en-US" dirty="0"/>
              <a:t>If your transcripts are not available, provide your best estimates. </a:t>
            </a:r>
          </a:p>
          <a:p>
            <a:pPr marL="628615" lvl="1" indent="-171441">
              <a:buFont typeface="Arial" panose="020B0604020202020204" pitchFamily="34" charset="0"/>
              <a:buChar char="•"/>
            </a:pPr>
            <a:r>
              <a:rPr lang="en-US" dirty="0"/>
              <a:t>Enter your responses as whole numbers (for example: 3). You may either enter 0 (zero) or leave the box empty wherever applicable. </a:t>
            </a:r>
          </a:p>
          <a:p>
            <a:pPr marL="685763" lvl="1" indent="-228587" defTabSz="914350">
              <a:buFont typeface="+mj-lt"/>
              <a:buAutoNum type="alphaLcPeriod"/>
              <a:defRPr/>
            </a:pPr>
            <a:r>
              <a:rPr lang="en-US" strike="sngStrike" dirty="0"/>
              <a:t>Mathematics content for elementary school teachers _____     _____</a:t>
            </a:r>
          </a:p>
          <a:p>
            <a:pPr marL="685763" lvl="1" indent="-228587" defTabSz="914350">
              <a:buFont typeface="+mj-lt"/>
              <a:buAutoNum type="alphaLcPeriod"/>
              <a:defRPr/>
            </a:pPr>
            <a:r>
              <a:rPr lang="en-US" strike="sngStrike" dirty="0"/>
              <a:t>Mathematics content for middle school teachers _____     _____</a:t>
            </a:r>
          </a:p>
          <a:p>
            <a:pPr marL="685763" lvl="1" indent="-228587" defTabSz="914350">
              <a:buFont typeface="+mj-lt"/>
              <a:buAutoNum type="alphaLcPeriod"/>
              <a:defRPr/>
            </a:pPr>
            <a:r>
              <a:rPr lang="en-US" dirty="0"/>
              <a:t>Mathematics content for high school teachers _____     _____</a:t>
            </a:r>
          </a:p>
          <a:p>
            <a:pPr marL="685763" lvl="1" indent="-228587" defTabSz="914350">
              <a:buFont typeface="+mj-lt"/>
              <a:buAutoNum type="alphaLcPeriod"/>
              <a:defRPr/>
            </a:pPr>
            <a:r>
              <a:rPr lang="en-US" strike="sngStrike" dirty="0"/>
              <a:t>Integrated mathematics (a single course that addresses content across multiple mathematics subjects, such as algebra and geometry) _____     _____</a:t>
            </a:r>
          </a:p>
          <a:p>
            <a:pPr marL="685763" lvl="1" indent="-228587" defTabSz="914350">
              <a:buFont typeface="+mj-lt"/>
              <a:buAutoNum type="alphaLcPeriod"/>
              <a:defRPr/>
            </a:pPr>
            <a:r>
              <a:rPr lang="en-US" dirty="0"/>
              <a:t>College algebra/trigonometry/functions _____     _____</a:t>
            </a:r>
          </a:p>
          <a:p>
            <a:pPr marL="685763" lvl="1" indent="-228587" defTabSz="914350">
              <a:buFont typeface="+mj-lt"/>
              <a:buAutoNum type="alphaLcPeriod"/>
              <a:defRPr/>
            </a:pPr>
            <a:r>
              <a:rPr lang="en-US" dirty="0"/>
              <a:t>Abstract algebra (for example: groups, rings, ideals, fields) [Presented to grades </a:t>
            </a:r>
            <a:r>
              <a:rPr lang="en-US" dirty="0" smtClean="0"/>
              <a:t>6–12 </a:t>
            </a:r>
            <a:r>
              <a:rPr lang="en-US" dirty="0"/>
              <a:t>teachers only] _____     _____</a:t>
            </a:r>
          </a:p>
          <a:p>
            <a:pPr marL="685763" lvl="1" indent="-228587" defTabSz="914350">
              <a:buFont typeface="+mj-lt"/>
              <a:buAutoNum type="alphaLcPeriod"/>
              <a:defRPr/>
            </a:pPr>
            <a:r>
              <a:rPr lang="en-US" dirty="0"/>
              <a:t>Linear algebra (for example: vectors, matrices, eigenvalues) [Presented to grades </a:t>
            </a:r>
            <a:r>
              <a:rPr lang="en-US" dirty="0" smtClean="0"/>
              <a:t>6–12 </a:t>
            </a:r>
            <a:r>
              <a:rPr lang="en-US" dirty="0"/>
              <a:t>teachers only] _____     _____</a:t>
            </a:r>
          </a:p>
          <a:p>
            <a:pPr marL="685763" lvl="1" indent="-228587" defTabSz="914350">
              <a:buFont typeface="+mj-lt"/>
              <a:buAutoNum type="alphaLcPeriod"/>
              <a:defRPr/>
            </a:pPr>
            <a:r>
              <a:rPr lang="en-US" dirty="0"/>
              <a:t>Calculus _____     _____</a:t>
            </a:r>
          </a:p>
          <a:p>
            <a:pPr marL="685763" lvl="1" indent="-228587" defTabSz="914350">
              <a:buFont typeface="+mj-lt"/>
              <a:buAutoNum type="alphaLcPeriod"/>
              <a:defRPr/>
            </a:pPr>
            <a:r>
              <a:rPr lang="en-US" strike="sngStrike" dirty="0"/>
              <a:t>Advanced calculus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Real analysis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strike="sngStrike" dirty="0"/>
              <a:t>Differential equations [Presented to grades </a:t>
            </a:r>
            <a:r>
              <a:rPr lang="en-US" strike="sngStrike" dirty="0" smtClean="0"/>
              <a:t>6–12 </a:t>
            </a:r>
            <a:r>
              <a:rPr lang="en-US" strike="sngStrike" dirty="0"/>
              <a:t>teachers only] _____     _____</a:t>
            </a:r>
          </a:p>
          <a:p>
            <a:pPr marL="685763" lvl="1" indent="-228587" defTabSz="914350">
              <a:buFont typeface="+mj-lt"/>
              <a:buAutoNum type="alphaLcPeriod"/>
              <a:defRPr/>
            </a:pPr>
            <a:r>
              <a:rPr lang="en-US" dirty="0"/>
              <a:t>Analytic/Coordinate Geometry (for example: transformations or </a:t>
            </a:r>
            <a:r>
              <a:rPr lang="en-US" dirty="0" err="1"/>
              <a:t>isometries</a:t>
            </a:r>
            <a:r>
              <a:rPr lang="en-US" dirty="0"/>
              <a:t>, conic sections) [Presented to grades </a:t>
            </a:r>
            <a:r>
              <a:rPr lang="en-US" dirty="0" smtClean="0"/>
              <a:t>6–12 </a:t>
            </a:r>
            <a:r>
              <a:rPr lang="en-US" dirty="0"/>
              <a:t>teachers only] _____     _____</a:t>
            </a:r>
          </a:p>
          <a:p>
            <a:pPr marL="685763" lvl="1" indent="-228587" defTabSz="914350">
              <a:buFont typeface="+mj-lt"/>
              <a:buAutoNum type="alphaLcPeriod"/>
              <a:defRPr/>
            </a:pPr>
            <a:r>
              <a:rPr lang="en-US" dirty="0"/>
              <a:t>Axiomatic Geometry (Euclidean or non-Euclidean) [Presented to grades </a:t>
            </a:r>
            <a:r>
              <a:rPr lang="en-US" dirty="0" smtClean="0"/>
              <a:t>6–12 </a:t>
            </a:r>
            <a:r>
              <a:rPr lang="en-US" dirty="0"/>
              <a:t>teachers only] _____     _____</a:t>
            </a:r>
          </a:p>
          <a:p>
            <a:pPr marL="685763" lvl="1" indent="-228587" defTabSz="914350">
              <a:buFont typeface="+mj-lt"/>
              <a:buAutoNum type="alphaLcPeriod"/>
              <a:defRPr/>
            </a:pPr>
            <a:r>
              <a:rPr lang="en-US" strike="sngStrike" dirty="0"/>
              <a:t>College geometry [Presented to grades </a:t>
            </a:r>
            <a:r>
              <a:rPr lang="en-US" strike="sngStrike" dirty="0" smtClean="0"/>
              <a:t>K–5 </a:t>
            </a:r>
            <a:r>
              <a:rPr lang="en-US" strike="sngStrike" dirty="0"/>
              <a:t>teachers only] _____     _____</a:t>
            </a:r>
          </a:p>
          <a:p>
            <a:pPr marL="685763" lvl="1" indent="-228587" defTabSz="914350">
              <a:buFont typeface="+mj-lt"/>
              <a:buAutoNum type="alphaLcPeriod"/>
              <a:defRPr/>
            </a:pPr>
            <a:r>
              <a:rPr lang="en-US" dirty="0"/>
              <a:t>Probability _____     _____</a:t>
            </a:r>
          </a:p>
          <a:p>
            <a:pPr marL="685763" lvl="1" indent="-228587" defTabSz="914350">
              <a:buFont typeface="+mj-lt"/>
              <a:buAutoNum type="alphaLcPeriod"/>
              <a:defRPr/>
            </a:pPr>
            <a:r>
              <a:rPr lang="en-US" dirty="0"/>
              <a:t>Statistics _____     _____</a:t>
            </a:r>
          </a:p>
          <a:p>
            <a:pPr marL="685763" lvl="1" indent="-228587" defTabSz="914350">
              <a:buFont typeface="+mj-lt"/>
              <a:buAutoNum type="alphaLcPeriod"/>
              <a:defRPr/>
            </a:pPr>
            <a:r>
              <a:rPr lang="en-US" dirty="0"/>
              <a:t>Number theory (for example: divisibility theorems, properties of prime numbers) [Presented to grades </a:t>
            </a:r>
            <a:r>
              <a:rPr lang="en-US" dirty="0" smtClean="0"/>
              <a:t>6–12 </a:t>
            </a:r>
            <a:r>
              <a:rPr lang="en-US" dirty="0"/>
              <a:t>teachers only] _____     _____</a:t>
            </a:r>
          </a:p>
          <a:p>
            <a:pPr marL="685763" lvl="1" indent="-228587" defTabSz="914350">
              <a:buFont typeface="+mj-lt"/>
              <a:buAutoNum type="alphaLcPeriod"/>
              <a:defRPr/>
            </a:pPr>
            <a:r>
              <a:rPr lang="en-US" dirty="0"/>
              <a:t>Discrete mathematics (for example: </a:t>
            </a:r>
            <a:r>
              <a:rPr lang="en-US" dirty="0" err="1"/>
              <a:t>combinatorics</a:t>
            </a:r>
            <a:r>
              <a:rPr lang="en-US" dirty="0"/>
              <a:t>, graph theory, game theory) _____     _____</a:t>
            </a:r>
          </a:p>
          <a:p>
            <a:pPr marL="685763" lvl="1" indent="-228587" defTabSz="914350">
              <a:buFont typeface="+mj-lt"/>
              <a:buAutoNum type="alphaLcPeriod"/>
              <a:defRPr/>
            </a:pPr>
            <a:r>
              <a:rPr lang="en-US" strike="sngStrike" dirty="0"/>
              <a:t>Other upper division mathematics _____     _____</a:t>
            </a:r>
          </a:p>
          <a:p>
            <a:endParaRPr lang="en-US" dirty="0"/>
          </a:p>
          <a:p>
            <a:r>
              <a:rPr lang="en-US" dirty="0"/>
              <a:t>The numbers in parentheses are standard errors.</a:t>
            </a:r>
          </a:p>
          <a:p>
            <a:r>
              <a:rPr lang="en-US" dirty="0"/>
              <a:t> </a:t>
            </a:r>
          </a:p>
          <a:p>
            <a:r>
              <a:rPr lang="en-US" b="1" dirty="0"/>
              <a:t>Findings Highlighted in Technical Report</a:t>
            </a:r>
          </a:p>
          <a:p>
            <a:pPr defTabSz="914350">
              <a:defRPr/>
            </a:pPr>
            <a:r>
              <a:rPr lang="en-US" dirty="0"/>
              <a:t>“Table 2.24 provides analogous data for high school mathematics teachers, in this case based on a total of seven courses, including number theory and discrete mathematics and omitting mathematics coursework specifically aimed at teachers.  Approximately two-thirds of high school teachers meet or come close to having taken courses in all seven areas, completing at least five.”</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2.25,</a:t>
            </a:r>
            <a:r>
              <a:rPr lang="en-US" baseline="0" dirty="0" smtClean="0"/>
              <a:t> p. 20 in Technical Report</a:t>
            </a:r>
          </a:p>
          <a:p>
            <a:endParaRPr lang="en-US" baseline="0" dirty="0" smtClean="0"/>
          </a:p>
          <a:p>
            <a:r>
              <a:rPr lang="en-US" b="1" dirty="0"/>
              <a:t>This slide shows data from an individual item. </a:t>
            </a:r>
            <a:endParaRPr lang="en-US" dirty="0"/>
          </a:p>
          <a:p>
            <a:r>
              <a:rPr lang="en-US" dirty="0"/>
              <a:t> </a:t>
            </a:r>
          </a:p>
          <a:p>
            <a:r>
              <a:rPr lang="en-US" dirty="0"/>
              <a:t>Mathematics Teacher Questionnaire</a:t>
            </a:r>
          </a:p>
          <a:p>
            <a:pPr lvl="0"/>
            <a:r>
              <a:rPr lang="en-US" dirty="0"/>
              <a:t>Q16. Which of the following best describes your teacher certification program?</a:t>
            </a:r>
          </a:p>
          <a:p>
            <a:pPr marL="628615" lvl="1" indent="-171441">
              <a:buFont typeface="Courier New" panose="02070309020205020404" pitchFamily="49" charset="0"/>
              <a:buChar char="o"/>
            </a:pPr>
            <a:r>
              <a:rPr lang="en-US" dirty="0"/>
              <a:t>An undergraduate program leading to a bachelor’s degree and a teaching credential  </a:t>
            </a:r>
          </a:p>
          <a:p>
            <a:pPr marL="628615" lvl="1" indent="-171441">
              <a:buFont typeface="Courier New" panose="02070309020205020404" pitchFamily="49" charset="0"/>
              <a:buChar char="o"/>
            </a:pPr>
            <a:r>
              <a:rPr lang="en-US" dirty="0"/>
              <a:t>A post-baccalaureate credentialing program (no master’s degree awarded) </a:t>
            </a:r>
          </a:p>
          <a:p>
            <a:pPr marL="628615" lvl="1" indent="-171441">
              <a:buFont typeface="Courier New" panose="02070309020205020404" pitchFamily="49" charset="0"/>
              <a:buChar char="o"/>
            </a:pPr>
            <a:r>
              <a:rPr lang="en-US" dirty="0"/>
              <a:t>A master’s program that also awarded a teaching credential</a:t>
            </a:r>
          </a:p>
          <a:p>
            <a:pPr marL="628615" lvl="1" indent="-171441">
              <a:buFont typeface="Courier New" panose="02070309020205020404" pitchFamily="49" charset="0"/>
              <a:buChar char="o"/>
            </a:pPr>
            <a:r>
              <a:rPr lang="en-US" dirty="0"/>
              <a:t>You do not have any formal teacher preparation</a:t>
            </a:r>
          </a:p>
          <a:p>
            <a:r>
              <a:rPr lang="en-US" dirty="0"/>
              <a:t> </a:t>
            </a:r>
          </a:p>
          <a:p>
            <a:r>
              <a:rPr lang="en-US" dirty="0"/>
              <a:t>The numbers in parentheses are standard errors.</a:t>
            </a:r>
          </a:p>
          <a:p>
            <a:r>
              <a:rPr lang="en-US" dirty="0"/>
              <a:t> </a:t>
            </a:r>
          </a:p>
          <a:p>
            <a:r>
              <a:rPr lang="en-US" b="1" dirty="0"/>
              <a:t>Findings Highlighted in Technical Report</a:t>
            </a:r>
            <a:endParaRPr lang="en-US" dirty="0"/>
          </a:p>
          <a:p>
            <a:pPr defTabSz="914350">
              <a:defRPr/>
            </a:pPr>
            <a:r>
              <a:rPr lang="en-US" dirty="0" smtClean="0"/>
              <a:t>“</a:t>
            </a:r>
            <a:r>
              <a:rPr lang="en-US" dirty="0"/>
              <a:t>Teachers were also asked about their path to certification.  As can be seen in Table 2.25, elementary science/mathematics teachers are more likely than those at the high school level to have had an undergraduate program leading to a bachelor’s degree and a teaching credential.  In contrast, high school science/mathematics teachers are more likely than their elementary school counterparts to have completed a post-baccalaureate credentialing program that did not include a master’s degree.  Ten percent of high school mathematics teachers and eight percent of high school science teachers have not had any formal teacher preparation.”</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443776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2.27, p. 23 in Technical Report</a:t>
            </a:r>
          </a:p>
          <a:p>
            <a:endParaRPr lang="en-US" dirty="0" smtClean="0"/>
          </a:p>
          <a:p>
            <a:r>
              <a:rPr lang="en-US" b="1" dirty="0"/>
              <a:t>This slide shows data from an individual item. </a:t>
            </a:r>
            <a:endParaRPr lang="en-US" dirty="0"/>
          </a:p>
          <a:p>
            <a:r>
              <a:rPr lang="en-US" dirty="0"/>
              <a:t> </a:t>
            </a:r>
          </a:p>
          <a:p>
            <a:r>
              <a:rPr lang="en-US" dirty="0"/>
              <a:t>Mathematics Teacher Questionnaire</a:t>
            </a:r>
          </a:p>
          <a:p>
            <a:pPr lvl="0"/>
            <a:r>
              <a:rPr lang="en-US" dirty="0"/>
              <a:t>Q27. Please provide your opinion about each of the following statements. (Response Options: [1] Strongly Disagree, [2] Disagree, [3] No Opinion, [4] Agree, [5] Strongly Agree)</a:t>
            </a:r>
          </a:p>
          <a:p>
            <a:pPr marL="685763" lvl="1" indent="-228587">
              <a:buFont typeface="+mj-lt"/>
              <a:buAutoNum type="alphaLcPeriod"/>
            </a:pPr>
            <a:r>
              <a:rPr lang="en-US" dirty="0"/>
              <a:t>Students learn mathematics best in classes with students of similar abilities.</a:t>
            </a:r>
          </a:p>
          <a:p>
            <a:pPr marL="685763" lvl="1" indent="-228587">
              <a:buFont typeface="+mj-lt"/>
              <a:buAutoNum type="alphaLcPeriod"/>
            </a:pPr>
            <a:r>
              <a:rPr lang="en-US" dirty="0"/>
              <a:t>Inadequacies in students’ mathematics background can be overcome by effective teaching.</a:t>
            </a:r>
          </a:p>
          <a:p>
            <a:pPr marL="685763" lvl="1" indent="-228587">
              <a:buFont typeface="+mj-lt"/>
              <a:buAutoNum type="alphaLcPeriod"/>
            </a:pPr>
            <a:r>
              <a:rPr lang="en-US" dirty="0"/>
              <a:t>It is better for mathematics instruction to focus on ideas in depth, even if that means covering fewer topics.  </a:t>
            </a:r>
          </a:p>
          <a:p>
            <a:pPr marL="685763" lvl="1" indent="-228587">
              <a:buFont typeface="+mj-lt"/>
              <a:buAutoNum type="alphaLcPeriod"/>
            </a:pPr>
            <a:r>
              <a:rPr lang="en-US" dirty="0"/>
              <a:t>Students should be provided with the purpose for a lesson as it begins.</a:t>
            </a:r>
          </a:p>
          <a:p>
            <a:pPr marL="685763" lvl="1" indent="-228587">
              <a:buFont typeface="+mj-lt"/>
              <a:buAutoNum type="alphaLcPeriod"/>
            </a:pPr>
            <a:r>
              <a:rPr lang="en-US" dirty="0"/>
              <a:t>At the beginning of instruction on a mathematical idea, students should be provided with definitions for new vocabulary that will be used.</a:t>
            </a:r>
          </a:p>
          <a:p>
            <a:pPr marL="685763" lvl="1" indent="-228587">
              <a:buFont typeface="+mj-lt"/>
              <a:buAutoNum type="alphaLcPeriod"/>
            </a:pPr>
            <a:r>
              <a:rPr lang="en-US" dirty="0"/>
              <a:t>Teachers should explain an idea to students before having them investigate the idea.</a:t>
            </a:r>
          </a:p>
          <a:p>
            <a:pPr marL="685763" lvl="1" indent="-228587">
              <a:buFont typeface="+mj-lt"/>
              <a:buAutoNum type="alphaLcPeriod"/>
            </a:pPr>
            <a:r>
              <a:rPr lang="en-US" dirty="0"/>
              <a:t>Most class periods should include some review of previously covered ideas and skills.</a:t>
            </a:r>
          </a:p>
          <a:p>
            <a:pPr marL="685763" lvl="1" indent="-228587">
              <a:buFont typeface="+mj-lt"/>
              <a:buAutoNum type="alphaLcPeriod"/>
            </a:pPr>
            <a:r>
              <a:rPr lang="en-US" dirty="0"/>
              <a:t>Most class periods should provide opportunities for students to share their thinking and reasoning.</a:t>
            </a:r>
          </a:p>
          <a:p>
            <a:pPr marL="685763" lvl="1" indent="-228587">
              <a:buFont typeface="+mj-lt"/>
              <a:buAutoNum type="alphaLcPeriod"/>
            </a:pPr>
            <a:r>
              <a:rPr lang="en-US" dirty="0"/>
              <a:t>Hands-on activities/manipulatives should be used primarily to reinforce a mathematical idea that the students have already learned.</a:t>
            </a:r>
          </a:p>
          <a:p>
            <a:pPr marL="685763" lvl="1" indent="-228587">
              <a:buFont typeface="+mj-lt"/>
              <a:buAutoNum type="alphaLcPeriod"/>
            </a:pPr>
            <a:r>
              <a:rPr lang="en-US" dirty="0"/>
              <a:t>Students should be assigned homework most days. </a:t>
            </a:r>
          </a:p>
          <a:p>
            <a:pPr marL="685763" lvl="1" indent="-228587">
              <a:buFont typeface="+mj-lt"/>
              <a:buAutoNum type="alphaLcPeriod"/>
            </a:pPr>
            <a:r>
              <a:rPr lang="en-US" dirty="0"/>
              <a:t>Most class periods should conclude with a summary of the key ideas addressed.</a:t>
            </a:r>
          </a:p>
          <a:p>
            <a:endParaRPr lang="en-US" dirty="0">
              <a:sym typeface="Wingdings 2"/>
            </a:endParaRPr>
          </a:p>
          <a:p>
            <a:r>
              <a:rPr lang="en-US" dirty="0"/>
              <a:t>The numbers in parentheses are standard errors.</a:t>
            </a:r>
          </a:p>
          <a:p>
            <a:r>
              <a:rPr lang="en-US" dirty="0"/>
              <a:t> </a:t>
            </a:r>
          </a:p>
          <a:p>
            <a:r>
              <a:rPr lang="en-US" b="1" dirty="0"/>
              <a:t>Findings Highlighted in Technical Report</a:t>
            </a:r>
            <a:endParaRPr lang="en-US" dirty="0"/>
          </a:p>
          <a:p>
            <a:r>
              <a:rPr lang="en-US" dirty="0"/>
              <a:t>“As can be seen in Table 2.27, mathematics teachers share many of the views of their science counterparts, with at least 85 percent of teachers in each grade range agreeing that students should be provided with the purpose for a lesson as it begins and that most class periods should include review, provide students opportunities to share their thinking and reasoning, and conclude with a summary of the key ideas addressed.</a:t>
            </a:r>
          </a:p>
          <a:p>
            <a:r>
              <a:rPr lang="en-US" b="1" dirty="0"/>
              <a:t> </a:t>
            </a:r>
            <a:endParaRPr lang="en-US" dirty="0"/>
          </a:p>
          <a:p>
            <a:r>
              <a:rPr lang="en-US" dirty="0"/>
              <a:t>More than three-fourths of mathematics teachers at each grade range indicate that inadequacies in students’ mathematics background can be overcome by effective teaching.  At the same time, 51 percent of elementary mathematics teachers, increasing to 69 percent in the middle grades, and 77 percent at the high school level, indicate that students learn mathematics best in classes with students of similar abilities.</a:t>
            </a:r>
          </a:p>
          <a:p>
            <a:r>
              <a:rPr lang="en-US" dirty="0"/>
              <a:t> </a:t>
            </a:r>
          </a:p>
          <a:p>
            <a:r>
              <a:rPr lang="en-US" dirty="0"/>
              <a:t>As is the case in science, most mathematics teachers agree with the notion of covering fewer ideas in greater depth, but sizeable proportions do not agree with other recommendations for improving mathematics teaching and learning.  For example, from 37 to 48 percent of mathematics teachers, depending on grade range, believe that teachers should explain ideas to students before they investigate those ideas.  Similarly, from 39 to 52 percent agree that hands-on activities/manipulatives should be used primarily to reinforce ideas the students have already learned, despite recommendations that these be used to help students develop their initial understanding of key concepts.  And even larger proportions of mathematics teachers, from 81 percent at the high school level to 90 percent at the elementary level, believe that students should be given definitions of new vocabulary at the beginning of instruction on a mathematical idea.”</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 p. 9</a:t>
            </a:r>
            <a:r>
              <a:rPr lang="en-US" baseline="0" dirty="0" smtClean="0"/>
              <a:t> in Technical Report</a:t>
            </a:r>
          </a:p>
          <a:p>
            <a:endParaRPr lang="en-US" baseline="0" dirty="0" smtClean="0"/>
          </a:p>
          <a:p>
            <a:r>
              <a:rPr lang="en-US" b="1" dirty="0"/>
              <a:t>This slide shows data from individual items. </a:t>
            </a:r>
          </a:p>
          <a:p>
            <a:endParaRPr lang="en-US" dirty="0"/>
          </a:p>
          <a:p>
            <a:r>
              <a:rPr lang="en-US" dirty="0"/>
              <a:t>Mathematics Teacher Questionnaire</a:t>
            </a:r>
          </a:p>
          <a:p>
            <a:pPr defTabSz="914350">
              <a:defRPr/>
            </a:pPr>
            <a:r>
              <a:rPr lang="en-US" dirty="0"/>
              <a:t>Q1. How many years have you taught prior to this school year: </a:t>
            </a:r>
          </a:p>
          <a:p>
            <a:pPr marL="685763" lvl="1" indent="-228587">
              <a:buFont typeface="+mj-lt"/>
              <a:buAutoNum type="alphaLcPeriod"/>
            </a:pPr>
            <a:r>
              <a:rPr lang="en-US" dirty="0"/>
              <a:t>any subject at the </a:t>
            </a:r>
            <a:r>
              <a:rPr lang="en-US" dirty="0" smtClean="0"/>
              <a:t>K–12 </a:t>
            </a:r>
            <a:r>
              <a:rPr lang="en-US" dirty="0"/>
              <a:t>level? _____ </a:t>
            </a:r>
            <a:endParaRPr lang="en-US" sz="1800" dirty="0"/>
          </a:p>
          <a:p>
            <a:pPr marL="685763" lvl="1" indent="-228587">
              <a:buFont typeface="+mj-lt"/>
              <a:buAutoNum type="alphaLcPeriod"/>
            </a:pPr>
            <a:r>
              <a:rPr lang="en-US" dirty="0"/>
              <a:t>mathematics at the </a:t>
            </a:r>
            <a:r>
              <a:rPr lang="en-US" dirty="0" smtClean="0"/>
              <a:t>K–12 </a:t>
            </a:r>
            <a:r>
              <a:rPr lang="en-US" dirty="0"/>
              <a:t>level? _____ </a:t>
            </a:r>
            <a:endParaRPr lang="en-US" sz="1800" dirty="0"/>
          </a:p>
          <a:p>
            <a:pPr marL="685763" lvl="1" indent="-228587">
              <a:buFont typeface="+mj-lt"/>
              <a:buAutoNum type="alphaLcPeriod"/>
            </a:pPr>
            <a:r>
              <a:rPr lang="en-US" dirty="0"/>
              <a:t>at this school, any subject? _____ </a:t>
            </a:r>
          </a:p>
          <a:p>
            <a:endParaRPr lang="en-US" dirty="0"/>
          </a:p>
          <a:p>
            <a:r>
              <a:rPr lang="en-US" dirty="0"/>
              <a:t>Q63. Indicate your sex:</a:t>
            </a:r>
          </a:p>
          <a:p>
            <a:pPr marL="628615" lvl="1" indent="-171441">
              <a:buFont typeface="Courier New" panose="02070309020205020404" pitchFamily="49" charset="0"/>
              <a:buChar char="o"/>
            </a:pPr>
            <a:r>
              <a:rPr lang="en-US" dirty="0"/>
              <a:t>Male</a:t>
            </a:r>
          </a:p>
          <a:p>
            <a:pPr marL="628615" lvl="1" indent="-171441">
              <a:buFont typeface="Courier New" panose="02070309020205020404" pitchFamily="49" charset="0"/>
              <a:buChar char="o"/>
            </a:pPr>
            <a:r>
              <a:rPr lang="en-US" dirty="0"/>
              <a:t>Female</a:t>
            </a:r>
          </a:p>
          <a:p>
            <a:endParaRPr lang="en-US" dirty="0"/>
          </a:p>
          <a:p>
            <a:r>
              <a:rPr lang="en-US" dirty="0"/>
              <a:t>Q64. Are you of Hispanic or Latino origin?</a:t>
            </a:r>
          </a:p>
          <a:p>
            <a:pPr marL="628615" lvl="1" indent="-171441">
              <a:buFont typeface="Courier New" panose="02070309020205020404" pitchFamily="49" charset="0"/>
              <a:buChar char="o"/>
            </a:pPr>
            <a:r>
              <a:rPr lang="en-US" dirty="0"/>
              <a:t>Yes</a:t>
            </a:r>
          </a:p>
          <a:p>
            <a:pPr marL="628615" lvl="1" indent="-171441">
              <a:buFont typeface="Courier New" panose="02070309020205020404" pitchFamily="49" charset="0"/>
              <a:buChar char="o"/>
            </a:pPr>
            <a:r>
              <a:rPr lang="en-US" dirty="0"/>
              <a:t>No</a:t>
            </a:r>
          </a:p>
          <a:p>
            <a:endParaRPr lang="en-US" dirty="0"/>
          </a:p>
          <a:p>
            <a:r>
              <a:rPr lang="en-US" dirty="0"/>
              <a:t>Q65. What is your race? (Select all that apply.)</a:t>
            </a:r>
          </a:p>
          <a:p>
            <a:pPr marL="628615" lvl="1" indent="-171441">
              <a:buFont typeface="Wingdings" panose="05000000000000000000" pitchFamily="2" charset="2"/>
              <a:buChar char="q"/>
            </a:pPr>
            <a:r>
              <a:rPr lang="en-US" dirty="0"/>
              <a:t>American Indian or Alaska Native</a:t>
            </a:r>
          </a:p>
          <a:p>
            <a:pPr marL="628615" lvl="1" indent="-171441">
              <a:buFont typeface="Wingdings" panose="05000000000000000000" pitchFamily="2" charset="2"/>
              <a:buChar char="q"/>
            </a:pPr>
            <a:r>
              <a:rPr lang="en-US" dirty="0"/>
              <a:t>Asian</a:t>
            </a:r>
          </a:p>
          <a:p>
            <a:pPr marL="628615" lvl="1" indent="-171441">
              <a:buFont typeface="Wingdings" panose="05000000000000000000" pitchFamily="2" charset="2"/>
              <a:buChar char="q"/>
            </a:pPr>
            <a:r>
              <a:rPr lang="en-US" dirty="0"/>
              <a:t>Black or African American</a:t>
            </a:r>
          </a:p>
          <a:p>
            <a:pPr marL="628615" lvl="1" indent="-171441">
              <a:buFont typeface="Wingdings" panose="05000000000000000000" pitchFamily="2" charset="2"/>
              <a:buChar char="q"/>
            </a:pPr>
            <a:r>
              <a:rPr lang="en-US" dirty="0"/>
              <a:t>Native Hawaiian or Other Pacific Islander</a:t>
            </a:r>
          </a:p>
          <a:p>
            <a:pPr marL="628615" lvl="1" indent="-171441">
              <a:buFont typeface="Wingdings" panose="05000000000000000000" pitchFamily="2" charset="2"/>
              <a:buChar char="q"/>
            </a:pPr>
            <a:r>
              <a:rPr lang="en-US" dirty="0"/>
              <a:t>White</a:t>
            </a:r>
          </a:p>
          <a:p>
            <a:endParaRPr lang="en-US" dirty="0"/>
          </a:p>
          <a:p>
            <a:r>
              <a:rPr lang="en-US" dirty="0"/>
              <a:t>Q66. In what year were you born? _____ </a:t>
            </a:r>
          </a:p>
          <a:p>
            <a:endParaRPr lang="en-US" dirty="0"/>
          </a:p>
          <a:p>
            <a:r>
              <a:rPr lang="en-US" dirty="0"/>
              <a:t>The numbers in parentheses are standard errors.</a:t>
            </a:r>
          </a:p>
          <a:p>
            <a:endParaRPr lang="en-US" dirty="0"/>
          </a:p>
          <a:p>
            <a:r>
              <a:rPr lang="en-US" b="1" dirty="0"/>
              <a:t>Findings Highlighted in Technical Report</a:t>
            </a:r>
            <a:endParaRPr lang="en-US" baseline="0" dirty="0" smtClean="0"/>
          </a:p>
          <a:p>
            <a:r>
              <a:rPr lang="en-US" baseline="0" dirty="0" smtClean="0"/>
              <a:t>“</a:t>
            </a:r>
            <a:r>
              <a:rPr lang="en-US" dirty="0"/>
              <a:t>As can be seen in Tables 2.1 and 2.2, the vast majority of science and mathematics teachers at the elementary level are female.  The proportion of science/mathematics teachers who are female decreases as grade level increases, to roughly half at the high school level.  In contrast, the teacher experience data—experience teaching any subject at the K–12 level, experience teaching science/mathematics, and experience teaching at the present school—are striking in their similarity by subject and grade range.</a:t>
            </a:r>
          </a:p>
          <a:p>
            <a:r>
              <a:rPr lang="en-US" dirty="0"/>
              <a:t> </a:t>
            </a:r>
          </a:p>
          <a:p>
            <a:r>
              <a:rPr lang="en-US" dirty="0"/>
              <a:t>Black, Hispanic, and other minority teachers continue to be underrepresented in the science and mathematics teaching force; at a time when only 62 percent of the K–12 student enrollment is White and non-Hispanic, roughly 90 percent of science/mathematics teachers in each grade range characterize themselves that way.</a:t>
            </a:r>
          </a:p>
          <a:p>
            <a:r>
              <a:rPr lang="en-US" dirty="0"/>
              <a:t> </a:t>
            </a:r>
          </a:p>
          <a:p>
            <a:r>
              <a:rPr lang="en-US" dirty="0"/>
              <a:t>In addition, the majority of the science/mathematics teaching force is older than 40.  It is difficult to predict whether teacher supply will meet demand, as many people who prepare to become teachers do not enter the profession, and others who leave the classroom return at a later date.  However, the fact that more than 25 percent of science/mathematics teachers in each grade range are older than 50, and smaller percentages are age 30 or younger, raises concerns about having an adequate supply of science/mathematics teachers in the future.”</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a:t>
            </a:r>
            <a:r>
              <a:rPr lang="en-US" dirty="0" smtClean="0"/>
              <a:t>strongly </a:t>
            </a:r>
            <a:r>
              <a:rPr lang="en-US" dirty="0"/>
              <a:t>agree</a:t>
            </a:r>
            <a:r>
              <a:rPr lang="en-US" dirty="0" smtClean="0"/>
              <a:t>.”</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endParaRPr lang="en-US" u="none" dirty="0" smtClean="0"/>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u="none"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681740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2.28, p. 24 in Technical Report</a:t>
            </a:r>
          </a:p>
          <a:p>
            <a:endParaRPr lang="en-US" dirty="0" smtClean="0"/>
          </a:p>
          <a:p>
            <a:r>
              <a:rPr lang="en-US" b="1" dirty="0"/>
              <a:t>This slide shows data from individual items found on both the Science Teacher Questionnaire and Mathematics Teacher Questionnaire. </a:t>
            </a:r>
          </a:p>
          <a:p>
            <a:endParaRPr lang="en-US" dirty="0"/>
          </a:p>
          <a:p>
            <a:r>
              <a:rPr lang="en-US" dirty="0"/>
              <a:t>Science Teacher Questionnaire</a:t>
            </a:r>
          </a:p>
          <a:p>
            <a:r>
              <a:rPr lang="en-US" dirty="0"/>
              <a:t>Q36. Many teachers feel better prepared to teach some subject areas than others.  How well prepared do you feel to teach each of the following subjects at the grade level(s) you teach, whether or not they are currently included in your teaching responsibilities? (Response Options: [1] Not adequately prepared, [2] Somewhat prepared, [3] Fairly well prepared, [4] Very well prepared)</a:t>
            </a:r>
          </a:p>
          <a:p>
            <a:pPr marL="685763" lvl="1" indent="-228587">
              <a:buFont typeface="+mj-lt"/>
              <a:buAutoNum type="alphaLcPeriod"/>
            </a:pPr>
            <a:r>
              <a:rPr lang="en-US" strike="sngStrike" dirty="0"/>
              <a:t>Life Science </a:t>
            </a:r>
          </a:p>
          <a:p>
            <a:pPr marL="685763" lvl="1" indent="-228587">
              <a:buFont typeface="+mj-lt"/>
              <a:buAutoNum type="alphaLcPeriod"/>
            </a:pPr>
            <a:r>
              <a:rPr lang="en-US" strike="sngStrike" dirty="0"/>
              <a:t>Earth Science </a:t>
            </a:r>
          </a:p>
          <a:p>
            <a:pPr marL="685763" lvl="1" indent="-228587">
              <a:buFont typeface="+mj-lt"/>
              <a:buAutoNum type="alphaLcPeriod"/>
            </a:pPr>
            <a:r>
              <a:rPr lang="en-US" strike="sngStrike" dirty="0"/>
              <a:t>Physical Science </a:t>
            </a:r>
          </a:p>
          <a:p>
            <a:pPr marL="685763" lvl="1" indent="-228587">
              <a:buFont typeface="+mj-lt"/>
              <a:buAutoNum type="alphaLcPeriod"/>
            </a:pPr>
            <a:r>
              <a:rPr lang="en-US" strike="sngStrike" dirty="0"/>
              <a:t>Engineering </a:t>
            </a:r>
          </a:p>
          <a:p>
            <a:pPr marL="685763" lvl="1" indent="-228587">
              <a:buFont typeface="+mj-lt"/>
              <a:buAutoNum type="alphaLcPeriod"/>
            </a:pPr>
            <a:r>
              <a:rPr lang="en-US" dirty="0"/>
              <a:t>Mathematics </a:t>
            </a:r>
          </a:p>
          <a:p>
            <a:pPr marL="685763" lvl="1" indent="-228587">
              <a:buFont typeface="+mj-lt"/>
              <a:buAutoNum type="alphaLcPeriod"/>
            </a:pPr>
            <a:r>
              <a:rPr lang="en-US" dirty="0"/>
              <a:t>Reading/Language Arts</a:t>
            </a:r>
          </a:p>
          <a:p>
            <a:pPr marL="685763" lvl="1" indent="-228587">
              <a:buFont typeface="+mj-lt"/>
              <a:buAutoNum type="alphaLcPeriod"/>
            </a:pPr>
            <a:r>
              <a:rPr lang="en-US" dirty="0"/>
              <a:t>Social Studies </a:t>
            </a:r>
          </a:p>
          <a:p>
            <a:endParaRPr lang="en-US" dirty="0"/>
          </a:p>
          <a:p>
            <a:r>
              <a:rPr lang="en-US" dirty="0"/>
              <a:t>Mathematics Teacher Questionnaire</a:t>
            </a:r>
          </a:p>
          <a:p>
            <a:r>
              <a:rPr lang="en-US" dirty="0"/>
              <a:t>Q24. Many teachers feel better prepared to teach some subjects/topics than others.  How well prepared do you feel to teach each of the following at the grade level(s) you teach, whether or not they are currently included in your teaching responsibilities? (Response Options: [1] Not adequately prepared, [2] Somewhat prepared, [3] Fairly well prepared, [4] Very well prepared)</a:t>
            </a:r>
          </a:p>
          <a:p>
            <a:pPr marL="685763" lvl="1" indent="-228587">
              <a:buFont typeface="+mj-lt"/>
              <a:buAutoNum type="alphaLcPeriod"/>
            </a:pPr>
            <a:r>
              <a:rPr lang="en-US" strike="sngStrike" dirty="0"/>
              <a:t>Number and Operations </a:t>
            </a:r>
          </a:p>
          <a:p>
            <a:pPr marL="685763" lvl="1" indent="-228587">
              <a:buFont typeface="+mj-lt"/>
              <a:buAutoNum type="alphaLcPeriod"/>
            </a:pPr>
            <a:r>
              <a:rPr lang="en-US" strike="sngStrike" dirty="0"/>
              <a:t>Early Algebra </a:t>
            </a:r>
          </a:p>
          <a:p>
            <a:pPr marL="685763" lvl="1" indent="-228587">
              <a:buFont typeface="+mj-lt"/>
              <a:buAutoNum type="alphaLcPeriod"/>
            </a:pPr>
            <a:r>
              <a:rPr lang="en-US" strike="sngStrike" dirty="0"/>
              <a:t>Geometry </a:t>
            </a:r>
          </a:p>
          <a:p>
            <a:pPr marL="685763" lvl="1" indent="-228587">
              <a:buFont typeface="+mj-lt"/>
              <a:buAutoNum type="alphaLcPeriod"/>
            </a:pPr>
            <a:r>
              <a:rPr lang="en-US" strike="sngStrike" dirty="0"/>
              <a:t>Measurement and Data Representation </a:t>
            </a:r>
          </a:p>
          <a:p>
            <a:pPr marL="685763" lvl="1" indent="-228587">
              <a:buFont typeface="+mj-lt"/>
              <a:buAutoNum type="alphaLcPeriod"/>
            </a:pPr>
            <a:r>
              <a:rPr lang="en-US" dirty="0"/>
              <a:t>Science </a:t>
            </a:r>
          </a:p>
          <a:p>
            <a:pPr marL="685763" lvl="1" indent="-228587">
              <a:buFont typeface="+mj-lt"/>
              <a:buAutoNum type="alphaLcPeriod"/>
            </a:pPr>
            <a:r>
              <a:rPr lang="en-US" dirty="0"/>
              <a:t>Reading/Language Arts  </a:t>
            </a:r>
          </a:p>
          <a:p>
            <a:pPr marL="685763" lvl="1" indent="-228587">
              <a:buFont typeface="+mj-lt"/>
              <a:buAutoNum type="alphaLcPeriod"/>
            </a:pPr>
            <a:r>
              <a:rPr lang="en-US" dirty="0"/>
              <a:t>Social Studies </a:t>
            </a:r>
          </a:p>
          <a:p>
            <a:pPr lvl="1"/>
            <a:endParaRPr lang="en-US" dirty="0"/>
          </a:p>
          <a:p>
            <a:r>
              <a:rPr lang="en-US" dirty="0"/>
              <a:t>The numbers in parentheses are standard errors.</a:t>
            </a:r>
          </a:p>
          <a:p>
            <a:endParaRPr lang="en-US" dirty="0"/>
          </a:p>
          <a:p>
            <a:r>
              <a:rPr lang="en-US" b="1" dirty="0"/>
              <a:t>Findings Highlighted in Technical Report</a:t>
            </a:r>
          </a:p>
          <a:p>
            <a:pPr defTabSz="914350">
              <a:defRPr/>
            </a:pPr>
            <a:r>
              <a:rPr lang="en-US" dirty="0"/>
              <a:t>“Elementary teachers are typically assigned to teach multiple subjects to a single group of students, including not only science and mathematics, but other areas as well.  However, as can be seen in Table 2.28, these teachers do not feel equally well prepared to teach the various subjects.  Although 77 percent of elementary teachers of self-contained classes feel very well prepared to teach mathematics—slightly lower than the 81 percent for reading/language arts—only 39 percent feel very well prepared to teach science.”</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Includes only teachers assigned to teach mathematics, reading/language arts, science, and social studies to a single class of students in grades K–6.</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2.30, p. 25 in Technical Report</a:t>
            </a:r>
          </a:p>
          <a:p>
            <a:endParaRPr lang="en-US" baseline="0" dirty="0" smtClean="0"/>
          </a:p>
          <a:p>
            <a:r>
              <a:rPr lang="en-US" b="1" dirty="0"/>
              <a:t>This slide shows data from an individual item. </a:t>
            </a:r>
            <a:endParaRPr lang="en-US" dirty="0"/>
          </a:p>
          <a:p>
            <a:r>
              <a:rPr lang="en-US" dirty="0"/>
              <a:t> </a:t>
            </a:r>
          </a:p>
          <a:p>
            <a:r>
              <a:rPr lang="en-US" dirty="0"/>
              <a:t>Mathematics Teacher Questionnaire</a:t>
            </a:r>
          </a:p>
          <a:p>
            <a:r>
              <a:rPr lang="en-US" dirty="0"/>
              <a:t>Q24. Many teachers feel better prepared to teach some subjects/topics than others.  How well prepared do you feel to teach each of the following at the grade level(s) you teach, whether or not they are currently included in your teaching responsibilities? (Response Options: [1] Not adequately prepared, [2] Somewhat prepared,  [3] Fairly well prepared, [4] Very well prepared)</a:t>
            </a:r>
          </a:p>
          <a:p>
            <a:pPr marL="685763" lvl="1" indent="-228587">
              <a:buFont typeface="+mj-lt"/>
              <a:buAutoNum type="alphaLcPeriod"/>
            </a:pPr>
            <a:r>
              <a:rPr lang="en-US" dirty="0"/>
              <a:t>Number and Operations </a:t>
            </a:r>
          </a:p>
          <a:p>
            <a:pPr marL="685763" lvl="1" indent="-228587">
              <a:buFont typeface="+mj-lt"/>
              <a:buAutoNum type="alphaLcPeriod"/>
            </a:pPr>
            <a:r>
              <a:rPr lang="en-US" dirty="0"/>
              <a:t>Early Algebra </a:t>
            </a:r>
          </a:p>
          <a:p>
            <a:pPr marL="685763" lvl="1" indent="-228587">
              <a:buFont typeface="+mj-lt"/>
              <a:buAutoNum type="alphaLcPeriod"/>
            </a:pPr>
            <a:r>
              <a:rPr lang="en-US" dirty="0"/>
              <a:t>Geometry </a:t>
            </a:r>
          </a:p>
          <a:p>
            <a:pPr marL="685763" lvl="1" indent="-228587">
              <a:buFont typeface="+mj-lt"/>
              <a:buAutoNum type="alphaLcPeriod"/>
            </a:pPr>
            <a:r>
              <a:rPr lang="en-US" dirty="0"/>
              <a:t>Measurement and Data Representation</a:t>
            </a:r>
          </a:p>
          <a:p>
            <a:pPr marL="685763" lvl="1" indent="-228587">
              <a:buFont typeface="+mj-lt"/>
              <a:buAutoNum type="alphaLcPeriod"/>
            </a:pPr>
            <a:r>
              <a:rPr lang="en-US" strike="sngStrike" dirty="0"/>
              <a:t>Science </a:t>
            </a:r>
          </a:p>
          <a:p>
            <a:pPr marL="685763" lvl="1" indent="-228587">
              <a:buFont typeface="+mj-lt"/>
              <a:buAutoNum type="alphaLcPeriod"/>
            </a:pPr>
            <a:r>
              <a:rPr lang="en-US" strike="sngStrike" dirty="0"/>
              <a:t>Reading/Language Arts</a:t>
            </a:r>
          </a:p>
          <a:p>
            <a:pPr marL="685763" lvl="1" indent="-228587">
              <a:buFont typeface="+mj-lt"/>
              <a:buAutoNum type="alphaLcPeriod"/>
            </a:pPr>
            <a:r>
              <a:rPr lang="en-US" strike="sngStrike" dirty="0"/>
              <a:t>Social Studies</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pPr defTabSz="914350">
              <a:defRPr/>
            </a:pPr>
            <a:r>
              <a:rPr lang="en-US" baseline="0" dirty="0" smtClean="0"/>
              <a:t>“</a:t>
            </a:r>
            <a:r>
              <a:rPr lang="en-US" dirty="0"/>
              <a:t>Table 2.30 provides data on elementary teachers’ perceptions of their preparedness to teach each of a number of mathematics topics at their assigned grade level.  Interestingly, 77 percent of elementary teachers indicate feeling very well prepared to teach number and operations, the same percent that indicate feeling very well prepared to teach mathematics in general.  The fact that markedly fewer teachers feel very well prepared to teach measurement and data representation, geometry, and early algebra suggests that elementary teachers equate teaching mathematics with teaching number and operations.”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Includes only teachers assigned to teach mathematics, reading/language arts, science, and social studies to a single class of students in grades K–6.</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42300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2.32, p. 27 in Technical Report</a:t>
            </a:r>
          </a:p>
          <a:p>
            <a:endParaRPr lang="en-US" dirty="0" smtClean="0"/>
          </a:p>
          <a:p>
            <a:r>
              <a:rPr lang="en-US" b="1" dirty="0"/>
              <a:t>This slide shows data from an individual item. </a:t>
            </a:r>
            <a:endParaRPr lang="en-US" dirty="0"/>
          </a:p>
          <a:p>
            <a:r>
              <a:rPr lang="en-US" dirty="0"/>
              <a:t> </a:t>
            </a:r>
          </a:p>
          <a:p>
            <a:r>
              <a:rPr lang="en-US" dirty="0"/>
              <a:t>Mathematics Teacher Questionnaire</a:t>
            </a:r>
          </a:p>
          <a:p>
            <a:r>
              <a:rPr lang="en-US" dirty="0"/>
              <a:t>Q25. Within mathematics many teachers feel better prepared to teach some topics than others.  How prepared do you feel to teach each of the following topics at the grade level(s) you teach, whether or not they are currently included in your curriculum? (Response Options: [1] Not adequately prepared, [2] Somewhat prepared,  [3] Fairly well prepared, [4] Very well prepared)</a:t>
            </a:r>
          </a:p>
          <a:p>
            <a:pPr marL="685763" lvl="1" indent="-228587">
              <a:buFont typeface="+mj-lt"/>
              <a:buAutoNum type="alphaLcPeriod"/>
            </a:pPr>
            <a:r>
              <a:rPr lang="en-US" dirty="0"/>
              <a:t>The number system and operations</a:t>
            </a:r>
          </a:p>
          <a:p>
            <a:pPr marL="685763" lvl="1" indent="-228587">
              <a:buFont typeface="+mj-lt"/>
              <a:buAutoNum type="alphaLcPeriod"/>
            </a:pPr>
            <a:r>
              <a:rPr lang="en-US" dirty="0"/>
              <a:t>Algebraic thinking </a:t>
            </a:r>
          </a:p>
          <a:p>
            <a:pPr marL="685763" lvl="1" indent="-228587">
              <a:buFont typeface="+mj-lt"/>
              <a:buAutoNum type="alphaLcPeriod"/>
            </a:pPr>
            <a:r>
              <a:rPr lang="en-US" dirty="0"/>
              <a:t>Functions </a:t>
            </a:r>
          </a:p>
          <a:p>
            <a:pPr marL="685763" lvl="1" indent="-228587">
              <a:buFont typeface="+mj-lt"/>
              <a:buAutoNum type="alphaLcPeriod"/>
            </a:pPr>
            <a:r>
              <a:rPr lang="en-US" dirty="0"/>
              <a:t>Modeling </a:t>
            </a:r>
          </a:p>
          <a:p>
            <a:pPr marL="685763" lvl="1" indent="-228587">
              <a:buFont typeface="+mj-lt"/>
              <a:buAutoNum type="alphaLcPeriod"/>
            </a:pPr>
            <a:r>
              <a:rPr lang="en-US" dirty="0"/>
              <a:t>Measurement</a:t>
            </a:r>
          </a:p>
          <a:p>
            <a:pPr marL="685763" lvl="1" indent="-228587">
              <a:buFont typeface="+mj-lt"/>
              <a:buAutoNum type="alphaLcPeriod"/>
            </a:pPr>
            <a:r>
              <a:rPr lang="en-US" dirty="0"/>
              <a:t>Geometry</a:t>
            </a:r>
          </a:p>
          <a:p>
            <a:pPr marL="685763" lvl="1" indent="-228587">
              <a:buFont typeface="+mj-lt"/>
              <a:buAutoNum type="alphaLcPeriod"/>
            </a:pPr>
            <a:r>
              <a:rPr lang="en-US" dirty="0"/>
              <a:t>Statistics and probability</a:t>
            </a:r>
          </a:p>
          <a:p>
            <a:pPr marL="685763" lvl="1" indent="-228587">
              <a:buFont typeface="+mj-lt"/>
              <a:buAutoNum type="alphaLcPeriod"/>
            </a:pPr>
            <a:r>
              <a:rPr lang="en-US" dirty="0"/>
              <a:t>Discrete mathematics </a:t>
            </a:r>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pPr defTabSz="914350">
              <a:defRPr/>
            </a:pPr>
            <a:r>
              <a:rPr lang="en-US" dirty="0" smtClean="0"/>
              <a:t>“</a:t>
            </a:r>
            <a:r>
              <a:rPr lang="en-US" dirty="0"/>
              <a:t>Table 2.32 provides data on secondary mathematics teachers’ perceptions of their preparedness to teach each of a number of mathematics topics.  At each grade level, teachers are most likely to indicate feeling very well prepared to teach algebraic thinking and the number system and operations, and least likely to report that level of preparedness for discrete mathematics.  High school mathematics teachers are significantly more likely than middle school teachers to report feeling very well prepared to teach many of the listed topics, but there is no difference in number system and operations.  In the case of statistics and probability, middle grades teachers are more likely than high school teachers to report feeling very well prepared.”</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2.36, p.</a:t>
            </a:r>
            <a:r>
              <a:rPr lang="en-US" baseline="0" dirty="0" smtClean="0"/>
              <a:t> 30 in Technical Report</a:t>
            </a:r>
          </a:p>
          <a:p>
            <a:endParaRPr lang="en-US" baseline="0" dirty="0" smtClean="0"/>
          </a:p>
          <a:p>
            <a:r>
              <a:rPr lang="en-US" b="1" dirty="0"/>
              <a:t>This slide shows data from an individual item. </a:t>
            </a:r>
            <a:endParaRPr lang="en-US" dirty="0"/>
          </a:p>
          <a:p>
            <a:r>
              <a:rPr lang="en-US" dirty="0"/>
              <a:t> </a:t>
            </a:r>
          </a:p>
          <a:p>
            <a:r>
              <a:rPr lang="en-US" dirty="0"/>
              <a:t>Mathematics Teacher Questionnaire</a:t>
            </a:r>
          </a:p>
          <a:p>
            <a:r>
              <a:rPr lang="en-US" dirty="0"/>
              <a:t>Q26. How well prepared do you feel to do each of the following in your mathematics instruction? (Response Options: [1] Not adequately prepared, [2] Somewhat prepared, [3] Fairly well prepared, [4] Very well prepared)</a:t>
            </a:r>
          </a:p>
          <a:p>
            <a:pPr marL="685763" lvl="1" indent="-228587">
              <a:buFont typeface="+mj-lt"/>
              <a:buAutoNum type="alphaLcPeriod"/>
            </a:pPr>
            <a:r>
              <a:rPr lang="en-US" dirty="0"/>
              <a:t>Plan instruction so students at different levels of achievement can increase their understanding of the ideas targeted in each activity</a:t>
            </a:r>
          </a:p>
          <a:p>
            <a:pPr marL="685763" lvl="1" indent="-228587">
              <a:buFont typeface="+mj-lt"/>
              <a:buAutoNum type="alphaLcPeriod"/>
            </a:pPr>
            <a:r>
              <a:rPr lang="en-US" dirty="0"/>
              <a:t>Teach mathematics to students who have learning disabilities</a:t>
            </a:r>
          </a:p>
          <a:p>
            <a:pPr marL="685763" lvl="1" indent="-228587">
              <a:buFont typeface="+mj-lt"/>
              <a:buAutoNum type="alphaLcPeriod"/>
            </a:pPr>
            <a:r>
              <a:rPr lang="en-US" dirty="0"/>
              <a:t>Teach mathematics to students who have physical disabilities</a:t>
            </a:r>
          </a:p>
          <a:p>
            <a:pPr marL="685763" lvl="1" indent="-228587">
              <a:buFont typeface="+mj-lt"/>
              <a:buAutoNum type="alphaLcPeriod"/>
            </a:pPr>
            <a:r>
              <a:rPr lang="en-US" dirty="0"/>
              <a:t>Teach mathematics to English-language learners</a:t>
            </a:r>
          </a:p>
          <a:p>
            <a:pPr marL="685763" lvl="1" indent="-228587">
              <a:buFont typeface="+mj-lt"/>
              <a:buAutoNum type="alphaLcPeriod"/>
            </a:pPr>
            <a:r>
              <a:rPr lang="en-US" dirty="0"/>
              <a:t>Provide enrichment opportunities for gifted students</a:t>
            </a:r>
          </a:p>
          <a:p>
            <a:pPr marL="685763" lvl="1" indent="-228587">
              <a:buFont typeface="+mj-lt"/>
              <a:buAutoNum type="alphaLcPeriod"/>
            </a:pPr>
            <a:r>
              <a:rPr lang="en-US" dirty="0"/>
              <a:t>Encourage students’ interest in mathematics</a:t>
            </a:r>
          </a:p>
          <a:p>
            <a:pPr marL="685763" lvl="1" indent="-228587">
              <a:buFont typeface="+mj-lt"/>
              <a:buAutoNum type="alphaLcPeriod"/>
            </a:pPr>
            <a:r>
              <a:rPr lang="en-US" dirty="0"/>
              <a:t>Encourage participation of females in mathematics</a:t>
            </a:r>
          </a:p>
          <a:p>
            <a:pPr marL="685763" lvl="1" indent="-228587">
              <a:buFont typeface="+mj-lt"/>
              <a:buAutoNum type="alphaLcPeriod"/>
            </a:pPr>
            <a:r>
              <a:rPr lang="en-US" dirty="0"/>
              <a:t>Encourage participation of racial or ethnic minorities in mathematics</a:t>
            </a:r>
          </a:p>
          <a:p>
            <a:pPr marL="685763" lvl="1" indent="-228587">
              <a:buFont typeface="+mj-lt"/>
              <a:buAutoNum type="alphaLcPeriod"/>
            </a:pPr>
            <a:r>
              <a:rPr lang="en-US" dirty="0"/>
              <a:t>Encourage participation of students from low socioeconomic backgrounds in mathematics</a:t>
            </a:r>
          </a:p>
          <a:p>
            <a:pPr marL="685763" lvl="1" indent="-228587">
              <a:buFont typeface="+mj-lt"/>
              <a:buAutoNum type="alphaLcPeriod"/>
            </a:pPr>
            <a:r>
              <a:rPr lang="en-US" dirty="0"/>
              <a:t>Manage classroom discipline</a:t>
            </a:r>
          </a:p>
          <a:p>
            <a:r>
              <a:rPr lang="en-US" dirty="0"/>
              <a:t> </a:t>
            </a:r>
          </a:p>
          <a:p>
            <a:r>
              <a:rPr lang="en-US" dirty="0"/>
              <a:t>The numbers in parentheses are standard errors.</a:t>
            </a:r>
          </a:p>
          <a:p>
            <a:r>
              <a:rPr lang="en-US" dirty="0"/>
              <a:t> </a:t>
            </a:r>
          </a:p>
          <a:p>
            <a:r>
              <a:rPr lang="en-US" b="1" dirty="0"/>
              <a:t>Findings Highlighted in Technical Report</a:t>
            </a:r>
            <a:endParaRPr lang="en-US" dirty="0"/>
          </a:p>
          <a:p>
            <a:pPr defTabSz="914350">
              <a:defRPr/>
            </a:pPr>
            <a:r>
              <a:rPr lang="en-US" baseline="0" dirty="0" smtClean="0"/>
              <a:t>“</a:t>
            </a:r>
            <a:r>
              <a:rPr lang="en-US" dirty="0"/>
              <a:t>As in science, most mathematics teachers feel very well prepared to manage classroom discipline, and very few feel very well prepared to teach mathematics to students who have learning or physical disabilities, or are English-language learners (see Table 2.36).  The majority of mathematics teachers feel very well prepared to encourage the participation of females in mathematics.  In contrast to science, high school teachers feel less well prepared to encourage students from low socioeconomic backgrounds and racial or ethnic minorities in mathematics than do elementary and middle grades teachers.”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37702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2.37, p. 30 in Technical Report</a:t>
            </a:r>
          </a:p>
          <a:p>
            <a:endParaRPr lang="en-US" dirty="0" smtClean="0"/>
          </a:p>
          <a:p>
            <a:r>
              <a:rPr lang="en-US" b="1" dirty="0"/>
              <a:t>This slide shows data from an individual item. </a:t>
            </a:r>
            <a:endParaRPr lang="en-US" dirty="0"/>
          </a:p>
          <a:p>
            <a:r>
              <a:rPr lang="en-US" dirty="0"/>
              <a:t> </a:t>
            </a:r>
          </a:p>
          <a:p>
            <a:r>
              <a:rPr lang="en-US" dirty="0"/>
              <a:t>Mathematics Teacher Questionnaire</a:t>
            </a:r>
          </a:p>
          <a:p>
            <a:pPr defTabSz="914350">
              <a:defRPr/>
            </a:pPr>
            <a:r>
              <a:rPr lang="en-US" dirty="0"/>
              <a:t>Q58. How well prepared did you feel to do each of the following as part of your instruction on this particular unit? (Response Options: [1] Not adequately prepared, [2] Somewhat prepared, [3] Fairly well prepared, [4] Very well prepared)</a:t>
            </a:r>
          </a:p>
          <a:p>
            <a:pPr marL="685763" lvl="1" indent="-228587">
              <a:buFont typeface="+mj-lt"/>
              <a:buAutoNum type="alphaLcPeriod"/>
            </a:pPr>
            <a:r>
              <a:rPr lang="en-US" dirty="0"/>
              <a:t>Anticipate difficulties that students will have with particular mathematical ideas and procedures in this unit</a:t>
            </a:r>
          </a:p>
          <a:p>
            <a:pPr marL="685763" lvl="1" indent="-228587">
              <a:buFont typeface="+mj-lt"/>
              <a:buAutoNum type="alphaLcPeriod"/>
            </a:pPr>
            <a:r>
              <a:rPr lang="en-US" dirty="0"/>
              <a:t>Find out what students thought or already knew about the key mathematical ideas </a:t>
            </a:r>
          </a:p>
          <a:p>
            <a:pPr marL="685763" lvl="1" indent="-228587">
              <a:buFont typeface="+mj-lt"/>
              <a:buAutoNum type="alphaLcPeriod"/>
            </a:pPr>
            <a:r>
              <a:rPr lang="en-US" dirty="0"/>
              <a:t>Implement the mathematics </a:t>
            </a:r>
            <a:r>
              <a:rPr lang="en-US" dirty="0" smtClean="0"/>
              <a:t>textbook/program </a:t>
            </a:r>
            <a:r>
              <a:rPr lang="en-US" dirty="0"/>
              <a:t>to be used during this unit  </a:t>
            </a:r>
            <a:r>
              <a:rPr lang="en-US" b="0" i="0" dirty="0"/>
              <a:t>[Presented only to teachers who indicated using a commercially-published textbook/program in Q52/53]</a:t>
            </a:r>
          </a:p>
          <a:p>
            <a:pPr marL="685763" lvl="1" indent="-228587">
              <a:buFont typeface="+mj-lt"/>
              <a:buAutoNum type="alphaLcPeriod"/>
            </a:pPr>
            <a:r>
              <a:rPr lang="en-US" dirty="0"/>
              <a:t>Monitor student understanding during this unit</a:t>
            </a:r>
          </a:p>
          <a:p>
            <a:pPr marL="685763" lvl="1" indent="-228587">
              <a:buFont typeface="+mj-lt"/>
              <a:buAutoNum type="alphaLcPeriod"/>
            </a:pPr>
            <a:r>
              <a:rPr lang="en-US" dirty="0"/>
              <a:t>Assess student understanding at the conclusion of this unit</a:t>
            </a:r>
          </a:p>
          <a:p>
            <a:endParaRPr lang="en-US" dirty="0"/>
          </a:p>
          <a:p>
            <a:r>
              <a:rPr lang="en-US" dirty="0"/>
              <a:t>The numbers in parentheses are standard errors.</a:t>
            </a:r>
          </a:p>
          <a:p>
            <a:r>
              <a:rPr lang="en-US" dirty="0"/>
              <a:t> </a:t>
            </a:r>
          </a:p>
          <a:p>
            <a:r>
              <a:rPr lang="en-US" b="1" dirty="0"/>
              <a:t>Findings Highlighted in Technical Report</a:t>
            </a:r>
            <a:endParaRPr lang="en-US" dirty="0"/>
          </a:p>
          <a:p>
            <a:pPr defTabSz="914350">
              <a:defRPr/>
            </a:pPr>
            <a:r>
              <a:rPr lang="en-US" dirty="0" smtClean="0"/>
              <a:t>“</a:t>
            </a:r>
            <a:r>
              <a:rPr lang="en-US" dirty="0"/>
              <a:t>Table 2.37 shows the percentage of elementary, middle, and high school mathematics classes taught by teachers who feel very well prepared for each of a number of instructional tasks.  As is the case in science, mathematics teachers tend to feel less well prepared for finding out what students thought or already knew about the key ideas to be addressed in the unit, and anticipating what students might find difficult in the unit.”</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“Implement mathematics</a:t>
            </a:r>
            <a:r>
              <a:rPr lang="en-US" u="none" baseline="0" dirty="0" smtClean="0"/>
              <a:t> textbook/program”</a:t>
            </a:r>
            <a:r>
              <a:rPr lang="en-US" u="none" dirty="0" smtClean="0"/>
              <a:t> was presented only to teachers who indicated using commercially published textbooks/programs in the most recent unit.</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“Implement mathematics</a:t>
            </a:r>
            <a:r>
              <a:rPr lang="en-US" u="none" baseline="0" dirty="0" smtClean="0"/>
              <a:t> textbook/program”</a:t>
            </a:r>
            <a:r>
              <a:rPr lang="en-US" u="none" dirty="0" smtClean="0"/>
              <a:t> was presented only to teachers who indicated using commercially published textbooks/programs in the most recent unit.</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“Implement mathematics</a:t>
            </a:r>
            <a:r>
              <a:rPr lang="en-US" u="none" baseline="0" dirty="0" smtClean="0"/>
              <a:t> textbook/program”</a:t>
            </a:r>
            <a:r>
              <a:rPr lang="en-US" u="none" dirty="0" smtClean="0"/>
              <a:t> was presented only to teachers who indicated using commercially published textbooks/programs in the most recent unit.</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2.38, p.</a:t>
            </a:r>
            <a:r>
              <a:rPr lang="en-US" baseline="0" dirty="0" smtClean="0"/>
              <a:t> 31 in Technical Report</a:t>
            </a:r>
          </a:p>
          <a:p>
            <a:endParaRPr lang="en-US" baseline="0" dirty="0" smtClean="0"/>
          </a:p>
          <a:p>
            <a:pPr defTabSz="914350">
              <a:defRPr/>
            </a:pPr>
            <a:r>
              <a:rPr lang="en-US" b="1" dirty="0"/>
              <a:t>This slide shows data from Composites.</a:t>
            </a:r>
          </a:p>
          <a:p>
            <a:r>
              <a:rPr lang="en-US" dirty="0"/>
              <a:t> </a:t>
            </a:r>
          </a:p>
          <a:p>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a:t>
            </a:r>
            <a:r>
              <a:rPr lang="en-US" dirty="0" smtClean="0"/>
              <a:t>measured </a:t>
            </a:r>
            <a:r>
              <a:rPr lang="en-US" dirty="0"/>
              <a:t>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a:t>
            </a:r>
            <a:r>
              <a:rPr lang="en-US" dirty="0" smtClean="0"/>
              <a:t>Composite </a:t>
            </a:r>
            <a:r>
              <a:rPr lang="en-US" dirty="0"/>
              <a:t>values were not computed for participants who </a:t>
            </a:r>
            <a:r>
              <a:rPr lang="en-US" dirty="0" smtClean="0"/>
              <a:t>responded </a:t>
            </a:r>
            <a:r>
              <a:rPr lang="en-US" dirty="0"/>
              <a:t>to fewer than two-thirds of the items that form the composite.</a:t>
            </a:r>
          </a:p>
          <a:p>
            <a:endParaRPr lang="en-US" dirty="0"/>
          </a:p>
          <a:p>
            <a:pPr defTabSz="914350">
              <a:defRPr/>
            </a:pPr>
            <a:r>
              <a:rPr lang="en-US" b="1" i="1" dirty="0"/>
              <a:t>Perceptions of Content Preparedness </a:t>
            </a:r>
            <a:r>
              <a:rPr lang="en-US" b="1" i="1" dirty="0" smtClean="0"/>
              <a:t>Composite Items</a:t>
            </a:r>
            <a:endParaRPr lang="en-US" b="1" i="1" dirty="0"/>
          </a:p>
          <a:p>
            <a:r>
              <a:rPr lang="en-US" dirty="0" smtClean="0"/>
              <a:t>Q25a. The </a:t>
            </a:r>
            <a:r>
              <a:rPr lang="en-US" dirty="0"/>
              <a:t>number system and operations </a:t>
            </a:r>
            <a:endParaRPr lang="en-US" dirty="0" smtClean="0"/>
          </a:p>
          <a:p>
            <a:r>
              <a:rPr lang="en-US" dirty="0" smtClean="0"/>
              <a:t>Q25b. Algebraic </a:t>
            </a:r>
            <a:r>
              <a:rPr lang="en-US" dirty="0"/>
              <a:t>thinking </a:t>
            </a:r>
            <a:endParaRPr lang="en-US" dirty="0" smtClean="0"/>
          </a:p>
          <a:p>
            <a:r>
              <a:rPr lang="en-US" dirty="0" smtClean="0"/>
              <a:t>Q25c. Functions </a:t>
            </a:r>
          </a:p>
          <a:p>
            <a:r>
              <a:rPr lang="en-US" dirty="0" smtClean="0"/>
              <a:t>Q25d. Modeling </a:t>
            </a:r>
          </a:p>
          <a:p>
            <a:r>
              <a:rPr lang="en-US" dirty="0" smtClean="0"/>
              <a:t>Q25e. Measurement </a:t>
            </a:r>
          </a:p>
          <a:p>
            <a:r>
              <a:rPr lang="en-US" dirty="0" smtClean="0"/>
              <a:t>Q25f.</a:t>
            </a:r>
            <a:r>
              <a:rPr lang="en-US" baseline="0" dirty="0" smtClean="0"/>
              <a:t> </a:t>
            </a:r>
            <a:r>
              <a:rPr lang="en-US" dirty="0" smtClean="0"/>
              <a:t>Geometry </a:t>
            </a:r>
          </a:p>
          <a:p>
            <a:r>
              <a:rPr lang="en-US" dirty="0" smtClean="0"/>
              <a:t>Q25g. Statistics </a:t>
            </a:r>
            <a:r>
              <a:rPr lang="en-US" dirty="0"/>
              <a:t>and probability </a:t>
            </a:r>
            <a:endParaRPr lang="en-US" dirty="0" smtClean="0"/>
          </a:p>
          <a:p>
            <a:r>
              <a:rPr lang="en-US" dirty="0" smtClean="0"/>
              <a:t>Q25h. Discrete </a:t>
            </a:r>
            <a:r>
              <a:rPr lang="en-US" dirty="0"/>
              <a:t>mathematics </a:t>
            </a:r>
            <a:endParaRPr lang="en-US" dirty="0" smtClean="0"/>
          </a:p>
          <a:p>
            <a:endParaRPr lang="en-US" b="1"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Perceptions of Preparedness to Teach Diverse Learners </a:t>
            </a:r>
            <a:r>
              <a:rPr lang="en-US" b="1" i="1" dirty="0" smtClean="0"/>
              <a:t>Composite Items</a:t>
            </a:r>
            <a:endParaRPr lang="en-US" b="1" i="1" dirty="0"/>
          </a:p>
          <a:p>
            <a:pPr defTabSz="914350">
              <a:defRPr/>
            </a:pPr>
            <a:r>
              <a:rPr lang="en-US" dirty="0" smtClean="0"/>
              <a:t>Q26a. Plan </a:t>
            </a:r>
            <a:r>
              <a:rPr lang="en-US" dirty="0"/>
              <a:t>instruction so students at different levels of achievement can increase their understanding of the ideas targeted in each activity </a:t>
            </a:r>
          </a:p>
          <a:p>
            <a:pPr defTabSz="914350">
              <a:defRPr/>
            </a:pPr>
            <a:r>
              <a:rPr lang="en-US" dirty="0" smtClean="0"/>
              <a:t>Q26b. Teach </a:t>
            </a:r>
            <a:r>
              <a:rPr lang="en-US" dirty="0"/>
              <a:t>mathematics to students who have learning disabilities </a:t>
            </a:r>
          </a:p>
          <a:p>
            <a:pPr defTabSz="914350">
              <a:defRPr/>
            </a:pPr>
            <a:r>
              <a:rPr lang="en-US" dirty="0" smtClean="0"/>
              <a:t>Q26c. Teach </a:t>
            </a:r>
            <a:r>
              <a:rPr lang="en-US" dirty="0"/>
              <a:t>mathematics to students who have physical disabilities </a:t>
            </a:r>
            <a:endParaRPr lang="en-US" dirty="0" smtClean="0"/>
          </a:p>
          <a:p>
            <a:pPr defTabSz="914350">
              <a:defRPr/>
            </a:pPr>
            <a:r>
              <a:rPr lang="en-US" dirty="0" smtClean="0"/>
              <a:t>Q26d.</a:t>
            </a:r>
            <a:r>
              <a:rPr lang="en-US" baseline="0" dirty="0" smtClean="0"/>
              <a:t> </a:t>
            </a:r>
            <a:r>
              <a:rPr lang="en-US" dirty="0" smtClean="0"/>
              <a:t>Teach </a:t>
            </a:r>
            <a:r>
              <a:rPr lang="en-US" dirty="0"/>
              <a:t>mathematics to English-language learners </a:t>
            </a:r>
            <a:endParaRPr lang="en-US" dirty="0" smtClean="0"/>
          </a:p>
          <a:p>
            <a:pPr defTabSz="914350">
              <a:defRPr/>
            </a:pPr>
            <a:r>
              <a:rPr lang="en-US" dirty="0" smtClean="0"/>
              <a:t>Q26e.</a:t>
            </a:r>
            <a:r>
              <a:rPr lang="en-US" baseline="0" dirty="0" smtClean="0"/>
              <a:t> </a:t>
            </a:r>
            <a:r>
              <a:rPr lang="en-US" dirty="0" smtClean="0"/>
              <a:t>Provide </a:t>
            </a:r>
            <a:r>
              <a:rPr lang="en-US" dirty="0"/>
              <a:t>enrichment opportunities for gifted students </a:t>
            </a:r>
            <a:endParaRPr lang="en-US" dirty="0" smtClean="0"/>
          </a:p>
          <a:p>
            <a:pPr defTabSz="914350">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Perceptions of Preparedness to Encourage Students </a:t>
            </a:r>
            <a:r>
              <a:rPr lang="en-US" b="1" i="1" dirty="0" smtClean="0"/>
              <a:t>Composite Items</a:t>
            </a:r>
            <a:endParaRPr lang="en-US" b="1" i="1" dirty="0"/>
          </a:p>
          <a:p>
            <a:pPr defTabSz="914350">
              <a:defRPr/>
            </a:pPr>
            <a:r>
              <a:rPr lang="en-US" dirty="0" smtClean="0"/>
              <a:t>Q26f. Encourage </a:t>
            </a:r>
            <a:r>
              <a:rPr lang="en-US" dirty="0"/>
              <a:t>students’ interest in mathematics </a:t>
            </a:r>
            <a:endParaRPr lang="en-US" dirty="0" smtClean="0"/>
          </a:p>
          <a:p>
            <a:pPr defTabSz="914350">
              <a:defRPr/>
            </a:pPr>
            <a:r>
              <a:rPr lang="en-US" dirty="0" smtClean="0"/>
              <a:t>Q26g.</a:t>
            </a:r>
            <a:r>
              <a:rPr lang="en-US" baseline="0" dirty="0" smtClean="0"/>
              <a:t> </a:t>
            </a:r>
            <a:r>
              <a:rPr lang="en-US" dirty="0" smtClean="0"/>
              <a:t>Encourage </a:t>
            </a:r>
            <a:r>
              <a:rPr lang="en-US" dirty="0"/>
              <a:t>participation of females in </a:t>
            </a:r>
            <a:r>
              <a:rPr lang="en-US" dirty="0" smtClean="0"/>
              <a:t>mathematics</a:t>
            </a:r>
          </a:p>
          <a:p>
            <a:pPr defTabSz="914350">
              <a:defRPr/>
            </a:pPr>
            <a:r>
              <a:rPr lang="en-US" dirty="0" smtClean="0"/>
              <a:t>Q26h. Encourage </a:t>
            </a:r>
            <a:r>
              <a:rPr lang="en-US" dirty="0"/>
              <a:t>participation of racial or ethnic minorities in mathematics </a:t>
            </a:r>
            <a:endParaRPr lang="en-US" dirty="0" smtClean="0"/>
          </a:p>
          <a:p>
            <a:pPr defTabSz="914350">
              <a:defRPr/>
            </a:pPr>
            <a:r>
              <a:rPr lang="en-US" dirty="0" smtClean="0"/>
              <a:t>Q26i. Encourage </a:t>
            </a:r>
            <a:r>
              <a:rPr lang="en-US" dirty="0"/>
              <a:t>participation of students from low socioeconomic backgrounds in mathematics </a:t>
            </a:r>
            <a:endParaRPr lang="en-US" dirty="0" smtClean="0"/>
          </a:p>
          <a:p>
            <a:pPr defTabSz="914350">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Perceptions of Preparedness to Implement Instruction in Particular Unit </a:t>
            </a:r>
            <a:r>
              <a:rPr lang="en-US" b="1" i="1" dirty="0" smtClean="0"/>
              <a:t>Composite Items</a:t>
            </a:r>
          </a:p>
          <a:p>
            <a:pPr defTabSz="914350">
              <a:defRPr/>
            </a:pPr>
            <a:r>
              <a:rPr lang="en-US" dirty="0" smtClean="0"/>
              <a:t>Q58a. Anticipate </a:t>
            </a:r>
            <a:r>
              <a:rPr lang="en-US" dirty="0"/>
              <a:t>difficulties that students will have with particular mathematical ideas and procedures in this unit </a:t>
            </a:r>
            <a:endParaRPr lang="en-US" dirty="0" smtClean="0"/>
          </a:p>
          <a:p>
            <a:pPr defTabSz="914350">
              <a:defRPr/>
            </a:pPr>
            <a:r>
              <a:rPr lang="en-US" dirty="0" smtClean="0"/>
              <a:t>Q58b. Find </a:t>
            </a:r>
            <a:r>
              <a:rPr lang="en-US" dirty="0"/>
              <a:t>out what students thought or already knew about the key mathematical ideas </a:t>
            </a:r>
            <a:endParaRPr lang="en-US" dirty="0" smtClean="0"/>
          </a:p>
          <a:p>
            <a:pPr marL="0" marR="0" lvl="1" indent="0" algn="l" defTabSz="914350" rtl="0" eaLnBrk="1" fontAlgn="auto" latinLnBrk="0" hangingPunct="1">
              <a:lnSpc>
                <a:spcPct val="100000"/>
              </a:lnSpc>
              <a:spcBef>
                <a:spcPts val="0"/>
              </a:spcBef>
              <a:spcAft>
                <a:spcPts val="0"/>
              </a:spcAft>
              <a:buClrTx/>
              <a:buSzTx/>
              <a:buFontTx/>
              <a:buNone/>
              <a:tabLst/>
              <a:defRPr/>
            </a:pPr>
            <a:r>
              <a:rPr lang="en-US" dirty="0" smtClean="0"/>
              <a:t>Q58c. Implement </a:t>
            </a:r>
            <a:r>
              <a:rPr lang="en-US" dirty="0"/>
              <a:t>the mathematics </a:t>
            </a:r>
            <a:r>
              <a:rPr lang="en-US" dirty="0" smtClean="0"/>
              <a:t>textbook/program </a:t>
            </a:r>
            <a:r>
              <a:rPr lang="en-US" dirty="0"/>
              <a:t>to be used during this </a:t>
            </a:r>
            <a:r>
              <a:rPr lang="en-US" dirty="0" smtClean="0"/>
              <a:t>unit  [Presented only to teachers who indicated using a commercially-published textbook/program in Q52/53]</a:t>
            </a:r>
          </a:p>
          <a:p>
            <a:pPr marL="0" marR="0" lvl="1" indent="0" algn="l" defTabSz="914350" rtl="0" eaLnBrk="1" fontAlgn="auto" latinLnBrk="0" hangingPunct="1">
              <a:lnSpc>
                <a:spcPct val="100000"/>
              </a:lnSpc>
              <a:spcBef>
                <a:spcPts val="0"/>
              </a:spcBef>
              <a:spcAft>
                <a:spcPts val="0"/>
              </a:spcAft>
              <a:buClrTx/>
              <a:buSzTx/>
              <a:buFontTx/>
              <a:buNone/>
              <a:tabLst/>
              <a:defRPr/>
            </a:pPr>
            <a:r>
              <a:rPr lang="en-US" dirty="0" smtClean="0"/>
              <a:t>Q58d. Monitor </a:t>
            </a:r>
            <a:r>
              <a:rPr lang="en-US" dirty="0"/>
              <a:t>student understanding during this unit </a:t>
            </a:r>
            <a:endParaRPr lang="en-US" dirty="0" smtClean="0"/>
          </a:p>
          <a:p>
            <a:pPr defTabSz="914350">
              <a:defRPr/>
            </a:pPr>
            <a:r>
              <a:rPr lang="en-US" dirty="0" smtClean="0"/>
              <a:t>Q58e. Assess </a:t>
            </a:r>
            <a:r>
              <a:rPr lang="en-US" dirty="0"/>
              <a:t>student understanding at the conclusion of this unit </a:t>
            </a:r>
            <a:endParaRPr lang="en-US" dirty="0" smtClean="0"/>
          </a:p>
          <a:p>
            <a:pPr defTabSz="914350">
              <a:defRPr/>
            </a:pPr>
            <a:endParaRPr lang="en-US" dirty="0"/>
          </a:p>
          <a:p>
            <a:r>
              <a:rPr lang="en-US" dirty="0"/>
              <a:t>Mathematics Teacher Questionnaire</a:t>
            </a:r>
          </a:p>
          <a:p>
            <a:r>
              <a:rPr lang="en-US" dirty="0"/>
              <a:t>Q25. Within mathematics many teachers feel better prepared to teach some topics than others.  How prepared do you feel to teach each of the following topics at the grade level(s) you teach, whether or not they are currently included in your curriculum? (Response Options: [1] Not adequately prepared, [2] Somewhat prepared,  [3] Fairly well prepared, [4] Very well prepared)</a:t>
            </a:r>
          </a:p>
          <a:p>
            <a:pPr marL="685763" lvl="1" indent="-228587">
              <a:buFont typeface="+mj-lt"/>
              <a:buAutoNum type="alphaLcPeriod"/>
            </a:pPr>
            <a:r>
              <a:rPr lang="en-US" dirty="0"/>
              <a:t>The number system and operations</a:t>
            </a:r>
          </a:p>
          <a:p>
            <a:pPr marL="685763" lvl="1" indent="-228587">
              <a:buFont typeface="+mj-lt"/>
              <a:buAutoNum type="alphaLcPeriod"/>
            </a:pPr>
            <a:r>
              <a:rPr lang="en-US" dirty="0"/>
              <a:t>Algebraic thinking </a:t>
            </a:r>
          </a:p>
          <a:p>
            <a:pPr marL="685763" lvl="1" indent="-228587">
              <a:buFont typeface="+mj-lt"/>
              <a:buAutoNum type="alphaLcPeriod"/>
            </a:pPr>
            <a:r>
              <a:rPr lang="en-US" dirty="0"/>
              <a:t>Functions </a:t>
            </a:r>
          </a:p>
          <a:p>
            <a:pPr marL="685763" lvl="1" indent="-228587">
              <a:buFont typeface="+mj-lt"/>
              <a:buAutoNum type="alphaLcPeriod"/>
            </a:pPr>
            <a:r>
              <a:rPr lang="en-US" dirty="0"/>
              <a:t>Modeling </a:t>
            </a:r>
          </a:p>
          <a:p>
            <a:pPr marL="685763" lvl="1" indent="-228587">
              <a:buFont typeface="+mj-lt"/>
              <a:buAutoNum type="alphaLcPeriod"/>
            </a:pPr>
            <a:r>
              <a:rPr lang="en-US" dirty="0"/>
              <a:t>Measurement</a:t>
            </a:r>
          </a:p>
          <a:p>
            <a:pPr marL="685763" lvl="1" indent="-228587">
              <a:buFont typeface="+mj-lt"/>
              <a:buAutoNum type="alphaLcPeriod"/>
            </a:pPr>
            <a:r>
              <a:rPr lang="en-US" dirty="0"/>
              <a:t>Geometry</a:t>
            </a:r>
          </a:p>
          <a:p>
            <a:pPr marL="685763" lvl="1" indent="-228587">
              <a:buFont typeface="+mj-lt"/>
              <a:buAutoNum type="alphaLcPeriod"/>
            </a:pPr>
            <a:r>
              <a:rPr lang="en-US" dirty="0"/>
              <a:t>Statistics and probability</a:t>
            </a:r>
          </a:p>
          <a:p>
            <a:pPr marL="685763" lvl="1" indent="-228587">
              <a:buFont typeface="+mj-lt"/>
              <a:buAutoNum type="alphaLcPeriod"/>
            </a:pPr>
            <a:r>
              <a:rPr lang="en-US" dirty="0"/>
              <a:t>Discrete mathematics </a:t>
            </a:r>
          </a:p>
          <a:p>
            <a:endParaRPr lang="en-US" dirty="0"/>
          </a:p>
          <a:p>
            <a:r>
              <a:rPr lang="en-US" dirty="0"/>
              <a:t>Q26. How well prepared do you feel to do each of the following in your mathematics instruction? (Response Options: [1] Not adequately prepared, [2] Somewhat prepared, [3] Fairly well prepared, [4] Very well prepared)</a:t>
            </a:r>
          </a:p>
          <a:p>
            <a:pPr marL="685763" lvl="1" indent="-228587">
              <a:buFont typeface="+mj-lt"/>
              <a:buAutoNum type="alphaLcPeriod"/>
            </a:pPr>
            <a:r>
              <a:rPr lang="en-US" dirty="0"/>
              <a:t>Plan instruction so students at different levels of achievement can increase their understanding of the ideas targeted in each activity</a:t>
            </a:r>
          </a:p>
          <a:p>
            <a:pPr marL="685763" lvl="1" indent="-228587">
              <a:buFont typeface="+mj-lt"/>
              <a:buAutoNum type="alphaLcPeriod"/>
            </a:pPr>
            <a:r>
              <a:rPr lang="en-US" dirty="0"/>
              <a:t>Teach mathematics to students who have learning disabilities</a:t>
            </a:r>
          </a:p>
          <a:p>
            <a:pPr marL="685763" lvl="1" indent="-228587">
              <a:buFont typeface="+mj-lt"/>
              <a:buAutoNum type="alphaLcPeriod"/>
            </a:pPr>
            <a:r>
              <a:rPr lang="en-US" dirty="0"/>
              <a:t>Teach mathematics to students who have physical disabilities</a:t>
            </a:r>
          </a:p>
          <a:p>
            <a:pPr marL="685763" lvl="1" indent="-228587">
              <a:buFont typeface="+mj-lt"/>
              <a:buAutoNum type="alphaLcPeriod"/>
            </a:pPr>
            <a:r>
              <a:rPr lang="en-US" dirty="0"/>
              <a:t>Teach mathematics to English-language learners</a:t>
            </a:r>
          </a:p>
          <a:p>
            <a:pPr marL="685763" lvl="1" indent="-228587">
              <a:buFont typeface="+mj-lt"/>
              <a:buAutoNum type="alphaLcPeriod"/>
            </a:pPr>
            <a:r>
              <a:rPr lang="en-US" dirty="0"/>
              <a:t>Provide enrichment opportunities for gifted students</a:t>
            </a:r>
          </a:p>
          <a:p>
            <a:pPr marL="685763" lvl="1" indent="-228587">
              <a:buFont typeface="+mj-lt"/>
              <a:buAutoNum type="alphaLcPeriod"/>
            </a:pPr>
            <a:r>
              <a:rPr lang="en-US" dirty="0"/>
              <a:t>Encourage students’ interest in mathematics</a:t>
            </a:r>
          </a:p>
          <a:p>
            <a:pPr marL="685763" lvl="1" indent="-228587">
              <a:buFont typeface="+mj-lt"/>
              <a:buAutoNum type="alphaLcPeriod"/>
            </a:pPr>
            <a:r>
              <a:rPr lang="en-US" dirty="0"/>
              <a:t>Encourage participation of females in mathematics</a:t>
            </a:r>
          </a:p>
          <a:p>
            <a:pPr marL="685763" lvl="1" indent="-228587">
              <a:buFont typeface="+mj-lt"/>
              <a:buAutoNum type="alphaLcPeriod"/>
            </a:pPr>
            <a:r>
              <a:rPr lang="en-US" dirty="0"/>
              <a:t>Encourage participation of racial or ethnic minorities in mathematics</a:t>
            </a:r>
          </a:p>
          <a:p>
            <a:pPr marL="685763" lvl="1" indent="-228587">
              <a:buFont typeface="+mj-lt"/>
              <a:buAutoNum type="alphaLcPeriod"/>
            </a:pPr>
            <a:r>
              <a:rPr lang="en-US" dirty="0"/>
              <a:t>Encourage participation of students from low socioeconomic backgrounds in mathematics</a:t>
            </a:r>
          </a:p>
          <a:p>
            <a:pPr defTabSz="914350">
              <a:defRPr/>
            </a:pPr>
            <a:endParaRPr lang="en-US" dirty="0"/>
          </a:p>
          <a:p>
            <a:pPr defTabSz="914350">
              <a:defRPr/>
            </a:pPr>
            <a:r>
              <a:rPr lang="en-US" dirty="0"/>
              <a:t>Q58. How well prepared did you feel to do each of the following as part of your instruction on this particular unit? (Response Options: [1] Not adequately prepared, [2] Somewhat prepared, [3] Fairly well prepared, [4] Very well prepared)</a:t>
            </a:r>
          </a:p>
          <a:p>
            <a:pPr marL="685763" lvl="1" indent="-228587">
              <a:buFont typeface="+mj-lt"/>
              <a:buAutoNum type="alphaLcPeriod"/>
            </a:pPr>
            <a:r>
              <a:rPr lang="en-US" dirty="0"/>
              <a:t>Anticipate difficulties that students will have with particular mathematical ideas and procedures in this unit</a:t>
            </a:r>
          </a:p>
          <a:p>
            <a:pPr marL="685763" lvl="1" indent="-228587">
              <a:buFont typeface="+mj-lt"/>
              <a:buAutoNum type="alphaLcPeriod"/>
            </a:pPr>
            <a:r>
              <a:rPr lang="en-US" dirty="0"/>
              <a:t>Find out what students thought or already knew about the key mathematical ideas </a:t>
            </a:r>
          </a:p>
          <a:p>
            <a:pPr marL="685763" lvl="1" indent="-228587">
              <a:buFont typeface="+mj-lt"/>
              <a:buAutoNum type="alphaLcPeriod"/>
            </a:pPr>
            <a:r>
              <a:rPr lang="en-US" dirty="0"/>
              <a:t>Implement the mathematics </a:t>
            </a:r>
            <a:r>
              <a:rPr lang="en-US" dirty="0" smtClean="0"/>
              <a:t>textbook/program </a:t>
            </a:r>
            <a:r>
              <a:rPr lang="en-US" dirty="0"/>
              <a:t>to be used during this unit  </a:t>
            </a:r>
            <a:r>
              <a:rPr lang="en-US" dirty="0" smtClean="0"/>
              <a:t>[Presented only to teachers who indicated using a commercially-published textbook/program in Q52/53]</a:t>
            </a:r>
            <a:endParaRPr lang="en-US" dirty="0"/>
          </a:p>
          <a:p>
            <a:pPr marL="685763" lvl="1" indent="-228587">
              <a:buFont typeface="+mj-lt"/>
              <a:buAutoNum type="alphaLcPeriod"/>
            </a:pPr>
            <a:r>
              <a:rPr lang="en-US" dirty="0"/>
              <a:t>Monitor student understanding during this unit</a:t>
            </a:r>
          </a:p>
          <a:p>
            <a:pPr marL="685763" lvl="1" indent="-228587">
              <a:buFont typeface="+mj-lt"/>
              <a:buAutoNum type="alphaLcPeriod"/>
            </a:pPr>
            <a:r>
              <a:rPr lang="en-US" dirty="0"/>
              <a:t>Assess student understanding at the conclusion of this unit</a:t>
            </a:r>
          </a:p>
          <a:p>
            <a:endParaRPr lang="en-US" dirty="0"/>
          </a:p>
          <a:p>
            <a:pPr defTabSz="914350">
              <a:defRPr/>
            </a:pPr>
            <a:r>
              <a:rPr lang="en-US" dirty="0"/>
              <a:t>The numbers in parentheses are standard errors.</a:t>
            </a:r>
          </a:p>
          <a:p>
            <a:endParaRPr lang="en-US" dirty="0"/>
          </a:p>
          <a:p>
            <a:pPr defTabSz="914350">
              <a:defRPr/>
            </a:pPr>
            <a:r>
              <a:rPr lang="en-US" dirty="0" smtClean="0"/>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“Race/Ethnic Groups Historically Underrepresented in STEM.”  This updated language is used in the slides provided for presentation.</a:t>
            </a:r>
            <a:endParaRPr lang="en-US" dirty="0"/>
          </a:p>
          <a:p>
            <a:r>
              <a:rPr lang="en-US" dirty="0"/>
              <a:t> </a:t>
            </a:r>
          </a:p>
          <a:p>
            <a:r>
              <a:rPr lang="en-US" b="1" dirty="0"/>
              <a:t>Findings Highlighted in Technical Report</a:t>
            </a:r>
            <a:endParaRPr lang="en-US" dirty="0"/>
          </a:p>
          <a:p>
            <a:pPr defTabSz="914350">
              <a:defRPr/>
            </a:pPr>
            <a:r>
              <a:rPr lang="en-US" baseline="0" dirty="0" smtClean="0"/>
              <a:t>“</a:t>
            </a:r>
            <a:r>
              <a:rPr lang="en-US" dirty="0"/>
              <a:t>Table 2.38 shows the mean scores on each of the “teacher preparedness” composites for mathematics classes by a number of equity variables.  As is the case in science, classes comprised of “mostly high achievers” are significantly more likely than those that include “mostly low achievers” to be taught by teachers who feel well prepared in mathematics content, to encourage students’ interest in mathematics, and to implement instruction in a particular unit.”</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Perceptions of Preparedness to Teach Mathematics Content score was computed only for non-self-contained classes. </a:t>
            </a:r>
          </a:p>
          <a:p>
            <a:endParaRPr lang="en-US" b="1"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Historically Underrepresented Students includes American Indian or Alaskan Native, Black or African American, Hispanic or Latino, or Native Hawaiian or Other Pacific Islander students.</a:t>
            </a:r>
          </a:p>
          <a:p>
            <a:endParaRPr lang="en-US" b="1" dirty="0" smtClean="0"/>
          </a:p>
          <a:p>
            <a:r>
              <a:rPr lang="en-US" b="0" dirty="0" smtClean="0"/>
              <a:t>Perceptions of Preparedness to Teach Mathematics Content score was computed only for non-self-contained classes. </a:t>
            </a:r>
          </a:p>
          <a:p>
            <a:endParaRPr lang="en-US" b="1"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Perceptions of Preparedness to Teach Mathematics Content score was computed only for non-self-contained classes. </a:t>
            </a:r>
          </a:p>
          <a:p>
            <a:endParaRPr lang="en-US" b="1"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7102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2.3,</a:t>
            </a:r>
            <a:r>
              <a:rPr lang="en-US" baseline="0" dirty="0" smtClean="0"/>
              <a:t> p. 10 in Technical Report</a:t>
            </a:r>
          </a:p>
          <a:p>
            <a:endParaRPr lang="en-US" baseline="0" dirty="0" smtClean="0"/>
          </a:p>
          <a:p>
            <a:pPr defTabSz="914350">
              <a:defRPr/>
            </a:pPr>
            <a:r>
              <a:rPr lang="en-US" b="1" dirty="0" smtClean="0"/>
              <a:t>This slide shows data from an individual</a:t>
            </a:r>
            <a:r>
              <a:rPr lang="en-US" b="1" baseline="0" dirty="0" smtClean="0"/>
              <a:t> item. </a:t>
            </a:r>
          </a:p>
          <a:p>
            <a:endParaRPr lang="en-US" dirty="0" smtClean="0"/>
          </a:p>
          <a:p>
            <a:r>
              <a:rPr lang="en-US" dirty="0" smtClean="0"/>
              <a:t>Mathematics</a:t>
            </a:r>
            <a:r>
              <a:rPr lang="en-US" baseline="0" dirty="0" smtClean="0"/>
              <a:t> </a:t>
            </a:r>
            <a:r>
              <a:rPr lang="en-US" dirty="0" smtClean="0"/>
              <a:t>Teacher Questionnaire</a:t>
            </a:r>
          </a:p>
          <a:p>
            <a:r>
              <a:rPr lang="en-US" dirty="0" smtClean="0"/>
              <a:t>Q1. How many years have you taught prior to this school year: </a:t>
            </a:r>
            <a:endParaRPr lang="en-US" baseline="0" dirty="0" smtClean="0"/>
          </a:p>
          <a:p>
            <a:pPr marL="685763" lvl="1" indent="-228587">
              <a:buFont typeface="+mj-lt"/>
              <a:buAutoNum type="alphaLcPeriod"/>
            </a:pPr>
            <a:r>
              <a:rPr lang="en-US" strike="sngStrike" baseline="0" dirty="0" smtClean="0"/>
              <a:t>any subject at the K</a:t>
            </a:r>
            <a:r>
              <a:rPr lang="en-US" strike="sngStrike" dirty="0" smtClean="0"/>
              <a:t>–</a:t>
            </a:r>
            <a:r>
              <a:rPr lang="en-US" strike="sngStrike" baseline="0" dirty="0" smtClean="0"/>
              <a:t>12 level? _____ </a:t>
            </a:r>
          </a:p>
          <a:p>
            <a:pPr marL="685763" lvl="1" indent="-228587">
              <a:buFont typeface="+mj-lt"/>
              <a:buAutoNum type="alphaLcPeriod"/>
            </a:pPr>
            <a:r>
              <a:rPr lang="en-US" b="0" baseline="0" dirty="0" smtClean="0"/>
              <a:t>mathematics at the K</a:t>
            </a:r>
            <a:r>
              <a:rPr lang="en-US" dirty="0" smtClean="0"/>
              <a:t>–</a:t>
            </a:r>
            <a:r>
              <a:rPr lang="en-US" b="0" baseline="0" dirty="0" smtClean="0"/>
              <a:t>12 level? _____ </a:t>
            </a:r>
          </a:p>
          <a:p>
            <a:pPr marL="685763" lvl="1" indent="-228587">
              <a:buFont typeface="+mj-lt"/>
              <a:buAutoNum type="alphaLcPeriod"/>
            </a:pPr>
            <a:r>
              <a:rPr lang="en-US" strike="sngStrike" baseline="0" dirty="0" smtClean="0"/>
              <a:t>at this school, any subject? _____ </a:t>
            </a:r>
          </a:p>
          <a:p>
            <a:endParaRPr lang="en-US" dirty="0" smtClean="0"/>
          </a:p>
          <a:p>
            <a:pPr defTabSz="914350">
              <a:defRPr/>
            </a:pPr>
            <a:r>
              <a:rPr lang="en-US" dirty="0" smtClean="0"/>
              <a:t>The numbers in parentheses</a:t>
            </a:r>
            <a:r>
              <a:rPr lang="en-US" baseline="0" dirty="0" smtClean="0"/>
              <a:t> are standard errors.</a:t>
            </a:r>
          </a:p>
          <a:p>
            <a:pPr defTabSz="914350">
              <a:defRPr/>
            </a:pPr>
            <a:endParaRPr lang="en-US" dirty="0" smtClean="0"/>
          </a:p>
          <a:p>
            <a:pPr defTabSz="914350">
              <a:defRPr/>
            </a:pPr>
            <a:r>
              <a:rPr lang="en-US" dirty="0" smtClean="0"/>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“Race/Ethnic Groups Historically Underrepresented in STEM.”  This updated language is used in the slides provided for presentation.</a:t>
            </a:r>
          </a:p>
          <a:p>
            <a:endParaRPr lang="en-US" dirty="0" smtClean="0"/>
          </a:p>
          <a:p>
            <a:pPr defTabSz="914350">
              <a:defRPr/>
            </a:pPr>
            <a:r>
              <a:rPr lang="en-US" b="1" dirty="0"/>
              <a:t>Findings Highlighted in Technical Report</a:t>
            </a:r>
            <a:endParaRPr lang="en-US" dirty="0" smtClean="0"/>
          </a:p>
          <a:p>
            <a:pPr defTabSz="914350">
              <a:defRPr/>
            </a:pPr>
            <a:r>
              <a:rPr lang="en-US" dirty="0"/>
              <a:t>“Analyses were conducted to examine how teachers are distributed among schools; for example, whether teachers with the least experience are concentrated in high-poverty schools.  As can be seen in Table 2.3, science classes in high-poverty schools are more likely than those in low-poverty schools to be taught by teachers with five or fewer years of experience.”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73C093-C5AB-4C04-83F8-FF717FDE629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139006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3C093-C5AB-4C04-83F8-FF717FDE629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61416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3C093-C5AB-4C04-83F8-FF717FDE629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95299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51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71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39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88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148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368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95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10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3C093-C5AB-4C04-83F8-FF717FDE629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2067023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9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88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95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3C093-C5AB-4C04-83F8-FF717FDE629C}"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36850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73C093-C5AB-4C04-83F8-FF717FDE629C}"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183688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73C093-C5AB-4C04-83F8-FF717FDE629C}"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308632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73C093-C5AB-4C04-83F8-FF717FDE629C}"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340087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3C093-C5AB-4C04-83F8-FF717FDE629C}"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86133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3C093-C5AB-4C04-83F8-FF717FDE629C}"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389181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3C093-C5AB-4C04-83F8-FF717FDE629C}"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50B6F-4C18-4718-BDE7-2BE4FE1C7776}" type="slidenum">
              <a:rPr lang="en-US" smtClean="0"/>
              <a:t>‹#›</a:t>
            </a:fld>
            <a:endParaRPr lang="en-US"/>
          </a:p>
        </p:txBody>
      </p:sp>
    </p:spTree>
    <p:extLst>
      <p:ext uri="{BB962C8B-B14F-4D97-AF65-F5344CB8AC3E}">
        <p14:creationId xmlns:p14="http://schemas.microsoft.com/office/powerpoint/2010/main" val="10913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3C093-C5AB-4C04-83F8-FF717FDE629C}"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50B6F-4C18-4718-BDE7-2BE4FE1C7776}" type="slidenum">
              <a:rPr lang="en-US" smtClean="0"/>
              <a:t>‹#›</a:t>
            </a:fld>
            <a:endParaRPr lang="en-US"/>
          </a:p>
        </p:txBody>
      </p:sp>
    </p:spTree>
    <p:extLst>
      <p:ext uri="{BB962C8B-B14F-4D97-AF65-F5344CB8AC3E}">
        <p14:creationId xmlns:p14="http://schemas.microsoft.com/office/powerpoint/2010/main" val="605034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A75BF-0480-42D9-BC3B-AF0BCD6F0051}"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A18CB-4BA9-4DA6-A360-974B972256DF}"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00" y="0"/>
            <a:ext cx="9448799" cy="6858000"/>
          </a:xfrm>
          <a:prstGeom prst="rect">
            <a:avLst/>
          </a:prstGeom>
        </p:spPr>
      </p:pic>
      <p:grpSp>
        <p:nvGrpSpPr>
          <p:cNvPr id="14" name="Group 13"/>
          <p:cNvGrpSpPr/>
          <p:nvPr/>
        </p:nvGrpSpPr>
        <p:grpSpPr>
          <a:xfrm>
            <a:off x="3581400" y="6236753"/>
            <a:ext cx="6142684" cy="585339"/>
            <a:chOff x="2311936" y="6236753"/>
            <a:chExt cx="6142684" cy="585339"/>
          </a:xfrm>
        </p:grpSpPr>
        <p:grpSp>
          <p:nvGrpSpPr>
            <p:cNvPr id="8" name="Group 7"/>
            <p:cNvGrpSpPr/>
            <p:nvPr/>
          </p:nvGrpSpPr>
          <p:grpSpPr>
            <a:xfrm>
              <a:off x="2311936" y="6237316"/>
              <a:ext cx="3856627" cy="584776"/>
              <a:chOff x="433677" y="371749"/>
              <a:chExt cx="3856627" cy="584776"/>
            </a:xfrm>
          </p:grpSpPr>
          <p:sp>
            <p:nvSpPr>
              <p:cNvPr id="9" name="TextBox 8"/>
              <p:cNvSpPr txBox="1"/>
              <p:nvPr/>
            </p:nvSpPr>
            <p:spPr>
              <a:xfrm>
                <a:off x="433677" y="371749"/>
                <a:ext cx="3856627" cy="584776"/>
              </a:xfrm>
              <a:prstGeom prst="rect">
                <a:avLst/>
              </a:prstGeom>
              <a:noFill/>
            </p:spPr>
            <p:txBody>
              <a:bodyPr wrap="square" rtlCol="0">
                <a:spAutoFit/>
              </a:bodyPr>
              <a:lstStyle/>
              <a:p>
                <a:r>
                  <a:rPr lang="en-US" sz="3200" dirty="0">
                    <a:solidFill>
                      <a:prstClr val="white">
                        <a:alpha val="70000"/>
                      </a:prstClr>
                    </a:solidFill>
                  </a:rPr>
                  <a:t>2012 NSSME</a:t>
                </a:r>
              </a:p>
            </p:txBody>
          </p:sp>
          <p:cxnSp>
            <p:nvCxnSpPr>
              <p:cNvPr id="10" name="Straight Connector 9"/>
              <p:cNvCxnSpPr/>
              <p:nvPr/>
            </p:nvCxnSpPr>
            <p:spPr>
              <a:xfrm>
                <a:off x="2693741" y="530240"/>
                <a:ext cx="0" cy="309793"/>
              </a:xfrm>
              <a:prstGeom prst="line">
                <a:avLst/>
              </a:prstGeom>
              <a:ln>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4652907" y="6236753"/>
              <a:ext cx="3801713" cy="523220"/>
            </a:xfrm>
            <a:prstGeom prst="rect">
              <a:avLst/>
            </a:prstGeom>
            <a:noFill/>
            <a:ln>
              <a:noFill/>
            </a:ln>
          </p:spPr>
          <p:txBody>
            <a:bodyPr wrap="square" rtlCol="0">
              <a:spAutoFit/>
            </a:bodyPr>
            <a:lstStyle/>
            <a:p>
              <a:r>
                <a:rPr lang="en-US" sz="1400" dirty="0">
                  <a:solidFill>
                    <a:prstClr val="white">
                      <a:alpha val="70000"/>
                    </a:prstClr>
                  </a:solidFill>
                </a:rPr>
                <a:t>THE 2012 NATIONAL SURVEY OF</a:t>
              </a:r>
            </a:p>
            <a:p>
              <a:r>
                <a:rPr lang="en-US" sz="1400" dirty="0">
                  <a:solidFill>
                    <a:prstClr val="white">
                      <a:alpha val="70000"/>
                    </a:prstClr>
                  </a:solidFill>
                </a:rPr>
                <a:t>SCIENCE AND MATHEMATICS EDUCATION</a:t>
              </a:r>
            </a:p>
          </p:txBody>
        </p:sp>
      </p:gr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00" y="6242541"/>
            <a:ext cx="2057400" cy="511642"/>
          </a:xfrm>
          <a:prstGeom prst="rect">
            <a:avLst/>
          </a:prstGeom>
        </p:spPr>
      </p:pic>
    </p:spTree>
    <p:extLst>
      <p:ext uri="{BB962C8B-B14F-4D97-AF65-F5344CB8AC3E}">
        <p14:creationId xmlns:p14="http://schemas.microsoft.com/office/powerpoint/2010/main" val="1491010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27432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smtClean="0">
                <a:ln>
                  <a:noFill/>
                </a:ln>
                <a:solidFill>
                  <a:schemeClr val="tx1"/>
                </a:solidFill>
                <a:effectLst/>
                <a:uLnTx/>
                <a:uFillTx/>
                <a:latin typeface="Calibri"/>
              </a:rPr>
              <a:t>Chapter </a:t>
            </a:r>
            <a:r>
              <a:rPr kumimoji="0" lang="en-US" sz="6600" b="0" i="0" u="none" strike="noStrike" kern="1200" cap="none" spc="0" normalizeH="0" baseline="0" noProof="0" dirty="0" smtClean="0">
                <a:ln>
                  <a:noFill/>
                </a:ln>
                <a:solidFill>
                  <a:schemeClr val="tx1"/>
                </a:solidFill>
                <a:effectLst/>
                <a:uLnTx/>
                <a:uFillTx/>
                <a:latin typeface="Calibri"/>
              </a:rPr>
              <a:t>2</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6600" dirty="0" smtClean="0">
                <a:solidFill>
                  <a:schemeClr val="tx1"/>
                </a:solidFill>
                <a:latin typeface="Calibri"/>
              </a:rPr>
              <a:t>Teacher Background and Beliefs</a:t>
            </a:r>
            <a:endParaRPr kumimoji="0" lang="en-US" sz="66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272597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67270208"/>
              </p:ext>
            </p:extLst>
          </p:nvPr>
        </p:nvGraphicFramePr>
        <p:xfrm>
          <a:off x="762000" y="1600200"/>
          <a:ext cx="7924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Classes Taught by Mathematics Teachers with 5 or Fewer Years Experience Teaching Mathematics, </a:t>
            </a:r>
            <a:r>
              <a:rPr lang="en-US" dirty="0">
                <a:solidFill>
                  <a:prstClr val="black"/>
                </a:solidFill>
              </a:rPr>
              <a:t>by Percentage of Students in School Eligible for Free/Reduced-Price </a:t>
            </a:r>
            <a:r>
              <a:rPr lang="en-US" dirty="0" smtClean="0">
                <a:solidFill>
                  <a:prstClr val="black"/>
                </a:solidFill>
              </a:rPr>
              <a:t>Lunch</a:t>
            </a:r>
            <a:endParaRPr lang="en-US" dirty="0">
              <a:solidFill>
                <a:prstClr val="black"/>
              </a:solidFill>
            </a:endParaRPr>
          </a:p>
        </p:txBody>
      </p:sp>
    </p:spTree>
    <p:extLst>
      <p:ext uri="{BB962C8B-B14F-4D97-AF65-F5344CB8AC3E}">
        <p14:creationId xmlns:p14="http://schemas.microsoft.com/office/powerpoint/2010/main" val="1760248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12 </a:t>
            </a:r>
          </a:p>
          <a:p>
            <a:pPr>
              <a:defRPr/>
            </a:pPr>
            <a:r>
              <a:rPr lang="en-US" dirty="0" smtClean="0">
                <a:solidFill>
                  <a:prstClr val="black"/>
                </a:solidFill>
              </a:rPr>
              <a:t>(</a:t>
            </a:r>
            <a:r>
              <a:rPr lang="en-US" dirty="0">
                <a:solidFill>
                  <a:prstClr val="black"/>
                </a:solidFill>
              </a:rPr>
              <a:t>not for presentation</a:t>
            </a:r>
            <a:r>
              <a:rPr lang="en-US" dirty="0" smtClean="0">
                <a:solidFill>
                  <a:prstClr val="black"/>
                </a:solidFill>
              </a:rPr>
              <a:t>)</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90800"/>
            <a:ext cx="6083300" cy="1581150"/>
          </a:xfrm>
          <a:prstGeom prst="rect">
            <a:avLst/>
          </a:prstGeom>
          <a:solidFill>
            <a:schemeClr val="bg1"/>
          </a:solidFill>
          <a:ln>
            <a:noFill/>
          </a:ln>
          <a:effectLst/>
        </p:spPr>
      </p:pic>
    </p:spTree>
    <p:extLst>
      <p:ext uri="{BB962C8B-B14F-4D97-AF65-F5344CB8AC3E}">
        <p14:creationId xmlns:p14="http://schemas.microsoft.com/office/powerpoint/2010/main" val="2905912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90399444"/>
              </p:ext>
            </p:extLst>
          </p:nvPr>
        </p:nvGraphicFramePr>
        <p:xfrm>
          <a:off x="533400" y="1417638"/>
          <a:ext cx="8077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smtClean="0">
                <a:solidFill>
                  <a:prstClr val="black"/>
                </a:solidFill>
              </a:rPr>
              <a:t>Mathematics Classes Taught by Teachers From Race/Ethnicity Groups Historically Underrepresented in Mathematics, </a:t>
            </a:r>
            <a:r>
              <a:rPr lang="en-US" dirty="0">
                <a:solidFill>
                  <a:prstClr val="black"/>
                </a:solidFill>
              </a:rPr>
              <a:t>by Percentage of Students in Class from Historically Underrepresented Race/Ethnicity </a:t>
            </a:r>
            <a:r>
              <a:rPr lang="en-US" dirty="0" smtClean="0">
                <a:solidFill>
                  <a:prstClr val="black"/>
                </a:solidFill>
              </a:rPr>
              <a:t>Groups</a:t>
            </a:r>
            <a:endParaRPr lang="en-US" dirty="0">
              <a:solidFill>
                <a:prstClr val="black"/>
              </a:solidFill>
            </a:endParaRPr>
          </a:p>
        </p:txBody>
      </p:sp>
    </p:spTree>
    <p:extLst>
      <p:ext uri="{BB962C8B-B14F-4D97-AF65-F5344CB8AC3E}">
        <p14:creationId xmlns:p14="http://schemas.microsoft.com/office/powerpoint/2010/main" val="1550338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2514600"/>
            <a:ext cx="5791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sz="6600" dirty="0" smtClean="0">
                <a:solidFill>
                  <a:srgbClr val="1F497D">
                    <a:lumMod val="75000"/>
                  </a:srgbClr>
                </a:solidFill>
              </a:rPr>
              <a:t>Teacher Preparation</a:t>
            </a:r>
            <a:endParaRPr lang="en-US" sz="6600" dirty="0">
              <a:solidFill>
                <a:srgbClr val="1F497D">
                  <a:lumMod val="75000"/>
                </a:srgbClr>
              </a:solidFill>
            </a:endParaRPr>
          </a:p>
        </p:txBody>
      </p:sp>
    </p:spTree>
    <p:extLst>
      <p:ext uri="{BB962C8B-B14F-4D97-AF65-F5344CB8AC3E}">
        <p14:creationId xmlns:p14="http://schemas.microsoft.com/office/powerpoint/2010/main" val="1080476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15 </a:t>
            </a:r>
          </a:p>
          <a:p>
            <a:pPr>
              <a:defRPr/>
            </a:pPr>
            <a:r>
              <a:rPr lang="en-US" dirty="0" smtClean="0">
                <a:solidFill>
                  <a:prstClr val="black"/>
                </a:solidFill>
              </a:rPr>
              <a:t>(</a:t>
            </a:r>
            <a:r>
              <a:rPr lang="en-US" dirty="0">
                <a:solidFill>
                  <a:prstClr val="black"/>
                </a:solidFill>
              </a:rPr>
              <a:t>not for presentation</a:t>
            </a:r>
            <a:r>
              <a:rPr lang="en-US" dirty="0" smtClean="0">
                <a:solidFill>
                  <a:prstClr val="black"/>
                </a:solidFill>
              </a:rPr>
              <a:t>)</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50" y="2819400"/>
            <a:ext cx="6083300" cy="1406525"/>
          </a:xfrm>
          <a:prstGeom prst="rect">
            <a:avLst/>
          </a:prstGeom>
          <a:solidFill>
            <a:schemeClr val="bg1"/>
          </a:solidFill>
          <a:ln>
            <a:noFill/>
          </a:ln>
          <a:effectLst/>
        </p:spPr>
      </p:pic>
    </p:spTree>
    <p:extLst>
      <p:ext uri="{BB962C8B-B14F-4D97-AF65-F5344CB8AC3E}">
        <p14:creationId xmlns:p14="http://schemas.microsoft.com/office/powerpoint/2010/main" val="3153803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58803134"/>
              </p:ext>
            </p:extLst>
          </p:nvPr>
        </p:nvGraphicFramePr>
        <p:xfrm>
          <a:off x="723900" y="1417638"/>
          <a:ext cx="7696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smtClean="0">
                <a:solidFill>
                  <a:prstClr val="black"/>
                </a:solidFill>
              </a:rPr>
              <a:t>Mathematics Teacher Degrees, by Grade Range</a:t>
            </a:r>
            <a:endParaRPr lang="en-US" dirty="0">
              <a:solidFill>
                <a:prstClr val="black"/>
              </a:solidFill>
            </a:endParaRPr>
          </a:p>
        </p:txBody>
      </p:sp>
    </p:spTree>
    <p:extLst>
      <p:ext uri="{BB962C8B-B14F-4D97-AF65-F5344CB8AC3E}">
        <p14:creationId xmlns:p14="http://schemas.microsoft.com/office/powerpoint/2010/main" val="3709340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17 </a:t>
            </a:r>
          </a:p>
          <a:p>
            <a:pPr>
              <a:defRPr/>
            </a:pPr>
            <a:r>
              <a:rPr lang="en-US" dirty="0" smtClean="0">
                <a:solidFill>
                  <a:prstClr val="black"/>
                </a:solidFill>
              </a:rPr>
              <a:t>(</a:t>
            </a:r>
            <a:r>
              <a:rPr lang="en-US" dirty="0">
                <a:solidFill>
                  <a:prstClr val="black"/>
                </a:solidFill>
              </a:rPr>
              <a:t>not for presentation</a:t>
            </a:r>
            <a:r>
              <a:rPr lang="en-US" dirty="0" smtClean="0">
                <a:solidFill>
                  <a:prstClr val="black"/>
                </a:solidFill>
              </a:rPr>
              <a:t>)</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3048000"/>
            <a:ext cx="6083300" cy="1333500"/>
          </a:xfrm>
          <a:prstGeom prst="rect">
            <a:avLst/>
          </a:prstGeom>
          <a:solidFill>
            <a:schemeClr val="bg1"/>
          </a:solidFill>
          <a:ln>
            <a:noFill/>
          </a:ln>
          <a:effectLst/>
        </p:spPr>
      </p:pic>
    </p:spTree>
    <p:extLst>
      <p:ext uri="{BB962C8B-B14F-4D97-AF65-F5344CB8AC3E}">
        <p14:creationId xmlns:p14="http://schemas.microsoft.com/office/powerpoint/2010/main" val="3248162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805510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Secondary Mathematics Teachers with a Degree in Discipline, by Percentage of Students in School Eligible for Free/Reduced-Price Lunch</a:t>
            </a:r>
            <a:endParaRPr lang="en-US" sz="8800" dirty="0">
              <a:solidFill>
                <a:prstClr val="black"/>
              </a:solidFill>
            </a:endParaRPr>
          </a:p>
        </p:txBody>
      </p:sp>
    </p:spTree>
    <p:extLst>
      <p:ext uri="{BB962C8B-B14F-4D97-AF65-F5344CB8AC3E}">
        <p14:creationId xmlns:p14="http://schemas.microsoft.com/office/powerpoint/2010/main" val="45672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19 </a:t>
            </a:r>
          </a:p>
          <a:p>
            <a:pPr>
              <a:defRPr/>
            </a:pPr>
            <a:r>
              <a:rPr lang="en-US" dirty="0" smtClean="0">
                <a:solidFill>
                  <a:prstClr val="black"/>
                </a:solidFill>
              </a:rPr>
              <a:t>(</a:t>
            </a:r>
            <a:r>
              <a:rPr lang="en-US" dirty="0">
                <a:solidFill>
                  <a:prstClr val="black"/>
                </a:solidFill>
              </a:rPr>
              <a:t>not for presentation</a:t>
            </a:r>
            <a:r>
              <a:rPr lang="en-US" dirty="0" smtClean="0">
                <a:solidFill>
                  <a:prstClr val="black"/>
                </a:solidFill>
              </a:rPr>
              <a:t>)</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3063875"/>
            <a:ext cx="6083300" cy="1187450"/>
          </a:xfrm>
          <a:prstGeom prst="rect">
            <a:avLst/>
          </a:prstGeom>
          <a:solidFill>
            <a:schemeClr val="bg1"/>
          </a:solidFill>
          <a:ln>
            <a:noFill/>
          </a:ln>
          <a:effectLst/>
        </p:spPr>
      </p:pic>
    </p:spTree>
    <p:extLst>
      <p:ext uri="{BB962C8B-B14F-4D97-AF65-F5344CB8AC3E}">
        <p14:creationId xmlns:p14="http://schemas.microsoft.com/office/powerpoint/2010/main" val="2112532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9022848"/>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Mathematics Teachers Completing at Least One Course in Their Field at Two-Year Institutions, by Grade Range</a:t>
            </a:r>
            <a:endParaRPr lang="en-US" sz="8800" dirty="0">
              <a:solidFill>
                <a:prstClr val="black"/>
              </a:solidFill>
            </a:endParaRPr>
          </a:p>
        </p:txBody>
      </p:sp>
    </p:spTree>
    <p:extLst>
      <p:ext uri="{BB962C8B-B14F-4D97-AF65-F5344CB8AC3E}">
        <p14:creationId xmlns:p14="http://schemas.microsoft.com/office/powerpoint/2010/main" val="1232410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sz="8000" dirty="0" smtClean="0">
                <a:solidFill>
                  <a:prstClr val="black"/>
                </a:solidFill>
              </a:rPr>
              <a:t>MATHEMATICS</a:t>
            </a:r>
            <a:endParaRPr lang="en-US" sz="8000" dirty="0">
              <a:solidFill>
                <a:prstClr val="black"/>
              </a:solidFill>
            </a:endParaRPr>
          </a:p>
        </p:txBody>
      </p:sp>
    </p:spTree>
    <p:extLst>
      <p:ext uri="{BB962C8B-B14F-4D97-AF65-F5344CB8AC3E}">
        <p14:creationId xmlns:p14="http://schemas.microsoft.com/office/powerpoint/2010/main" val="1626398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21 </a:t>
            </a:r>
          </a:p>
          <a:p>
            <a:pPr>
              <a:defRPr/>
            </a:pPr>
            <a:r>
              <a:rPr lang="en-US" dirty="0" smtClean="0">
                <a:solidFill>
                  <a:prstClr val="black"/>
                </a:solidFill>
              </a:rPr>
              <a:t>(</a:t>
            </a:r>
            <a:r>
              <a:rPr lang="en-US" dirty="0">
                <a:solidFill>
                  <a:prstClr val="black"/>
                </a:solidFill>
              </a:rPr>
              <a:t>not for presentation</a:t>
            </a:r>
            <a:r>
              <a:rPr lang="en-US" dirty="0" smtClean="0">
                <a:solidFill>
                  <a:prstClr val="black"/>
                </a:solidFill>
              </a:rPr>
              <a:t>)</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200400"/>
            <a:ext cx="6083300" cy="1144587"/>
          </a:xfrm>
          <a:prstGeom prst="rect">
            <a:avLst/>
          </a:prstGeom>
          <a:solidFill>
            <a:schemeClr val="bg1"/>
          </a:solidFill>
          <a:ln>
            <a:noFill/>
          </a:ln>
          <a:effectLst/>
        </p:spPr>
      </p:pic>
    </p:spTree>
    <p:extLst>
      <p:ext uri="{BB962C8B-B14F-4D97-AF65-F5344CB8AC3E}">
        <p14:creationId xmlns:p14="http://schemas.microsoft.com/office/powerpoint/2010/main" val="67347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55569486"/>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52400" y="228600"/>
            <a:ext cx="8763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2800" dirty="0" smtClean="0">
                <a:solidFill>
                  <a:prstClr val="black"/>
                </a:solidFill>
              </a:rPr>
              <a:t>Average Percentage of Courses Mathematics Teachers Completed in Their Field at Two-Year Institutions, by Grade Range</a:t>
            </a:r>
            <a:endParaRPr lang="en-US" sz="5400" dirty="0">
              <a:solidFill>
                <a:prstClr val="black"/>
              </a:solidFill>
            </a:endParaRPr>
          </a:p>
        </p:txBody>
      </p:sp>
    </p:spTree>
    <p:extLst>
      <p:ext uri="{BB962C8B-B14F-4D97-AF65-F5344CB8AC3E}">
        <p14:creationId xmlns:p14="http://schemas.microsoft.com/office/powerpoint/2010/main" val="3891040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23 </a:t>
            </a:r>
          </a:p>
          <a:p>
            <a:pPr>
              <a:defRPr/>
            </a:pPr>
            <a:r>
              <a:rPr lang="en-US" dirty="0" smtClean="0">
                <a:solidFill>
                  <a:prstClr val="black"/>
                </a:solidFill>
              </a:rPr>
              <a:t>(</a:t>
            </a:r>
            <a:r>
              <a:rPr lang="en-US" dirty="0">
                <a:solidFill>
                  <a:prstClr val="black"/>
                </a:solidFill>
              </a:rPr>
              <a:t>not for presentation)</a:t>
            </a: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187575"/>
            <a:ext cx="6111875" cy="2481263"/>
          </a:xfrm>
          <a:prstGeom prst="rect">
            <a:avLst/>
          </a:prstGeom>
          <a:solidFill>
            <a:schemeClr val="bg1"/>
          </a:solidFill>
          <a:ln>
            <a:noFill/>
          </a:ln>
          <a:effectLst/>
        </p:spPr>
      </p:pic>
    </p:spTree>
    <p:extLst>
      <p:ext uri="{BB962C8B-B14F-4D97-AF65-F5344CB8AC3E}">
        <p14:creationId xmlns:p14="http://schemas.microsoft.com/office/powerpoint/2010/main" val="2354360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39608889"/>
              </p:ext>
            </p:extLst>
          </p:nvPr>
        </p:nvGraphicFramePr>
        <p:xfrm>
          <a:off x="2286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3600" dirty="0" smtClean="0">
                <a:solidFill>
                  <a:prstClr val="black"/>
                </a:solidFill>
              </a:rPr>
              <a:t>Elementary Mathematics Teachers’ Completing Various College Courses</a:t>
            </a:r>
            <a:endParaRPr lang="en-US" sz="6600" dirty="0">
              <a:solidFill>
                <a:prstClr val="black"/>
              </a:solidFill>
            </a:endParaRPr>
          </a:p>
        </p:txBody>
      </p:sp>
    </p:spTree>
    <p:extLst>
      <p:ext uri="{BB962C8B-B14F-4D97-AF65-F5344CB8AC3E}">
        <p14:creationId xmlns:p14="http://schemas.microsoft.com/office/powerpoint/2010/main" val="535357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25 </a:t>
            </a:r>
          </a:p>
          <a:p>
            <a:pPr>
              <a:defRPr/>
            </a:pPr>
            <a:r>
              <a:rPr lang="en-US" dirty="0" smtClean="0">
                <a:solidFill>
                  <a:prstClr val="black"/>
                </a:solidFill>
              </a:rPr>
              <a:t>(</a:t>
            </a:r>
            <a:r>
              <a:rPr lang="en-US" dirty="0">
                <a:solidFill>
                  <a:prstClr val="black"/>
                </a:solidFill>
              </a:rPr>
              <a:t>not for presentation)</a:t>
            </a:r>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713038"/>
            <a:ext cx="6111875" cy="1430337"/>
          </a:xfrm>
          <a:prstGeom prst="rect">
            <a:avLst/>
          </a:prstGeom>
          <a:solidFill>
            <a:schemeClr val="bg1"/>
          </a:solidFill>
          <a:ln>
            <a:noFill/>
          </a:ln>
          <a:effectLst/>
        </p:spPr>
      </p:pic>
    </p:spTree>
    <p:extLst>
      <p:ext uri="{BB962C8B-B14F-4D97-AF65-F5344CB8AC3E}">
        <p14:creationId xmlns:p14="http://schemas.microsoft.com/office/powerpoint/2010/main" val="144931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39694372"/>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3200" dirty="0" smtClean="0">
                <a:solidFill>
                  <a:prstClr val="black"/>
                </a:solidFill>
              </a:rPr>
              <a:t>Elementary Mathematics Teachers’ Coursework Related to NCTM Course-Background Standards</a:t>
            </a:r>
            <a:endParaRPr lang="en-US" sz="6000" dirty="0">
              <a:solidFill>
                <a:prstClr val="black"/>
              </a:solidFill>
            </a:endParaRPr>
          </a:p>
        </p:txBody>
      </p:sp>
    </p:spTree>
    <p:extLst>
      <p:ext uri="{BB962C8B-B14F-4D97-AF65-F5344CB8AC3E}">
        <p14:creationId xmlns:p14="http://schemas.microsoft.com/office/powerpoint/2010/main" val="2978688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a:t>
            </a:r>
            <a:r>
              <a:rPr lang="en-US" dirty="0" smtClean="0">
                <a:solidFill>
                  <a:prstClr val="black"/>
                </a:solidFill>
              </a:rPr>
              <a:t>Slides 27–30 </a:t>
            </a:r>
          </a:p>
          <a:p>
            <a:pPr>
              <a:defRPr/>
            </a:pPr>
            <a:r>
              <a:rPr lang="en-US" dirty="0" smtClean="0">
                <a:solidFill>
                  <a:prstClr val="black"/>
                </a:solidFill>
              </a:rPr>
              <a:t>(</a:t>
            </a:r>
            <a:r>
              <a:rPr lang="en-US" dirty="0">
                <a:solidFill>
                  <a:prstClr val="black"/>
                </a:solidFill>
              </a:rPr>
              <a:t>not for presentation)</a:t>
            </a:r>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1323975"/>
            <a:ext cx="6111875" cy="4210050"/>
          </a:xfrm>
          <a:prstGeom prst="rect">
            <a:avLst/>
          </a:prstGeom>
          <a:solidFill>
            <a:schemeClr val="bg1"/>
          </a:solidFill>
          <a:ln>
            <a:noFill/>
          </a:ln>
          <a:effectLst/>
        </p:spPr>
      </p:pic>
    </p:spTree>
    <p:extLst>
      <p:ext uri="{BB962C8B-B14F-4D97-AF65-F5344CB8AC3E}">
        <p14:creationId xmlns:p14="http://schemas.microsoft.com/office/powerpoint/2010/main" val="4107563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91478790"/>
              </p:ext>
            </p:extLst>
          </p:nvPr>
        </p:nvGraphicFramePr>
        <p:xfrm>
          <a:off x="152400" y="1143000"/>
          <a:ext cx="8686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3600" dirty="0" smtClean="0">
                <a:solidFill>
                  <a:prstClr val="black"/>
                </a:solidFill>
              </a:rPr>
              <a:t>Middle School Mathematics Teachers Completing Various College Courses</a:t>
            </a:r>
            <a:endParaRPr lang="en-US" sz="6600" dirty="0">
              <a:solidFill>
                <a:prstClr val="black"/>
              </a:solidFill>
            </a:endParaRPr>
          </a:p>
        </p:txBody>
      </p:sp>
    </p:spTree>
    <p:extLst>
      <p:ext uri="{BB962C8B-B14F-4D97-AF65-F5344CB8AC3E}">
        <p14:creationId xmlns:p14="http://schemas.microsoft.com/office/powerpoint/2010/main" val="3911579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43727271"/>
              </p:ext>
            </p:extLst>
          </p:nvPr>
        </p:nvGraphicFramePr>
        <p:xfrm>
          <a:off x="152400" y="1143000"/>
          <a:ext cx="8686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3600" dirty="0" smtClean="0">
                <a:solidFill>
                  <a:prstClr val="black"/>
                </a:solidFill>
              </a:rPr>
              <a:t>Middle School Mathematics Teachers </a:t>
            </a:r>
            <a:r>
              <a:rPr lang="en-US" sz="3600" dirty="0">
                <a:solidFill>
                  <a:prstClr val="black"/>
                </a:solidFill>
              </a:rPr>
              <a:t>Completing Various College Courses</a:t>
            </a:r>
            <a:endParaRPr lang="en-US" sz="6600" dirty="0">
              <a:solidFill>
                <a:prstClr val="black"/>
              </a:solidFill>
            </a:endParaRPr>
          </a:p>
        </p:txBody>
      </p:sp>
    </p:spTree>
    <p:extLst>
      <p:ext uri="{BB962C8B-B14F-4D97-AF65-F5344CB8AC3E}">
        <p14:creationId xmlns:p14="http://schemas.microsoft.com/office/powerpoint/2010/main" val="696678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73839928"/>
              </p:ext>
            </p:extLst>
          </p:nvPr>
        </p:nvGraphicFramePr>
        <p:xfrm>
          <a:off x="152400" y="1066800"/>
          <a:ext cx="8686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3600" dirty="0" smtClean="0">
                <a:solidFill>
                  <a:prstClr val="black"/>
                </a:solidFill>
              </a:rPr>
              <a:t>High School </a:t>
            </a:r>
            <a:r>
              <a:rPr lang="en-US" sz="3600" dirty="0">
                <a:solidFill>
                  <a:prstClr val="black"/>
                </a:solidFill>
              </a:rPr>
              <a:t>Mathematics Teachers Completing Various College Courses</a:t>
            </a:r>
            <a:endParaRPr lang="en-US" sz="6600" dirty="0">
              <a:solidFill>
                <a:prstClr val="black"/>
              </a:solidFill>
            </a:endParaRPr>
          </a:p>
        </p:txBody>
      </p:sp>
    </p:spTree>
    <p:extLst>
      <p:ext uri="{BB962C8B-B14F-4D97-AF65-F5344CB8AC3E}">
        <p14:creationId xmlns:p14="http://schemas.microsoft.com/office/powerpoint/2010/main" val="37023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sz="6600" dirty="0" smtClean="0">
                <a:solidFill>
                  <a:prstClr val="black"/>
                </a:solidFill>
              </a:rPr>
              <a:t>Teacher Characteristics</a:t>
            </a:r>
            <a:endParaRPr lang="en-US" sz="6600" dirty="0">
              <a:solidFill>
                <a:prstClr val="black"/>
              </a:solidFill>
            </a:endParaRPr>
          </a:p>
        </p:txBody>
      </p:sp>
    </p:spTree>
    <p:extLst>
      <p:ext uri="{BB962C8B-B14F-4D97-AF65-F5344CB8AC3E}">
        <p14:creationId xmlns:p14="http://schemas.microsoft.com/office/powerpoint/2010/main" val="280526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59593230"/>
              </p:ext>
            </p:extLst>
          </p:nvPr>
        </p:nvGraphicFramePr>
        <p:xfrm>
          <a:off x="152400" y="1066800"/>
          <a:ext cx="8686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3600" dirty="0" smtClean="0">
                <a:solidFill>
                  <a:prstClr val="black"/>
                </a:solidFill>
              </a:rPr>
              <a:t>High School </a:t>
            </a:r>
            <a:r>
              <a:rPr lang="en-US" sz="3600" dirty="0">
                <a:solidFill>
                  <a:prstClr val="black"/>
                </a:solidFill>
              </a:rPr>
              <a:t>Mathematics Teachers Completing Various College Courses</a:t>
            </a:r>
            <a:endParaRPr lang="en-US" sz="6600" dirty="0">
              <a:solidFill>
                <a:prstClr val="black"/>
              </a:solidFill>
            </a:endParaRPr>
          </a:p>
        </p:txBody>
      </p:sp>
    </p:spTree>
    <p:extLst>
      <p:ext uri="{BB962C8B-B14F-4D97-AF65-F5344CB8AC3E}">
        <p14:creationId xmlns:p14="http://schemas.microsoft.com/office/powerpoint/2010/main" val="1715733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32 </a:t>
            </a:r>
          </a:p>
          <a:p>
            <a:pPr>
              <a:defRPr/>
            </a:pPr>
            <a:r>
              <a:rPr lang="en-US" dirty="0" smtClean="0">
                <a:solidFill>
                  <a:prstClr val="black"/>
                </a:solidFill>
              </a:rPr>
              <a:t>(</a:t>
            </a:r>
            <a:r>
              <a:rPr lang="en-US" dirty="0">
                <a:solidFill>
                  <a:prstClr val="black"/>
                </a:solidFill>
              </a:rPr>
              <a:t>not for presentation)</a:t>
            </a: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647950"/>
            <a:ext cx="6111875" cy="1560513"/>
          </a:xfrm>
          <a:prstGeom prst="rect">
            <a:avLst/>
          </a:prstGeom>
          <a:solidFill>
            <a:schemeClr val="bg1"/>
          </a:solidFill>
          <a:ln>
            <a:noFill/>
          </a:ln>
          <a:effectLst/>
        </p:spPr>
      </p:pic>
    </p:spTree>
    <p:extLst>
      <p:ext uri="{BB962C8B-B14F-4D97-AF65-F5344CB8AC3E}">
        <p14:creationId xmlns:p14="http://schemas.microsoft.com/office/powerpoint/2010/main" val="977739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66537034"/>
              </p:ext>
            </p:extLst>
          </p:nvPr>
        </p:nvGraphicFramePr>
        <p:xfrm>
          <a:off x="327991" y="19812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80391" y="3810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3600" dirty="0" smtClean="0">
                <a:solidFill>
                  <a:prstClr val="black"/>
                </a:solidFill>
              </a:rPr>
              <a:t>Middle School </a:t>
            </a:r>
            <a:r>
              <a:rPr lang="en-US" sz="3600" dirty="0">
                <a:solidFill>
                  <a:prstClr val="black"/>
                </a:solidFill>
              </a:rPr>
              <a:t>Mathematics Teachers </a:t>
            </a:r>
            <a:r>
              <a:rPr lang="en-US" sz="3600" dirty="0" smtClean="0">
                <a:solidFill>
                  <a:prstClr val="black"/>
                </a:solidFill>
              </a:rPr>
              <a:t>Coursework </a:t>
            </a:r>
            <a:r>
              <a:rPr lang="en-US" sz="3600" dirty="0">
                <a:solidFill>
                  <a:prstClr val="black"/>
                </a:solidFill>
              </a:rPr>
              <a:t>Related to NCTM Course-Background Standards</a:t>
            </a:r>
            <a:endParaRPr lang="en-US" sz="6600" dirty="0">
              <a:solidFill>
                <a:prstClr val="black"/>
              </a:solidFill>
            </a:endParaRPr>
          </a:p>
        </p:txBody>
      </p:sp>
    </p:spTree>
    <p:extLst>
      <p:ext uri="{BB962C8B-B14F-4D97-AF65-F5344CB8AC3E}">
        <p14:creationId xmlns:p14="http://schemas.microsoft.com/office/powerpoint/2010/main" val="1910866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34 </a:t>
            </a:r>
          </a:p>
          <a:p>
            <a:pPr>
              <a:defRPr/>
            </a:pPr>
            <a:r>
              <a:rPr lang="en-US" dirty="0" smtClean="0">
                <a:solidFill>
                  <a:prstClr val="black"/>
                </a:solidFill>
              </a:rPr>
              <a:t>(</a:t>
            </a:r>
            <a:r>
              <a:rPr lang="en-US" dirty="0">
                <a:solidFill>
                  <a:prstClr val="black"/>
                </a:solidFill>
              </a:rPr>
              <a:t>not for presentation)</a:t>
            </a:r>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647950"/>
            <a:ext cx="6111875" cy="1560513"/>
          </a:xfrm>
          <a:prstGeom prst="rect">
            <a:avLst/>
          </a:prstGeom>
          <a:solidFill>
            <a:schemeClr val="bg1"/>
          </a:solidFill>
          <a:ln>
            <a:noFill/>
          </a:ln>
          <a:effectLst/>
        </p:spPr>
      </p:pic>
    </p:spTree>
    <p:extLst>
      <p:ext uri="{BB962C8B-B14F-4D97-AF65-F5344CB8AC3E}">
        <p14:creationId xmlns:p14="http://schemas.microsoft.com/office/powerpoint/2010/main" val="1368712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73590726"/>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34009" y="3048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sz="3600" dirty="0" smtClean="0">
                <a:solidFill>
                  <a:prstClr val="black"/>
                </a:solidFill>
              </a:rPr>
              <a:t>High School Mathematics Teachers Coursework Related to </a:t>
            </a:r>
            <a:r>
              <a:rPr lang="en-US" sz="3600" dirty="0">
                <a:solidFill>
                  <a:prstClr val="black"/>
                </a:solidFill>
              </a:rPr>
              <a:t>NCTM </a:t>
            </a:r>
            <a:r>
              <a:rPr lang="en-US" sz="3600" dirty="0" smtClean="0">
                <a:solidFill>
                  <a:prstClr val="black"/>
                </a:solidFill>
              </a:rPr>
              <a:t>Course-Background Standards</a:t>
            </a:r>
            <a:endParaRPr lang="en-US" sz="6600" dirty="0">
              <a:solidFill>
                <a:prstClr val="black"/>
              </a:solidFill>
            </a:endParaRPr>
          </a:p>
        </p:txBody>
      </p:sp>
    </p:spTree>
    <p:extLst>
      <p:ext uri="{BB962C8B-B14F-4D97-AF65-F5344CB8AC3E}">
        <p14:creationId xmlns:p14="http://schemas.microsoft.com/office/powerpoint/2010/main" val="4020343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36 </a:t>
            </a:r>
          </a:p>
          <a:p>
            <a:pPr>
              <a:defRPr/>
            </a:pPr>
            <a:r>
              <a:rPr lang="en-US" dirty="0" smtClean="0">
                <a:solidFill>
                  <a:prstClr val="black"/>
                </a:solidFill>
              </a:rPr>
              <a:t>(</a:t>
            </a:r>
            <a:r>
              <a:rPr lang="en-US" dirty="0">
                <a:solidFill>
                  <a:prstClr val="black"/>
                </a:solidFill>
              </a:rPr>
              <a:t>not for presentation</a:t>
            </a:r>
            <a:r>
              <a:rPr lang="en-US" dirty="0" smtClean="0">
                <a:solidFill>
                  <a:prstClr val="black"/>
                </a:solidFill>
              </a:rPr>
              <a:t>)</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743200"/>
            <a:ext cx="6083300" cy="1800225"/>
          </a:xfrm>
          <a:prstGeom prst="rect">
            <a:avLst/>
          </a:prstGeom>
          <a:solidFill>
            <a:schemeClr val="bg1"/>
          </a:solidFill>
          <a:ln>
            <a:noFill/>
          </a:ln>
          <a:effectLst/>
        </p:spPr>
      </p:pic>
    </p:spTree>
    <p:extLst>
      <p:ext uri="{BB962C8B-B14F-4D97-AF65-F5344CB8AC3E}">
        <p14:creationId xmlns:p14="http://schemas.microsoft.com/office/powerpoint/2010/main" val="4282770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Mathematics Teachers</a:t>
            </a:r>
            <a:r>
              <a:rPr lang="en-US" dirty="0">
                <a:solidFill>
                  <a:prstClr val="black"/>
                </a:solidFill>
              </a:rPr>
              <a:t>’ Path to </a:t>
            </a:r>
            <a:r>
              <a:rPr lang="en-US" dirty="0" smtClean="0">
                <a:solidFill>
                  <a:prstClr val="black"/>
                </a:solidFill>
              </a:rPr>
              <a:t>Certification, by Grade Range</a:t>
            </a:r>
            <a:endParaRPr lang="en-US" sz="9600" dirty="0">
              <a:solidFill>
                <a:prstClr val="black"/>
              </a:solidFill>
            </a:endParaRPr>
          </a:p>
        </p:txBody>
      </p:sp>
      <p:graphicFrame>
        <p:nvGraphicFramePr>
          <p:cNvPr id="5" name="Chart 4"/>
          <p:cNvGraphicFramePr/>
          <p:nvPr>
            <p:extLst>
              <p:ext uri="{D42A27DB-BD31-4B8C-83A1-F6EECF244321}">
                <p14:modId xmlns:p14="http://schemas.microsoft.com/office/powerpoint/2010/main" val="3877793759"/>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4216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2514600"/>
            <a:ext cx="6781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sz="6600" dirty="0" smtClean="0">
                <a:solidFill>
                  <a:prstClr val="black"/>
                </a:solidFill>
              </a:rPr>
              <a:t>Teacher Pedagogical Beliefs</a:t>
            </a:r>
            <a:endParaRPr lang="en-US" sz="6600" dirty="0">
              <a:solidFill>
                <a:prstClr val="black"/>
              </a:solidFill>
            </a:endParaRPr>
          </a:p>
        </p:txBody>
      </p:sp>
    </p:spTree>
    <p:extLst>
      <p:ext uri="{BB962C8B-B14F-4D97-AF65-F5344CB8AC3E}">
        <p14:creationId xmlns:p14="http://schemas.microsoft.com/office/powerpoint/2010/main" val="26476376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Slides </a:t>
            </a:r>
            <a:r>
              <a:rPr lang="en-US" dirty="0" smtClean="0">
                <a:solidFill>
                  <a:prstClr val="black"/>
                </a:solidFill>
              </a:rPr>
              <a:t>39–44 </a:t>
            </a:r>
          </a:p>
          <a:p>
            <a:pPr>
              <a:defRPr/>
            </a:pPr>
            <a:r>
              <a:rPr lang="en-US" dirty="0" smtClean="0">
                <a:solidFill>
                  <a:prstClr val="black"/>
                </a:solidFill>
              </a:rPr>
              <a:t>(</a:t>
            </a:r>
            <a:r>
              <a:rPr lang="en-US" dirty="0">
                <a:solidFill>
                  <a:prstClr val="black"/>
                </a:solidFill>
              </a:rPr>
              <a:t>not for presentation)</a:t>
            </a: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1411288"/>
            <a:ext cx="6111875" cy="4033837"/>
          </a:xfrm>
          <a:prstGeom prst="rect">
            <a:avLst/>
          </a:prstGeom>
          <a:solidFill>
            <a:schemeClr val="bg1"/>
          </a:solidFill>
          <a:ln>
            <a:noFill/>
          </a:ln>
          <a:effectLst/>
        </p:spPr>
      </p:pic>
    </p:spTree>
    <p:extLst>
      <p:ext uri="{BB962C8B-B14F-4D97-AF65-F5344CB8AC3E}">
        <p14:creationId xmlns:p14="http://schemas.microsoft.com/office/powerpoint/2010/main" val="1312742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68205914"/>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Elementary School Mathematics Teachers Agreeing with </a:t>
            </a:r>
            <a:r>
              <a:rPr lang="en-US" dirty="0">
                <a:solidFill>
                  <a:schemeClr val="tx1"/>
                </a:solidFill>
              </a:rPr>
              <a:t>Various </a:t>
            </a:r>
            <a:r>
              <a:rPr lang="en-US" dirty="0" smtClean="0">
                <a:solidFill>
                  <a:prstClr val="black"/>
                </a:solidFill>
              </a:rPr>
              <a:t>Statements </a:t>
            </a:r>
            <a:r>
              <a:rPr lang="en-US" dirty="0">
                <a:solidFill>
                  <a:prstClr val="black"/>
                </a:solidFill>
              </a:rPr>
              <a:t>about Teaching and </a:t>
            </a:r>
            <a:r>
              <a:rPr lang="en-US" dirty="0" smtClean="0">
                <a:solidFill>
                  <a:prstClr val="black"/>
                </a:solidFill>
              </a:rPr>
              <a:t>Learning</a:t>
            </a:r>
            <a:endParaRPr lang="en-US" sz="23500" dirty="0">
              <a:solidFill>
                <a:prstClr val="black"/>
              </a:solidFill>
            </a:endParaRPr>
          </a:p>
        </p:txBody>
      </p:sp>
    </p:spTree>
    <p:extLst>
      <p:ext uri="{BB962C8B-B14F-4D97-AF65-F5344CB8AC3E}">
        <p14:creationId xmlns:p14="http://schemas.microsoft.com/office/powerpoint/2010/main" val="829355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Slides </a:t>
            </a:r>
            <a:r>
              <a:rPr lang="en-US" dirty="0" smtClean="0">
                <a:solidFill>
                  <a:prstClr val="black"/>
                </a:solidFill>
              </a:rPr>
              <a:t>5–8</a:t>
            </a:r>
          </a:p>
          <a:p>
            <a:pPr>
              <a:defRPr/>
            </a:pPr>
            <a:r>
              <a:rPr lang="en-US" dirty="0" smtClean="0">
                <a:solidFill>
                  <a:prstClr val="black"/>
                </a:solidFill>
              </a:rPr>
              <a:t>(</a:t>
            </a:r>
            <a:r>
              <a:rPr lang="en-US" dirty="0">
                <a:solidFill>
                  <a:prstClr val="black"/>
                </a:solidFill>
              </a:rPr>
              <a:t>not for presentation)</a:t>
            </a:r>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831" y="1284335"/>
            <a:ext cx="5494338" cy="4986290"/>
          </a:xfrm>
          <a:prstGeom prst="rect">
            <a:avLst/>
          </a:prstGeom>
          <a:solidFill>
            <a:schemeClr val="bg1"/>
          </a:solidFill>
          <a:ln>
            <a:noFill/>
          </a:ln>
          <a:effectLst/>
        </p:spPr>
      </p:pic>
    </p:spTree>
    <p:extLst>
      <p:ext uri="{BB962C8B-B14F-4D97-AF65-F5344CB8AC3E}">
        <p14:creationId xmlns:p14="http://schemas.microsoft.com/office/powerpoint/2010/main" val="4224038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76347691"/>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Elementary School Mathematics Teachers Agreeing with </a:t>
            </a:r>
            <a:r>
              <a:rPr lang="en-US" dirty="0">
                <a:solidFill>
                  <a:schemeClr val="tx1"/>
                </a:solidFill>
              </a:rPr>
              <a:t>Various </a:t>
            </a:r>
            <a:r>
              <a:rPr lang="en-US" dirty="0" smtClean="0">
                <a:solidFill>
                  <a:prstClr val="black"/>
                </a:solidFill>
              </a:rPr>
              <a:t>Statements </a:t>
            </a:r>
            <a:r>
              <a:rPr lang="en-US" dirty="0">
                <a:solidFill>
                  <a:prstClr val="black"/>
                </a:solidFill>
              </a:rPr>
              <a:t>about Teaching and </a:t>
            </a:r>
            <a:r>
              <a:rPr lang="en-US" dirty="0" smtClean="0">
                <a:solidFill>
                  <a:prstClr val="black"/>
                </a:solidFill>
              </a:rPr>
              <a:t>Learning</a:t>
            </a:r>
            <a:endParaRPr lang="en-US" sz="23500" dirty="0">
              <a:solidFill>
                <a:prstClr val="black"/>
              </a:solidFill>
            </a:endParaRPr>
          </a:p>
        </p:txBody>
      </p:sp>
    </p:spTree>
    <p:extLst>
      <p:ext uri="{BB962C8B-B14F-4D97-AF65-F5344CB8AC3E}">
        <p14:creationId xmlns:p14="http://schemas.microsoft.com/office/powerpoint/2010/main" val="3113525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39334400"/>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Middle School Mathematics Teachers Agreeing </a:t>
            </a:r>
            <a:r>
              <a:rPr lang="en-US" dirty="0">
                <a:solidFill>
                  <a:prstClr val="black"/>
                </a:solidFill>
              </a:rPr>
              <a:t>with </a:t>
            </a:r>
            <a:r>
              <a:rPr lang="en-US" dirty="0">
                <a:solidFill>
                  <a:schemeClr val="tx1"/>
                </a:solidFill>
              </a:rPr>
              <a:t>Various </a:t>
            </a:r>
            <a:r>
              <a:rPr lang="en-US" dirty="0" smtClean="0">
                <a:solidFill>
                  <a:prstClr val="black"/>
                </a:solidFill>
              </a:rPr>
              <a:t>Statements </a:t>
            </a:r>
            <a:r>
              <a:rPr lang="en-US" dirty="0">
                <a:solidFill>
                  <a:prstClr val="black"/>
                </a:solidFill>
              </a:rPr>
              <a:t>about Teaching and Learning</a:t>
            </a:r>
            <a:endParaRPr lang="en-US" sz="57400" dirty="0">
              <a:solidFill>
                <a:prstClr val="black"/>
              </a:solidFill>
            </a:endParaRPr>
          </a:p>
        </p:txBody>
      </p:sp>
    </p:spTree>
    <p:extLst>
      <p:ext uri="{BB962C8B-B14F-4D97-AF65-F5344CB8AC3E}">
        <p14:creationId xmlns:p14="http://schemas.microsoft.com/office/powerpoint/2010/main" val="3986706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72681777"/>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Middle School Mathematics Teachers Agreeing </a:t>
            </a:r>
            <a:r>
              <a:rPr lang="en-US" dirty="0">
                <a:solidFill>
                  <a:prstClr val="black"/>
                </a:solidFill>
              </a:rPr>
              <a:t>with </a:t>
            </a:r>
            <a:r>
              <a:rPr lang="en-US" dirty="0">
                <a:solidFill>
                  <a:schemeClr val="tx1"/>
                </a:solidFill>
              </a:rPr>
              <a:t>Various </a:t>
            </a:r>
            <a:r>
              <a:rPr lang="en-US" dirty="0" smtClean="0">
                <a:solidFill>
                  <a:prstClr val="black"/>
                </a:solidFill>
              </a:rPr>
              <a:t>Statements </a:t>
            </a:r>
            <a:r>
              <a:rPr lang="en-US" dirty="0">
                <a:solidFill>
                  <a:prstClr val="black"/>
                </a:solidFill>
              </a:rPr>
              <a:t>about Teaching and Learning</a:t>
            </a:r>
            <a:endParaRPr lang="en-US" sz="57400" dirty="0">
              <a:solidFill>
                <a:prstClr val="black"/>
              </a:solidFill>
            </a:endParaRPr>
          </a:p>
        </p:txBody>
      </p:sp>
    </p:spTree>
    <p:extLst>
      <p:ext uri="{BB962C8B-B14F-4D97-AF65-F5344CB8AC3E}">
        <p14:creationId xmlns:p14="http://schemas.microsoft.com/office/powerpoint/2010/main" val="1134062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58257976"/>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High School Mathematics Teachers Agreeing </a:t>
            </a:r>
            <a:r>
              <a:rPr lang="en-US" dirty="0">
                <a:solidFill>
                  <a:prstClr val="black"/>
                </a:solidFill>
              </a:rPr>
              <a:t>with </a:t>
            </a:r>
            <a:r>
              <a:rPr lang="en-US" dirty="0">
                <a:solidFill>
                  <a:schemeClr val="tx1"/>
                </a:solidFill>
              </a:rPr>
              <a:t>Various </a:t>
            </a:r>
            <a:r>
              <a:rPr lang="en-US" dirty="0" smtClean="0">
                <a:solidFill>
                  <a:prstClr val="black"/>
                </a:solidFill>
              </a:rPr>
              <a:t>Statements </a:t>
            </a:r>
            <a:r>
              <a:rPr lang="en-US" dirty="0">
                <a:solidFill>
                  <a:prstClr val="black"/>
                </a:solidFill>
              </a:rPr>
              <a:t>about Teaching and Learning</a:t>
            </a:r>
            <a:endParaRPr lang="en-US" sz="57400" dirty="0">
              <a:solidFill>
                <a:prstClr val="black"/>
              </a:solidFill>
            </a:endParaRPr>
          </a:p>
        </p:txBody>
      </p:sp>
    </p:spTree>
    <p:extLst>
      <p:ext uri="{BB962C8B-B14F-4D97-AF65-F5344CB8AC3E}">
        <p14:creationId xmlns:p14="http://schemas.microsoft.com/office/powerpoint/2010/main" val="2390827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15532745"/>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High School Mathematics Teachers Agreeing </a:t>
            </a:r>
            <a:r>
              <a:rPr lang="en-US" dirty="0">
                <a:solidFill>
                  <a:prstClr val="black"/>
                </a:solidFill>
              </a:rPr>
              <a:t>with </a:t>
            </a:r>
            <a:r>
              <a:rPr lang="en-US" dirty="0">
                <a:solidFill>
                  <a:schemeClr val="tx1"/>
                </a:solidFill>
              </a:rPr>
              <a:t>Various </a:t>
            </a:r>
            <a:r>
              <a:rPr lang="en-US" dirty="0" smtClean="0">
                <a:solidFill>
                  <a:prstClr val="black"/>
                </a:solidFill>
              </a:rPr>
              <a:t>Statements </a:t>
            </a:r>
            <a:r>
              <a:rPr lang="en-US" dirty="0">
                <a:solidFill>
                  <a:prstClr val="black"/>
                </a:solidFill>
              </a:rPr>
              <a:t>about Teaching and Learning</a:t>
            </a:r>
            <a:endParaRPr lang="en-US" sz="57400" dirty="0">
              <a:solidFill>
                <a:prstClr val="black"/>
              </a:solidFill>
            </a:endParaRPr>
          </a:p>
        </p:txBody>
      </p:sp>
    </p:spTree>
    <p:extLst>
      <p:ext uri="{BB962C8B-B14F-4D97-AF65-F5344CB8AC3E}">
        <p14:creationId xmlns:p14="http://schemas.microsoft.com/office/powerpoint/2010/main" val="3241301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514600"/>
            <a:ext cx="7924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sz="6600" dirty="0" smtClean="0">
                <a:solidFill>
                  <a:prstClr val="black"/>
                </a:solidFill>
              </a:rPr>
              <a:t>Teachers’ Perception of Preparedness</a:t>
            </a:r>
            <a:endParaRPr lang="en-US" sz="6600" dirty="0">
              <a:solidFill>
                <a:prstClr val="black"/>
              </a:solidFill>
            </a:endParaRPr>
          </a:p>
        </p:txBody>
      </p:sp>
    </p:spTree>
    <p:extLst>
      <p:ext uri="{BB962C8B-B14F-4D97-AF65-F5344CB8AC3E}">
        <p14:creationId xmlns:p14="http://schemas.microsoft.com/office/powerpoint/2010/main" val="2521322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47 </a:t>
            </a:r>
          </a:p>
          <a:p>
            <a:pPr>
              <a:defRPr/>
            </a:pPr>
            <a:r>
              <a:rPr lang="en-US" dirty="0" smtClean="0">
                <a:solidFill>
                  <a:prstClr val="black"/>
                </a:solidFill>
              </a:rPr>
              <a:t>(</a:t>
            </a:r>
            <a:r>
              <a:rPr lang="en-US" dirty="0">
                <a:solidFill>
                  <a:prstClr val="black"/>
                </a:solidFill>
              </a:rPr>
              <a:t>not for presentation)</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5" y="2586038"/>
            <a:ext cx="6127750" cy="1684337"/>
          </a:xfrm>
          <a:prstGeom prst="rect">
            <a:avLst/>
          </a:prstGeom>
          <a:solidFill>
            <a:schemeClr val="bg1"/>
          </a:solidFill>
          <a:ln>
            <a:noFill/>
          </a:ln>
          <a:effectLst/>
        </p:spPr>
      </p:pic>
    </p:spTree>
    <p:extLst>
      <p:ext uri="{BB962C8B-B14F-4D97-AF65-F5344CB8AC3E}">
        <p14:creationId xmlns:p14="http://schemas.microsoft.com/office/powerpoint/2010/main" val="1669843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Elementary Teachers Considering Themselves Very Well Prepared to Teach Each Subject</a:t>
            </a:r>
            <a:endParaRPr lang="en-US" sz="9600" dirty="0">
              <a:solidFill>
                <a:prstClr val="black"/>
              </a:solidFill>
            </a:endParaRPr>
          </a:p>
        </p:txBody>
      </p:sp>
      <p:graphicFrame>
        <p:nvGraphicFramePr>
          <p:cNvPr id="6" name="Chart 5"/>
          <p:cNvGraphicFramePr/>
          <p:nvPr>
            <p:extLst>
              <p:ext uri="{D42A27DB-BD31-4B8C-83A1-F6EECF244321}">
                <p14:modId xmlns:p14="http://schemas.microsoft.com/office/powerpoint/2010/main" val="480171883"/>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371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49 </a:t>
            </a:r>
          </a:p>
          <a:p>
            <a:pPr>
              <a:defRPr/>
            </a:pPr>
            <a:r>
              <a:rPr lang="en-US" dirty="0" smtClean="0">
                <a:solidFill>
                  <a:prstClr val="black"/>
                </a:solidFill>
              </a:rPr>
              <a:t>(</a:t>
            </a:r>
            <a:r>
              <a:rPr lang="en-US" dirty="0">
                <a:solidFill>
                  <a:prstClr val="black"/>
                </a:solidFill>
              </a:rPr>
              <a:t>not for presentation)</a:t>
            </a: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520950"/>
            <a:ext cx="6111875" cy="1816100"/>
          </a:xfrm>
          <a:prstGeom prst="rect">
            <a:avLst/>
          </a:prstGeom>
          <a:solidFill>
            <a:schemeClr val="bg1"/>
          </a:solidFill>
          <a:ln>
            <a:noFill/>
          </a:ln>
          <a:effectLst/>
        </p:spPr>
      </p:pic>
    </p:spTree>
    <p:extLst>
      <p:ext uri="{BB962C8B-B14F-4D97-AF65-F5344CB8AC3E}">
        <p14:creationId xmlns:p14="http://schemas.microsoft.com/office/powerpoint/2010/main" val="955459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Elementary Teachers Considering Themselves Very Well Prepared to Teach Selected Mathematics Subjects</a:t>
            </a:r>
            <a:endParaRPr lang="en-US" sz="9600" dirty="0">
              <a:solidFill>
                <a:prstClr val="black"/>
              </a:solidFill>
            </a:endParaRPr>
          </a:p>
        </p:txBody>
      </p:sp>
      <p:graphicFrame>
        <p:nvGraphicFramePr>
          <p:cNvPr id="6" name="Chart 5"/>
          <p:cNvGraphicFramePr/>
          <p:nvPr>
            <p:extLst>
              <p:ext uri="{D42A27DB-BD31-4B8C-83A1-F6EECF244321}">
                <p14:modId xmlns:p14="http://schemas.microsoft.com/office/powerpoint/2010/main" val="3106660708"/>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5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03311537"/>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smtClean="0">
                <a:solidFill>
                  <a:prstClr val="black"/>
                </a:solidFill>
              </a:rPr>
              <a:t>Mathematics Teacher Sex, by Grade Range</a:t>
            </a:r>
            <a:endParaRPr lang="en-US" dirty="0">
              <a:solidFill>
                <a:prstClr val="black"/>
              </a:solidFill>
            </a:endParaRPr>
          </a:p>
        </p:txBody>
      </p:sp>
    </p:spTree>
    <p:extLst>
      <p:ext uri="{BB962C8B-B14F-4D97-AF65-F5344CB8AC3E}">
        <p14:creationId xmlns:p14="http://schemas.microsoft.com/office/powerpoint/2010/main" val="3998365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a:t>
            </a:r>
            <a:r>
              <a:rPr lang="en-US" dirty="0" smtClean="0">
                <a:solidFill>
                  <a:prstClr val="black"/>
                </a:solidFill>
              </a:rPr>
              <a:t>Slides </a:t>
            </a:r>
            <a:r>
              <a:rPr lang="en-US" dirty="0">
                <a:solidFill>
                  <a:prstClr val="black"/>
                </a:solidFill>
              </a:rPr>
              <a:t>51–52 </a:t>
            </a:r>
            <a:endParaRPr lang="en-US" dirty="0" smtClean="0">
              <a:solidFill>
                <a:prstClr val="black"/>
              </a:solidFill>
            </a:endParaRPr>
          </a:p>
          <a:p>
            <a:pPr>
              <a:defRPr/>
            </a:pPr>
            <a:r>
              <a:rPr lang="en-US" dirty="0" smtClean="0">
                <a:solidFill>
                  <a:prstClr val="black"/>
                </a:solidFill>
              </a:rPr>
              <a:t>(</a:t>
            </a:r>
            <a:r>
              <a:rPr lang="en-US" dirty="0">
                <a:solidFill>
                  <a:prstClr val="black"/>
                </a:solidFill>
              </a:rPr>
              <a:t>not for presentation)</a:t>
            </a: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309813"/>
            <a:ext cx="6111875" cy="2238375"/>
          </a:xfrm>
          <a:prstGeom prst="rect">
            <a:avLst/>
          </a:prstGeom>
          <a:solidFill>
            <a:schemeClr val="bg1"/>
          </a:solidFill>
          <a:ln>
            <a:noFill/>
          </a:ln>
          <a:effectLst/>
        </p:spPr>
      </p:pic>
    </p:spTree>
    <p:extLst>
      <p:ext uri="{BB962C8B-B14F-4D97-AF65-F5344CB8AC3E}">
        <p14:creationId xmlns:p14="http://schemas.microsoft.com/office/powerpoint/2010/main" val="241590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Middle School Mathematics Teachers Considering Themselves Very </a:t>
            </a:r>
            <a:r>
              <a:rPr lang="en-US" dirty="0">
                <a:solidFill>
                  <a:prstClr val="black"/>
                </a:solidFill>
              </a:rPr>
              <a:t>Well Prepared to Teach </a:t>
            </a:r>
            <a:r>
              <a:rPr lang="en-US" dirty="0" smtClean="0">
                <a:solidFill>
                  <a:prstClr val="black"/>
                </a:solidFill>
              </a:rPr>
              <a:t>Each of a Number of Topics</a:t>
            </a:r>
            <a:endParaRPr lang="en-US" sz="23500" dirty="0">
              <a:solidFill>
                <a:prstClr val="black"/>
              </a:solidFill>
            </a:endParaRPr>
          </a:p>
        </p:txBody>
      </p:sp>
      <p:graphicFrame>
        <p:nvGraphicFramePr>
          <p:cNvPr id="6" name="Chart 5"/>
          <p:cNvGraphicFramePr/>
          <p:nvPr>
            <p:extLst>
              <p:ext uri="{D42A27DB-BD31-4B8C-83A1-F6EECF244321}">
                <p14:modId xmlns:p14="http://schemas.microsoft.com/office/powerpoint/2010/main" val="3067176528"/>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955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High School </a:t>
            </a:r>
            <a:r>
              <a:rPr lang="en-US" dirty="0">
                <a:solidFill>
                  <a:prstClr val="black"/>
                </a:solidFill>
              </a:rPr>
              <a:t>Mathematics Teachers Considering Themselves Very Well Prepared to Teach Each of a Number of Topics</a:t>
            </a:r>
            <a:endParaRPr lang="en-US" sz="57400" dirty="0">
              <a:solidFill>
                <a:prstClr val="black"/>
              </a:solidFill>
            </a:endParaRPr>
          </a:p>
        </p:txBody>
      </p:sp>
      <p:graphicFrame>
        <p:nvGraphicFramePr>
          <p:cNvPr id="6" name="Chart 5"/>
          <p:cNvGraphicFramePr/>
          <p:nvPr>
            <p:extLst>
              <p:ext uri="{D42A27DB-BD31-4B8C-83A1-F6EECF244321}">
                <p14:modId xmlns:p14="http://schemas.microsoft.com/office/powerpoint/2010/main" val="2429644555"/>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188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Slides </a:t>
            </a:r>
            <a:r>
              <a:rPr lang="en-US" dirty="0" smtClean="0">
                <a:solidFill>
                  <a:prstClr val="black"/>
                </a:solidFill>
              </a:rPr>
              <a:t>54–59 </a:t>
            </a:r>
          </a:p>
          <a:p>
            <a:pPr>
              <a:defRPr/>
            </a:pPr>
            <a:r>
              <a:rPr lang="en-US" dirty="0" smtClean="0">
                <a:solidFill>
                  <a:prstClr val="black"/>
                </a:solidFill>
              </a:rPr>
              <a:t>(</a:t>
            </a:r>
            <a:r>
              <a:rPr lang="en-US" dirty="0">
                <a:solidFill>
                  <a:prstClr val="black"/>
                </a:solidFill>
              </a:rPr>
              <a:t>not for presentation)</a:t>
            </a: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054225"/>
            <a:ext cx="6111875" cy="2749550"/>
          </a:xfrm>
          <a:prstGeom prst="rect">
            <a:avLst/>
          </a:prstGeom>
          <a:solidFill>
            <a:schemeClr val="bg1"/>
          </a:solidFill>
          <a:ln>
            <a:noFill/>
          </a:ln>
          <a:effectLst/>
        </p:spPr>
      </p:pic>
    </p:spTree>
    <p:extLst>
      <p:ext uri="{BB962C8B-B14F-4D97-AF65-F5344CB8AC3E}">
        <p14:creationId xmlns:p14="http://schemas.microsoft.com/office/powerpoint/2010/main" val="36082995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07584184"/>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Elementary School Mathematics Teachers Considering Themselves Very Well Prepared for Various Tasks</a:t>
            </a:r>
            <a:endParaRPr lang="en-US" sz="23500" dirty="0">
              <a:solidFill>
                <a:prstClr val="black"/>
              </a:solidFill>
            </a:endParaRPr>
          </a:p>
        </p:txBody>
      </p:sp>
    </p:spTree>
    <p:extLst>
      <p:ext uri="{BB962C8B-B14F-4D97-AF65-F5344CB8AC3E}">
        <p14:creationId xmlns:p14="http://schemas.microsoft.com/office/powerpoint/2010/main" val="3494920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77061312"/>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Elementary School Mathematics Teachers Considering Themselves Very Well Prepared for Various Tasks</a:t>
            </a:r>
            <a:endParaRPr lang="en-US" sz="23500" dirty="0">
              <a:solidFill>
                <a:prstClr val="black"/>
              </a:solidFill>
            </a:endParaRPr>
          </a:p>
        </p:txBody>
      </p:sp>
    </p:spTree>
    <p:extLst>
      <p:ext uri="{BB962C8B-B14F-4D97-AF65-F5344CB8AC3E}">
        <p14:creationId xmlns:p14="http://schemas.microsoft.com/office/powerpoint/2010/main" val="21362743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76468898"/>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Middle School Mathematics Teachers Considering Themselves </a:t>
            </a:r>
            <a:r>
              <a:rPr lang="en-US" dirty="0">
                <a:solidFill>
                  <a:prstClr val="black"/>
                </a:solidFill>
              </a:rPr>
              <a:t>Very Well Prepared </a:t>
            </a:r>
            <a:r>
              <a:rPr lang="en-US" dirty="0" smtClean="0">
                <a:solidFill>
                  <a:prstClr val="black"/>
                </a:solidFill>
              </a:rPr>
              <a:t>for Various </a:t>
            </a:r>
            <a:r>
              <a:rPr lang="en-US" dirty="0">
                <a:solidFill>
                  <a:prstClr val="black"/>
                </a:solidFill>
              </a:rPr>
              <a:t>Tasks</a:t>
            </a:r>
            <a:endParaRPr lang="en-US" sz="57400" dirty="0">
              <a:solidFill>
                <a:prstClr val="black"/>
              </a:solidFill>
            </a:endParaRPr>
          </a:p>
        </p:txBody>
      </p:sp>
    </p:spTree>
    <p:extLst>
      <p:ext uri="{BB962C8B-B14F-4D97-AF65-F5344CB8AC3E}">
        <p14:creationId xmlns:p14="http://schemas.microsoft.com/office/powerpoint/2010/main" val="3278013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85402753"/>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Middle School Mathematics Teachers Considering Themselves </a:t>
            </a:r>
            <a:r>
              <a:rPr lang="en-US" dirty="0">
                <a:solidFill>
                  <a:prstClr val="black"/>
                </a:solidFill>
              </a:rPr>
              <a:t>Very Well Prepared </a:t>
            </a:r>
            <a:r>
              <a:rPr lang="en-US" dirty="0" smtClean="0">
                <a:solidFill>
                  <a:prstClr val="black"/>
                </a:solidFill>
              </a:rPr>
              <a:t>for Various </a:t>
            </a:r>
            <a:r>
              <a:rPr lang="en-US" dirty="0">
                <a:solidFill>
                  <a:prstClr val="black"/>
                </a:solidFill>
              </a:rPr>
              <a:t>Tasks</a:t>
            </a:r>
            <a:endParaRPr lang="en-US" sz="57400" dirty="0">
              <a:solidFill>
                <a:prstClr val="black"/>
              </a:solidFill>
            </a:endParaRPr>
          </a:p>
        </p:txBody>
      </p:sp>
    </p:spTree>
    <p:extLst>
      <p:ext uri="{BB962C8B-B14F-4D97-AF65-F5344CB8AC3E}">
        <p14:creationId xmlns:p14="http://schemas.microsoft.com/office/powerpoint/2010/main" val="1391703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9245460"/>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High School Mathematics Teachers Considering Themselves </a:t>
            </a:r>
            <a:r>
              <a:rPr lang="en-US" dirty="0">
                <a:solidFill>
                  <a:prstClr val="black"/>
                </a:solidFill>
              </a:rPr>
              <a:t>Very Well Prepared </a:t>
            </a:r>
            <a:r>
              <a:rPr lang="en-US" dirty="0" smtClean="0">
                <a:solidFill>
                  <a:prstClr val="black"/>
                </a:solidFill>
              </a:rPr>
              <a:t>for Various </a:t>
            </a:r>
            <a:r>
              <a:rPr lang="en-US" dirty="0">
                <a:solidFill>
                  <a:prstClr val="black"/>
                </a:solidFill>
              </a:rPr>
              <a:t>Tasks</a:t>
            </a:r>
            <a:endParaRPr lang="en-US" sz="57400" dirty="0">
              <a:solidFill>
                <a:prstClr val="black"/>
              </a:solidFill>
            </a:endParaRPr>
          </a:p>
        </p:txBody>
      </p:sp>
    </p:spTree>
    <p:extLst>
      <p:ext uri="{BB962C8B-B14F-4D97-AF65-F5344CB8AC3E}">
        <p14:creationId xmlns:p14="http://schemas.microsoft.com/office/powerpoint/2010/main" val="796668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6983314"/>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High School Mathematics Teachers Considering Themselves </a:t>
            </a:r>
            <a:r>
              <a:rPr lang="en-US" dirty="0">
                <a:solidFill>
                  <a:prstClr val="black"/>
                </a:solidFill>
              </a:rPr>
              <a:t>Very Well Prepared </a:t>
            </a:r>
            <a:r>
              <a:rPr lang="en-US" dirty="0" smtClean="0">
                <a:solidFill>
                  <a:prstClr val="black"/>
                </a:solidFill>
              </a:rPr>
              <a:t>for </a:t>
            </a:r>
            <a:r>
              <a:rPr lang="en-US" dirty="0">
                <a:solidFill>
                  <a:prstClr val="black"/>
                </a:solidFill>
              </a:rPr>
              <a:t>Various Tasks</a:t>
            </a:r>
            <a:endParaRPr lang="en-US" sz="57400" dirty="0">
              <a:solidFill>
                <a:prstClr val="black"/>
              </a:solidFill>
            </a:endParaRPr>
          </a:p>
        </p:txBody>
      </p:sp>
    </p:spTree>
    <p:extLst>
      <p:ext uri="{BB962C8B-B14F-4D97-AF65-F5344CB8AC3E}">
        <p14:creationId xmlns:p14="http://schemas.microsoft.com/office/powerpoint/2010/main" val="3290898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60360300"/>
              </p:ext>
            </p:extLst>
          </p:nvPr>
        </p:nvGraphicFramePr>
        <p:xfrm>
          <a:off x="647700" y="1416501"/>
          <a:ext cx="7848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smtClean="0">
                <a:solidFill>
                  <a:prstClr val="black"/>
                </a:solidFill>
              </a:rPr>
              <a:t>Mathematics Teacher Race/Ethnicity</a:t>
            </a:r>
            <a:r>
              <a:rPr lang="en-US" dirty="0">
                <a:solidFill>
                  <a:schemeClr val="tx1"/>
                </a:solidFill>
              </a:rPr>
              <a:t>, by Grade </a:t>
            </a:r>
            <a:r>
              <a:rPr lang="en-US" dirty="0" smtClean="0">
                <a:solidFill>
                  <a:schemeClr val="tx1"/>
                </a:solidFill>
              </a:rPr>
              <a:t>Range</a:t>
            </a:r>
            <a:endParaRPr lang="en-US" dirty="0">
              <a:solidFill>
                <a:schemeClr val="tx1"/>
              </a:solidFill>
            </a:endParaRPr>
          </a:p>
        </p:txBody>
      </p:sp>
    </p:spTree>
    <p:extLst>
      <p:ext uri="{BB962C8B-B14F-4D97-AF65-F5344CB8AC3E}">
        <p14:creationId xmlns:p14="http://schemas.microsoft.com/office/powerpoint/2010/main" val="18279173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Slides </a:t>
            </a:r>
            <a:r>
              <a:rPr lang="en-US" dirty="0" smtClean="0">
                <a:solidFill>
                  <a:prstClr val="black"/>
                </a:solidFill>
              </a:rPr>
              <a:t>61–63</a:t>
            </a:r>
          </a:p>
          <a:p>
            <a:pPr>
              <a:defRPr/>
            </a:pPr>
            <a:r>
              <a:rPr lang="en-US" dirty="0" smtClean="0">
                <a:solidFill>
                  <a:prstClr val="black"/>
                </a:solidFill>
              </a:rPr>
              <a:t>(</a:t>
            </a:r>
            <a:r>
              <a:rPr lang="en-US" dirty="0">
                <a:solidFill>
                  <a:prstClr val="black"/>
                </a:solidFill>
              </a:rPr>
              <a:t>not for presentation)</a:t>
            </a:r>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330450"/>
            <a:ext cx="6111875" cy="2195513"/>
          </a:xfrm>
          <a:prstGeom prst="rect">
            <a:avLst/>
          </a:prstGeom>
          <a:solidFill>
            <a:schemeClr val="bg1"/>
          </a:solidFill>
          <a:ln>
            <a:noFill/>
          </a:ln>
          <a:effectLst/>
        </p:spPr>
      </p:pic>
    </p:spTree>
    <p:extLst>
      <p:ext uri="{BB962C8B-B14F-4D97-AF65-F5344CB8AC3E}">
        <p14:creationId xmlns:p14="http://schemas.microsoft.com/office/powerpoint/2010/main" val="41203460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91186897"/>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Elementary School </a:t>
            </a:r>
            <a:r>
              <a:rPr lang="en-US" dirty="0">
                <a:solidFill>
                  <a:prstClr val="black"/>
                </a:solidFill>
              </a:rPr>
              <a:t>Mathematics Classes </a:t>
            </a:r>
            <a:r>
              <a:rPr lang="en-US" dirty="0" smtClean="0">
                <a:solidFill>
                  <a:prstClr val="black"/>
                </a:solidFill>
              </a:rPr>
              <a:t>in Which Teachers </a:t>
            </a:r>
            <a:r>
              <a:rPr lang="en-US" dirty="0">
                <a:solidFill>
                  <a:prstClr val="black"/>
                </a:solidFill>
              </a:rPr>
              <a:t>Feel Very Well Prepared </a:t>
            </a:r>
            <a:r>
              <a:rPr lang="en-US" dirty="0" smtClean="0">
                <a:solidFill>
                  <a:prstClr val="black"/>
                </a:solidFill>
              </a:rPr>
              <a:t>for Various Tasks </a:t>
            </a:r>
            <a:r>
              <a:rPr lang="en-US" dirty="0" smtClean="0">
                <a:solidFill>
                  <a:schemeClr val="tx1"/>
                </a:solidFill>
              </a:rPr>
              <a:t>in </a:t>
            </a:r>
            <a:r>
              <a:rPr lang="en-US" dirty="0">
                <a:solidFill>
                  <a:schemeClr val="tx1"/>
                </a:solidFill>
              </a:rPr>
              <a:t>the Most Recent Unit</a:t>
            </a:r>
            <a:endParaRPr lang="en-US" sz="140300" dirty="0">
              <a:solidFill>
                <a:prstClr val="black"/>
              </a:solidFill>
            </a:endParaRPr>
          </a:p>
        </p:txBody>
      </p:sp>
    </p:spTree>
    <p:extLst>
      <p:ext uri="{BB962C8B-B14F-4D97-AF65-F5344CB8AC3E}">
        <p14:creationId xmlns:p14="http://schemas.microsoft.com/office/powerpoint/2010/main" val="15660297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74515501"/>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Middle School Mathematics Classes in Which Teachers Feel Very Well Prepared </a:t>
            </a:r>
            <a:r>
              <a:rPr lang="en-US" dirty="0">
                <a:solidFill>
                  <a:prstClr val="black"/>
                </a:solidFill>
              </a:rPr>
              <a:t>for Various Tasks in the Most Recent </a:t>
            </a:r>
            <a:r>
              <a:rPr lang="en-US" dirty="0" smtClean="0">
                <a:solidFill>
                  <a:prstClr val="black"/>
                </a:solidFill>
              </a:rPr>
              <a:t>Unit</a:t>
            </a:r>
            <a:endParaRPr lang="en-US" dirty="0">
              <a:solidFill>
                <a:prstClr val="black"/>
              </a:solidFill>
            </a:endParaRPr>
          </a:p>
        </p:txBody>
      </p:sp>
    </p:spTree>
    <p:extLst>
      <p:ext uri="{BB962C8B-B14F-4D97-AF65-F5344CB8AC3E}">
        <p14:creationId xmlns:p14="http://schemas.microsoft.com/office/powerpoint/2010/main" val="27260045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32977067"/>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High School </a:t>
            </a:r>
            <a:r>
              <a:rPr lang="en-US" dirty="0">
                <a:solidFill>
                  <a:prstClr val="black"/>
                </a:solidFill>
              </a:rPr>
              <a:t>Mathematics Classes </a:t>
            </a:r>
            <a:r>
              <a:rPr lang="en-US" dirty="0" smtClean="0">
                <a:solidFill>
                  <a:prstClr val="black"/>
                </a:solidFill>
              </a:rPr>
              <a:t>in Which Teachers </a:t>
            </a:r>
            <a:r>
              <a:rPr lang="en-US" dirty="0">
                <a:solidFill>
                  <a:prstClr val="black"/>
                </a:solidFill>
              </a:rPr>
              <a:t>Feel Very Well Prepared </a:t>
            </a:r>
            <a:r>
              <a:rPr lang="en-US" dirty="0" smtClean="0">
                <a:solidFill>
                  <a:prstClr val="black"/>
                </a:solidFill>
              </a:rPr>
              <a:t>for </a:t>
            </a:r>
            <a:r>
              <a:rPr lang="en-US" dirty="0">
                <a:solidFill>
                  <a:prstClr val="black"/>
                </a:solidFill>
              </a:rPr>
              <a:t>Various Tasks in the Most Recent </a:t>
            </a:r>
            <a:r>
              <a:rPr lang="en-US" dirty="0" smtClean="0">
                <a:solidFill>
                  <a:prstClr val="black"/>
                </a:solidFill>
              </a:rPr>
              <a:t>Unit</a:t>
            </a:r>
            <a:endParaRPr lang="en-US" sz="140300" dirty="0">
              <a:solidFill>
                <a:prstClr val="black"/>
              </a:solidFill>
            </a:endParaRPr>
          </a:p>
        </p:txBody>
      </p:sp>
    </p:spTree>
    <p:extLst>
      <p:ext uri="{BB962C8B-B14F-4D97-AF65-F5344CB8AC3E}">
        <p14:creationId xmlns:p14="http://schemas.microsoft.com/office/powerpoint/2010/main" val="9200193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Slides </a:t>
            </a:r>
            <a:r>
              <a:rPr lang="en-US" dirty="0" smtClean="0">
                <a:solidFill>
                  <a:prstClr val="black"/>
                </a:solidFill>
              </a:rPr>
              <a:t>65–67 </a:t>
            </a:r>
          </a:p>
          <a:p>
            <a:pPr>
              <a:defRPr/>
            </a:pPr>
            <a:r>
              <a:rPr lang="en-US" dirty="0" smtClean="0">
                <a:solidFill>
                  <a:prstClr val="black"/>
                </a:solidFill>
              </a:rPr>
              <a:t>(</a:t>
            </a:r>
            <a:r>
              <a:rPr lang="en-US" dirty="0">
                <a:solidFill>
                  <a:prstClr val="black"/>
                </a:solidFill>
              </a:rPr>
              <a:t>not for presentation)</a:t>
            </a:r>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1646238"/>
            <a:ext cx="6111875" cy="3565525"/>
          </a:xfrm>
          <a:prstGeom prst="rect">
            <a:avLst/>
          </a:prstGeom>
          <a:solidFill>
            <a:schemeClr val="bg1"/>
          </a:solidFill>
          <a:ln>
            <a:noFill/>
          </a:ln>
          <a:effectLst/>
        </p:spPr>
      </p:pic>
    </p:spTree>
    <p:extLst>
      <p:ext uri="{BB962C8B-B14F-4D97-AF65-F5344CB8AC3E}">
        <p14:creationId xmlns:p14="http://schemas.microsoft.com/office/powerpoint/2010/main" val="877893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42178107"/>
              </p:ext>
            </p:extLst>
          </p:nvPr>
        </p:nvGraphicFramePr>
        <p:xfrm>
          <a:off x="457200" y="1295400"/>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prstClr val="black"/>
                </a:solidFill>
              </a:rPr>
              <a:t>Mathematics Teacher Perceptions of Preparedness Composite, by Prior Achievement Level of Class</a:t>
            </a:r>
            <a:endParaRPr lang="en-US" sz="57400" dirty="0">
              <a:solidFill>
                <a:prstClr val="black"/>
              </a:solidFill>
            </a:endParaRPr>
          </a:p>
        </p:txBody>
      </p:sp>
    </p:spTree>
    <p:extLst>
      <p:ext uri="{BB962C8B-B14F-4D97-AF65-F5344CB8AC3E}">
        <p14:creationId xmlns:p14="http://schemas.microsoft.com/office/powerpoint/2010/main" val="2436419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18329041"/>
              </p:ext>
            </p:extLst>
          </p:nvPr>
        </p:nvGraphicFramePr>
        <p:xfrm>
          <a:off x="152400" y="1295400"/>
          <a:ext cx="8991600" cy="463867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smtClean="0">
                <a:solidFill>
                  <a:prstClr val="black"/>
                </a:solidFill>
              </a:rPr>
              <a:t>Mathematics Teacher Perceptions of Preparedness Composite</a:t>
            </a:r>
            <a:r>
              <a:rPr lang="en-US" dirty="0">
                <a:solidFill>
                  <a:prstClr val="black"/>
                </a:solidFill>
              </a:rPr>
              <a:t>, by Percentage of Students in Class from Historically Underrepresented Race/Ethnicity Groups</a:t>
            </a:r>
          </a:p>
        </p:txBody>
      </p:sp>
    </p:spTree>
    <p:extLst>
      <p:ext uri="{BB962C8B-B14F-4D97-AF65-F5344CB8AC3E}">
        <p14:creationId xmlns:p14="http://schemas.microsoft.com/office/powerpoint/2010/main" val="1409063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72454628"/>
              </p:ext>
            </p:extLst>
          </p:nvPr>
        </p:nvGraphicFramePr>
        <p:xfrm>
          <a:off x="273050" y="1295400"/>
          <a:ext cx="85979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smtClean="0">
                <a:solidFill>
                  <a:prstClr val="black"/>
                </a:solidFill>
              </a:rPr>
              <a:t>Mathematics Teacher Perceptions </a:t>
            </a:r>
            <a:r>
              <a:rPr lang="en-US" dirty="0">
                <a:solidFill>
                  <a:prstClr val="black"/>
                </a:solidFill>
              </a:rPr>
              <a:t>of </a:t>
            </a:r>
            <a:r>
              <a:rPr lang="en-US" dirty="0" smtClean="0">
                <a:solidFill>
                  <a:prstClr val="black"/>
                </a:solidFill>
              </a:rPr>
              <a:t>Preparedness Composite, </a:t>
            </a:r>
            <a:r>
              <a:rPr lang="en-US" dirty="0">
                <a:solidFill>
                  <a:prstClr val="black"/>
                </a:solidFill>
              </a:rPr>
              <a:t>by </a:t>
            </a:r>
            <a:r>
              <a:rPr lang="en-US" dirty="0" smtClean="0">
                <a:solidFill>
                  <a:prstClr val="black"/>
                </a:solidFill>
              </a:rPr>
              <a:t>Percentage of Students in School Eligible for </a:t>
            </a:r>
            <a:r>
              <a:rPr lang="en-US" dirty="0">
                <a:solidFill>
                  <a:prstClr val="black"/>
                </a:solidFill>
              </a:rPr>
              <a:t>Free/Reduced-Price Lunch</a:t>
            </a:r>
          </a:p>
        </p:txBody>
      </p:sp>
    </p:spTree>
    <p:extLst>
      <p:ext uri="{BB962C8B-B14F-4D97-AF65-F5344CB8AC3E}">
        <p14:creationId xmlns:p14="http://schemas.microsoft.com/office/powerpoint/2010/main" val="1534929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90505858"/>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smtClean="0">
                <a:solidFill>
                  <a:prstClr val="black"/>
                </a:solidFill>
              </a:rPr>
              <a:t>Mathematics Teacher Age</a:t>
            </a:r>
            <a:r>
              <a:rPr lang="en-US" dirty="0">
                <a:solidFill>
                  <a:schemeClr val="tx1"/>
                </a:solidFill>
              </a:rPr>
              <a:t>, by Grade </a:t>
            </a:r>
            <a:r>
              <a:rPr lang="en-US" dirty="0" smtClean="0">
                <a:solidFill>
                  <a:schemeClr val="tx1"/>
                </a:solidFill>
              </a:rPr>
              <a:t>Range</a:t>
            </a:r>
            <a:endParaRPr lang="en-US" dirty="0">
              <a:solidFill>
                <a:schemeClr val="tx1"/>
              </a:solidFill>
            </a:endParaRPr>
          </a:p>
        </p:txBody>
      </p:sp>
    </p:spTree>
    <p:extLst>
      <p:ext uri="{BB962C8B-B14F-4D97-AF65-F5344CB8AC3E}">
        <p14:creationId xmlns:p14="http://schemas.microsoft.com/office/powerpoint/2010/main" val="176270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4048893"/>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prstClr val="black"/>
                </a:solidFill>
              </a:rPr>
              <a:t>Experience Teaching Mathematics at K–12 Level</a:t>
            </a:r>
            <a:r>
              <a:rPr lang="en-US" dirty="0">
                <a:solidFill>
                  <a:schemeClr val="tx1"/>
                </a:solidFill>
              </a:rPr>
              <a:t>, by Grade </a:t>
            </a:r>
            <a:r>
              <a:rPr lang="en-US" dirty="0" smtClean="0">
                <a:solidFill>
                  <a:schemeClr val="tx1"/>
                </a:solidFill>
              </a:rPr>
              <a:t>Range</a:t>
            </a:r>
            <a:endParaRPr lang="en-US" dirty="0">
              <a:solidFill>
                <a:schemeClr val="tx1"/>
              </a:solidFill>
            </a:endParaRPr>
          </a:p>
        </p:txBody>
      </p:sp>
    </p:spTree>
    <p:extLst>
      <p:ext uri="{BB962C8B-B14F-4D97-AF65-F5344CB8AC3E}">
        <p14:creationId xmlns:p14="http://schemas.microsoft.com/office/powerpoint/2010/main" val="1553843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prstClr val="black"/>
                </a:solidFill>
              </a:rPr>
              <a:t>Original Data for Slide </a:t>
            </a:r>
            <a:r>
              <a:rPr lang="en-US" dirty="0" smtClean="0">
                <a:solidFill>
                  <a:prstClr val="black"/>
                </a:solidFill>
              </a:rPr>
              <a:t>10 </a:t>
            </a:r>
          </a:p>
          <a:p>
            <a:pPr>
              <a:defRPr/>
            </a:pPr>
            <a:r>
              <a:rPr lang="en-US" dirty="0" smtClean="0">
                <a:solidFill>
                  <a:prstClr val="black"/>
                </a:solidFill>
              </a:rPr>
              <a:t>(</a:t>
            </a:r>
            <a:r>
              <a:rPr lang="en-US" dirty="0">
                <a:solidFill>
                  <a:prstClr val="black"/>
                </a:solidFill>
              </a:rPr>
              <a:t>not for presentation</a:t>
            </a:r>
            <a:r>
              <a:rPr lang="en-US" dirty="0" smtClean="0">
                <a:solidFill>
                  <a:prstClr val="black"/>
                </a:solidFill>
              </a:rPr>
              <a:t>)</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250" y="2240756"/>
            <a:ext cx="6083300" cy="2058987"/>
          </a:xfrm>
          <a:prstGeom prst="rect">
            <a:avLst/>
          </a:prstGeom>
          <a:solidFill>
            <a:schemeClr val="bg1"/>
          </a:solidFill>
          <a:ln>
            <a:noFill/>
          </a:ln>
          <a:effectLst/>
        </p:spPr>
      </p:pic>
    </p:spTree>
    <p:extLst>
      <p:ext uri="{BB962C8B-B14F-4D97-AF65-F5344CB8AC3E}">
        <p14:creationId xmlns:p14="http://schemas.microsoft.com/office/powerpoint/2010/main" val="8775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SSME ppt templat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4818</Words>
  <Application>Microsoft Office PowerPoint</Application>
  <PresentationFormat>On-screen Show (4:3)</PresentationFormat>
  <Paragraphs>827</Paragraphs>
  <Slides>67</Slides>
  <Notes>67</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NSSME ppt template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Brinkman</dc:creator>
  <cp:lastModifiedBy>Jordan Brinkman</cp:lastModifiedBy>
  <cp:revision>47</cp:revision>
  <dcterms:created xsi:type="dcterms:W3CDTF">2014-01-15T17:11:35Z</dcterms:created>
  <dcterms:modified xsi:type="dcterms:W3CDTF">2014-01-29T17:08:56Z</dcterms:modified>
</cp:coreProperties>
</file>