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notesSlides/notesSlide8.xml" ContentType="application/vnd.openxmlformats-officedocument.presentationml.notesSlide+xml"/>
  <Override PartName="/ppt/charts/chart4.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6.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7.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8.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9.xml" ContentType="application/vnd.openxmlformats-officedocument.drawingml.chart+xml"/>
  <Override PartName="/ppt/notesSlides/notesSlide20.xml" ContentType="application/vnd.openxmlformats-officedocument.presentationml.notesSlide+xml"/>
  <Override PartName="/ppt/charts/chart10.xml" ContentType="application/vnd.openxmlformats-officedocument.drawingml.chart+xml"/>
  <Override PartName="/ppt/notesSlides/notesSlide21.xml" ContentType="application/vnd.openxmlformats-officedocument.presentationml.notesSlide+xml"/>
  <Override PartName="/ppt/charts/chart11.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2.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3.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4.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5.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6.xml" ContentType="application/vnd.openxmlformats-officedocument.drawingml.chart+xml"/>
  <Override PartName="/ppt/notesSlides/notesSlide32.xml" ContentType="application/vnd.openxmlformats-officedocument.presentationml.notesSlide+xml"/>
  <Override PartName="/ppt/charts/chart17.xml" ContentType="application/vnd.openxmlformats-officedocument.drawingml.chart+xml"/>
  <Override PartName="/ppt/notesSlides/notesSlide33.xml" ContentType="application/vnd.openxmlformats-officedocument.presentationml.notesSlide+xml"/>
  <Override PartName="/ppt/charts/chart18.xml" ContentType="application/vnd.openxmlformats-officedocument.drawingml.chart+xml"/>
  <Override PartName="/ppt/notesSlides/notesSlide34.xml" ContentType="application/vnd.openxmlformats-officedocument.presentationml.notesSlide+xml"/>
  <Override PartName="/ppt/charts/chart19.xml" ContentType="application/vnd.openxmlformats-officedocument.drawingml.chart+xml"/>
  <Override PartName="/ppt/notesSlides/notesSlide35.xml" ContentType="application/vnd.openxmlformats-officedocument.presentationml.notesSlide+xml"/>
  <Override PartName="/ppt/charts/chart20.xml" ContentType="application/vnd.openxmlformats-officedocument.drawingml.chart+xml"/>
  <Override PartName="/ppt/notesSlides/notesSlide36.xml" ContentType="application/vnd.openxmlformats-officedocument.presentationml.notesSlide+xml"/>
  <Override PartName="/ppt/charts/chart21.xml" ContentType="application/vnd.openxmlformats-officedocument.drawingml.chart+xml"/>
  <Override PartName="/ppt/notesSlides/notesSlide37.xml" ContentType="application/vnd.openxmlformats-officedocument.presentationml.notesSlide+xml"/>
  <Override PartName="/ppt/charts/chart22.xml" ContentType="application/vnd.openxmlformats-officedocument.drawingml.chart+xml"/>
  <Override PartName="/ppt/notesSlides/notesSlide38.xml" ContentType="application/vnd.openxmlformats-officedocument.presentationml.notesSlide+xml"/>
  <Override PartName="/ppt/charts/chart23.xml" ContentType="application/vnd.openxmlformats-officedocument.drawingml.chart+xml"/>
  <Override PartName="/ppt/notesSlides/notesSlide39.xml" ContentType="application/vnd.openxmlformats-officedocument.presentationml.notesSlide+xml"/>
  <Override PartName="/ppt/charts/chart24.xml" ContentType="application/vnd.openxmlformats-officedocument.drawingml.chart+xml"/>
  <Override PartName="/ppt/notesSlides/notesSlide40.xml" ContentType="application/vnd.openxmlformats-officedocument.presentationml.notesSlide+xml"/>
  <Override PartName="/ppt/charts/chart25.xml" ContentType="application/vnd.openxmlformats-officedocument.drawingml.chart+xml"/>
  <Override PartName="/ppt/notesSlides/notesSlide41.xml" ContentType="application/vnd.openxmlformats-officedocument.presentationml.notesSlide+xml"/>
  <Override PartName="/ppt/charts/chart26.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27.xml" ContentType="application/vnd.openxmlformats-officedocument.drawingml.chart+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28.xml" ContentType="application/vnd.openxmlformats-officedocument.drawingml.chart+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29.xml" ContentType="application/vnd.openxmlformats-officedocument.drawingml.chart+xml"/>
  <Override PartName="/ppt/notesSlides/notesSlide49.xml" ContentType="application/vnd.openxmlformats-officedocument.presentationml.notesSlide+xml"/>
  <Override PartName="/ppt/charts/chart30.xml" ContentType="application/vnd.openxmlformats-officedocument.drawingml.chart+xml"/>
  <Override PartName="/ppt/notesSlides/notesSlide50.xml" ContentType="application/vnd.openxmlformats-officedocument.presentationml.notesSlide+xml"/>
  <Override PartName="/ppt/charts/chart31.xml" ContentType="application/vnd.openxmlformats-officedocument.drawingml.chart+xml"/>
  <Override PartName="/ppt/notesSlides/notesSlide51.xml" ContentType="application/vnd.openxmlformats-officedocument.presentationml.notesSlide+xml"/>
  <Override PartName="/ppt/charts/chart32.xml" ContentType="application/vnd.openxmlformats-officedocument.drawingml.chart+xml"/>
  <Override PartName="/ppt/notesSlides/notesSlide52.xml" ContentType="application/vnd.openxmlformats-officedocument.presentationml.notesSlide+xml"/>
  <Override PartName="/ppt/charts/chart33.xml" ContentType="application/vnd.openxmlformats-officedocument.drawingml.chart+xml"/>
  <Override PartName="/ppt/notesSlides/notesSlide53.xml" ContentType="application/vnd.openxmlformats-officedocument.presentationml.notesSlide+xml"/>
  <Override PartName="/ppt/charts/chart34.xml" ContentType="application/vnd.openxmlformats-officedocument.drawingml.chart+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harts/chart35.xml" ContentType="application/vnd.openxmlformats-officedocument.drawingml.chart+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rts/chart36.xml" ContentType="application/vnd.openxmlformats-officedocument.drawingml.chart+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charts/chart37.xml" ContentType="application/vnd.openxmlformats-officedocument.drawingml.chart+xml"/>
  <Override PartName="/ppt/notesSlides/notesSlide61.xml" ContentType="application/vnd.openxmlformats-officedocument.presentationml.notesSlide+xml"/>
  <Override PartName="/ppt/charts/chart38.xml" ContentType="application/vnd.openxmlformats-officedocument.drawingml.chart+xml"/>
  <Override PartName="/ppt/notesSlides/notesSlide62.xml" ContentType="application/vnd.openxmlformats-officedocument.presentationml.notesSlide+xml"/>
  <Override PartName="/ppt/charts/chart39.xml" ContentType="application/vnd.openxmlformats-officedocument.drawingml.chart+xml"/>
  <Override PartName="/ppt/notesSlides/notesSlide63.xml" ContentType="application/vnd.openxmlformats-officedocument.presentationml.notesSlide+xml"/>
  <Override PartName="/ppt/charts/chart40.xml" ContentType="application/vnd.openxmlformats-officedocument.drawingml.chart+xml"/>
  <Override PartName="/ppt/notesSlides/notesSlide64.xml" ContentType="application/vnd.openxmlformats-officedocument.presentationml.notesSlide+xml"/>
  <Override PartName="/ppt/charts/chart41.xml" ContentType="application/vnd.openxmlformats-officedocument.drawingml.chart+xml"/>
  <Override PartName="/ppt/notesSlides/notesSlide65.xml" ContentType="application/vnd.openxmlformats-officedocument.presentationml.notesSlide+xml"/>
  <Override PartName="/ppt/charts/chart42.xml" ContentType="application/vnd.openxmlformats-officedocument.drawingml.chart+xml"/>
  <Override PartName="/ppt/notesSlides/notesSlide66.xml" ContentType="application/vnd.openxmlformats-officedocument.presentationml.notesSlide+xml"/>
  <Override PartName="/ppt/charts/chart43.xml" ContentType="application/vnd.openxmlformats-officedocument.drawingml.chart+xml"/>
  <Override PartName="/ppt/notesSlides/notesSlide67.xml" ContentType="application/vnd.openxmlformats-officedocument.presentationml.notesSlide+xml"/>
  <Override PartName="/ppt/charts/chart44.xml" ContentType="application/vnd.openxmlformats-officedocument.drawingml.chart+xml"/>
  <Override PartName="/ppt/notesSlides/notesSlide68.xml" ContentType="application/vnd.openxmlformats-officedocument.presentationml.notesSlide+xml"/>
  <Override PartName="/ppt/charts/chart45.xml" ContentType="application/vnd.openxmlformats-officedocument.drawingml.chart+xml"/>
  <Override PartName="/ppt/notesSlides/notesSlide69.xml" ContentType="application/vnd.openxmlformats-officedocument.presentationml.notesSlide+xml"/>
  <Override PartName="/ppt/charts/chart46.xml" ContentType="application/vnd.openxmlformats-officedocument.drawingml.chart+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charts/chart47.xml" ContentType="application/vnd.openxmlformats-officedocument.drawingml.chart+xml"/>
  <Override PartName="/ppt/notesSlides/notesSlide72.xml" ContentType="application/vnd.openxmlformats-officedocument.presentationml.notesSlide+xml"/>
  <Override PartName="/ppt/charts/chart48.xml" ContentType="application/vnd.openxmlformats-officedocument.drawingml.chart+xml"/>
  <Override PartName="/ppt/notesSlides/notesSlide73.xml" ContentType="application/vnd.openxmlformats-officedocument.presentationml.notesSlide+xml"/>
  <Override PartName="/ppt/charts/chart49.xml" ContentType="application/vnd.openxmlformats-officedocument.drawingml.chart+xml"/>
  <Override PartName="/ppt/notesSlides/notesSlide74.xml" ContentType="application/vnd.openxmlformats-officedocument.presentationml.notesSlide+xml"/>
  <Override PartName="/ppt/charts/chart50.xml" ContentType="application/vnd.openxmlformats-officedocument.drawingml.chart+xml"/>
  <Override PartName="/ppt/notesSlides/notesSlide75.xml" ContentType="application/vnd.openxmlformats-officedocument.presentationml.notesSlide+xml"/>
  <Override PartName="/ppt/charts/chart51.xml" ContentType="application/vnd.openxmlformats-officedocument.drawingml.chart+xml"/>
  <Override PartName="/ppt/notesSlides/notesSlide76.xml" ContentType="application/vnd.openxmlformats-officedocument.presentationml.notesSlide+xml"/>
  <Override PartName="/ppt/charts/chart52.xml" ContentType="application/vnd.openxmlformats-officedocument.drawingml.chart+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charts/chart53.xml" ContentType="application/vnd.openxmlformats-officedocument.drawingml.chart+xml"/>
  <Override PartName="/ppt/notesSlides/notesSlide79.xml" ContentType="application/vnd.openxmlformats-officedocument.presentationml.notesSlide+xml"/>
  <Override PartName="/ppt/charts/chart54.xml" ContentType="application/vnd.openxmlformats-officedocument.drawingml.chart+xml"/>
  <Override PartName="/ppt/notesSlides/notesSlide80.xml" ContentType="application/vnd.openxmlformats-officedocument.presentationml.notesSlide+xml"/>
  <Override PartName="/ppt/charts/chart55.xml" ContentType="application/vnd.openxmlformats-officedocument.drawingml.chart+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charts/chart56.xml" ContentType="application/vnd.openxmlformats-officedocument.drawingml.chart+xml"/>
  <Override PartName="/ppt/notesSlides/notesSlide83.xml" ContentType="application/vnd.openxmlformats-officedocument.presentationml.notesSlide+xml"/>
  <Override PartName="/ppt/charts/chart57.xml" ContentType="application/vnd.openxmlformats-officedocument.drawingml.chart+xml"/>
  <Override PartName="/ppt/notesSlides/notesSlide84.xml" ContentType="application/vnd.openxmlformats-officedocument.presentationml.notesSlide+xml"/>
  <Override PartName="/ppt/charts/chart5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6"/>
  </p:notesMasterIdLst>
  <p:handoutMasterIdLst>
    <p:handoutMasterId r:id="rId87"/>
  </p:handoutMasterIdLst>
  <p:sldIdLst>
    <p:sldId id="433" r:id="rId2"/>
    <p:sldId id="350" r:id="rId3"/>
    <p:sldId id="271" r:id="rId4"/>
    <p:sldId id="487" r:id="rId5"/>
    <p:sldId id="259" r:id="rId6"/>
    <p:sldId id="261" r:id="rId7"/>
    <p:sldId id="263" r:id="rId8"/>
    <p:sldId id="266" r:id="rId9"/>
    <p:sldId id="538" r:id="rId10"/>
    <p:sldId id="267" r:id="rId11"/>
    <p:sldId id="532" r:id="rId12"/>
    <p:sldId id="459" r:id="rId13"/>
    <p:sldId id="278" r:id="rId14"/>
    <p:sldId id="533" r:id="rId15"/>
    <p:sldId id="269" r:id="rId16"/>
    <p:sldId id="534" r:id="rId17"/>
    <p:sldId id="279" r:id="rId18"/>
    <p:sldId id="492" r:id="rId19"/>
    <p:sldId id="281" r:id="rId20"/>
    <p:sldId id="282" r:id="rId21"/>
    <p:sldId id="283" r:id="rId22"/>
    <p:sldId id="535" r:id="rId23"/>
    <p:sldId id="286" r:id="rId24"/>
    <p:sldId id="536" r:id="rId25"/>
    <p:sldId id="287" r:id="rId26"/>
    <p:sldId id="495" r:id="rId27"/>
    <p:sldId id="288" r:id="rId28"/>
    <p:sldId id="496" r:id="rId29"/>
    <p:sldId id="290" r:id="rId30"/>
    <p:sldId id="497" r:id="rId31"/>
    <p:sldId id="292" r:id="rId32"/>
    <p:sldId id="484" r:id="rId33"/>
    <p:sldId id="485" r:id="rId34"/>
    <p:sldId id="486" r:id="rId35"/>
    <p:sldId id="483" r:id="rId36"/>
    <p:sldId id="294" r:id="rId37"/>
    <p:sldId id="442" r:id="rId38"/>
    <p:sldId id="295" r:id="rId39"/>
    <p:sldId id="443" r:id="rId40"/>
    <p:sldId id="297" r:id="rId41"/>
    <p:sldId id="444" r:id="rId42"/>
    <p:sldId id="298" r:id="rId43"/>
    <p:sldId id="498" r:id="rId44"/>
    <p:sldId id="537" r:id="rId45"/>
    <p:sldId id="434" r:id="rId46"/>
    <p:sldId id="303" r:id="rId47"/>
    <p:sldId id="500" r:id="rId48"/>
    <p:sldId id="445" r:id="rId49"/>
    <p:sldId id="446" r:id="rId50"/>
    <p:sldId id="307" r:id="rId51"/>
    <p:sldId id="447" r:id="rId52"/>
    <p:sldId id="308" r:id="rId53"/>
    <p:sldId id="448" r:id="rId54"/>
    <p:sldId id="311" r:id="rId55"/>
    <p:sldId id="502" r:id="rId56"/>
    <p:sldId id="312" r:id="rId57"/>
    <p:sldId id="501" r:id="rId58"/>
    <p:sldId id="313" r:id="rId59"/>
    <p:sldId id="503" r:id="rId60"/>
    <p:sldId id="316" r:id="rId61"/>
    <p:sldId id="460" r:id="rId62"/>
    <p:sldId id="317" r:id="rId63"/>
    <p:sldId id="461" r:id="rId64"/>
    <p:sldId id="318" r:id="rId65"/>
    <p:sldId id="462" r:id="rId66"/>
    <p:sldId id="320" r:id="rId67"/>
    <p:sldId id="463" r:id="rId68"/>
    <p:sldId id="321" r:id="rId69"/>
    <p:sldId id="464" r:id="rId70"/>
    <p:sldId id="504" r:id="rId71"/>
    <p:sldId id="327" r:id="rId72"/>
    <p:sldId id="471" r:id="rId73"/>
    <p:sldId id="328" r:id="rId74"/>
    <p:sldId id="472" r:id="rId75"/>
    <p:sldId id="329" r:id="rId76"/>
    <p:sldId id="473" r:id="rId77"/>
    <p:sldId id="505" r:id="rId78"/>
    <p:sldId id="337" r:id="rId79"/>
    <p:sldId id="336" r:id="rId80"/>
    <p:sldId id="335" r:id="rId81"/>
    <p:sldId id="506" r:id="rId82"/>
    <p:sldId id="539" r:id="rId83"/>
    <p:sldId id="450" r:id="rId84"/>
    <p:sldId id="451" r:id="rId8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rdan Brinkman" initials="JB"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286" autoAdjust="0"/>
    <p:restoredTop sz="80817" autoAdjust="0"/>
  </p:normalViewPr>
  <p:slideViewPr>
    <p:cSldViewPr>
      <p:cViewPr>
        <p:scale>
          <a:sx n="80" d="100"/>
          <a:sy n="80" d="100"/>
        </p:scale>
        <p:origin x="-768" y="6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col"/>
        <c:grouping val="clustered"/>
        <c:varyColors val="0"/>
        <c:ser>
          <c:idx val="0"/>
          <c:order val="0"/>
          <c:tx>
            <c:strRef>
              <c:f>Sheet1!$B$1</c:f>
              <c:strCache>
                <c:ptCount val="1"/>
                <c:pt idx="0">
                  <c:v>Male</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Sheet1!$B$2:$B$4</c:f>
              <c:numCache>
                <c:formatCode>General</c:formatCode>
                <c:ptCount val="3"/>
                <c:pt idx="0">
                  <c:v>6</c:v>
                </c:pt>
                <c:pt idx="1">
                  <c:v>30</c:v>
                </c:pt>
                <c:pt idx="2">
                  <c:v>46</c:v>
                </c:pt>
              </c:numCache>
            </c:numRef>
          </c:val>
        </c:ser>
        <c:ser>
          <c:idx val="1"/>
          <c:order val="1"/>
          <c:tx>
            <c:strRef>
              <c:f>Sheet1!$C$1</c:f>
              <c:strCache>
                <c:ptCount val="1"/>
                <c:pt idx="0">
                  <c:v>Female</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Sheet1!$C$2:$C$4</c:f>
              <c:numCache>
                <c:formatCode>General</c:formatCode>
                <c:ptCount val="3"/>
                <c:pt idx="0">
                  <c:v>94</c:v>
                </c:pt>
                <c:pt idx="1">
                  <c:v>70</c:v>
                </c:pt>
                <c:pt idx="2">
                  <c:v>54</c:v>
                </c:pt>
              </c:numCache>
            </c:numRef>
          </c:val>
        </c:ser>
        <c:dLbls>
          <c:showLegendKey val="0"/>
          <c:showVal val="0"/>
          <c:showCatName val="0"/>
          <c:showSerName val="0"/>
          <c:showPercent val="0"/>
          <c:showBubbleSize val="0"/>
        </c:dLbls>
        <c:gapWidth val="150"/>
        <c:axId val="4300800"/>
        <c:axId val="4302336"/>
      </c:barChart>
      <c:catAx>
        <c:axId val="4300800"/>
        <c:scaling>
          <c:orientation val="minMax"/>
        </c:scaling>
        <c:delete val="0"/>
        <c:axPos val="b"/>
        <c:majorTickMark val="out"/>
        <c:minorTickMark val="none"/>
        <c:tickLblPos val="nextTo"/>
        <c:crossAx val="4302336"/>
        <c:crosses val="autoZero"/>
        <c:auto val="1"/>
        <c:lblAlgn val="ctr"/>
        <c:lblOffset val="100"/>
        <c:noMultiLvlLbl val="0"/>
      </c:catAx>
      <c:valAx>
        <c:axId val="4302336"/>
        <c:scaling>
          <c:orientation val="minMax"/>
        </c:scaling>
        <c:delete val="0"/>
        <c:axPos val="l"/>
        <c:title>
          <c:tx>
            <c:rich>
              <a:bodyPr rot="-5400000" vert="horz"/>
              <a:lstStyle/>
              <a:p>
                <a:pPr>
                  <a:defRPr/>
                </a:pPr>
                <a:r>
                  <a:rPr lang="en-US" dirty="0" smtClean="0"/>
                  <a:t>Percent of Teachers</a:t>
                </a:r>
                <a:endParaRPr lang="en-US" dirty="0"/>
              </a:p>
            </c:rich>
          </c:tx>
          <c:overlay val="0"/>
        </c:title>
        <c:numFmt formatCode="General" sourceLinked="1"/>
        <c:majorTickMark val="out"/>
        <c:minorTickMark val="none"/>
        <c:tickLblPos val="nextTo"/>
        <c:crossAx val="4300800"/>
        <c:crosses val="autoZero"/>
        <c:crossBetween val="between"/>
        <c:majorUnit val="20"/>
      </c:valAx>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Middle</c:v>
                </c:pt>
              </c:strCache>
            </c:strRef>
          </c:tx>
          <c:invertIfNegative val="0"/>
          <c:dLbls>
            <c:showLegendKey val="0"/>
            <c:showVal val="1"/>
            <c:showCatName val="0"/>
            <c:showSerName val="0"/>
            <c:showPercent val="0"/>
            <c:showBubbleSize val="0"/>
            <c:showLeaderLines val="0"/>
          </c:dLbls>
          <c:cat>
            <c:strRef>
              <c:f>Sheet1!$A$2:$A$9</c:f>
              <c:strCache>
                <c:ptCount val="8"/>
                <c:pt idx="0">
                  <c:v>Engineering</c:v>
                </c:pt>
                <c:pt idx="1">
                  <c:v>Environmental science</c:v>
                </c:pt>
                <c:pt idx="2">
                  <c:v>Physics</c:v>
                </c:pt>
                <c:pt idx="3">
                  <c:v>Chemistry</c:v>
                </c:pt>
                <c:pt idx="4">
                  <c:v>Student teaching in science</c:v>
                </c:pt>
                <c:pt idx="5">
                  <c:v>Earth/space science</c:v>
                </c:pt>
                <c:pt idx="6">
                  <c:v>Science education</c:v>
                </c:pt>
                <c:pt idx="7">
                  <c:v>Life sciences</c:v>
                </c:pt>
              </c:strCache>
            </c:strRef>
          </c:cat>
          <c:val>
            <c:numRef>
              <c:f>Sheet1!$B$2:$B$9</c:f>
              <c:numCache>
                <c:formatCode>General</c:formatCode>
                <c:ptCount val="8"/>
                <c:pt idx="0">
                  <c:v>7</c:v>
                </c:pt>
                <c:pt idx="1">
                  <c:v>57</c:v>
                </c:pt>
                <c:pt idx="2">
                  <c:v>61</c:v>
                </c:pt>
                <c:pt idx="3">
                  <c:v>72</c:v>
                </c:pt>
                <c:pt idx="4">
                  <c:v>73</c:v>
                </c:pt>
                <c:pt idx="5">
                  <c:v>75</c:v>
                </c:pt>
                <c:pt idx="6">
                  <c:v>89</c:v>
                </c:pt>
                <c:pt idx="7">
                  <c:v>96</c:v>
                </c:pt>
              </c:numCache>
            </c:numRef>
          </c:val>
        </c:ser>
        <c:dLbls>
          <c:showLegendKey val="0"/>
          <c:showVal val="0"/>
          <c:showCatName val="0"/>
          <c:showSerName val="0"/>
          <c:showPercent val="0"/>
          <c:showBubbleSize val="0"/>
        </c:dLbls>
        <c:gapWidth val="150"/>
        <c:axId val="95043584"/>
        <c:axId val="95045120"/>
      </c:barChart>
      <c:catAx>
        <c:axId val="95043584"/>
        <c:scaling>
          <c:orientation val="minMax"/>
        </c:scaling>
        <c:delete val="0"/>
        <c:axPos val="l"/>
        <c:majorTickMark val="out"/>
        <c:minorTickMark val="none"/>
        <c:tickLblPos val="nextTo"/>
        <c:crossAx val="95045120"/>
        <c:crosses val="autoZero"/>
        <c:auto val="1"/>
        <c:lblAlgn val="ctr"/>
        <c:lblOffset val="100"/>
        <c:noMultiLvlLbl val="0"/>
      </c:catAx>
      <c:valAx>
        <c:axId val="95045120"/>
        <c:scaling>
          <c:orientation val="minMax"/>
          <c:max val="100"/>
          <c:min val="0"/>
        </c:scaling>
        <c:delete val="0"/>
        <c:axPos val="b"/>
        <c:title>
          <c:tx>
            <c:rich>
              <a:bodyPr rot="0" vert="horz"/>
              <a:lstStyle/>
              <a:p>
                <a:pPr>
                  <a:defRPr/>
                </a:pPr>
                <a:r>
                  <a:rPr lang="en-US" dirty="0" smtClean="0"/>
                  <a:t>Percent of Teachers</a:t>
                </a:r>
                <a:endParaRPr lang="en-US" dirty="0"/>
              </a:p>
            </c:rich>
          </c:tx>
          <c:overlay val="0"/>
        </c:title>
        <c:numFmt formatCode="General" sourceLinked="1"/>
        <c:majorTickMark val="out"/>
        <c:minorTickMark val="none"/>
        <c:tickLblPos val="nextTo"/>
        <c:crossAx val="9504358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High </c:v>
                </c:pt>
              </c:strCache>
            </c:strRef>
          </c:tx>
          <c:invertIfNegative val="0"/>
          <c:dLbls>
            <c:showLegendKey val="0"/>
            <c:showVal val="1"/>
            <c:showCatName val="0"/>
            <c:showSerName val="0"/>
            <c:showPercent val="0"/>
            <c:showBubbleSize val="0"/>
            <c:showLeaderLines val="0"/>
          </c:dLbls>
          <c:cat>
            <c:strRef>
              <c:f>Sheet1!$A$2:$A$9</c:f>
              <c:strCache>
                <c:ptCount val="8"/>
                <c:pt idx="0">
                  <c:v>Engineering</c:v>
                </c:pt>
                <c:pt idx="1">
                  <c:v>Environmental science</c:v>
                </c:pt>
                <c:pt idx="2">
                  <c:v>Earth/space science</c:v>
                </c:pt>
                <c:pt idx="3">
                  <c:v>Student teaching in science</c:v>
                </c:pt>
                <c:pt idx="4">
                  <c:v>Science education</c:v>
                </c:pt>
                <c:pt idx="5">
                  <c:v>Physics</c:v>
                </c:pt>
                <c:pt idx="6">
                  <c:v>Life sciences</c:v>
                </c:pt>
                <c:pt idx="7">
                  <c:v>Chemistry</c:v>
                </c:pt>
              </c:strCache>
            </c:strRef>
          </c:cat>
          <c:val>
            <c:numRef>
              <c:f>Sheet1!$B$2:$B$9</c:f>
              <c:numCache>
                <c:formatCode>General</c:formatCode>
                <c:ptCount val="8"/>
                <c:pt idx="0">
                  <c:v>14</c:v>
                </c:pt>
                <c:pt idx="1">
                  <c:v>56</c:v>
                </c:pt>
                <c:pt idx="2">
                  <c:v>61</c:v>
                </c:pt>
                <c:pt idx="3">
                  <c:v>72</c:v>
                </c:pt>
                <c:pt idx="4">
                  <c:v>85</c:v>
                </c:pt>
                <c:pt idx="5">
                  <c:v>86</c:v>
                </c:pt>
                <c:pt idx="6">
                  <c:v>91</c:v>
                </c:pt>
                <c:pt idx="7">
                  <c:v>93</c:v>
                </c:pt>
              </c:numCache>
            </c:numRef>
          </c:val>
        </c:ser>
        <c:dLbls>
          <c:showLegendKey val="0"/>
          <c:showVal val="0"/>
          <c:showCatName val="0"/>
          <c:showSerName val="0"/>
          <c:showPercent val="0"/>
          <c:showBubbleSize val="0"/>
        </c:dLbls>
        <c:gapWidth val="150"/>
        <c:axId val="95083904"/>
        <c:axId val="95085696"/>
      </c:barChart>
      <c:catAx>
        <c:axId val="95083904"/>
        <c:scaling>
          <c:orientation val="minMax"/>
        </c:scaling>
        <c:delete val="0"/>
        <c:axPos val="l"/>
        <c:majorTickMark val="out"/>
        <c:minorTickMark val="none"/>
        <c:tickLblPos val="nextTo"/>
        <c:crossAx val="95085696"/>
        <c:crosses val="autoZero"/>
        <c:auto val="1"/>
        <c:lblAlgn val="ctr"/>
        <c:lblOffset val="100"/>
        <c:noMultiLvlLbl val="0"/>
      </c:catAx>
      <c:valAx>
        <c:axId val="95085696"/>
        <c:scaling>
          <c:orientation val="minMax"/>
        </c:scaling>
        <c:delete val="0"/>
        <c:axPos val="b"/>
        <c:title>
          <c:tx>
            <c:rich>
              <a:bodyPr rot="0" vert="horz"/>
              <a:lstStyle/>
              <a:p>
                <a:pPr>
                  <a:defRPr/>
                </a:pPr>
                <a:r>
                  <a:rPr lang="en-US" dirty="0" smtClean="0"/>
                  <a:t>Percent of Teachers</a:t>
                </a:r>
                <a:endParaRPr lang="en-US" dirty="0"/>
              </a:p>
            </c:rich>
          </c:tx>
          <c:overlay val="0"/>
        </c:title>
        <c:numFmt formatCode="General" sourceLinked="1"/>
        <c:majorTickMark val="out"/>
        <c:minorTickMark val="none"/>
        <c:tickLblPos val="nextTo"/>
        <c:crossAx val="9508390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Teachers</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Sheet1!$B$2:$B$4</c:f>
              <c:numCache>
                <c:formatCode>General</c:formatCode>
                <c:ptCount val="3"/>
                <c:pt idx="0">
                  <c:v>33</c:v>
                </c:pt>
                <c:pt idx="1">
                  <c:v>35</c:v>
                </c:pt>
                <c:pt idx="2">
                  <c:v>31</c:v>
                </c:pt>
              </c:numCache>
            </c:numRef>
          </c:val>
        </c:ser>
        <c:dLbls>
          <c:showLegendKey val="0"/>
          <c:showVal val="0"/>
          <c:showCatName val="0"/>
          <c:showSerName val="0"/>
          <c:showPercent val="0"/>
          <c:showBubbleSize val="0"/>
        </c:dLbls>
        <c:gapWidth val="150"/>
        <c:axId val="95200768"/>
        <c:axId val="95202304"/>
      </c:barChart>
      <c:catAx>
        <c:axId val="95200768"/>
        <c:scaling>
          <c:orientation val="minMax"/>
        </c:scaling>
        <c:delete val="0"/>
        <c:axPos val="b"/>
        <c:majorTickMark val="out"/>
        <c:minorTickMark val="none"/>
        <c:tickLblPos val="nextTo"/>
        <c:crossAx val="95202304"/>
        <c:crosses val="autoZero"/>
        <c:auto val="1"/>
        <c:lblAlgn val="ctr"/>
        <c:lblOffset val="100"/>
        <c:noMultiLvlLbl val="0"/>
      </c:catAx>
      <c:valAx>
        <c:axId val="95202304"/>
        <c:scaling>
          <c:orientation val="minMax"/>
          <c:max val="100"/>
          <c:min val="0"/>
        </c:scaling>
        <c:delete val="0"/>
        <c:axPos val="l"/>
        <c:title>
          <c:tx>
            <c:rich>
              <a:bodyPr rot="-5400000" vert="horz"/>
              <a:lstStyle/>
              <a:p>
                <a:pPr>
                  <a:defRPr/>
                </a:pPr>
                <a:r>
                  <a:rPr lang="en-US" dirty="0" smtClean="0"/>
                  <a:t>Percent of Teachers</a:t>
                </a:r>
                <a:endParaRPr lang="en-US" dirty="0"/>
              </a:p>
            </c:rich>
          </c:tx>
          <c:overlay val="0"/>
        </c:title>
        <c:numFmt formatCode="General" sourceLinked="1"/>
        <c:majorTickMark val="out"/>
        <c:minorTickMark val="none"/>
        <c:tickLblPos val="nextTo"/>
        <c:crossAx val="9520076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Teachers</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Sheet1!$B$2:$B$4</c:f>
              <c:numCache>
                <c:formatCode>General</c:formatCode>
                <c:ptCount val="3"/>
                <c:pt idx="0">
                  <c:v>55</c:v>
                </c:pt>
                <c:pt idx="1">
                  <c:v>38</c:v>
                </c:pt>
                <c:pt idx="2">
                  <c:v>26</c:v>
                </c:pt>
              </c:numCache>
            </c:numRef>
          </c:val>
        </c:ser>
        <c:dLbls>
          <c:showLegendKey val="0"/>
          <c:showVal val="0"/>
          <c:showCatName val="0"/>
          <c:showSerName val="0"/>
          <c:showPercent val="0"/>
          <c:showBubbleSize val="0"/>
        </c:dLbls>
        <c:gapWidth val="151"/>
        <c:axId val="95124480"/>
        <c:axId val="95703808"/>
      </c:barChart>
      <c:catAx>
        <c:axId val="95124480"/>
        <c:scaling>
          <c:orientation val="minMax"/>
        </c:scaling>
        <c:delete val="0"/>
        <c:axPos val="b"/>
        <c:majorTickMark val="out"/>
        <c:minorTickMark val="none"/>
        <c:tickLblPos val="nextTo"/>
        <c:crossAx val="95703808"/>
        <c:crosses val="autoZero"/>
        <c:auto val="1"/>
        <c:lblAlgn val="ctr"/>
        <c:lblOffset val="100"/>
        <c:noMultiLvlLbl val="0"/>
      </c:catAx>
      <c:valAx>
        <c:axId val="95703808"/>
        <c:scaling>
          <c:orientation val="minMax"/>
          <c:max val="100"/>
          <c:min val="0"/>
        </c:scaling>
        <c:delete val="0"/>
        <c:axPos val="l"/>
        <c:title>
          <c:tx>
            <c:rich>
              <a:bodyPr rot="-5400000" vert="horz"/>
              <a:lstStyle/>
              <a:p>
                <a:pPr>
                  <a:defRPr/>
                </a:pPr>
                <a:r>
                  <a:rPr lang="en-US" dirty="0" smtClean="0"/>
                  <a:t>Average Percent of Courses in Field</a:t>
                </a:r>
                <a:endParaRPr lang="en-US" dirty="0"/>
              </a:p>
            </c:rich>
          </c:tx>
          <c:overlay val="0"/>
        </c:title>
        <c:numFmt formatCode="General" sourceLinked="1"/>
        <c:majorTickMark val="out"/>
        <c:minorTickMark val="none"/>
        <c:tickLblPos val="nextTo"/>
        <c:crossAx val="9512448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Elementary</c:v>
                </c:pt>
              </c:strCache>
            </c:strRef>
          </c:tx>
          <c:invertIfNegative val="0"/>
          <c:dLbls>
            <c:showLegendKey val="0"/>
            <c:showVal val="1"/>
            <c:showCatName val="0"/>
            <c:showSerName val="0"/>
            <c:showPercent val="0"/>
            <c:showBubbleSize val="0"/>
            <c:showLeaderLines val="0"/>
          </c:dLbls>
          <c:cat>
            <c:strRef>
              <c:f>Sheet1!$A$2:$A$5</c:f>
              <c:strCache>
                <c:ptCount val="4"/>
                <c:pt idx="0">
                  <c:v>Courses in life, Earth, and physical science</c:v>
                </c:pt>
                <c:pt idx="1">
                  <c:v>Courses in two of the three areas</c:v>
                </c:pt>
                <c:pt idx="2">
                  <c:v>Courses in one of the three areas</c:v>
                </c:pt>
                <c:pt idx="3">
                  <c:v>No courses in any of the three areas</c:v>
                </c:pt>
              </c:strCache>
            </c:strRef>
          </c:cat>
          <c:val>
            <c:numRef>
              <c:f>Sheet1!$B$2:$B$5</c:f>
              <c:numCache>
                <c:formatCode>General</c:formatCode>
                <c:ptCount val="4"/>
                <c:pt idx="0">
                  <c:v>36</c:v>
                </c:pt>
                <c:pt idx="1">
                  <c:v>38</c:v>
                </c:pt>
                <c:pt idx="2">
                  <c:v>20</c:v>
                </c:pt>
                <c:pt idx="3">
                  <c:v>6</c:v>
                </c:pt>
              </c:numCache>
            </c:numRef>
          </c:val>
        </c:ser>
        <c:dLbls>
          <c:showLegendKey val="0"/>
          <c:showVal val="0"/>
          <c:showCatName val="0"/>
          <c:showSerName val="0"/>
          <c:showPercent val="0"/>
          <c:showBubbleSize val="0"/>
        </c:dLbls>
        <c:gapWidth val="151"/>
        <c:axId val="95666176"/>
        <c:axId val="95667712"/>
      </c:barChart>
      <c:catAx>
        <c:axId val="95666176"/>
        <c:scaling>
          <c:orientation val="minMax"/>
        </c:scaling>
        <c:delete val="0"/>
        <c:axPos val="b"/>
        <c:majorTickMark val="out"/>
        <c:minorTickMark val="none"/>
        <c:tickLblPos val="nextTo"/>
        <c:crossAx val="95667712"/>
        <c:crosses val="autoZero"/>
        <c:auto val="1"/>
        <c:lblAlgn val="ctr"/>
        <c:lblOffset val="100"/>
        <c:noMultiLvlLbl val="0"/>
      </c:catAx>
      <c:valAx>
        <c:axId val="95667712"/>
        <c:scaling>
          <c:orientation val="minMax"/>
          <c:min val="0"/>
        </c:scaling>
        <c:delete val="0"/>
        <c:axPos val="l"/>
        <c:title>
          <c:tx>
            <c:rich>
              <a:bodyPr rot="-5400000" vert="horz"/>
              <a:lstStyle/>
              <a:p>
                <a:pPr>
                  <a:defRPr/>
                </a:pPr>
                <a:r>
                  <a:rPr lang="en-US" dirty="0" smtClean="0"/>
                  <a:t>Percent of Teachers</a:t>
                </a:r>
                <a:endParaRPr lang="en-US" dirty="0"/>
              </a:p>
            </c:rich>
          </c:tx>
          <c:overlay val="0"/>
        </c:title>
        <c:numFmt formatCode="General" sourceLinked="1"/>
        <c:majorTickMark val="out"/>
        <c:minorTickMark val="none"/>
        <c:tickLblPos val="nextTo"/>
        <c:crossAx val="9566617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Middle</c:v>
                </c:pt>
              </c:strCache>
            </c:strRef>
          </c:tx>
          <c:invertIfNegative val="0"/>
          <c:dLbls>
            <c:showLegendKey val="0"/>
            <c:showVal val="1"/>
            <c:showCatName val="0"/>
            <c:showSerName val="0"/>
            <c:showPercent val="0"/>
            <c:showBubbleSize val="0"/>
            <c:showLeaderLines val="0"/>
          </c:dLbls>
          <c:cat>
            <c:strRef>
              <c:f>Sheet1!$A$2:$A$6</c:f>
              <c:strCache>
                <c:ptCount val="5"/>
                <c:pt idx="0">
                  <c:v>Coursework in life science, Earth science, physics, and chemistry</c:v>
                </c:pt>
                <c:pt idx="1">
                  <c:v>Three of four recommended courses</c:v>
                </c:pt>
                <c:pt idx="2">
                  <c:v>Two of four recommended courses</c:v>
                </c:pt>
                <c:pt idx="3">
                  <c:v>One of four recommended courses</c:v>
                </c:pt>
                <c:pt idx="4">
                  <c:v>None of four recommended courses</c:v>
                </c:pt>
              </c:strCache>
            </c:strRef>
          </c:cat>
          <c:val>
            <c:numRef>
              <c:f>Sheet1!$B$2:$B$6</c:f>
              <c:numCache>
                <c:formatCode>General</c:formatCode>
                <c:ptCount val="5"/>
                <c:pt idx="0">
                  <c:v>45</c:v>
                </c:pt>
                <c:pt idx="1">
                  <c:v>28</c:v>
                </c:pt>
                <c:pt idx="2">
                  <c:v>22</c:v>
                </c:pt>
                <c:pt idx="3">
                  <c:v>5</c:v>
                </c:pt>
                <c:pt idx="4">
                  <c:v>1</c:v>
                </c:pt>
              </c:numCache>
            </c:numRef>
          </c:val>
        </c:ser>
        <c:dLbls>
          <c:showLegendKey val="0"/>
          <c:showVal val="0"/>
          <c:showCatName val="0"/>
          <c:showSerName val="0"/>
          <c:showPercent val="0"/>
          <c:showBubbleSize val="0"/>
        </c:dLbls>
        <c:gapWidth val="151"/>
        <c:axId val="95413760"/>
        <c:axId val="95415296"/>
      </c:barChart>
      <c:catAx>
        <c:axId val="95413760"/>
        <c:scaling>
          <c:orientation val="minMax"/>
        </c:scaling>
        <c:delete val="0"/>
        <c:axPos val="b"/>
        <c:majorTickMark val="out"/>
        <c:minorTickMark val="none"/>
        <c:tickLblPos val="nextTo"/>
        <c:crossAx val="95415296"/>
        <c:crosses val="autoZero"/>
        <c:auto val="1"/>
        <c:lblAlgn val="ctr"/>
        <c:lblOffset val="100"/>
        <c:noMultiLvlLbl val="0"/>
      </c:catAx>
      <c:valAx>
        <c:axId val="95415296"/>
        <c:scaling>
          <c:orientation val="minMax"/>
          <c:min val="0"/>
        </c:scaling>
        <c:delete val="0"/>
        <c:axPos val="l"/>
        <c:title>
          <c:tx>
            <c:rich>
              <a:bodyPr rot="-5400000" vert="horz"/>
              <a:lstStyle/>
              <a:p>
                <a:pPr>
                  <a:defRPr/>
                </a:pPr>
                <a:r>
                  <a:rPr lang="en-US" dirty="0" smtClean="0"/>
                  <a:t>Percent of Teachers</a:t>
                </a:r>
                <a:endParaRPr lang="en-US" dirty="0"/>
              </a:p>
            </c:rich>
          </c:tx>
          <c:overlay val="0"/>
        </c:title>
        <c:numFmt formatCode="General" sourceLinked="1"/>
        <c:majorTickMark val="out"/>
        <c:minorTickMark val="none"/>
        <c:tickLblPos val="nextTo"/>
        <c:crossAx val="954137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Degree in field or 3+ Advanced courses</c:v>
                </c:pt>
              </c:strCache>
            </c:strRef>
          </c:tx>
          <c:invertIfNegative val="0"/>
          <c:dLbls>
            <c:showLegendKey val="0"/>
            <c:showVal val="1"/>
            <c:showCatName val="0"/>
            <c:showSerName val="0"/>
            <c:showPercent val="0"/>
            <c:showBubbleSize val="0"/>
            <c:showLeaderLines val="0"/>
          </c:dLbls>
          <c:cat>
            <c:strRef>
              <c:f>Sheet1!$A$2:$A$4</c:f>
              <c:strCache>
                <c:ptCount val="3"/>
                <c:pt idx="0">
                  <c:v>Earth science</c:v>
                </c:pt>
                <c:pt idx="1">
                  <c:v>Physical science</c:v>
                </c:pt>
                <c:pt idx="2">
                  <c:v>Life science/biology</c:v>
                </c:pt>
              </c:strCache>
            </c:strRef>
          </c:cat>
          <c:val>
            <c:numRef>
              <c:f>Sheet1!$B$2:$B$4</c:f>
              <c:numCache>
                <c:formatCode>General</c:formatCode>
                <c:ptCount val="3"/>
                <c:pt idx="0">
                  <c:v>25</c:v>
                </c:pt>
                <c:pt idx="1">
                  <c:v>31</c:v>
                </c:pt>
                <c:pt idx="2">
                  <c:v>58</c:v>
                </c:pt>
              </c:numCache>
            </c:numRef>
          </c:val>
        </c:ser>
        <c:dLbls>
          <c:showLegendKey val="0"/>
          <c:showVal val="0"/>
          <c:showCatName val="0"/>
          <c:showSerName val="0"/>
          <c:showPercent val="0"/>
          <c:showBubbleSize val="0"/>
        </c:dLbls>
        <c:gapWidth val="151"/>
        <c:axId val="95539200"/>
        <c:axId val="95540736"/>
      </c:barChart>
      <c:catAx>
        <c:axId val="95539200"/>
        <c:scaling>
          <c:orientation val="minMax"/>
        </c:scaling>
        <c:delete val="0"/>
        <c:axPos val="l"/>
        <c:majorTickMark val="out"/>
        <c:minorTickMark val="none"/>
        <c:tickLblPos val="nextTo"/>
        <c:crossAx val="95540736"/>
        <c:crosses val="autoZero"/>
        <c:auto val="1"/>
        <c:lblAlgn val="ctr"/>
        <c:lblOffset val="100"/>
        <c:noMultiLvlLbl val="0"/>
      </c:catAx>
      <c:valAx>
        <c:axId val="95540736"/>
        <c:scaling>
          <c:orientation val="minMax"/>
          <c:max val="100"/>
          <c:min val="0"/>
        </c:scaling>
        <c:delete val="0"/>
        <c:axPos val="b"/>
        <c:title>
          <c:tx>
            <c:rich>
              <a:bodyPr rot="0" vert="horz"/>
              <a:lstStyle/>
              <a:p>
                <a:pPr>
                  <a:defRPr/>
                </a:pPr>
                <a:r>
                  <a:rPr lang="en-US" dirty="0" smtClean="0"/>
                  <a:t>Percent of Teachers</a:t>
                </a:r>
                <a:endParaRPr lang="en-US" dirty="0"/>
              </a:p>
            </c:rich>
          </c:tx>
          <c:overlay val="0"/>
        </c:title>
        <c:numFmt formatCode="General" sourceLinked="1"/>
        <c:majorTickMark val="out"/>
        <c:minorTickMark val="none"/>
        <c:tickLblPos val="nextTo"/>
        <c:crossAx val="9553920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Life science/Biology</c:v>
                </c:pt>
              </c:strCache>
            </c:strRef>
          </c:tx>
          <c:invertIfNegative val="0"/>
          <c:dLbls>
            <c:showLegendKey val="0"/>
            <c:showVal val="1"/>
            <c:showCatName val="0"/>
            <c:showSerName val="0"/>
            <c:showPercent val="0"/>
            <c:showBubbleSize val="0"/>
            <c:showLeaderLines val="0"/>
          </c:dLbls>
          <c:cat>
            <c:strRef>
              <c:f>Sheet1!$A$2:$A$5</c:f>
              <c:strCache>
                <c:ptCount val="4"/>
                <c:pt idx="0">
                  <c:v>Degree in field</c:v>
                </c:pt>
                <c:pt idx="1">
                  <c:v>No degree in field, 3+ advanced courses</c:v>
                </c:pt>
                <c:pt idx="2">
                  <c:v>No degree in field, 1–2 advanced courses</c:v>
                </c:pt>
                <c:pt idx="3">
                  <c:v>No degree in field or advanced courses</c:v>
                </c:pt>
              </c:strCache>
            </c:strRef>
          </c:cat>
          <c:val>
            <c:numRef>
              <c:f>Sheet1!$B$2:$B$5</c:f>
              <c:numCache>
                <c:formatCode>General</c:formatCode>
                <c:ptCount val="4"/>
                <c:pt idx="0">
                  <c:v>27</c:v>
                </c:pt>
                <c:pt idx="1">
                  <c:v>31</c:v>
                </c:pt>
                <c:pt idx="2">
                  <c:v>20</c:v>
                </c:pt>
                <c:pt idx="3">
                  <c:v>22</c:v>
                </c:pt>
              </c:numCache>
            </c:numRef>
          </c:val>
        </c:ser>
        <c:dLbls>
          <c:showLegendKey val="0"/>
          <c:showVal val="0"/>
          <c:showCatName val="0"/>
          <c:showSerName val="0"/>
          <c:showPercent val="0"/>
          <c:showBubbleSize val="0"/>
        </c:dLbls>
        <c:gapWidth val="151"/>
        <c:axId val="95579520"/>
        <c:axId val="95581312"/>
      </c:barChart>
      <c:catAx>
        <c:axId val="95579520"/>
        <c:scaling>
          <c:orientation val="minMax"/>
        </c:scaling>
        <c:delete val="0"/>
        <c:axPos val="b"/>
        <c:numFmt formatCode="General" sourceLinked="1"/>
        <c:majorTickMark val="out"/>
        <c:minorTickMark val="none"/>
        <c:tickLblPos val="nextTo"/>
        <c:txPr>
          <a:bodyPr/>
          <a:lstStyle/>
          <a:p>
            <a:pPr>
              <a:defRPr sz="1800"/>
            </a:pPr>
            <a:endParaRPr lang="en-US"/>
          </a:p>
        </c:txPr>
        <c:crossAx val="95581312"/>
        <c:crosses val="autoZero"/>
        <c:auto val="1"/>
        <c:lblAlgn val="ctr"/>
        <c:lblOffset val="100"/>
        <c:noMultiLvlLbl val="0"/>
      </c:catAx>
      <c:valAx>
        <c:axId val="95581312"/>
        <c:scaling>
          <c:orientation val="minMax"/>
          <c:max val="80"/>
          <c:min val="0"/>
        </c:scaling>
        <c:delete val="0"/>
        <c:axPos val="l"/>
        <c:title>
          <c:tx>
            <c:rich>
              <a:bodyPr rot="-5400000" vert="horz"/>
              <a:lstStyle/>
              <a:p>
                <a:pPr>
                  <a:defRPr/>
                </a:pPr>
                <a:r>
                  <a:rPr lang="en-US" dirty="0" smtClean="0"/>
                  <a:t>Percent of Teachers</a:t>
                </a:r>
                <a:endParaRPr lang="en-US" dirty="0"/>
              </a:p>
            </c:rich>
          </c:tx>
          <c:overlay val="0"/>
        </c:title>
        <c:numFmt formatCode="General" sourceLinked="1"/>
        <c:majorTickMark val="out"/>
        <c:minorTickMark val="none"/>
        <c:tickLblPos val="nextTo"/>
        <c:crossAx val="955795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Earth Science</c:v>
                </c:pt>
              </c:strCache>
            </c:strRef>
          </c:tx>
          <c:invertIfNegative val="0"/>
          <c:dLbls>
            <c:showLegendKey val="0"/>
            <c:showVal val="1"/>
            <c:showCatName val="0"/>
            <c:showSerName val="0"/>
            <c:showPercent val="0"/>
            <c:showBubbleSize val="0"/>
            <c:showLeaderLines val="0"/>
          </c:dLbls>
          <c:cat>
            <c:strRef>
              <c:f>Sheet1!$A$2:$A$5</c:f>
              <c:strCache>
                <c:ptCount val="4"/>
                <c:pt idx="0">
                  <c:v>Degree in field</c:v>
                </c:pt>
                <c:pt idx="1">
                  <c:v>No degree in field, 3+ advanced courses</c:v>
                </c:pt>
                <c:pt idx="2">
                  <c:v>No degree in field, 1–2 advanced courses</c:v>
                </c:pt>
                <c:pt idx="3">
                  <c:v>No degree in field or advanced courses</c:v>
                </c:pt>
              </c:strCache>
            </c:strRef>
          </c:cat>
          <c:val>
            <c:numRef>
              <c:f>Sheet1!$B$2:$B$5</c:f>
              <c:numCache>
                <c:formatCode>General</c:formatCode>
                <c:ptCount val="4"/>
                <c:pt idx="0">
                  <c:v>9</c:v>
                </c:pt>
                <c:pt idx="1">
                  <c:v>16</c:v>
                </c:pt>
                <c:pt idx="2">
                  <c:v>10</c:v>
                </c:pt>
                <c:pt idx="3">
                  <c:v>64</c:v>
                </c:pt>
              </c:numCache>
            </c:numRef>
          </c:val>
        </c:ser>
        <c:dLbls>
          <c:showLegendKey val="0"/>
          <c:showVal val="0"/>
          <c:showCatName val="0"/>
          <c:showSerName val="0"/>
          <c:showPercent val="0"/>
          <c:showBubbleSize val="0"/>
        </c:dLbls>
        <c:gapWidth val="151"/>
        <c:axId val="96017408"/>
        <c:axId val="96027392"/>
      </c:barChart>
      <c:catAx>
        <c:axId val="96017408"/>
        <c:scaling>
          <c:orientation val="minMax"/>
        </c:scaling>
        <c:delete val="0"/>
        <c:axPos val="b"/>
        <c:numFmt formatCode="General" sourceLinked="1"/>
        <c:majorTickMark val="out"/>
        <c:minorTickMark val="none"/>
        <c:tickLblPos val="nextTo"/>
        <c:crossAx val="96027392"/>
        <c:crosses val="autoZero"/>
        <c:auto val="1"/>
        <c:lblAlgn val="ctr"/>
        <c:lblOffset val="100"/>
        <c:noMultiLvlLbl val="0"/>
      </c:catAx>
      <c:valAx>
        <c:axId val="96027392"/>
        <c:scaling>
          <c:orientation val="minMax"/>
          <c:min val="0"/>
        </c:scaling>
        <c:delete val="0"/>
        <c:axPos val="l"/>
        <c:title>
          <c:tx>
            <c:rich>
              <a:bodyPr rot="-5400000" vert="horz"/>
              <a:lstStyle/>
              <a:p>
                <a:pPr>
                  <a:defRPr/>
                </a:pPr>
                <a:r>
                  <a:rPr lang="en-US" dirty="0" smtClean="0"/>
                  <a:t>Percent of Teachers</a:t>
                </a:r>
                <a:endParaRPr lang="en-US" dirty="0"/>
              </a:p>
            </c:rich>
          </c:tx>
          <c:overlay val="0"/>
        </c:title>
        <c:numFmt formatCode="General" sourceLinked="1"/>
        <c:majorTickMark val="out"/>
        <c:minorTickMark val="none"/>
        <c:tickLblPos val="nextTo"/>
        <c:crossAx val="960174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Physical Science</c:v>
                </c:pt>
              </c:strCache>
            </c:strRef>
          </c:tx>
          <c:invertIfNegative val="0"/>
          <c:dLbls>
            <c:showLegendKey val="0"/>
            <c:showVal val="1"/>
            <c:showCatName val="0"/>
            <c:showSerName val="0"/>
            <c:showPercent val="0"/>
            <c:showBubbleSize val="0"/>
            <c:showLeaderLines val="0"/>
          </c:dLbls>
          <c:cat>
            <c:strRef>
              <c:f>Sheet1!$A$2:$A$5</c:f>
              <c:strCache>
                <c:ptCount val="4"/>
                <c:pt idx="0">
                  <c:v>Degree in field</c:v>
                </c:pt>
                <c:pt idx="1">
                  <c:v>No degree in field, 3+ advanced courses</c:v>
                </c:pt>
                <c:pt idx="2">
                  <c:v>No degree in field, 1–2 advanced courses</c:v>
                </c:pt>
                <c:pt idx="3">
                  <c:v>No degree in field or advanced courses</c:v>
                </c:pt>
              </c:strCache>
            </c:strRef>
          </c:cat>
          <c:val>
            <c:numRef>
              <c:f>Sheet1!$B$2:$B$5</c:f>
              <c:numCache>
                <c:formatCode>General</c:formatCode>
                <c:ptCount val="4"/>
                <c:pt idx="0">
                  <c:v>8</c:v>
                </c:pt>
                <c:pt idx="1">
                  <c:v>23</c:v>
                </c:pt>
                <c:pt idx="2">
                  <c:v>27</c:v>
                </c:pt>
                <c:pt idx="3">
                  <c:v>42</c:v>
                </c:pt>
              </c:numCache>
            </c:numRef>
          </c:val>
        </c:ser>
        <c:dLbls>
          <c:showLegendKey val="0"/>
          <c:showVal val="0"/>
          <c:showCatName val="0"/>
          <c:showSerName val="0"/>
          <c:showPercent val="0"/>
          <c:showBubbleSize val="0"/>
        </c:dLbls>
        <c:gapWidth val="151"/>
        <c:axId val="95767168"/>
        <c:axId val="95773056"/>
      </c:barChart>
      <c:catAx>
        <c:axId val="95767168"/>
        <c:scaling>
          <c:orientation val="minMax"/>
        </c:scaling>
        <c:delete val="0"/>
        <c:axPos val="b"/>
        <c:numFmt formatCode="General" sourceLinked="1"/>
        <c:majorTickMark val="out"/>
        <c:minorTickMark val="none"/>
        <c:tickLblPos val="nextTo"/>
        <c:crossAx val="95773056"/>
        <c:crosses val="autoZero"/>
        <c:auto val="1"/>
        <c:lblAlgn val="ctr"/>
        <c:lblOffset val="100"/>
        <c:noMultiLvlLbl val="0"/>
      </c:catAx>
      <c:valAx>
        <c:axId val="95773056"/>
        <c:scaling>
          <c:orientation val="minMax"/>
          <c:max val="80"/>
          <c:min val="0"/>
        </c:scaling>
        <c:delete val="0"/>
        <c:axPos val="l"/>
        <c:title>
          <c:tx>
            <c:rich>
              <a:bodyPr rot="-5400000" vert="horz"/>
              <a:lstStyle/>
              <a:p>
                <a:pPr>
                  <a:defRPr/>
                </a:pPr>
                <a:r>
                  <a:rPr lang="en-US" dirty="0" smtClean="0"/>
                  <a:t>Percent of Teachers</a:t>
                </a:r>
                <a:endParaRPr lang="en-US" dirty="0"/>
              </a:p>
            </c:rich>
          </c:tx>
          <c:overlay val="0"/>
        </c:title>
        <c:numFmt formatCode="General" sourceLinked="1"/>
        <c:majorTickMark val="out"/>
        <c:minorTickMark val="none"/>
        <c:tickLblPos val="nextTo"/>
        <c:crossAx val="9576716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col"/>
        <c:grouping val="clustered"/>
        <c:varyColors val="0"/>
        <c:ser>
          <c:idx val="0"/>
          <c:order val="0"/>
          <c:tx>
            <c:strRef>
              <c:f>Sheet1!$B$1</c:f>
              <c:strCache>
                <c:ptCount val="1"/>
                <c:pt idx="0">
                  <c:v>American Indian/Alaskan Native</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Sheet1!$B$2:$B$4</c:f>
              <c:numCache>
                <c:formatCode>General</c:formatCode>
                <c:ptCount val="3"/>
                <c:pt idx="0">
                  <c:v>1</c:v>
                </c:pt>
                <c:pt idx="1">
                  <c:v>0</c:v>
                </c:pt>
                <c:pt idx="2">
                  <c:v>0</c:v>
                </c:pt>
              </c:numCache>
            </c:numRef>
          </c:val>
        </c:ser>
        <c:ser>
          <c:idx val="1"/>
          <c:order val="1"/>
          <c:tx>
            <c:strRef>
              <c:f>Sheet1!$C$1</c:f>
              <c:strCache>
                <c:ptCount val="1"/>
                <c:pt idx="0">
                  <c:v>Asian</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Sheet1!$C$2:$C$4</c:f>
              <c:numCache>
                <c:formatCode>General</c:formatCode>
                <c:ptCount val="3"/>
                <c:pt idx="0">
                  <c:v>2</c:v>
                </c:pt>
                <c:pt idx="1">
                  <c:v>2</c:v>
                </c:pt>
                <c:pt idx="2">
                  <c:v>2</c:v>
                </c:pt>
              </c:numCache>
            </c:numRef>
          </c:val>
        </c:ser>
        <c:ser>
          <c:idx val="2"/>
          <c:order val="2"/>
          <c:tx>
            <c:strRef>
              <c:f>Sheet1!$D$1</c:f>
              <c:strCache>
                <c:ptCount val="1"/>
                <c:pt idx="0">
                  <c:v>Black or African-American</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Sheet1!$D$2:$D$4</c:f>
              <c:numCache>
                <c:formatCode>General</c:formatCode>
                <c:ptCount val="3"/>
                <c:pt idx="0">
                  <c:v>5</c:v>
                </c:pt>
                <c:pt idx="1">
                  <c:v>6</c:v>
                </c:pt>
                <c:pt idx="2">
                  <c:v>3</c:v>
                </c:pt>
              </c:numCache>
            </c:numRef>
          </c:val>
        </c:ser>
        <c:ser>
          <c:idx val="3"/>
          <c:order val="3"/>
          <c:tx>
            <c:strRef>
              <c:f>Sheet1!$E$1</c:f>
              <c:strCache>
                <c:ptCount val="1"/>
                <c:pt idx="0">
                  <c:v>Hispanic or Latino</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Sheet1!$E$2:$E$4</c:f>
              <c:numCache>
                <c:formatCode>General</c:formatCode>
                <c:ptCount val="3"/>
                <c:pt idx="0">
                  <c:v>8</c:v>
                </c:pt>
                <c:pt idx="1">
                  <c:v>5</c:v>
                </c:pt>
                <c:pt idx="2">
                  <c:v>4</c:v>
                </c:pt>
              </c:numCache>
            </c:numRef>
          </c:val>
        </c:ser>
        <c:ser>
          <c:idx val="4"/>
          <c:order val="4"/>
          <c:tx>
            <c:strRef>
              <c:f>Sheet1!$F$1</c:f>
              <c:strCache>
                <c:ptCount val="1"/>
                <c:pt idx="0">
                  <c:v>White</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Sheet1!$F$2:$F$4</c:f>
              <c:numCache>
                <c:formatCode>General</c:formatCode>
                <c:ptCount val="3"/>
                <c:pt idx="0">
                  <c:v>91</c:v>
                </c:pt>
                <c:pt idx="1">
                  <c:v>90</c:v>
                </c:pt>
                <c:pt idx="2">
                  <c:v>92</c:v>
                </c:pt>
              </c:numCache>
            </c:numRef>
          </c:val>
        </c:ser>
        <c:ser>
          <c:idx val="5"/>
          <c:order val="5"/>
          <c:tx>
            <c:strRef>
              <c:f>Sheet1!$G$1</c:f>
              <c:strCache>
                <c:ptCount val="1"/>
                <c:pt idx="0">
                  <c:v>Other</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Sheet1!$G$2:$G$4</c:f>
              <c:numCache>
                <c:formatCode>General</c:formatCode>
                <c:ptCount val="3"/>
                <c:pt idx="0">
                  <c:v>1</c:v>
                </c:pt>
                <c:pt idx="1">
                  <c:v>1</c:v>
                </c:pt>
                <c:pt idx="2">
                  <c:v>2</c:v>
                </c:pt>
              </c:numCache>
            </c:numRef>
          </c:val>
        </c:ser>
        <c:dLbls>
          <c:showLegendKey val="0"/>
          <c:showVal val="0"/>
          <c:showCatName val="0"/>
          <c:showSerName val="0"/>
          <c:showPercent val="0"/>
          <c:showBubbleSize val="0"/>
        </c:dLbls>
        <c:gapWidth val="150"/>
        <c:axId val="35862400"/>
        <c:axId val="35863936"/>
      </c:barChart>
      <c:catAx>
        <c:axId val="35862400"/>
        <c:scaling>
          <c:orientation val="minMax"/>
        </c:scaling>
        <c:delete val="0"/>
        <c:axPos val="b"/>
        <c:majorTickMark val="out"/>
        <c:minorTickMark val="none"/>
        <c:tickLblPos val="nextTo"/>
        <c:crossAx val="35863936"/>
        <c:crosses val="autoZero"/>
        <c:auto val="1"/>
        <c:lblAlgn val="ctr"/>
        <c:lblOffset val="100"/>
        <c:noMultiLvlLbl val="0"/>
      </c:catAx>
      <c:valAx>
        <c:axId val="35863936"/>
        <c:scaling>
          <c:orientation val="minMax"/>
        </c:scaling>
        <c:delete val="0"/>
        <c:axPos val="l"/>
        <c:title>
          <c:tx>
            <c:rich>
              <a:bodyPr rot="-5400000" vert="horz"/>
              <a:lstStyle/>
              <a:p>
                <a:pPr>
                  <a:defRPr/>
                </a:pPr>
                <a:r>
                  <a:rPr lang="en-US" dirty="0" smtClean="0"/>
                  <a:t>Percent of Teachers</a:t>
                </a:r>
                <a:endParaRPr lang="en-US" dirty="0"/>
              </a:p>
            </c:rich>
          </c:tx>
          <c:overlay val="0"/>
        </c:title>
        <c:numFmt formatCode="General" sourceLinked="1"/>
        <c:majorTickMark val="out"/>
        <c:minorTickMark val="none"/>
        <c:tickLblPos val="nextTo"/>
        <c:crossAx val="35862400"/>
        <c:crosses val="autoZero"/>
        <c:crossBetween val="between"/>
        <c:majorUnit val="20"/>
      </c:valAx>
    </c:plotArea>
    <c:legend>
      <c:legendPos val="b"/>
      <c:layout>
        <c:manualLayout>
          <c:xMode val="edge"/>
          <c:yMode val="edge"/>
          <c:x val="0.14421259842519685"/>
          <c:y val="0.74227179935841359"/>
          <c:w val="0.85578740157480315"/>
          <c:h val="0.22995042286380868"/>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Degree in field or 3+ Advanced courses</c:v>
                </c:pt>
              </c:strCache>
            </c:strRef>
          </c:tx>
          <c:invertIfNegative val="0"/>
          <c:dLbls>
            <c:showLegendKey val="0"/>
            <c:showVal val="1"/>
            <c:showCatName val="0"/>
            <c:showSerName val="0"/>
            <c:showPercent val="0"/>
            <c:showBubbleSize val="0"/>
            <c:showLeaderLines val="0"/>
          </c:dLbls>
          <c:cat>
            <c:strRef>
              <c:f>Sheet1!$A$2:$A$7</c:f>
              <c:strCache>
                <c:ptCount val="6"/>
                <c:pt idx="0">
                  <c:v>Environmental science</c:v>
                </c:pt>
                <c:pt idx="1">
                  <c:v>Earth science</c:v>
                </c:pt>
                <c:pt idx="2">
                  <c:v>Physics</c:v>
                </c:pt>
                <c:pt idx="3">
                  <c:v>Physical science</c:v>
                </c:pt>
                <c:pt idx="4">
                  <c:v>Chemistry</c:v>
                </c:pt>
                <c:pt idx="5">
                  <c:v>Life science/biology</c:v>
                </c:pt>
              </c:strCache>
            </c:strRef>
          </c:cat>
          <c:val>
            <c:numRef>
              <c:f>Sheet1!$B$2:$B$7</c:f>
              <c:numCache>
                <c:formatCode>General</c:formatCode>
                <c:ptCount val="6"/>
                <c:pt idx="0">
                  <c:v>28</c:v>
                </c:pt>
                <c:pt idx="1">
                  <c:v>38</c:v>
                </c:pt>
                <c:pt idx="2">
                  <c:v>56</c:v>
                </c:pt>
                <c:pt idx="3">
                  <c:v>58</c:v>
                </c:pt>
                <c:pt idx="4">
                  <c:v>68</c:v>
                </c:pt>
                <c:pt idx="5">
                  <c:v>90</c:v>
                </c:pt>
              </c:numCache>
            </c:numRef>
          </c:val>
        </c:ser>
        <c:dLbls>
          <c:showLegendKey val="0"/>
          <c:showVal val="0"/>
          <c:showCatName val="0"/>
          <c:showSerName val="0"/>
          <c:showPercent val="0"/>
          <c:showBubbleSize val="0"/>
        </c:dLbls>
        <c:gapWidth val="151"/>
        <c:axId val="103561472"/>
        <c:axId val="103567360"/>
      </c:barChart>
      <c:catAx>
        <c:axId val="103561472"/>
        <c:scaling>
          <c:orientation val="minMax"/>
        </c:scaling>
        <c:delete val="0"/>
        <c:axPos val="l"/>
        <c:majorTickMark val="out"/>
        <c:minorTickMark val="none"/>
        <c:tickLblPos val="nextTo"/>
        <c:crossAx val="103567360"/>
        <c:crosses val="autoZero"/>
        <c:auto val="1"/>
        <c:lblAlgn val="ctr"/>
        <c:lblOffset val="100"/>
        <c:noMultiLvlLbl val="0"/>
      </c:catAx>
      <c:valAx>
        <c:axId val="103567360"/>
        <c:scaling>
          <c:orientation val="minMax"/>
          <c:min val="0"/>
        </c:scaling>
        <c:delete val="0"/>
        <c:axPos val="b"/>
        <c:title>
          <c:tx>
            <c:rich>
              <a:bodyPr rot="0" vert="horz"/>
              <a:lstStyle/>
              <a:p>
                <a:pPr>
                  <a:defRPr/>
                </a:pPr>
                <a:r>
                  <a:rPr lang="en-US" dirty="0" smtClean="0"/>
                  <a:t>Percent of Teachers</a:t>
                </a:r>
                <a:endParaRPr lang="en-US" dirty="0"/>
              </a:p>
            </c:rich>
          </c:tx>
          <c:overlay val="0"/>
        </c:title>
        <c:numFmt formatCode="General" sourceLinked="1"/>
        <c:majorTickMark val="out"/>
        <c:minorTickMark val="none"/>
        <c:tickLblPos val="nextTo"/>
        <c:crossAx val="10356147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Life science/Biology</c:v>
                </c:pt>
              </c:strCache>
            </c:strRef>
          </c:tx>
          <c:invertIfNegative val="0"/>
          <c:dLbls>
            <c:showLegendKey val="0"/>
            <c:showVal val="1"/>
            <c:showCatName val="0"/>
            <c:showSerName val="0"/>
            <c:showPercent val="0"/>
            <c:showBubbleSize val="0"/>
            <c:showLeaderLines val="0"/>
          </c:dLbls>
          <c:cat>
            <c:strRef>
              <c:f>Sheet1!$A$2:$A$5</c:f>
              <c:strCache>
                <c:ptCount val="4"/>
                <c:pt idx="0">
                  <c:v>Degree in field</c:v>
                </c:pt>
                <c:pt idx="1">
                  <c:v>No degree in field, 3+ advanced courses</c:v>
                </c:pt>
                <c:pt idx="2">
                  <c:v>No degree in field, 1–2 advanced courses</c:v>
                </c:pt>
                <c:pt idx="3">
                  <c:v>No degree in field or advanced courses</c:v>
                </c:pt>
              </c:strCache>
            </c:strRef>
          </c:cat>
          <c:val>
            <c:numRef>
              <c:f>Sheet1!$B$2:$B$5</c:f>
              <c:numCache>
                <c:formatCode>General</c:formatCode>
                <c:ptCount val="4"/>
                <c:pt idx="0">
                  <c:v>53</c:v>
                </c:pt>
                <c:pt idx="1">
                  <c:v>37</c:v>
                </c:pt>
                <c:pt idx="2">
                  <c:v>4</c:v>
                </c:pt>
                <c:pt idx="3">
                  <c:v>6</c:v>
                </c:pt>
              </c:numCache>
            </c:numRef>
          </c:val>
        </c:ser>
        <c:dLbls>
          <c:showLegendKey val="0"/>
          <c:showVal val="0"/>
          <c:showCatName val="0"/>
          <c:showSerName val="0"/>
          <c:showPercent val="0"/>
          <c:showBubbleSize val="0"/>
        </c:dLbls>
        <c:gapWidth val="151"/>
        <c:axId val="103610240"/>
        <c:axId val="103611776"/>
      </c:barChart>
      <c:catAx>
        <c:axId val="103610240"/>
        <c:scaling>
          <c:orientation val="minMax"/>
        </c:scaling>
        <c:delete val="0"/>
        <c:axPos val="b"/>
        <c:numFmt formatCode="General" sourceLinked="1"/>
        <c:majorTickMark val="out"/>
        <c:minorTickMark val="none"/>
        <c:tickLblPos val="nextTo"/>
        <c:txPr>
          <a:bodyPr/>
          <a:lstStyle/>
          <a:p>
            <a:pPr>
              <a:defRPr sz="1800"/>
            </a:pPr>
            <a:endParaRPr lang="en-US"/>
          </a:p>
        </c:txPr>
        <c:crossAx val="103611776"/>
        <c:crosses val="autoZero"/>
        <c:auto val="1"/>
        <c:lblAlgn val="ctr"/>
        <c:lblOffset val="100"/>
        <c:noMultiLvlLbl val="0"/>
      </c:catAx>
      <c:valAx>
        <c:axId val="103611776"/>
        <c:scaling>
          <c:orientation val="minMax"/>
          <c:min val="0"/>
        </c:scaling>
        <c:delete val="0"/>
        <c:axPos val="l"/>
        <c:title>
          <c:tx>
            <c:rich>
              <a:bodyPr rot="-5400000" vert="horz"/>
              <a:lstStyle/>
              <a:p>
                <a:pPr>
                  <a:defRPr/>
                </a:pPr>
                <a:r>
                  <a:rPr lang="en-US" dirty="0" smtClean="0"/>
                  <a:t>Percent of Teachers</a:t>
                </a:r>
                <a:endParaRPr lang="en-US" dirty="0"/>
              </a:p>
            </c:rich>
          </c:tx>
          <c:overlay val="0"/>
        </c:title>
        <c:numFmt formatCode="General" sourceLinked="1"/>
        <c:majorTickMark val="out"/>
        <c:minorTickMark val="none"/>
        <c:tickLblPos val="nextTo"/>
        <c:crossAx val="10361024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Chemistry</c:v>
                </c:pt>
              </c:strCache>
            </c:strRef>
          </c:tx>
          <c:invertIfNegative val="0"/>
          <c:dLbls>
            <c:showLegendKey val="0"/>
            <c:showVal val="1"/>
            <c:showCatName val="0"/>
            <c:showSerName val="0"/>
            <c:showPercent val="0"/>
            <c:showBubbleSize val="0"/>
            <c:showLeaderLines val="0"/>
          </c:dLbls>
          <c:cat>
            <c:strRef>
              <c:f>Sheet1!$A$2:$A$5</c:f>
              <c:strCache>
                <c:ptCount val="4"/>
                <c:pt idx="0">
                  <c:v>Degree in field</c:v>
                </c:pt>
                <c:pt idx="1">
                  <c:v>No degree in field, 3+ advanced courses</c:v>
                </c:pt>
                <c:pt idx="2">
                  <c:v>No degree in field, 1–2 advanced courses</c:v>
                </c:pt>
                <c:pt idx="3">
                  <c:v>No degree in field or advanced courses</c:v>
                </c:pt>
              </c:strCache>
            </c:strRef>
          </c:cat>
          <c:val>
            <c:numRef>
              <c:f>Sheet1!$B$2:$B$5</c:f>
              <c:numCache>
                <c:formatCode>General</c:formatCode>
                <c:ptCount val="4"/>
                <c:pt idx="0">
                  <c:v>25</c:v>
                </c:pt>
                <c:pt idx="1">
                  <c:v>43</c:v>
                </c:pt>
                <c:pt idx="2">
                  <c:v>21</c:v>
                </c:pt>
                <c:pt idx="3">
                  <c:v>11</c:v>
                </c:pt>
              </c:numCache>
            </c:numRef>
          </c:val>
        </c:ser>
        <c:dLbls>
          <c:showLegendKey val="0"/>
          <c:showVal val="0"/>
          <c:showCatName val="0"/>
          <c:showSerName val="0"/>
          <c:showPercent val="0"/>
          <c:showBubbleSize val="0"/>
        </c:dLbls>
        <c:gapWidth val="151"/>
        <c:axId val="103618048"/>
        <c:axId val="103619584"/>
      </c:barChart>
      <c:catAx>
        <c:axId val="103618048"/>
        <c:scaling>
          <c:orientation val="minMax"/>
        </c:scaling>
        <c:delete val="0"/>
        <c:axPos val="b"/>
        <c:numFmt formatCode="General" sourceLinked="1"/>
        <c:majorTickMark val="out"/>
        <c:minorTickMark val="none"/>
        <c:tickLblPos val="nextTo"/>
        <c:crossAx val="103619584"/>
        <c:crosses val="autoZero"/>
        <c:auto val="1"/>
        <c:lblAlgn val="ctr"/>
        <c:lblOffset val="100"/>
        <c:noMultiLvlLbl val="0"/>
      </c:catAx>
      <c:valAx>
        <c:axId val="103619584"/>
        <c:scaling>
          <c:orientation val="minMax"/>
          <c:min val="0"/>
        </c:scaling>
        <c:delete val="0"/>
        <c:axPos val="l"/>
        <c:title>
          <c:tx>
            <c:rich>
              <a:bodyPr rot="-5400000" vert="horz"/>
              <a:lstStyle/>
              <a:p>
                <a:pPr>
                  <a:defRPr/>
                </a:pPr>
                <a:r>
                  <a:rPr lang="en-US" dirty="0" smtClean="0"/>
                  <a:t>Percent of Teachers</a:t>
                </a:r>
                <a:endParaRPr lang="en-US" dirty="0"/>
              </a:p>
            </c:rich>
          </c:tx>
          <c:overlay val="0"/>
        </c:title>
        <c:numFmt formatCode="General" sourceLinked="1"/>
        <c:majorTickMark val="out"/>
        <c:minorTickMark val="none"/>
        <c:tickLblPos val="nextTo"/>
        <c:crossAx val="10361804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Physics</c:v>
                </c:pt>
              </c:strCache>
            </c:strRef>
          </c:tx>
          <c:invertIfNegative val="0"/>
          <c:dLbls>
            <c:showLegendKey val="0"/>
            <c:showVal val="1"/>
            <c:showCatName val="0"/>
            <c:showSerName val="0"/>
            <c:showPercent val="0"/>
            <c:showBubbleSize val="0"/>
            <c:showLeaderLines val="0"/>
          </c:dLbls>
          <c:cat>
            <c:strRef>
              <c:f>Sheet1!$A$2:$A$5</c:f>
              <c:strCache>
                <c:ptCount val="4"/>
                <c:pt idx="0">
                  <c:v>Degree in field</c:v>
                </c:pt>
                <c:pt idx="1">
                  <c:v>No degree in field, 3+ advanced courses</c:v>
                </c:pt>
                <c:pt idx="2">
                  <c:v>No degree in field, 1–2 advanced courses</c:v>
                </c:pt>
                <c:pt idx="3">
                  <c:v>No degree in field or advanced courses</c:v>
                </c:pt>
              </c:strCache>
            </c:strRef>
          </c:cat>
          <c:val>
            <c:numRef>
              <c:f>Sheet1!$B$2:$B$5</c:f>
              <c:numCache>
                <c:formatCode>General</c:formatCode>
                <c:ptCount val="4"/>
                <c:pt idx="0">
                  <c:v>20</c:v>
                </c:pt>
                <c:pt idx="1">
                  <c:v>36</c:v>
                </c:pt>
                <c:pt idx="2">
                  <c:v>16</c:v>
                </c:pt>
                <c:pt idx="3">
                  <c:v>29</c:v>
                </c:pt>
              </c:numCache>
            </c:numRef>
          </c:val>
        </c:ser>
        <c:dLbls>
          <c:showLegendKey val="0"/>
          <c:showVal val="0"/>
          <c:showCatName val="0"/>
          <c:showSerName val="0"/>
          <c:showPercent val="0"/>
          <c:showBubbleSize val="0"/>
        </c:dLbls>
        <c:gapWidth val="151"/>
        <c:axId val="104465536"/>
        <c:axId val="104467072"/>
      </c:barChart>
      <c:catAx>
        <c:axId val="104465536"/>
        <c:scaling>
          <c:orientation val="minMax"/>
        </c:scaling>
        <c:delete val="0"/>
        <c:axPos val="b"/>
        <c:numFmt formatCode="General" sourceLinked="1"/>
        <c:majorTickMark val="out"/>
        <c:minorTickMark val="none"/>
        <c:tickLblPos val="nextTo"/>
        <c:crossAx val="104467072"/>
        <c:crosses val="autoZero"/>
        <c:auto val="1"/>
        <c:lblAlgn val="ctr"/>
        <c:lblOffset val="100"/>
        <c:noMultiLvlLbl val="0"/>
      </c:catAx>
      <c:valAx>
        <c:axId val="104467072"/>
        <c:scaling>
          <c:orientation val="minMax"/>
          <c:max val="60"/>
          <c:min val="0"/>
        </c:scaling>
        <c:delete val="0"/>
        <c:axPos val="l"/>
        <c:title>
          <c:tx>
            <c:rich>
              <a:bodyPr rot="-5400000" vert="horz"/>
              <a:lstStyle/>
              <a:p>
                <a:pPr>
                  <a:defRPr/>
                </a:pPr>
                <a:r>
                  <a:rPr lang="en-US" dirty="0" smtClean="0"/>
                  <a:t>Percent of Teachers</a:t>
                </a:r>
                <a:endParaRPr lang="en-US" dirty="0"/>
              </a:p>
            </c:rich>
          </c:tx>
          <c:overlay val="0"/>
        </c:title>
        <c:numFmt formatCode="General" sourceLinked="1"/>
        <c:majorTickMark val="out"/>
        <c:minorTickMark val="none"/>
        <c:tickLblPos val="nextTo"/>
        <c:crossAx val="10446553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Earth Science</c:v>
                </c:pt>
              </c:strCache>
            </c:strRef>
          </c:tx>
          <c:invertIfNegative val="0"/>
          <c:dLbls>
            <c:showLegendKey val="0"/>
            <c:showVal val="1"/>
            <c:showCatName val="0"/>
            <c:showSerName val="0"/>
            <c:showPercent val="0"/>
            <c:showBubbleSize val="0"/>
            <c:showLeaderLines val="0"/>
          </c:dLbls>
          <c:cat>
            <c:strRef>
              <c:f>Sheet1!$A$2:$A$5</c:f>
              <c:strCache>
                <c:ptCount val="4"/>
                <c:pt idx="0">
                  <c:v>Degree in field</c:v>
                </c:pt>
                <c:pt idx="1">
                  <c:v>No degree in field, 3+ advanced courses</c:v>
                </c:pt>
                <c:pt idx="2">
                  <c:v>No degree in field, 1–2 advanced courses</c:v>
                </c:pt>
                <c:pt idx="3">
                  <c:v>No degree in field or advanced courses</c:v>
                </c:pt>
              </c:strCache>
            </c:strRef>
          </c:cat>
          <c:val>
            <c:numRef>
              <c:f>Sheet1!$B$2:$B$5</c:f>
              <c:numCache>
                <c:formatCode>General</c:formatCode>
                <c:ptCount val="4"/>
                <c:pt idx="0">
                  <c:v>14</c:v>
                </c:pt>
                <c:pt idx="1">
                  <c:v>24</c:v>
                </c:pt>
                <c:pt idx="2">
                  <c:v>20</c:v>
                </c:pt>
                <c:pt idx="3">
                  <c:v>42</c:v>
                </c:pt>
              </c:numCache>
            </c:numRef>
          </c:val>
        </c:ser>
        <c:dLbls>
          <c:showLegendKey val="0"/>
          <c:showVal val="0"/>
          <c:showCatName val="0"/>
          <c:showSerName val="0"/>
          <c:showPercent val="0"/>
          <c:showBubbleSize val="0"/>
        </c:dLbls>
        <c:gapWidth val="151"/>
        <c:axId val="104604416"/>
        <c:axId val="104605952"/>
      </c:barChart>
      <c:catAx>
        <c:axId val="104604416"/>
        <c:scaling>
          <c:orientation val="minMax"/>
        </c:scaling>
        <c:delete val="0"/>
        <c:axPos val="b"/>
        <c:numFmt formatCode="General" sourceLinked="1"/>
        <c:majorTickMark val="out"/>
        <c:minorTickMark val="none"/>
        <c:tickLblPos val="nextTo"/>
        <c:crossAx val="104605952"/>
        <c:crosses val="autoZero"/>
        <c:auto val="1"/>
        <c:lblAlgn val="ctr"/>
        <c:lblOffset val="100"/>
        <c:noMultiLvlLbl val="0"/>
      </c:catAx>
      <c:valAx>
        <c:axId val="104605952"/>
        <c:scaling>
          <c:orientation val="minMax"/>
          <c:min val="0"/>
        </c:scaling>
        <c:delete val="0"/>
        <c:axPos val="l"/>
        <c:title>
          <c:tx>
            <c:rich>
              <a:bodyPr rot="-5400000" vert="horz"/>
              <a:lstStyle/>
              <a:p>
                <a:pPr>
                  <a:defRPr/>
                </a:pPr>
                <a:r>
                  <a:rPr lang="en-US" dirty="0" smtClean="0"/>
                  <a:t>Percent of Teachers</a:t>
                </a:r>
                <a:endParaRPr lang="en-US" dirty="0"/>
              </a:p>
            </c:rich>
          </c:tx>
          <c:overlay val="0"/>
        </c:title>
        <c:numFmt formatCode="General" sourceLinked="1"/>
        <c:majorTickMark val="out"/>
        <c:minorTickMark val="none"/>
        <c:tickLblPos val="nextTo"/>
        <c:crossAx val="10460441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Physical Science</c:v>
                </c:pt>
              </c:strCache>
            </c:strRef>
          </c:tx>
          <c:invertIfNegative val="0"/>
          <c:dLbls>
            <c:showLegendKey val="0"/>
            <c:showVal val="1"/>
            <c:showCatName val="0"/>
            <c:showSerName val="0"/>
            <c:showPercent val="0"/>
            <c:showBubbleSize val="0"/>
            <c:showLeaderLines val="0"/>
          </c:dLbls>
          <c:cat>
            <c:strRef>
              <c:f>Sheet1!$A$2:$A$5</c:f>
              <c:strCache>
                <c:ptCount val="4"/>
                <c:pt idx="0">
                  <c:v>Degree in field</c:v>
                </c:pt>
                <c:pt idx="1">
                  <c:v>No degree in field, 3+ advanced courses</c:v>
                </c:pt>
                <c:pt idx="2">
                  <c:v>No degree in field, 1–2 advanced courses</c:v>
                </c:pt>
                <c:pt idx="3">
                  <c:v>No degree in field or advanced courses</c:v>
                </c:pt>
              </c:strCache>
            </c:strRef>
          </c:cat>
          <c:val>
            <c:numRef>
              <c:f>Sheet1!$B$2:$B$5</c:f>
              <c:numCache>
                <c:formatCode>General</c:formatCode>
                <c:ptCount val="4"/>
                <c:pt idx="0">
                  <c:v>10</c:v>
                </c:pt>
                <c:pt idx="1">
                  <c:v>48</c:v>
                </c:pt>
                <c:pt idx="2">
                  <c:v>25</c:v>
                </c:pt>
                <c:pt idx="3">
                  <c:v>17</c:v>
                </c:pt>
              </c:numCache>
            </c:numRef>
          </c:val>
        </c:ser>
        <c:dLbls>
          <c:showLegendKey val="0"/>
          <c:showVal val="0"/>
          <c:showCatName val="0"/>
          <c:showSerName val="0"/>
          <c:showPercent val="0"/>
          <c:showBubbleSize val="0"/>
        </c:dLbls>
        <c:gapWidth val="151"/>
        <c:axId val="104202624"/>
        <c:axId val="104204160"/>
      </c:barChart>
      <c:catAx>
        <c:axId val="104202624"/>
        <c:scaling>
          <c:orientation val="minMax"/>
        </c:scaling>
        <c:delete val="0"/>
        <c:axPos val="b"/>
        <c:numFmt formatCode="General" sourceLinked="1"/>
        <c:majorTickMark val="out"/>
        <c:minorTickMark val="none"/>
        <c:tickLblPos val="nextTo"/>
        <c:crossAx val="104204160"/>
        <c:crosses val="autoZero"/>
        <c:auto val="1"/>
        <c:lblAlgn val="ctr"/>
        <c:lblOffset val="100"/>
        <c:noMultiLvlLbl val="0"/>
      </c:catAx>
      <c:valAx>
        <c:axId val="104204160"/>
        <c:scaling>
          <c:orientation val="minMax"/>
          <c:min val="0"/>
        </c:scaling>
        <c:delete val="0"/>
        <c:axPos val="l"/>
        <c:title>
          <c:tx>
            <c:rich>
              <a:bodyPr rot="-5400000" vert="horz"/>
              <a:lstStyle/>
              <a:p>
                <a:pPr>
                  <a:defRPr/>
                </a:pPr>
                <a:r>
                  <a:rPr lang="en-US" dirty="0" smtClean="0"/>
                  <a:t>Percent of Teachers</a:t>
                </a:r>
                <a:endParaRPr lang="en-US" dirty="0"/>
              </a:p>
            </c:rich>
          </c:tx>
          <c:overlay val="0"/>
        </c:title>
        <c:numFmt formatCode="General" sourceLinked="1"/>
        <c:majorTickMark val="out"/>
        <c:minorTickMark val="none"/>
        <c:tickLblPos val="nextTo"/>
        <c:crossAx val="1042026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Environmental Science</c:v>
                </c:pt>
              </c:strCache>
            </c:strRef>
          </c:tx>
          <c:invertIfNegative val="0"/>
          <c:dLbls>
            <c:showLegendKey val="0"/>
            <c:showVal val="1"/>
            <c:showCatName val="0"/>
            <c:showSerName val="0"/>
            <c:showPercent val="0"/>
            <c:showBubbleSize val="0"/>
            <c:showLeaderLines val="0"/>
          </c:dLbls>
          <c:cat>
            <c:strRef>
              <c:f>Sheet1!$A$2:$A$5</c:f>
              <c:strCache>
                <c:ptCount val="4"/>
                <c:pt idx="0">
                  <c:v>Degree in field</c:v>
                </c:pt>
                <c:pt idx="1">
                  <c:v>No degree in field, 3+ advanced courses</c:v>
                </c:pt>
                <c:pt idx="2">
                  <c:v>No degree in field, 1–2 advanced courses</c:v>
                </c:pt>
                <c:pt idx="3">
                  <c:v>No degree in field or advanced courses</c:v>
                </c:pt>
              </c:strCache>
            </c:strRef>
          </c:cat>
          <c:val>
            <c:numRef>
              <c:f>Sheet1!$B$2:$B$5</c:f>
              <c:numCache>
                <c:formatCode>General</c:formatCode>
                <c:ptCount val="4"/>
                <c:pt idx="0">
                  <c:v>9</c:v>
                </c:pt>
                <c:pt idx="1">
                  <c:v>19</c:v>
                </c:pt>
                <c:pt idx="2">
                  <c:v>23</c:v>
                </c:pt>
                <c:pt idx="3">
                  <c:v>49</c:v>
                </c:pt>
              </c:numCache>
            </c:numRef>
          </c:val>
        </c:ser>
        <c:dLbls>
          <c:showLegendKey val="0"/>
          <c:showVal val="0"/>
          <c:showCatName val="0"/>
          <c:showSerName val="0"/>
          <c:showPercent val="0"/>
          <c:showBubbleSize val="0"/>
        </c:dLbls>
        <c:gapWidth val="151"/>
        <c:axId val="104280064"/>
        <c:axId val="104281600"/>
      </c:barChart>
      <c:catAx>
        <c:axId val="104280064"/>
        <c:scaling>
          <c:orientation val="minMax"/>
        </c:scaling>
        <c:delete val="0"/>
        <c:axPos val="b"/>
        <c:numFmt formatCode="General" sourceLinked="1"/>
        <c:majorTickMark val="out"/>
        <c:minorTickMark val="none"/>
        <c:tickLblPos val="nextTo"/>
        <c:crossAx val="104281600"/>
        <c:crosses val="autoZero"/>
        <c:auto val="1"/>
        <c:lblAlgn val="ctr"/>
        <c:lblOffset val="100"/>
        <c:noMultiLvlLbl val="0"/>
      </c:catAx>
      <c:valAx>
        <c:axId val="104281600"/>
        <c:scaling>
          <c:orientation val="minMax"/>
          <c:min val="0"/>
        </c:scaling>
        <c:delete val="0"/>
        <c:axPos val="l"/>
        <c:title>
          <c:tx>
            <c:rich>
              <a:bodyPr rot="-5400000" vert="horz"/>
              <a:lstStyle/>
              <a:p>
                <a:pPr>
                  <a:defRPr/>
                </a:pPr>
                <a:r>
                  <a:rPr lang="en-US" dirty="0" smtClean="0"/>
                  <a:t>Percent of Teachers</a:t>
                </a:r>
                <a:endParaRPr lang="en-US" dirty="0"/>
              </a:p>
            </c:rich>
          </c:tx>
          <c:overlay val="0"/>
        </c:title>
        <c:numFmt formatCode="General" sourceLinked="1"/>
        <c:majorTickMark val="out"/>
        <c:minorTickMark val="none"/>
        <c:tickLblPos val="nextTo"/>
        <c:crossAx val="10428006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Secondary Science Teachers</c:v>
                </c:pt>
              </c:strCache>
            </c:strRef>
          </c:tx>
          <c:invertIfNegative val="0"/>
          <c:dLbls>
            <c:showLegendKey val="0"/>
            <c:showVal val="1"/>
            <c:showCatName val="0"/>
            <c:showSerName val="0"/>
            <c:showPercent val="0"/>
            <c:showBubbleSize val="0"/>
            <c:showLeaderLines val="0"/>
          </c:dLbls>
          <c:cat>
            <c:strRef>
              <c:f>Sheet1!$A$2:$A$4</c:f>
              <c:strCache>
                <c:ptCount val="3"/>
                <c:pt idx="0">
                  <c:v>Mostly Low Achievers</c:v>
                </c:pt>
                <c:pt idx="1">
                  <c:v>Averaged/Mixed Achievers</c:v>
                </c:pt>
                <c:pt idx="2">
                  <c:v>Mostly High Achievers</c:v>
                </c:pt>
              </c:strCache>
            </c:strRef>
          </c:cat>
          <c:val>
            <c:numRef>
              <c:f>Sheet1!$B$2:$B$4</c:f>
              <c:numCache>
                <c:formatCode>General</c:formatCode>
                <c:ptCount val="3"/>
                <c:pt idx="0">
                  <c:v>57</c:v>
                </c:pt>
                <c:pt idx="1">
                  <c:v>64</c:v>
                </c:pt>
                <c:pt idx="2">
                  <c:v>69</c:v>
                </c:pt>
              </c:numCache>
            </c:numRef>
          </c:val>
        </c:ser>
        <c:dLbls>
          <c:showLegendKey val="0"/>
          <c:showVal val="0"/>
          <c:showCatName val="0"/>
          <c:showSerName val="0"/>
          <c:showPercent val="0"/>
          <c:showBubbleSize val="0"/>
        </c:dLbls>
        <c:gapWidth val="151"/>
        <c:axId val="104449536"/>
        <c:axId val="104451456"/>
      </c:barChart>
      <c:catAx>
        <c:axId val="104449536"/>
        <c:scaling>
          <c:orientation val="minMax"/>
        </c:scaling>
        <c:delete val="0"/>
        <c:axPos val="b"/>
        <c:title>
          <c:tx>
            <c:rich>
              <a:bodyPr/>
              <a:lstStyle/>
              <a:p>
                <a:pPr>
                  <a:defRPr/>
                </a:pPr>
                <a:r>
                  <a:rPr lang="en-US" dirty="0" smtClean="0"/>
                  <a:t>Prior Achievement Level of Class</a:t>
                </a:r>
                <a:endParaRPr lang="en-US" dirty="0"/>
              </a:p>
            </c:rich>
          </c:tx>
          <c:overlay val="0"/>
        </c:title>
        <c:majorTickMark val="out"/>
        <c:minorTickMark val="none"/>
        <c:tickLblPos val="nextTo"/>
        <c:crossAx val="104451456"/>
        <c:crosses val="autoZero"/>
        <c:auto val="1"/>
        <c:lblAlgn val="ctr"/>
        <c:lblOffset val="100"/>
        <c:noMultiLvlLbl val="0"/>
      </c:catAx>
      <c:valAx>
        <c:axId val="104451456"/>
        <c:scaling>
          <c:orientation val="minMax"/>
          <c:max val="100"/>
          <c:min val="0"/>
        </c:scaling>
        <c:delete val="0"/>
        <c:axPos val="l"/>
        <c:title>
          <c:tx>
            <c:rich>
              <a:bodyPr rot="-5400000" vert="horz"/>
              <a:lstStyle/>
              <a:p>
                <a:pPr>
                  <a:defRPr/>
                </a:pPr>
                <a:r>
                  <a:rPr lang="en-US" dirty="0" smtClean="0"/>
                  <a:t>Percent of Classes</a:t>
                </a:r>
                <a:endParaRPr lang="en-US" dirty="0"/>
              </a:p>
            </c:rich>
          </c:tx>
          <c:overlay val="0"/>
        </c:title>
        <c:numFmt formatCode="General" sourceLinked="1"/>
        <c:majorTickMark val="out"/>
        <c:minorTickMark val="none"/>
        <c:tickLblPos val="nextTo"/>
        <c:crossAx val="10444953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Bachelor's degree w/ teaching credential</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Sheet1!$B$2:$B$4</c:f>
              <c:numCache>
                <c:formatCode>General</c:formatCode>
                <c:ptCount val="3"/>
                <c:pt idx="0">
                  <c:v>61</c:v>
                </c:pt>
                <c:pt idx="1">
                  <c:v>47</c:v>
                </c:pt>
                <c:pt idx="2">
                  <c:v>34</c:v>
                </c:pt>
              </c:numCache>
            </c:numRef>
          </c:val>
        </c:ser>
        <c:ser>
          <c:idx val="1"/>
          <c:order val="1"/>
          <c:tx>
            <c:strRef>
              <c:f>Sheet1!$C$1</c:f>
              <c:strCache>
                <c:ptCount val="1"/>
                <c:pt idx="0">
                  <c:v>Post-baccalaureate credentialing program (no master's)</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Sheet1!$C$2:$C$4</c:f>
              <c:numCache>
                <c:formatCode>General</c:formatCode>
                <c:ptCount val="3"/>
                <c:pt idx="0">
                  <c:v>13</c:v>
                </c:pt>
                <c:pt idx="1">
                  <c:v>23</c:v>
                </c:pt>
                <c:pt idx="2">
                  <c:v>30</c:v>
                </c:pt>
              </c:numCache>
            </c:numRef>
          </c:val>
        </c:ser>
        <c:ser>
          <c:idx val="2"/>
          <c:order val="2"/>
          <c:tx>
            <c:strRef>
              <c:f>Sheet1!$D$1</c:f>
              <c:strCache>
                <c:ptCount val="1"/>
                <c:pt idx="0">
                  <c:v>Master's program w/ teaching credential</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Sheet1!$D$2:$D$4</c:f>
              <c:numCache>
                <c:formatCode>General</c:formatCode>
                <c:ptCount val="3"/>
                <c:pt idx="0">
                  <c:v>25</c:v>
                </c:pt>
                <c:pt idx="1">
                  <c:v>26</c:v>
                </c:pt>
                <c:pt idx="2">
                  <c:v>28</c:v>
                </c:pt>
              </c:numCache>
            </c:numRef>
          </c:val>
        </c:ser>
        <c:ser>
          <c:idx val="3"/>
          <c:order val="3"/>
          <c:tx>
            <c:strRef>
              <c:f>Sheet1!$E$1</c:f>
              <c:strCache>
                <c:ptCount val="1"/>
                <c:pt idx="0">
                  <c:v>No formal teacher preparation</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Sheet1!$E$2:$E$4</c:f>
              <c:numCache>
                <c:formatCode>General</c:formatCode>
                <c:ptCount val="3"/>
                <c:pt idx="0">
                  <c:v>1</c:v>
                </c:pt>
                <c:pt idx="1">
                  <c:v>4</c:v>
                </c:pt>
                <c:pt idx="2">
                  <c:v>8</c:v>
                </c:pt>
              </c:numCache>
            </c:numRef>
          </c:val>
        </c:ser>
        <c:dLbls>
          <c:showLegendKey val="0"/>
          <c:showVal val="0"/>
          <c:showCatName val="0"/>
          <c:showSerName val="0"/>
          <c:showPercent val="0"/>
          <c:showBubbleSize val="0"/>
        </c:dLbls>
        <c:gapWidth val="151"/>
        <c:axId val="105081856"/>
        <c:axId val="105087744"/>
      </c:barChart>
      <c:catAx>
        <c:axId val="105081856"/>
        <c:scaling>
          <c:orientation val="minMax"/>
        </c:scaling>
        <c:delete val="0"/>
        <c:axPos val="b"/>
        <c:majorTickMark val="out"/>
        <c:minorTickMark val="none"/>
        <c:tickLblPos val="nextTo"/>
        <c:crossAx val="105087744"/>
        <c:crosses val="autoZero"/>
        <c:auto val="1"/>
        <c:lblAlgn val="ctr"/>
        <c:lblOffset val="100"/>
        <c:noMultiLvlLbl val="0"/>
      </c:catAx>
      <c:valAx>
        <c:axId val="105087744"/>
        <c:scaling>
          <c:orientation val="minMax"/>
          <c:min val="0"/>
        </c:scaling>
        <c:delete val="0"/>
        <c:axPos val="l"/>
        <c:title>
          <c:tx>
            <c:rich>
              <a:bodyPr rot="-5400000" vert="horz"/>
              <a:lstStyle/>
              <a:p>
                <a:pPr>
                  <a:defRPr/>
                </a:pPr>
                <a:r>
                  <a:rPr lang="en-US" dirty="0" smtClean="0"/>
                  <a:t>Percent of Teachers</a:t>
                </a:r>
                <a:endParaRPr lang="en-US" dirty="0"/>
              </a:p>
            </c:rich>
          </c:tx>
          <c:overlay val="0"/>
        </c:title>
        <c:numFmt formatCode="General" sourceLinked="1"/>
        <c:majorTickMark val="out"/>
        <c:minorTickMark val="none"/>
        <c:tickLblPos val="nextTo"/>
        <c:crossAx val="105081856"/>
        <c:crosses val="autoZero"/>
        <c:crossBetween val="between"/>
        <c:majorUnit val="20"/>
      </c:valAx>
    </c:plotArea>
    <c:legend>
      <c:legendPos val="b"/>
      <c:overlay val="0"/>
      <c:txPr>
        <a:bodyPr/>
        <a:lstStyle/>
        <a:p>
          <a:pPr>
            <a:defRPr sz="18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Elementary</c:v>
                </c:pt>
              </c:strCache>
            </c:strRef>
          </c:tx>
          <c:invertIfNegative val="0"/>
          <c:dLbls>
            <c:showLegendKey val="0"/>
            <c:showVal val="1"/>
            <c:showCatName val="0"/>
            <c:showSerName val="0"/>
            <c:showPercent val="0"/>
            <c:showBubbleSize val="0"/>
            <c:showLeaderLines val="0"/>
          </c:dLbls>
          <c:cat>
            <c:strRef>
              <c:f>Sheet1!$A$2:$A$6</c:f>
              <c:strCache>
                <c:ptCount val="5"/>
                <c:pt idx="0">
                  <c:v>Instruction should focus on depth over breadth</c:v>
                </c:pt>
                <c:pt idx="1">
                  <c:v>Most class periods should include review</c:v>
                </c:pt>
                <c:pt idx="2">
                  <c:v>Students should be provided with a purpose for a lesson</c:v>
                </c:pt>
                <c:pt idx="3">
                  <c:v>Most classes should end with summary of key ideas</c:v>
                </c:pt>
                <c:pt idx="4">
                  <c:v>Most classes should provide students opportunities to share thinking/reasoning</c:v>
                </c:pt>
              </c:strCache>
            </c:strRef>
          </c:cat>
          <c:val>
            <c:numRef>
              <c:f>Sheet1!$B$2:$B$6</c:f>
              <c:numCache>
                <c:formatCode>General</c:formatCode>
                <c:ptCount val="5"/>
                <c:pt idx="0">
                  <c:v>72</c:v>
                </c:pt>
                <c:pt idx="1">
                  <c:v>91</c:v>
                </c:pt>
                <c:pt idx="2">
                  <c:v>93</c:v>
                </c:pt>
                <c:pt idx="3">
                  <c:v>96</c:v>
                </c:pt>
                <c:pt idx="4">
                  <c:v>98</c:v>
                </c:pt>
              </c:numCache>
            </c:numRef>
          </c:val>
        </c:ser>
        <c:dLbls>
          <c:showLegendKey val="0"/>
          <c:showVal val="0"/>
          <c:showCatName val="0"/>
          <c:showSerName val="0"/>
          <c:showPercent val="0"/>
          <c:showBubbleSize val="0"/>
        </c:dLbls>
        <c:gapWidth val="150"/>
        <c:axId val="104700928"/>
        <c:axId val="104723200"/>
      </c:barChart>
      <c:catAx>
        <c:axId val="104700928"/>
        <c:scaling>
          <c:orientation val="minMax"/>
        </c:scaling>
        <c:delete val="0"/>
        <c:axPos val="l"/>
        <c:majorTickMark val="out"/>
        <c:minorTickMark val="none"/>
        <c:tickLblPos val="nextTo"/>
        <c:txPr>
          <a:bodyPr/>
          <a:lstStyle/>
          <a:p>
            <a:pPr>
              <a:defRPr sz="1800"/>
            </a:pPr>
            <a:endParaRPr lang="en-US"/>
          </a:p>
        </c:txPr>
        <c:crossAx val="104723200"/>
        <c:crosses val="autoZero"/>
        <c:auto val="1"/>
        <c:lblAlgn val="ctr"/>
        <c:lblOffset val="100"/>
        <c:noMultiLvlLbl val="0"/>
      </c:catAx>
      <c:valAx>
        <c:axId val="104723200"/>
        <c:scaling>
          <c:orientation val="minMax"/>
          <c:max val="100"/>
          <c:min val="0"/>
        </c:scaling>
        <c:delete val="0"/>
        <c:axPos val="b"/>
        <c:title>
          <c:tx>
            <c:rich>
              <a:bodyPr rot="0" vert="horz"/>
              <a:lstStyle/>
              <a:p>
                <a:pPr>
                  <a:defRPr/>
                </a:pPr>
                <a:r>
                  <a:rPr lang="en-US" dirty="0" smtClean="0"/>
                  <a:t>Percent of Teachers</a:t>
                </a:r>
                <a:endParaRPr lang="en-US" dirty="0"/>
              </a:p>
            </c:rich>
          </c:tx>
          <c:overlay val="0"/>
        </c:title>
        <c:numFmt formatCode="General" sourceLinked="1"/>
        <c:majorTickMark val="out"/>
        <c:minorTickMark val="none"/>
        <c:tickLblPos val="nextTo"/>
        <c:crossAx val="10470092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col"/>
        <c:grouping val="clustered"/>
        <c:varyColors val="0"/>
        <c:ser>
          <c:idx val="0"/>
          <c:order val="0"/>
          <c:tx>
            <c:strRef>
              <c:f>Sheet1!$B$1</c:f>
              <c:strCache>
                <c:ptCount val="1"/>
                <c:pt idx="0">
                  <c:v>≤30</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Sheet1!$B$2:$B$4</c:f>
              <c:numCache>
                <c:formatCode>General</c:formatCode>
                <c:ptCount val="3"/>
                <c:pt idx="0">
                  <c:v>18</c:v>
                </c:pt>
                <c:pt idx="1">
                  <c:v>11</c:v>
                </c:pt>
                <c:pt idx="2">
                  <c:v>16</c:v>
                </c:pt>
              </c:numCache>
            </c:numRef>
          </c:val>
        </c:ser>
        <c:ser>
          <c:idx val="1"/>
          <c:order val="1"/>
          <c:tx>
            <c:strRef>
              <c:f>Sheet1!$C$1</c:f>
              <c:strCache>
                <c:ptCount val="1"/>
                <c:pt idx="0">
                  <c:v>31–40</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Sheet1!$C$2:$C$4</c:f>
              <c:numCache>
                <c:formatCode>General</c:formatCode>
                <c:ptCount val="3"/>
                <c:pt idx="0">
                  <c:v>29</c:v>
                </c:pt>
                <c:pt idx="1">
                  <c:v>28</c:v>
                </c:pt>
                <c:pt idx="2">
                  <c:v>30</c:v>
                </c:pt>
              </c:numCache>
            </c:numRef>
          </c:val>
        </c:ser>
        <c:ser>
          <c:idx val="2"/>
          <c:order val="2"/>
          <c:tx>
            <c:strRef>
              <c:f>Sheet1!$D$1</c:f>
              <c:strCache>
                <c:ptCount val="1"/>
                <c:pt idx="0">
                  <c:v>41–50</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Sheet1!$D$2:$D$4</c:f>
              <c:numCache>
                <c:formatCode>General</c:formatCode>
                <c:ptCount val="3"/>
                <c:pt idx="0">
                  <c:v>25</c:v>
                </c:pt>
                <c:pt idx="1">
                  <c:v>28</c:v>
                </c:pt>
                <c:pt idx="2">
                  <c:v>24</c:v>
                </c:pt>
              </c:numCache>
            </c:numRef>
          </c:val>
        </c:ser>
        <c:ser>
          <c:idx val="3"/>
          <c:order val="3"/>
          <c:tx>
            <c:strRef>
              <c:f>Sheet1!$E$1</c:f>
              <c:strCache>
                <c:ptCount val="1"/>
                <c:pt idx="0">
                  <c:v>51–60</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Sheet1!$E$2:$E$4</c:f>
              <c:numCache>
                <c:formatCode>General</c:formatCode>
                <c:ptCount val="3"/>
                <c:pt idx="0">
                  <c:v>20</c:v>
                </c:pt>
                <c:pt idx="1">
                  <c:v>26</c:v>
                </c:pt>
                <c:pt idx="2">
                  <c:v>22</c:v>
                </c:pt>
              </c:numCache>
            </c:numRef>
          </c:val>
        </c:ser>
        <c:ser>
          <c:idx val="4"/>
          <c:order val="4"/>
          <c:tx>
            <c:strRef>
              <c:f>Sheet1!$F$1</c:f>
              <c:strCache>
                <c:ptCount val="1"/>
                <c:pt idx="0">
                  <c:v>61+</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Sheet1!$F$2:$F$4</c:f>
              <c:numCache>
                <c:formatCode>General</c:formatCode>
                <c:ptCount val="3"/>
                <c:pt idx="0">
                  <c:v>8</c:v>
                </c:pt>
                <c:pt idx="1">
                  <c:v>7</c:v>
                </c:pt>
                <c:pt idx="2">
                  <c:v>7</c:v>
                </c:pt>
              </c:numCache>
            </c:numRef>
          </c:val>
        </c:ser>
        <c:dLbls>
          <c:showLegendKey val="0"/>
          <c:showVal val="0"/>
          <c:showCatName val="0"/>
          <c:showSerName val="0"/>
          <c:showPercent val="0"/>
          <c:showBubbleSize val="0"/>
        </c:dLbls>
        <c:gapWidth val="150"/>
        <c:axId val="35654272"/>
        <c:axId val="35680640"/>
      </c:barChart>
      <c:catAx>
        <c:axId val="35654272"/>
        <c:scaling>
          <c:orientation val="minMax"/>
        </c:scaling>
        <c:delete val="0"/>
        <c:axPos val="b"/>
        <c:majorTickMark val="out"/>
        <c:minorTickMark val="none"/>
        <c:tickLblPos val="nextTo"/>
        <c:crossAx val="35680640"/>
        <c:crosses val="autoZero"/>
        <c:auto val="1"/>
        <c:lblAlgn val="ctr"/>
        <c:lblOffset val="100"/>
        <c:noMultiLvlLbl val="0"/>
      </c:catAx>
      <c:valAx>
        <c:axId val="35680640"/>
        <c:scaling>
          <c:orientation val="minMax"/>
        </c:scaling>
        <c:delete val="0"/>
        <c:axPos val="l"/>
        <c:title>
          <c:tx>
            <c:rich>
              <a:bodyPr rot="-5400000" vert="horz"/>
              <a:lstStyle/>
              <a:p>
                <a:pPr>
                  <a:defRPr/>
                </a:pPr>
                <a:r>
                  <a:rPr lang="en-US" dirty="0" smtClean="0"/>
                  <a:t>Percent of Teachers</a:t>
                </a:r>
                <a:endParaRPr lang="en-US" dirty="0"/>
              </a:p>
            </c:rich>
          </c:tx>
          <c:overlay val="0"/>
        </c:title>
        <c:numFmt formatCode="General" sourceLinked="1"/>
        <c:majorTickMark val="out"/>
        <c:minorTickMark val="none"/>
        <c:tickLblPos val="nextTo"/>
        <c:crossAx val="35654272"/>
        <c:crosses val="autoZero"/>
        <c:crossBetween val="between"/>
        <c:majorUnit val="20"/>
      </c:valAx>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Elementary</c:v>
                </c:pt>
              </c:strCache>
            </c:strRef>
          </c:tx>
          <c:invertIfNegative val="0"/>
          <c:dLbls>
            <c:showLegendKey val="0"/>
            <c:showVal val="1"/>
            <c:showCatName val="0"/>
            <c:showSerName val="0"/>
            <c:showPercent val="0"/>
            <c:showBubbleSize val="0"/>
            <c:showLeaderLines val="0"/>
          </c:dLbls>
          <c:cat>
            <c:strRef>
              <c:f>Sheet1!$A$2:$A$5</c:f>
              <c:strCache>
                <c:ptCount val="4"/>
                <c:pt idx="0">
                  <c:v>Students learn best with those of similar abilities</c:v>
                </c:pt>
                <c:pt idx="1">
                  <c:v>Teachers should explain ideas before having students consider evidence for them</c:v>
                </c:pt>
                <c:pt idx="2">
                  <c:v>Hands-on should reinforce ideas already learned</c:v>
                </c:pt>
                <c:pt idx="3">
                  <c:v>Provide defintions for new vocabulary at beginning of instruction on an idea</c:v>
                </c:pt>
              </c:strCache>
            </c:strRef>
          </c:cat>
          <c:val>
            <c:numRef>
              <c:f>Sheet1!$B$2:$B$5</c:f>
              <c:numCache>
                <c:formatCode>General</c:formatCode>
                <c:ptCount val="4"/>
                <c:pt idx="0">
                  <c:v>32</c:v>
                </c:pt>
                <c:pt idx="1">
                  <c:v>45</c:v>
                </c:pt>
                <c:pt idx="2">
                  <c:v>54</c:v>
                </c:pt>
                <c:pt idx="3">
                  <c:v>85</c:v>
                </c:pt>
              </c:numCache>
            </c:numRef>
          </c:val>
        </c:ser>
        <c:dLbls>
          <c:showLegendKey val="0"/>
          <c:showVal val="0"/>
          <c:showCatName val="0"/>
          <c:showSerName val="0"/>
          <c:showPercent val="0"/>
          <c:showBubbleSize val="0"/>
        </c:dLbls>
        <c:gapWidth val="150"/>
        <c:axId val="105785984"/>
        <c:axId val="105787776"/>
      </c:barChart>
      <c:catAx>
        <c:axId val="105785984"/>
        <c:scaling>
          <c:orientation val="minMax"/>
        </c:scaling>
        <c:delete val="0"/>
        <c:axPos val="l"/>
        <c:majorTickMark val="out"/>
        <c:minorTickMark val="none"/>
        <c:tickLblPos val="nextTo"/>
        <c:txPr>
          <a:bodyPr/>
          <a:lstStyle/>
          <a:p>
            <a:pPr>
              <a:defRPr sz="1800"/>
            </a:pPr>
            <a:endParaRPr lang="en-US"/>
          </a:p>
        </c:txPr>
        <c:crossAx val="105787776"/>
        <c:crosses val="autoZero"/>
        <c:auto val="1"/>
        <c:lblAlgn val="ctr"/>
        <c:lblOffset val="100"/>
        <c:noMultiLvlLbl val="0"/>
      </c:catAx>
      <c:valAx>
        <c:axId val="105787776"/>
        <c:scaling>
          <c:orientation val="minMax"/>
          <c:max val="100"/>
          <c:min val="0"/>
        </c:scaling>
        <c:delete val="0"/>
        <c:axPos val="b"/>
        <c:title>
          <c:tx>
            <c:rich>
              <a:bodyPr rot="0" vert="horz"/>
              <a:lstStyle/>
              <a:p>
                <a:pPr>
                  <a:defRPr/>
                </a:pPr>
                <a:r>
                  <a:rPr lang="en-US" dirty="0" smtClean="0"/>
                  <a:t>Percent of Teachers</a:t>
                </a:r>
                <a:endParaRPr lang="en-US" dirty="0"/>
              </a:p>
            </c:rich>
          </c:tx>
          <c:overlay val="0"/>
        </c:title>
        <c:numFmt formatCode="General" sourceLinked="1"/>
        <c:majorTickMark val="out"/>
        <c:minorTickMark val="none"/>
        <c:tickLblPos val="nextTo"/>
        <c:crossAx val="10578598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Middle</c:v>
                </c:pt>
              </c:strCache>
            </c:strRef>
          </c:tx>
          <c:invertIfNegative val="0"/>
          <c:dLbls>
            <c:showLegendKey val="0"/>
            <c:showVal val="1"/>
            <c:showCatName val="0"/>
            <c:showSerName val="0"/>
            <c:showPercent val="0"/>
            <c:showBubbleSize val="0"/>
            <c:showLeaderLines val="0"/>
          </c:dLbls>
          <c:cat>
            <c:strRef>
              <c:f>Sheet1!$A$2:$A$6</c:f>
              <c:strCache>
                <c:ptCount val="5"/>
                <c:pt idx="0">
                  <c:v>Instruction should focus on depth over breadth</c:v>
                </c:pt>
                <c:pt idx="1">
                  <c:v>Most class periods should include review</c:v>
                </c:pt>
                <c:pt idx="2">
                  <c:v>Students should be provided with a purpose for a lesson</c:v>
                </c:pt>
                <c:pt idx="3">
                  <c:v>Most classes should end with summary of key ideas</c:v>
                </c:pt>
                <c:pt idx="4">
                  <c:v>Most classes should provide students opportunities to share thinking/reasoning</c:v>
                </c:pt>
              </c:strCache>
            </c:strRef>
          </c:cat>
          <c:val>
            <c:numRef>
              <c:f>Sheet1!$B$2:$B$6</c:f>
              <c:numCache>
                <c:formatCode>General</c:formatCode>
                <c:ptCount val="5"/>
                <c:pt idx="0">
                  <c:v>77</c:v>
                </c:pt>
                <c:pt idx="1">
                  <c:v>89</c:v>
                </c:pt>
                <c:pt idx="2">
                  <c:v>90</c:v>
                </c:pt>
                <c:pt idx="3">
                  <c:v>93</c:v>
                </c:pt>
                <c:pt idx="4">
                  <c:v>95</c:v>
                </c:pt>
              </c:numCache>
            </c:numRef>
          </c:val>
        </c:ser>
        <c:dLbls>
          <c:showLegendKey val="0"/>
          <c:showVal val="0"/>
          <c:showCatName val="0"/>
          <c:showSerName val="0"/>
          <c:showPercent val="0"/>
          <c:showBubbleSize val="0"/>
        </c:dLbls>
        <c:gapWidth val="150"/>
        <c:axId val="105830656"/>
        <c:axId val="105836544"/>
      </c:barChart>
      <c:catAx>
        <c:axId val="105830656"/>
        <c:scaling>
          <c:orientation val="minMax"/>
        </c:scaling>
        <c:delete val="0"/>
        <c:axPos val="l"/>
        <c:numFmt formatCode="General" sourceLinked="1"/>
        <c:majorTickMark val="out"/>
        <c:minorTickMark val="none"/>
        <c:tickLblPos val="nextTo"/>
        <c:txPr>
          <a:bodyPr/>
          <a:lstStyle/>
          <a:p>
            <a:pPr>
              <a:defRPr sz="1600"/>
            </a:pPr>
            <a:endParaRPr lang="en-US"/>
          </a:p>
        </c:txPr>
        <c:crossAx val="105836544"/>
        <c:crosses val="autoZero"/>
        <c:auto val="1"/>
        <c:lblAlgn val="ctr"/>
        <c:lblOffset val="100"/>
        <c:noMultiLvlLbl val="0"/>
      </c:catAx>
      <c:valAx>
        <c:axId val="105836544"/>
        <c:scaling>
          <c:orientation val="minMax"/>
          <c:max val="100"/>
          <c:min val="0"/>
        </c:scaling>
        <c:delete val="0"/>
        <c:axPos val="b"/>
        <c:title>
          <c:tx>
            <c:rich>
              <a:bodyPr rot="0" vert="horz"/>
              <a:lstStyle/>
              <a:p>
                <a:pPr>
                  <a:defRPr/>
                </a:pPr>
                <a:r>
                  <a:rPr lang="en-US" dirty="0" smtClean="0"/>
                  <a:t>Percent of Teachers</a:t>
                </a:r>
                <a:endParaRPr lang="en-US" dirty="0"/>
              </a:p>
            </c:rich>
          </c:tx>
          <c:overlay val="0"/>
        </c:title>
        <c:numFmt formatCode="General" sourceLinked="1"/>
        <c:majorTickMark val="out"/>
        <c:minorTickMark val="none"/>
        <c:tickLblPos val="nextTo"/>
        <c:crossAx val="10583065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Middle</c:v>
                </c:pt>
              </c:strCache>
            </c:strRef>
          </c:tx>
          <c:invertIfNegative val="0"/>
          <c:dLbls>
            <c:showLegendKey val="0"/>
            <c:showVal val="1"/>
            <c:showCatName val="0"/>
            <c:showSerName val="0"/>
            <c:showPercent val="0"/>
            <c:showBubbleSize val="0"/>
            <c:showLeaderLines val="0"/>
          </c:dLbls>
          <c:cat>
            <c:strRef>
              <c:f>Sheet1!$A$2:$A$5</c:f>
              <c:strCache>
                <c:ptCount val="4"/>
                <c:pt idx="0">
                  <c:v>Teachers should explain ideas before having students consider evidence for them</c:v>
                </c:pt>
                <c:pt idx="1">
                  <c:v>Students learn best with those of similar abilities</c:v>
                </c:pt>
                <c:pt idx="2">
                  <c:v>Hands-on should reinforce ideas already learned</c:v>
                </c:pt>
                <c:pt idx="3">
                  <c:v>Provide defintions for new vocabulary at beginning of instruction on an idea</c:v>
                </c:pt>
              </c:strCache>
            </c:strRef>
          </c:cat>
          <c:val>
            <c:numRef>
              <c:f>Sheet1!$B$2:$B$5</c:f>
              <c:numCache>
                <c:formatCode>General</c:formatCode>
                <c:ptCount val="4"/>
                <c:pt idx="0">
                  <c:v>41</c:v>
                </c:pt>
                <c:pt idx="1">
                  <c:v>48</c:v>
                </c:pt>
                <c:pt idx="2">
                  <c:v>57</c:v>
                </c:pt>
                <c:pt idx="3">
                  <c:v>78</c:v>
                </c:pt>
              </c:numCache>
            </c:numRef>
          </c:val>
        </c:ser>
        <c:dLbls>
          <c:showLegendKey val="0"/>
          <c:showVal val="0"/>
          <c:showCatName val="0"/>
          <c:showSerName val="0"/>
          <c:showPercent val="0"/>
          <c:showBubbleSize val="0"/>
        </c:dLbls>
        <c:gapWidth val="150"/>
        <c:axId val="105494400"/>
        <c:axId val="105495936"/>
      </c:barChart>
      <c:catAx>
        <c:axId val="105494400"/>
        <c:scaling>
          <c:orientation val="minMax"/>
        </c:scaling>
        <c:delete val="0"/>
        <c:axPos val="l"/>
        <c:numFmt formatCode="General" sourceLinked="1"/>
        <c:majorTickMark val="out"/>
        <c:minorTickMark val="none"/>
        <c:tickLblPos val="nextTo"/>
        <c:txPr>
          <a:bodyPr/>
          <a:lstStyle/>
          <a:p>
            <a:pPr>
              <a:defRPr sz="1800"/>
            </a:pPr>
            <a:endParaRPr lang="en-US"/>
          </a:p>
        </c:txPr>
        <c:crossAx val="105495936"/>
        <c:crosses val="autoZero"/>
        <c:auto val="1"/>
        <c:lblAlgn val="ctr"/>
        <c:lblOffset val="100"/>
        <c:noMultiLvlLbl val="0"/>
      </c:catAx>
      <c:valAx>
        <c:axId val="105495936"/>
        <c:scaling>
          <c:orientation val="minMax"/>
          <c:max val="100"/>
          <c:min val="0"/>
        </c:scaling>
        <c:delete val="0"/>
        <c:axPos val="b"/>
        <c:title>
          <c:tx>
            <c:rich>
              <a:bodyPr rot="0" vert="horz"/>
              <a:lstStyle/>
              <a:p>
                <a:pPr>
                  <a:defRPr/>
                </a:pPr>
                <a:r>
                  <a:rPr lang="en-US" dirty="0" smtClean="0"/>
                  <a:t>Percent of Teachers</a:t>
                </a:r>
                <a:endParaRPr lang="en-US" dirty="0"/>
              </a:p>
            </c:rich>
          </c:tx>
          <c:overlay val="0"/>
        </c:title>
        <c:numFmt formatCode="General" sourceLinked="1"/>
        <c:majorTickMark val="out"/>
        <c:minorTickMark val="none"/>
        <c:tickLblPos val="nextTo"/>
        <c:crossAx val="10549440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High</c:v>
                </c:pt>
              </c:strCache>
            </c:strRef>
          </c:tx>
          <c:invertIfNegative val="0"/>
          <c:dLbls>
            <c:showLegendKey val="0"/>
            <c:showVal val="1"/>
            <c:showCatName val="0"/>
            <c:showSerName val="0"/>
            <c:showPercent val="0"/>
            <c:showBubbleSize val="0"/>
            <c:showLeaderLines val="0"/>
          </c:dLbls>
          <c:cat>
            <c:strRef>
              <c:f>Sheet1!$A$2:$A$6</c:f>
              <c:strCache>
                <c:ptCount val="5"/>
                <c:pt idx="0">
                  <c:v>Instruction should focus on depth over breadth</c:v>
                </c:pt>
                <c:pt idx="1">
                  <c:v>Most class periods should include review</c:v>
                </c:pt>
                <c:pt idx="2">
                  <c:v>Students should be provided with a purpose for a lesson</c:v>
                </c:pt>
                <c:pt idx="3">
                  <c:v>Most classes should end with summary of key ideas</c:v>
                </c:pt>
                <c:pt idx="4">
                  <c:v>Most classes should provide students opportunities to share thinking/reasoning</c:v>
                </c:pt>
              </c:strCache>
            </c:strRef>
          </c:cat>
          <c:val>
            <c:numRef>
              <c:f>Sheet1!$B$2:$B$6</c:f>
              <c:numCache>
                <c:formatCode>General</c:formatCode>
                <c:ptCount val="5"/>
                <c:pt idx="0">
                  <c:v>73</c:v>
                </c:pt>
                <c:pt idx="1">
                  <c:v>86</c:v>
                </c:pt>
                <c:pt idx="2">
                  <c:v>88</c:v>
                </c:pt>
                <c:pt idx="3">
                  <c:v>88</c:v>
                </c:pt>
                <c:pt idx="4">
                  <c:v>92</c:v>
                </c:pt>
              </c:numCache>
            </c:numRef>
          </c:val>
        </c:ser>
        <c:dLbls>
          <c:showLegendKey val="0"/>
          <c:showVal val="0"/>
          <c:showCatName val="0"/>
          <c:showSerName val="0"/>
          <c:showPercent val="0"/>
          <c:showBubbleSize val="0"/>
        </c:dLbls>
        <c:gapWidth val="150"/>
        <c:axId val="105567744"/>
        <c:axId val="105569280"/>
      </c:barChart>
      <c:catAx>
        <c:axId val="105567744"/>
        <c:scaling>
          <c:orientation val="minMax"/>
        </c:scaling>
        <c:delete val="0"/>
        <c:axPos val="l"/>
        <c:numFmt formatCode="General" sourceLinked="1"/>
        <c:majorTickMark val="out"/>
        <c:minorTickMark val="none"/>
        <c:tickLblPos val="nextTo"/>
        <c:txPr>
          <a:bodyPr/>
          <a:lstStyle/>
          <a:p>
            <a:pPr>
              <a:defRPr sz="1800"/>
            </a:pPr>
            <a:endParaRPr lang="en-US"/>
          </a:p>
        </c:txPr>
        <c:crossAx val="105569280"/>
        <c:crosses val="autoZero"/>
        <c:auto val="1"/>
        <c:lblAlgn val="ctr"/>
        <c:lblOffset val="100"/>
        <c:noMultiLvlLbl val="0"/>
      </c:catAx>
      <c:valAx>
        <c:axId val="105569280"/>
        <c:scaling>
          <c:orientation val="minMax"/>
          <c:max val="100"/>
          <c:min val="0"/>
        </c:scaling>
        <c:delete val="0"/>
        <c:axPos val="b"/>
        <c:title>
          <c:tx>
            <c:rich>
              <a:bodyPr rot="0" vert="horz"/>
              <a:lstStyle/>
              <a:p>
                <a:pPr>
                  <a:defRPr/>
                </a:pPr>
                <a:r>
                  <a:rPr lang="en-US" dirty="0" smtClean="0"/>
                  <a:t>Percent of Teachers</a:t>
                </a:r>
                <a:endParaRPr lang="en-US" dirty="0"/>
              </a:p>
            </c:rich>
          </c:tx>
          <c:overlay val="0"/>
        </c:title>
        <c:numFmt formatCode="General" sourceLinked="1"/>
        <c:majorTickMark val="out"/>
        <c:minorTickMark val="none"/>
        <c:tickLblPos val="nextTo"/>
        <c:crossAx val="10556774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High</c:v>
                </c:pt>
              </c:strCache>
            </c:strRef>
          </c:tx>
          <c:invertIfNegative val="0"/>
          <c:dLbls>
            <c:showLegendKey val="0"/>
            <c:showVal val="1"/>
            <c:showCatName val="0"/>
            <c:showSerName val="0"/>
            <c:showPercent val="0"/>
            <c:showBubbleSize val="0"/>
            <c:showLeaderLines val="0"/>
          </c:dLbls>
          <c:cat>
            <c:strRef>
              <c:f>Sheet1!$A$2:$A$5</c:f>
              <c:strCache>
                <c:ptCount val="4"/>
                <c:pt idx="0">
                  <c:v>Teachers should explain ideas before having students consider evidence for them</c:v>
                </c:pt>
                <c:pt idx="1">
                  <c:v>Hands-on should reinforce ideas already learned</c:v>
                </c:pt>
                <c:pt idx="2">
                  <c:v>Students learn best with those of similar abilities</c:v>
                </c:pt>
                <c:pt idx="3">
                  <c:v>Provide defintions for new vocabulary at beginning of instruction on an idea</c:v>
                </c:pt>
              </c:strCache>
            </c:strRef>
          </c:cat>
          <c:val>
            <c:numRef>
              <c:f>Sheet1!$B$2:$B$5</c:f>
              <c:numCache>
                <c:formatCode>General</c:formatCode>
                <c:ptCount val="4"/>
                <c:pt idx="0">
                  <c:v>39</c:v>
                </c:pt>
                <c:pt idx="1">
                  <c:v>56</c:v>
                </c:pt>
                <c:pt idx="2">
                  <c:v>65</c:v>
                </c:pt>
                <c:pt idx="3">
                  <c:v>70</c:v>
                </c:pt>
              </c:numCache>
            </c:numRef>
          </c:val>
        </c:ser>
        <c:dLbls>
          <c:showLegendKey val="0"/>
          <c:showVal val="0"/>
          <c:showCatName val="0"/>
          <c:showSerName val="0"/>
          <c:showPercent val="0"/>
          <c:showBubbleSize val="0"/>
        </c:dLbls>
        <c:gapWidth val="150"/>
        <c:axId val="105645184"/>
        <c:axId val="105646720"/>
      </c:barChart>
      <c:catAx>
        <c:axId val="105645184"/>
        <c:scaling>
          <c:orientation val="minMax"/>
        </c:scaling>
        <c:delete val="0"/>
        <c:axPos val="l"/>
        <c:numFmt formatCode="General" sourceLinked="1"/>
        <c:majorTickMark val="out"/>
        <c:minorTickMark val="none"/>
        <c:tickLblPos val="nextTo"/>
        <c:txPr>
          <a:bodyPr/>
          <a:lstStyle/>
          <a:p>
            <a:pPr>
              <a:defRPr sz="1800"/>
            </a:pPr>
            <a:endParaRPr lang="en-US"/>
          </a:p>
        </c:txPr>
        <c:crossAx val="105646720"/>
        <c:crosses val="autoZero"/>
        <c:auto val="1"/>
        <c:lblAlgn val="ctr"/>
        <c:lblOffset val="100"/>
        <c:noMultiLvlLbl val="0"/>
      </c:catAx>
      <c:valAx>
        <c:axId val="105646720"/>
        <c:scaling>
          <c:orientation val="minMax"/>
          <c:max val="100"/>
          <c:min val="0"/>
        </c:scaling>
        <c:delete val="0"/>
        <c:axPos val="b"/>
        <c:title>
          <c:tx>
            <c:rich>
              <a:bodyPr rot="0" vert="horz"/>
              <a:lstStyle/>
              <a:p>
                <a:pPr>
                  <a:defRPr/>
                </a:pPr>
                <a:r>
                  <a:rPr lang="en-US" dirty="0" smtClean="0"/>
                  <a:t>Percent of Teachers</a:t>
                </a:r>
                <a:endParaRPr lang="en-US" dirty="0"/>
              </a:p>
            </c:rich>
          </c:tx>
          <c:overlay val="0"/>
        </c:title>
        <c:numFmt formatCode="General" sourceLinked="1"/>
        <c:majorTickMark val="out"/>
        <c:minorTickMark val="none"/>
        <c:tickLblPos val="nextTo"/>
        <c:crossAx val="10564518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Elementary</c:v>
                </c:pt>
              </c:strCache>
            </c:strRef>
          </c:tx>
          <c:invertIfNegative val="0"/>
          <c:dLbls>
            <c:showLegendKey val="0"/>
            <c:showVal val="1"/>
            <c:showCatName val="0"/>
            <c:showSerName val="0"/>
            <c:showPercent val="0"/>
            <c:showBubbleSize val="0"/>
            <c:showLeaderLines val="0"/>
          </c:dLbls>
          <c:cat>
            <c:strRef>
              <c:f>Sheet1!$A$2:$A$5</c:f>
              <c:strCache>
                <c:ptCount val="4"/>
                <c:pt idx="0">
                  <c:v>Reading/Language Arts</c:v>
                </c:pt>
                <c:pt idx="1">
                  <c:v>Mathematics</c:v>
                </c:pt>
                <c:pt idx="2">
                  <c:v>Social Studies</c:v>
                </c:pt>
                <c:pt idx="3">
                  <c:v>Science</c:v>
                </c:pt>
              </c:strCache>
            </c:strRef>
          </c:cat>
          <c:val>
            <c:numRef>
              <c:f>Sheet1!$B$2:$B$5</c:f>
              <c:numCache>
                <c:formatCode>General</c:formatCode>
                <c:ptCount val="4"/>
                <c:pt idx="0">
                  <c:v>81</c:v>
                </c:pt>
                <c:pt idx="1">
                  <c:v>77</c:v>
                </c:pt>
                <c:pt idx="2">
                  <c:v>47</c:v>
                </c:pt>
                <c:pt idx="3">
                  <c:v>39</c:v>
                </c:pt>
              </c:numCache>
            </c:numRef>
          </c:val>
        </c:ser>
        <c:dLbls>
          <c:showLegendKey val="0"/>
          <c:showVal val="0"/>
          <c:showCatName val="0"/>
          <c:showSerName val="0"/>
          <c:showPercent val="0"/>
          <c:showBubbleSize val="0"/>
        </c:dLbls>
        <c:gapWidth val="151"/>
        <c:axId val="107184896"/>
        <c:axId val="107186432"/>
      </c:barChart>
      <c:catAx>
        <c:axId val="107184896"/>
        <c:scaling>
          <c:orientation val="minMax"/>
        </c:scaling>
        <c:delete val="0"/>
        <c:axPos val="b"/>
        <c:majorTickMark val="out"/>
        <c:minorTickMark val="none"/>
        <c:tickLblPos val="nextTo"/>
        <c:crossAx val="107186432"/>
        <c:crosses val="autoZero"/>
        <c:auto val="1"/>
        <c:lblAlgn val="ctr"/>
        <c:lblOffset val="100"/>
        <c:noMultiLvlLbl val="0"/>
      </c:catAx>
      <c:valAx>
        <c:axId val="107186432"/>
        <c:scaling>
          <c:orientation val="minMax"/>
          <c:min val="0"/>
        </c:scaling>
        <c:delete val="0"/>
        <c:axPos val="l"/>
        <c:title>
          <c:tx>
            <c:rich>
              <a:bodyPr rot="-5400000" vert="horz"/>
              <a:lstStyle/>
              <a:p>
                <a:pPr>
                  <a:defRPr/>
                </a:pPr>
                <a:r>
                  <a:rPr lang="en-US" dirty="0" smtClean="0"/>
                  <a:t>Percent of Teachers</a:t>
                </a:r>
                <a:endParaRPr lang="en-US" dirty="0"/>
              </a:p>
            </c:rich>
          </c:tx>
          <c:overlay val="0"/>
        </c:title>
        <c:numFmt formatCode="General" sourceLinked="1"/>
        <c:majorTickMark val="out"/>
        <c:minorTickMark val="none"/>
        <c:tickLblPos val="nextTo"/>
        <c:crossAx val="10718489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Elementary</c:v>
                </c:pt>
              </c:strCache>
            </c:strRef>
          </c:tx>
          <c:invertIfNegative val="0"/>
          <c:dLbls>
            <c:showLegendKey val="0"/>
            <c:showVal val="1"/>
            <c:showCatName val="0"/>
            <c:showSerName val="0"/>
            <c:showPercent val="0"/>
            <c:showBubbleSize val="0"/>
            <c:showLeaderLines val="0"/>
          </c:dLbls>
          <c:cat>
            <c:strRef>
              <c:f>Sheet1!$A$2:$A$5</c:f>
              <c:strCache>
                <c:ptCount val="4"/>
                <c:pt idx="0">
                  <c:v>Life Science</c:v>
                </c:pt>
                <c:pt idx="1">
                  <c:v>Earth Science</c:v>
                </c:pt>
                <c:pt idx="2">
                  <c:v>Physical Science</c:v>
                </c:pt>
                <c:pt idx="3">
                  <c:v>Engineering</c:v>
                </c:pt>
              </c:strCache>
            </c:strRef>
          </c:cat>
          <c:val>
            <c:numRef>
              <c:f>Sheet1!$B$2:$B$5</c:f>
              <c:numCache>
                <c:formatCode>General</c:formatCode>
                <c:ptCount val="4"/>
                <c:pt idx="0">
                  <c:v>29</c:v>
                </c:pt>
                <c:pt idx="1">
                  <c:v>26</c:v>
                </c:pt>
                <c:pt idx="2">
                  <c:v>17</c:v>
                </c:pt>
                <c:pt idx="3">
                  <c:v>4</c:v>
                </c:pt>
              </c:numCache>
            </c:numRef>
          </c:val>
        </c:ser>
        <c:dLbls>
          <c:showLegendKey val="0"/>
          <c:showVal val="0"/>
          <c:showCatName val="0"/>
          <c:showSerName val="0"/>
          <c:showPercent val="0"/>
          <c:showBubbleSize val="0"/>
        </c:dLbls>
        <c:gapWidth val="151"/>
        <c:axId val="107235968"/>
        <c:axId val="107237760"/>
      </c:barChart>
      <c:catAx>
        <c:axId val="107235968"/>
        <c:scaling>
          <c:orientation val="minMax"/>
        </c:scaling>
        <c:delete val="0"/>
        <c:axPos val="b"/>
        <c:majorTickMark val="out"/>
        <c:minorTickMark val="none"/>
        <c:tickLblPos val="nextTo"/>
        <c:crossAx val="107237760"/>
        <c:crosses val="autoZero"/>
        <c:auto val="1"/>
        <c:lblAlgn val="ctr"/>
        <c:lblOffset val="100"/>
        <c:noMultiLvlLbl val="0"/>
      </c:catAx>
      <c:valAx>
        <c:axId val="107237760"/>
        <c:scaling>
          <c:orientation val="minMax"/>
          <c:max val="100"/>
          <c:min val="0"/>
        </c:scaling>
        <c:delete val="0"/>
        <c:axPos val="l"/>
        <c:title>
          <c:tx>
            <c:rich>
              <a:bodyPr rot="-5400000" vert="horz"/>
              <a:lstStyle/>
              <a:p>
                <a:pPr>
                  <a:defRPr/>
                </a:pPr>
                <a:r>
                  <a:rPr lang="en-US" dirty="0" smtClean="0"/>
                  <a:t>Percent of Teachers</a:t>
                </a:r>
                <a:endParaRPr lang="en-US" dirty="0"/>
              </a:p>
            </c:rich>
          </c:tx>
          <c:overlay val="0"/>
        </c:title>
        <c:numFmt formatCode="General" sourceLinked="1"/>
        <c:majorTickMark val="out"/>
        <c:minorTickMark val="none"/>
        <c:tickLblPos val="nextTo"/>
        <c:crossAx val="10723596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Middle School</c:v>
                </c:pt>
              </c:strCache>
            </c:strRef>
          </c:tx>
          <c:invertIfNegative val="0"/>
          <c:dLbls>
            <c:showLegendKey val="0"/>
            <c:showVal val="1"/>
            <c:showCatName val="0"/>
            <c:showSerName val="0"/>
            <c:showPercent val="0"/>
            <c:showBubbleSize val="0"/>
            <c:showLeaderLines val="0"/>
          </c:dLbls>
          <c:cat>
            <c:strRef>
              <c:f>Sheet1!$A$2:$A$4</c:f>
              <c:strCache>
                <c:ptCount val="3"/>
                <c:pt idx="0">
                  <c:v>The solar system and universe</c:v>
                </c:pt>
                <c:pt idx="1">
                  <c:v>Climate and weather</c:v>
                </c:pt>
                <c:pt idx="2">
                  <c:v>Earth's features and physical processes</c:v>
                </c:pt>
              </c:strCache>
            </c:strRef>
          </c:cat>
          <c:val>
            <c:numRef>
              <c:f>Sheet1!$B$2:$B$4</c:f>
              <c:numCache>
                <c:formatCode>General</c:formatCode>
                <c:ptCount val="3"/>
                <c:pt idx="0">
                  <c:v>36</c:v>
                </c:pt>
                <c:pt idx="1">
                  <c:v>42</c:v>
                </c:pt>
                <c:pt idx="2">
                  <c:v>51</c:v>
                </c:pt>
              </c:numCache>
            </c:numRef>
          </c:val>
        </c:ser>
        <c:dLbls>
          <c:showLegendKey val="0"/>
          <c:showVal val="0"/>
          <c:showCatName val="0"/>
          <c:showSerName val="0"/>
          <c:showPercent val="0"/>
          <c:showBubbleSize val="0"/>
        </c:dLbls>
        <c:gapWidth val="151"/>
        <c:axId val="37781888"/>
        <c:axId val="37783424"/>
      </c:barChart>
      <c:catAx>
        <c:axId val="37781888"/>
        <c:scaling>
          <c:orientation val="minMax"/>
        </c:scaling>
        <c:delete val="0"/>
        <c:axPos val="l"/>
        <c:majorTickMark val="out"/>
        <c:minorTickMark val="none"/>
        <c:tickLblPos val="nextTo"/>
        <c:crossAx val="37783424"/>
        <c:crosses val="autoZero"/>
        <c:auto val="1"/>
        <c:lblAlgn val="ctr"/>
        <c:lblOffset val="100"/>
        <c:noMultiLvlLbl val="0"/>
      </c:catAx>
      <c:valAx>
        <c:axId val="37783424"/>
        <c:scaling>
          <c:orientation val="minMax"/>
          <c:max val="100"/>
          <c:min val="0"/>
        </c:scaling>
        <c:delete val="0"/>
        <c:axPos val="b"/>
        <c:title>
          <c:tx>
            <c:rich>
              <a:bodyPr rot="0" vert="horz"/>
              <a:lstStyle/>
              <a:p>
                <a:pPr>
                  <a:defRPr/>
                </a:pPr>
                <a:r>
                  <a:rPr lang="en-US" dirty="0" smtClean="0"/>
                  <a:t>Percent of Teachers</a:t>
                </a:r>
                <a:endParaRPr lang="en-US" dirty="0"/>
              </a:p>
            </c:rich>
          </c:tx>
          <c:overlay val="0"/>
        </c:title>
        <c:numFmt formatCode="General" sourceLinked="1"/>
        <c:majorTickMark val="out"/>
        <c:minorTickMark val="none"/>
        <c:tickLblPos val="nextTo"/>
        <c:crossAx val="3778188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High School</c:v>
                </c:pt>
              </c:strCache>
            </c:strRef>
          </c:tx>
          <c:invertIfNegative val="0"/>
          <c:dLbls>
            <c:showLegendKey val="0"/>
            <c:showVal val="1"/>
            <c:showCatName val="0"/>
            <c:showSerName val="0"/>
            <c:showPercent val="0"/>
            <c:showBubbleSize val="0"/>
            <c:showLeaderLines val="0"/>
          </c:dLbls>
          <c:cat>
            <c:strRef>
              <c:f>Sheet1!$A$2:$A$4</c:f>
              <c:strCache>
                <c:ptCount val="3"/>
                <c:pt idx="0">
                  <c:v>Climate and weather</c:v>
                </c:pt>
                <c:pt idx="1">
                  <c:v>The solar system and universe</c:v>
                </c:pt>
                <c:pt idx="2">
                  <c:v>Earth's features and physical processes</c:v>
                </c:pt>
              </c:strCache>
            </c:strRef>
          </c:cat>
          <c:val>
            <c:numRef>
              <c:f>Sheet1!$B$2:$B$4</c:f>
              <c:numCache>
                <c:formatCode>General</c:formatCode>
                <c:ptCount val="3"/>
                <c:pt idx="0">
                  <c:v>39</c:v>
                </c:pt>
                <c:pt idx="1">
                  <c:v>41</c:v>
                </c:pt>
                <c:pt idx="2">
                  <c:v>47</c:v>
                </c:pt>
              </c:numCache>
            </c:numRef>
          </c:val>
        </c:ser>
        <c:dLbls>
          <c:showLegendKey val="0"/>
          <c:showVal val="0"/>
          <c:showCatName val="0"/>
          <c:showSerName val="0"/>
          <c:showPercent val="0"/>
          <c:showBubbleSize val="0"/>
        </c:dLbls>
        <c:gapWidth val="151"/>
        <c:axId val="91394048"/>
        <c:axId val="91395584"/>
      </c:barChart>
      <c:catAx>
        <c:axId val="91394048"/>
        <c:scaling>
          <c:orientation val="minMax"/>
        </c:scaling>
        <c:delete val="0"/>
        <c:axPos val="l"/>
        <c:majorTickMark val="out"/>
        <c:minorTickMark val="none"/>
        <c:tickLblPos val="nextTo"/>
        <c:crossAx val="91395584"/>
        <c:crosses val="autoZero"/>
        <c:auto val="1"/>
        <c:lblAlgn val="ctr"/>
        <c:lblOffset val="100"/>
        <c:noMultiLvlLbl val="0"/>
      </c:catAx>
      <c:valAx>
        <c:axId val="91395584"/>
        <c:scaling>
          <c:orientation val="minMax"/>
          <c:max val="100"/>
          <c:min val="0"/>
        </c:scaling>
        <c:delete val="0"/>
        <c:axPos val="b"/>
        <c:title>
          <c:tx>
            <c:rich>
              <a:bodyPr rot="0" vert="horz"/>
              <a:lstStyle/>
              <a:p>
                <a:pPr>
                  <a:defRPr/>
                </a:pPr>
                <a:r>
                  <a:rPr lang="en-US" dirty="0" smtClean="0"/>
                  <a:t>Percent of Teachers</a:t>
                </a:r>
                <a:endParaRPr lang="en-US" dirty="0"/>
              </a:p>
            </c:rich>
          </c:tx>
          <c:overlay val="0"/>
        </c:title>
        <c:numFmt formatCode="General" sourceLinked="1"/>
        <c:majorTickMark val="out"/>
        <c:minorTickMark val="none"/>
        <c:tickLblPos val="nextTo"/>
        <c:crossAx val="9139404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Middle School</c:v>
                </c:pt>
              </c:strCache>
            </c:strRef>
          </c:tx>
          <c:invertIfNegative val="0"/>
          <c:dLbls>
            <c:showLegendKey val="0"/>
            <c:showVal val="1"/>
            <c:showCatName val="0"/>
            <c:showSerName val="0"/>
            <c:showPercent val="0"/>
            <c:showBubbleSize val="0"/>
            <c:showLeaderLines val="0"/>
          </c:dLbls>
          <c:cat>
            <c:strRef>
              <c:f>Sheet1!$A$2:$A$6</c:f>
              <c:strCache>
                <c:ptCount val="5"/>
                <c:pt idx="0">
                  <c:v>Evolution</c:v>
                </c:pt>
                <c:pt idx="1">
                  <c:v>Genetics</c:v>
                </c:pt>
                <c:pt idx="2">
                  <c:v>Ecology/ecosystems</c:v>
                </c:pt>
                <c:pt idx="3">
                  <c:v>Cell biology</c:v>
                </c:pt>
                <c:pt idx="4">
                  <c:v>Structures and functions of organisms</c:v>
                </c:pt>
              </c:strCache>
            </c:strRef>
          </c:cat>
          <c:val>
            <c:numRef>
              <c:f>Sheet1!$B$2:$B$6</c:f>
              <c:numCache>
                <c:formatCode>General</c:formatCode>
                <c:ptCount val="5"/>
                <c:pt idx="0">
                  <c:v>33</c:v>
                </c:pt>
                <c:pt idx="1">
                  <c:v>41</c:v>
                </c:pt>
                <c:pt idx="2">
                  <c:v>48</c:v>
                </c:pt>
                <c:pt idx="3">
                  <c:v>49</c:v>
                </c:pt>
                <c:pt idx="4">
                  <c:v>52</c:v>
                </c:pt>
              </c:numCache>
            </c:numRef>
          </c:val>
        </c:ser>
        <c:dLbls>
          <c:showLegendKey val="0"/>
          <c:showVal val="0"/>
          <c:showCatName val="0"/>
          <c:showSerName val="0"/>
          <c:showPercent val="0"/>
          <c:showBubbleSize val="0"/>
        </c:dLbls>
        <c:gapWidth val="151"/>
        <c:axId val="91450752"/>
        <c:axId val="91464832"/>
      </c:barChart>
      <c:catAx>
        <c:axId val="91450752"/>
        <c:scaling>
          <c:orientation val="minMax"/>
        </c:scaling>
        <c:delete val="0"/>
        <c:axPos val="l"/>
        <c:majorTickMark val="out"/>
        <c:minorTickMark val="none"/>
        <c:tickLblPos val="nextTo"/>
        <c:crossAx val="91464832"/>
        <c:crosses val="autoZero"/>
        <c:auto val="1"/>
        <c:lblAlgn val="ctr"/>
        <c:lblOffset val="100"/>
        <c:noMultiLvlLbl val="0"/>
      </c:catAx>
      <c:valAx>
        <c:axId val="91464832"/>
        <c:scaling>
          <c:orientation val="minMax"/>
          <c:max val="100"/>
          <c:min val="0"/>
        </c:scaling>
        <c:delete val="0"/>
        <c:axPos val="b"/>
        <c:title>
          <c:tx>
            <c:rich>
              <a:bodyPr rot="0" vert="horz"/>
              <a:lstStyle/>
              <a:p>
                <a:pPr>
                  <a:defRPr/>
                </a:pPr>
                <a:r>
                  <a:rPr lang="en-US" dirty="0" smtClean="0"/>
                  <a:t>Percent of Teachers</a:t>
                </a:r>
                <a:endParaRPr lang="en-US" dirty="0"/>
              </a:p>
            </c:rich>
          </c:tx>
          <c:overlay val="0"/>
        </c:title>
        <c:numFmt formatCode="General" sourceLinked="1"/>
        <c:majorTickMark val="out"/>
        <c:minorTickMark val="none"/>
        <c:tickLblPos val="nextTo"/>
        <c:crossAx val="9145075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col"/>
        <c:grouping val="clustered"/>
        <c:varyColors val="0"/>
        <c:ser>
          <c:idx val="0"/>
          <c:order val="0"/>
          <c:tx>
            <c:strRef>
              <c:f>Sheet1!$B$1</c:f>
              <c:strCache>
                <c:ptCount val="1"/>
                <c:pt idx="0">
                  <c:v>0–2 years</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Sheet1!$B$2:$B$4</c:f>
              <c:numCache>
                <c:formatCode>General</c:formatCode>
                <c:ptCount val="3"/>
                <c:pt idx="0">
                  <c:v>16</c:v>
                </c:pt>
                <c:pt idx="1">
                  <c:v>14</c:v>
                </c:pt>
                <c:pt idx="2">
                  <c:v>13</c:v>
                </c:pt>
              </c:numCache>
            </c:numRef>
          </c:val>
        </c:ser>
        <c:ser>
          <c:idx val="1"/>
          <c:order val="1"/>
          <c:tx>
            <c:strRef>
              <c:f>Sheet1!$C$1</c:f>
              <c:strCache>
                <c:ptCount val="1"/>
                <c:pt idx="0">
                  <c:v>3–5 years</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Sheet1!$C$2:$C$4</c:f>
              <c:numCache>
                <c:formatCode>General</c:formatCode>
                <c:ptCount val="3"/>
                <c:pt idx="0">
                  <c:v>17</c:v>
                </c:pt>
                <c:pt idx="1">
                  <c:v>19</c:v>
                </c:pt>
                <c:pt idx="2">
                  <c:v>15</c:v>
                </c:pt>
              </c:numCache>
            </c:numRef>
          </c:val>
        </c:ser>
        <c:ser>
          <c:idx val="2"/>
          <c:order val="2"/>
          <c:tx>
            <c:strRef>
              <c:f>Sheet1!$D$1</c:f>
              <c:strCache>
                <c:ptCount val="1"/>
                <c:pt idx="0">
                  <c:v>6–10 years</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Sheet1!$D$2:$D$4</c:f>
              <c:numCache>
                <c:formatCode>General</c:formatCode>
                <c:ptCount val="3"/>
                <c:pt idx="0">
                  <c:v>21</c:v>
                </c:pt>
                <c:pt idx="1">
                  <c:v>26</c:v>
                </c:pt>
                <c:pt idx="2">
                  <c:v>23</c:v>
                </c:pt>
              </c:numCache>
            </c:numRef>
          </c:val>
        </c:ser>
        <c:ser>
          <c:idx val="3"/>
          <c:order val="3"/>
          <c:tx>
            <c:strRef>
              <c:f>Sheet1!$E$1</c:f>
              <c:strCache>
                <c:ptCount val="1"/>
                <c:pt idx="0">
                  <c:v>11–20 years</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Sheet1!$E$2:$E$4</c:f>
              <c:numCache>
                <c:formatCode>General</c:formatCode>
                <c:ptCount val="3"/>
                <c:pt idx="0">
                  <c:v>28</c:v>
                </c:pt>
                <c:pt idx="1">
                  <c:v>26</c:v>
                </c:pt>
                <c:pt idx="2">
                  <c:v>31</c:v>
                </c:pt>
              </c:numCache>
            </c:numRef>
          </c:val>
        </c:ser>
        <c:ser>
          <c:idx val="4"/>
          <c:order val="4"/>
          <c:tx>
            <c:strRef>
              <c:f>Sheet1!$F$1</c:f>
              <c:strCache>
                <c:ptCount val="1"/>
                <c:pt idx="0">
                  <c:v>≥21 years</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Sheet1!$F$2:$F$4</c:f>
              <c:numCache>
                <c:formatCode>General</c:formatCode>
                <c:ptCount val="3"/>
                <c:pt idx="0">
                  <c:v>17</c:v>
                </c:pt>
                <c:pt idx="1">
                  <c:v>16</c:v>
                </c:pt>
                <c:pt idx="2">
                  <c:v>18</c:v>
                </c:pt>
              </c:numCache>
            </c:numRef>
          </c:val>
        </c:ser>
        <c:dLbls>
          <c:showLegendKey val="0"/>
          <c:showVal val="0"/>
          <c:showCatName val="0"/>
          <c:showSerName val="0"/>
          <c:showPercent val="0"/>
          <c:showBubbleSize val="0"/>
        </c:dLbls>
        <c:gapWidth val="150"/>
        <c:axId val="35827072"/>
        <c:axId val="35726464"/>
      </c:barChart>
      <c:catAx>
        <c:axId val="35827072"/>
        <c:scaling>
          <c:orientation val="minMax"/>
        </c:scaling>
        <c:delete val="0"/>
        <c:axPos val="b"/>
        <c:majorTickMark val="out"/>
        <c:minorTickMark val="none"/>
        <c:tickLblPos val="nextTo"/>
        <c:crossAx val="35726464"/>
        <c:crosses val="autoZero"/>
        <c:auto val="1"/>
        <c:lblAlgn val="ctr"/>
        <c:lblOffset val="100"/>
        <c:noMultiLvlLbl val="0"/>
      </c:catAx>
      <c:valAx>
        <c:axId val="35726464"/>
        <c:scaling>
          <c:orientation val="minMax"/>
        </c:scaling>
        <c:delete val="0"/>
        <c:axPos val="l"/>
        <c:title>
          <c:tx>
            <c:rich>
              <a:bodyPr rot="-5400000" vert="horz"/>
              <a:lstStyle/>
              <a:p>
                <a:pPr>
                  <a:defRPr/>
                </a:pPr>
                <a:r>
                  <a:rPr lang="en-US" dirty="0" smtClean="0"/>
                  <a:t>Percent of Teachers</a:t>
                </a:r>
                <a:endParaRPr lang="en-US" dirty="0"/>
              </a:p>
            </c:rich>
          </c:tx>
          <c:overlay val="0"/>
        </c:title>
        <c:numFmt formatCode="General" sourceLinked="1"/>
        <c:majorTickMark val="out"/>
        <c:minorTickMark val="none"/>
        <c:tickLblPos val="nextTo"/>
        <c:crossAx val="35827072"/>
        <c:crosses val="autoZero"/>
        <c:crossBetween val="between"/>
        <c:majorUnit val="20"/>
      </c:valAx>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High School</c:v>
                </c:pt>
              </c:strCache>
            </c:strRef>
          </c:tx>
          <c:invertIfNegative val="0"/>
          <c:dLbls>
            <c:showLegendKey val="0"/>
            <c:showVal val="1"/>
            <c:showCatName val="0"/>
            <c:showSerName val="0"/>
            <c:showPercent val="0"/>
            <c:showBubbleSize val="0"/>
            <c:showLeaderLines val="0"/>
          </c:dLbls>
          <c:cat>
            <c:strRef>
              <c:f>Sheet1!$A$2:$A$6</c:f>
              <c:strCache>
                <c:ptCount val="5"/>
                <c:pt idx="0">
                  <c:v>Evolution</c:v>
                </c:pt>
                <c:pt idx="1">
                  <c:v>Ecology/ecosystems</c:v>
                </c:pt>
                <c:pt idx="2">
                  <c:v>Genetics</c:v>
                </c:pt>
                <c:pt idx="3">
                  <c:v>Structures and functions of organisms</c:v>
                </c:pt>
                <c:pt idx="4">
                  <c:v>Cell biology</c:v>
                </c:pt>
              </c:strCache>
            </c:strRef>
          </c:cat>
          <c:val>
            <c:numRef>
              <c:f>Sheet1!$B$2:$B$6</c:f>
              <c:numCache>
                <c:formatCode>General</c:formatCode>
                <c:ptCount val="5"/>
                <c:pt idx="0">
                  <c:v>52</c:v>
                </c:pt>
                <c:pt idx="1">
                  <c:v>56</c:v>
                </c:pt>
                <c:pt idx="2">
                  <c:v>63</c:v>
                </c:pt>
                <c:pt idx="3">
                  <c:v>64</c:v>
                </c:pt>
                <c:pt idx="4">
                  <c:v>68</c:v>
                </c:pt>
              </c:numCache>
            </c:numRef>
          </c:val>
        </c:ser>
        <c:dLbls>
          <c:showLegendKey val="0"/>
          <c:showVal val="0"/>
          <c:showCatName val="0"/>
          <c:showSerName val="0"/>
          <c:showPercent val="0"/>
          <c:showBubbleSize val="0"/>
        </c:dLbls>
        <c:gapWidth val="151"/>
        <c:axId val="91544576"/>
        <c:axId val="91546368"/>
      </c:barChart>
      <c:catAx>
        <c:axId val="91544576"/>
        <c:scaling>
          <c:orientation val="minMax"/>
        </c:scaling>
        <c:delete val="0"/>
        <c:axPos val="l"/>
        <c:majorTickMark val="out"/>
        <c:minorTickMark val="none"/>
        <c:tickLblPos val="nextTo"/>
        <c:crossAx val="91546368"/>
        <c:crosses val="autoZero"/>
        <c:auto val="1"/>
        <c:lblAlgn val="ctr"/>
        <c:lblOffset val="100"/>
        <c:noMultiLvlLbl val="0"/>
      </c:catAx>
      <c:valAx>
        <c:axId val="91546368"/>
        <c:scaling>
          <c:orientation val="minMax"/>
          <c:max val="100"/>
          <c:min val="0"/>
        </c:scaling>
        <c:delete val="0"/>
        <c:axPos val="b"/>
        <c:title>
          <c:tx>
            <c:rich>
              <a:bodyPr rot="0" vert="horz"/>
              <a:lstStyle/>
              <a:p>
                <a:pPr>
                  <a:defRPr/>
                </a:pPr>
                <a:r>
                  <a:rPr lang="en-US" dirty="0" smtClean="0"/>
                  <a:t>Percent of Teachers</a:t>
                </a:r>
                <a:endParaRPr lang="en-US" dirty="0"/>
              </a:p>
            </c:rich>
          </c:tx>
          <c:overlay val="0"/>
        </c:title>
        <c:numFmt formatCode="General" sourceLinked="1"/>
        <c:majorTickMark val="out"/>
        <c:minorTickMark val="none"/>
        <c:tickLblPos val="nextTo"/>
        <c:crossAx val="9154457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Middle School</c:v>
                </c:pt>
              </c:strCache>
            </c:strRef>
          </c:tx>
          <c:invertIfNegative val="0"/>
          <c:dLbls>
            <c:showLegendKey val="0"/>
            <c:showVal val="1"/>
            <c:showCatName val="0"/>
            <c:showSerName val="0"/>
            <c:showPercent val="0"/>
            <c:showBubbleSize val="0"/>
            <c:showLeaderLines val="0"/>
          </c:dLbls>
          <c:cat>
            <c:strRef>
              <c:f>Sheet1!$A$2:$A$7</c:f>
              <c:strCache>
                <c:ptCount val="6"/>
                <c:pt idx="0">
                  <c:v>Chemical bonding, equations, nomenclature, and reactions</c:v>
                </c:pt>
                <c:pt idx="1">
                  <c:v>Properties of solutions</c:v>
                </c:pt>
                <c:pt idx="2">
                  <c:v>Atomic Structure</c:v>
                </c:pt>
                <c:pt idx="3">
                  <c:v>The periodic table</c:v>
                </c:pt>
                <c:pt idx="4">
                  <c:v>Elements, compounds, and mixtures</c:v>
                </c:pt>
                <c:pt idx="5">
                  <c:v>States, classes, and properties of matter</c:v>
                </c:pt>
              </c:strCache>
            </c:strRef>
          </c:cat>
          <c:val>
            <c:numRef>
              <c:f>Sheet1!$B$2:$B$7</c:f>
              <c:numCache>
                <c:formatCode>General</c:formatCode>
                <c:ptCount val="6"/>
                <c:pt idx="0">
                  <c:v>31</c:v>
                </c:pt>
                <c:pt idx="1">
                  <c:v>33</c:v>
                </c:pt>
                <c:pt idx="2">
                  <c:v>45</c:v>
                </c:pt>
                <c:pt idx="3">
                  <c:v>49</c:v>
                </c:pt>
                <c:pt idx="4">
                  <c:v>53</c:v>
                </c:pt>
                <c:pt idx="5">
                  <c:v>58</c:v>
                </c:pt>
              </c:numCache>
            </c:numRef>
          </c:val>
        </c:ser>
        <c:dLbls>
          <c:showLegendKey val="0"/>
          <c:showVal val="0"/>
          <c:showCatName val="0"/>
          <c:showSerName val="0"/>
          <c:showPercent val="0"/>
          <c:showBubbleSize val="0"/>
        </c:dLbls>
        <c:gapWidth val="151"/>
        <c:axId val="91560576"/>
        <c:axId val="91607424"/>
      </c:barChart>
      <c:catAx>
        <c:axId val="91560576"/>
        <c:scaling>
          <c:orientation val="minMax"/>
        </c:scaling>
        <c:delete val="0"/>
        <c:axPos val="l"/>
        <c:majorTickMark val="out"/>
        <c:minorTickMark val="none"/>
        <c:tickLblPos val="nextTo"/>
        <c:crossAx val="91607424"/>
        <c:crosses val="autoZero"/>
        <c:auto val="1"/>
        <c:lblAlgn val="ctr"/>
        <c:lblOffset val="100"/>
        <c:noMultiLvlLbl val="0"/>
      </c:catAx>
      <c:valAx>
        <c:axId val="91607424"/>
        <c:scaling>
          <c:orientation val="minMax"/>
          <c:max val="100"/>
          <c:min val="0"/>
        </c:scaling>
        <c:delete val="0"/>
        <c:axPos val="b"/>
        <c:title>
          <c:tx>
            <c:rich>
              <a:bodyPr rot="0" vert="horz"/>
              <a:lstStyle/>
              <a:p>
                <a:pPr>
                  <a:defRPr/>
                </a:pPr>
                <a:r>
                  <a:rPr lang="en-US" dirty="0" smtClean="0"/>
                  <a:t>Percent of Teachers</a:t>
                </a:r>
                <a:endParaRPr lang="en-US" dirty="0"/>
              </a:p>
            </c:rich>
          </c:tx>
          <c:overlay val="0"/>
        </c:title>
        <c:numFmt formatCode="General" sourceLinked="1"/>
        <c:majorTickMark val="out"/>
        <c:minorTickMark val="none"/>
        <c:tickLblPos val="nextTo"/>
        <c:crossAx val="9156057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High School</c:v>
                </c:pt>
              </c:strCache>
            </c:strRef>
          </c:tx>
          <c:invertIfNegative val="0"/>
          <c:dLbls>
            <c:showLegendKey val="0"/>
            <c:showVal val="1"/>
            <c:showCatName val="0"/>
            <c:showSerName val="0"/>
            <c:showPercent val="0"/>
            <c:showBubbleSize val="0"/>
            <c:showLeaderLines val="0"/>
          </c:dLbls>
          <c:cat>
            <c:strRef>
              <c:f>Sheet1!$A$2:$A$7</c:f>
              <c:strCache>
                <c:ptCount val="6"/>
                <c:pt idx="0">
                  <c:v>Properties of solutions</c:v>
                </c:pt>
                <c:pt idx="1">
                  <c:v>Chemical bonding, equations, nomenclature, and reactions</c:v>
                </c:pt>
                <c:pt idx="2">
                  <c:v>States, classes, and properties of matter</c:v>
                </c:pt>
                <c:pt idx="3">
                  <c:v>Atomic Structure</c:v>
                </c:pt>
                <c:pt idx="4">
                  <c:v>The periodic table</c:v>
                </c:pt>
                <c:pt idx="5">
                  <c:v>Elements, compounds, and mixtures</c:v>
                </c:pt>
              </c:strCache>
            </c:strRef>
          </c:cat>
          <c:val>
            <c:numRef>
              <c:f>Sheet1!$B$2:$B$7</c:f>
              <c:numCache>
                <c:formatCode>General</c:formatCode>
                <c:ptCount val="6"/>
                <c:pt idx="0">
                  <c:v>66</c:v>
                </c:pt>
                <c:pt idx="1">
                  <c:v>77</c:v>
                </c:pt>
                <c:pt idx="2">
                  <c:v>80</c:v>
                </c:pt>
                <c:pt idx="3">
                  <c:v>80</c:v>
                </c:pt>
                <c:pt idx="4">
                  <c:v>82</c:v>
                </c:pt>
                <c:pt idx="5">
                  <c:v>83</c:v>
                </c:pt>
              </c:numCache>
            </c:numRef>
          </c:val>
        </c:ser>
        <c:dLbls>
          <c:showLegendKey val="0"/>
          <c:showVal val="0"/>
          <c:showCatName val="0"/>
          <c:showSerName val="0"/>
          <c:showPercent val="0"/>
          <c:showBubbleSize val="0"/>
        </c:dLbls>
        <c:gapWidth val="151"/>
        <c:axId val="105175296"/>
        <c:axId val="105177088"/>
      </c:barChart>
      <c:catAx>
        <c:axId val="105175296"/>
        <c:scaling>
          <c:orientation val="minMax"/>
        </c:scaling>
        <c:delete val="0"/>
        <c:axPos val="l"/>
        <c:majorTickMark val="out"/>
        <c:minorTickMark val="none"/>
        <c:tickLblPos val="nextTo"/>
        <c:crossAx val="105177088"/>
        <c:crosses val="autoZero"/>
        <c:auto val="1"/>
        <c:lblAlgn val="ctr"/>
        <c:lblOffset val="100"/>
        <c:noMultiLvlLbl val="0"/>
      </c:catAx>
      <c:valAx>
        <c:axId val="105177088"/>
        <c:scaling>
          <c:orientation val="minMax"/>
          <c:min val="0"/>
        </c:scaling>
        <c:delete val="0"/>
        <c:axPos val="b"/>
        <c:title>
          <c:tx>
            <c:rich>
              <a:bodyPr rot="0" vert="horz"/>
              <a:lstStyle/>
              <a:p>
                <a:pPr>
                  <a:defRPr/>
                </a:pPr>
                <a:r>
                  <a:rPr lang="en-US" dirty="0" smtClean="0"/>
                  <a:t>Percent of Teachers</a:t>
                </a:r>
                <a:endParaRPr lang="en-US" dirty="0"/>
              </a:p>
            </c:rich>
          </c:tx>
          <c:overlay val="0"/>
        </c:title>
        <c:numFmt formatCode="General" sourceLinked="1"/>
        <c:majorTickMark val="out"/>
        <c:minorTickMark val="none"/>
        <c:tickLblPos val="nextTo"/>
        <c:crossAx val="10517529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Middle School</c:v>
                </c:pt>
              </c:strCache>
            </c:strRef>
          </c:tx>
          <c:invertIfNegative val="0"/>
          <c:dLbls>
            <c:showLegendKey val="0"/>
            <c:showVal val="1"/>
            <c:showCatName val="0"/>
            <c:showSerName val="0"/>
            <c:showPercent val="0"/>
            <c:showBubbleSize val="0"/>
            <c:showLeaderLines val="0"/>
          </c:dLbls>
          <c:cat>
            <c:strRef>
              <c:f>Sheet1!$A$2:$A$6</c:f>
              <c:strCache>
                <c:ptCount val="5"/>
                <c:pt idx="0">
                  <c:v>Modern physics (e.g., special relativity)</c:v>
                </c:pt>
                <c:pt idx="1">
                  <c:v>Properties and behaviors of waves</c:v>
                </c:pt>
                <c:pt idx="2">
                  <c:v>Electricity and magnetism</c:v>
                </c:pt>
                <c:pt idx="3">
                  <c:v>Energy transfers, transformations, and conservation</c:v>
                </c:pt>
                <c:pt idx="4">
                  <c:v>Forces and motion</c:v>
                </c:pt>
              </c:strCache>
            </c:strRef>
          </c:cat>
          <c:val>
            <c:numRef>
              <c:f>Sheet1!$B$2:$B$6</c:f>
              <c:numCache>
                <c:formatCode>General</c:formatCode>
                <c:ptCount val="5"/>
                <c:pt idx="0">
                  <c:v>5</c:v>
                </c:pt>
                <c:pt idx="1">
                  <c:v>23</c:v>
                </c:pt>
                <c:pt idx="2">
                  <c:v>23</c:v>
                </c:pt>
                <c:pt idx="3">
                  <c:v>37</c:v>
                </c:pt>
                <c:pt idx="4">
                  <c:v>42</c:v>
                </c:pt>
              </c:numCache>
            </c:numRef>
          </c:val>
        </c:ser>
        <c:dLbls>
          <c:showLegendKey val="0"/>
          <c:showVal val="0"/>
          <c:showCatName val="0"/>
          <c:showSerName val="0"/>
          <c:showPercent val="0"/>
          <c:showBubbleSize val="0"/>
        </c:dLbls>
        <c:gapWidth val="151"/>
        <c:axId val="105236352"/>
        <c:axId val="105237888"/>
      </c:barChart>
      <c:catAx>
        <c:axId val="105236352"/>
        <c:scaling>
          <c:orientation val="minMax"/>
        </c:scaling>
        <c:delete val="0"/>
        <c:axPos val="l"/>
        <c:majorTickMark val="out"/>
        <c:minorTickMark val="none"/>
        <c:tickLblPos val="nextTo"/>
        <c:crossAx val="105237888"/>
        <c:crosses val="autoZero"/>
        <c:auto val="1"/>
        <c:lblAlgn val="ctr"/>
        <c:lblOffset val="100"/>
        <c:noMultiLvlLbl val="0"/>
      </c:catAx>
      <c:valAx>
        <c:axId val="105237888"/>
        <c:scaling>
          <c:orientation val="minMax"/>
          <c:max val="100"/>
          <c:min val="0"/>
        </c:scaling>
        <c:delete val="0"/>
        <c:axPos val="b"/>
        <c:title>
          <c:tx>
            <c:rich>
              <a:bodyPr rot="0" vert="horz"/>
              <a:lstStyle/>
              <a:p>
                <a:pPr>
                  <a:defRPr/>
                </a:pPr>
                <a:r>
                  <a:rPr lang="en-US" dirty="0" smtClean="0"/>
                  <a:t>Percent of Teachers</a:t>
                </a:r>
                <a:endParaRPr lang="en-US" dirty="0"/>
              </a:p>
            </c:rich>
          </c:tx>
          <c:overlay val="0"/>
        </c:title>
        <c:numFmt formatCode="General" sourceLinked="1"/>
        <c:majorTickMark val="out"/>
        <c:minorTickMark val="none"/>
        <c:tickLblPos val="nextTo"/>
        <c:crossAx val="10523635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High School</c:v>
                </c:pt>
              </c:strCache>
            </c:strRef>
          </c:tx>
          <c:invertIfNegative val="0"/>
          <c:dLbls>
            <c:showLegendKey val="0"/>
            <c:showVal val="1"/>
            <c:showCatName val="0"/>
            <c:showSerName val="0"/>
            <c:showPercent val="0"/>
            <c:showBubbleSize val="0"/>
            <c:showLeaderLines val="0"/>
          </c:dLbls>
          <c:cat>
            <c:strRef>
              <c:f>Sheet1!$A$2:$A$6</c:f>
              <c:strCache>
                <c:ptCount val="5"/>
                <c:pt idx="0">
                  <c:v>Modern physics (e.g., special relativity)</c:v>
                </c:pt>
                <c:pt idx="1">
                  <c:v>Electricity and magnetism</c:v>
                </c:pt>
                <c:pt idx="2">
                  <c:v>Properties and behaviors of waves</c:v>
                </c:pt>
                <c:pt idx="3">
                  <c:v>Energy transfers, transformations, and conservation</c:v>
                </c:pt>
                <c:pt idx="4">
                  <c:v>Forces and motion</c:v>
                </c:pt>
              </c:strCache>
            </c:strRef>
          </c:cat>
          <c:val>
            <c:numRef>
              <c:f>Sheet1!$B$2:$B$6</c:f>
              <c:numCache>
                <c:formatCode>General</c:formatCode>
                <c:ptCount val="5"/>
                <c:pt idx="0">
                  <c:v>19</c:v>
                </c:pt>
                <c:pt idx="1">
                  <c:v>43</c:v>
                </c:pt>
                <c:pt idx="2">
                  <c:v>51</c:v>
                </c:pt>
                <c:pt idx="3">
                  <c:v>62</c:v>
                </c:pt>
                <c:pt idx="4">
                  <c:v>71</c:v>
                </c:pt>
              </c:numCache>
            </c:numRef>
          </c:val>
        </c:ser>
        <c:dLbls>
          <c:showLegendKey val="0"/>
          <c:showVal val="0"/>
          <c:showCatName val="0"/>
          <c:showSerName val="0"/>
          <c:showPercent val="0"/>
          <c:showBubbleSize val="0"/>
        </c:dLbls>
        <c:gapWidth val="151"/>
        <c:axId val="107550208"/>
        <c:axId val="107551744"/>
      </c:barChart>
      <c:catAx>
        <c:axId val="107550208"/>
        <c:scaling>
          <c:orientation val="minMax"/>
        </c:scaling>
        <c:delete val="0"/>
        <c:axPos val="l"/>
        <c:majorTickMark val="out"/>
        <c:minorTickMark val="none"/>
        <c:tickLblPos val="nextTo"/>
        <c:crossAx val="107551744"/>
        <c:crosses val="autoZero"/>
        <c:auto val="1"/>
        <c:lblAlgn val="ctr"/>
        <c:lblOffset val="100"/>
        <c:noMultiLvlLbl val="0"/>
      </c:catAx>
      <c:valAx>
        <c:axId val="107551744"/>
        <c:scaling>
          <c:orientation val="minMax"/>
          <c:max val="100"/>
          <c:min val="0"/>
        </c:scaling>
        <c:delete val="0"/>
        <c:axPos val="b"/>
        <c:title>
          <c:tx>
            <c:rich>
              <a:bodyPr rot="0" vert="horz"/>
              <a:lstStyle/>
              <a:p>
                <a:pPr>
                  <a:defRPr/>
                </a:pPr>
                <a:r>
                  <a:rPr lang="en-US" dirty="0" smtClean="0"/>
                  <a:t>Percent of Teachers</a:t>
                </a:r>
                <a:endParaRPr lang="en-US" dirty="0"/>
              </a:p>
            </c:rich>
          </c:tx>
          <c:overlay val="0"/>
        </c:title>
        <c:numFmt formatCode="General" sourceLinked="1"/>
        <c:majorTickMark val="out"/>
        <c:minorTickMark val="none"/>
        <c:tickLblPos val="nextTo"/>
        <c:crossAx val="107550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Middle School</c:v>
                </c:pt>
              </c:strCache>
            </c:strRef>
          </c:tx>
          <c:invertIfNegative val="0"/>
          <c:dLbls>
            <c:showLegendKey val="0"/>
            <c:showVal val="1"/>
            <c:showCatName val="0"/>
            <c:showSerName val="0"/>
            <c:showPercent val="0"/>
            <c:showBubbleSize val="0"/>
            <c:showLeaderLines val="0"/>
          </c:dLbls>
          <c:cat>
            <c:strRef>
              <c:f>Sheet1!$A$2:$A$3</c:f>
              <c:strCache>
                <c:ptCount val="2"/>
                <c:pt idx="0">
                  <c:v>Engineering</c:v>
                </c:pt>
                <c:pt idx="1">
                  <c:v>Environmental and resource issues</c:v>
                </c:pt>
              </c:strCache>
            </c:strRef>
          </c:cat>
          <c:val>
            <c:numRef>
              <c:f>Sheet1!$B$2:$B$3</c:f>
              <c:numCache>
                <c:formatCode>General</c:formatCode>
                <c:ptCount val="2"/>
                <c:pt idx="0">
                  <c:v>6</c:v>
                </c:pt>
                <c:pt idx="1">
                  <c:v>35</c:v>
                </c:pt>
              </c:numCache>
            </c:numRef>
          </c:val>
        </c:ser>
        <c:dLbls>
          <c:showLegendKey val="0"/>
          <c:showVal val="0"/>
          <c:showCatName val="0"/>
          <c:showSerName val="0"/>
          <c:showPercent val="0"/>
          <c:showBubbleSize val="0"/>
        </c:dLbls>
        <c:gapWidth val="151"/>
        <c:axId val="107586688"/>
        <c:axId val="107588224"/>
      </c:barChart>
      <c:catAx>
        <c:axId val="107586688"/>
        <c:scaling>
          <c:orientation val="minMax"/>
        </c:scaling>
        <c:delete val="0"/>
        <c:axPos val="l"/>
        <c:majorTickMark val="out"/>
        <c:minorTickMark val="none"/>
        <c:tickLblPos val="nextTo"/>
        <c:crossAx val="107588224"/>
        <c:crosses val="autoZero"/>
        <c:auto val="1"/>
        <c:lblAlgn val="ctr"/>
        <c:lblOffset val="100"/>
        <c:noMultiLvlLbl val="0"/>
      </c:catAx>
      <c:valAx>
        <c:axId val="107588224"/>
        <c:scaling>
          <c:orientation val="minMax"/>
          <c:max val="100"/>
          <c:min val="0"/>
        </c:scaling>
        <c:delete val="0"/>
        <c:axPos val="b"/>
        <c:title>
          <c:tx>
            <c:rich>
              <a:bodyPr rot="0" vert="horz"/>
              <a:lstStyle/>
              <a:p>
                <a:pPr>
                  <a:defRPr/>
                </a:pPr>
                <a:r>
                  <a:rPr lang="en-US" dirty="0" smtClean="0"/>
                  <a:t>Percent of Teachers</a:t>
                </a:r>
                <a:endParaRPr lang="en-US" dirty="0"/>
              </a:p>
            </c:rich>
          </c:tx>
          <c:overlay val="0"/>
        </c:title>
        <c:numFmt formatCode="General" sourceLinked="1"/>
        <c:majorTickMark val="out"/>
        <c:minorTickMark val="none"/>
        <c:tickLblPos val="nextTo"/>
        <c:crossAx val="10758668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High School</c:v>
                </c:pt>
              </c:strCache>
            </c:strRef>
          </c:tx>
          <c:invertIfNegative val="0"/>
          <c:dLbls>
            <c:showLegendKey val="0"/>
            <c:showVal val="1"/>
            <c:showCatName val="0"/>
            <c:showSerName val="0"/>
            <c:showPercent val="0"/>
            <c:showBubbleSize val="0"/>
            <c:showLeaderLines val="0"/>
          </c:dLbls>
          <c:cat>
            <c:strRef>
              <c:f>Sheet1!$A$2:$A$3</c:f>
              <c:strCache>
                <c:ptCount val="2"/>
                <c:pt idx="0">
                  <c:v>Engineering</c:v>
                </c:pt>
                <c:pt idx="1">
                  <c:v>Environmental and resource issues</c:v>
                </c:pt>
              </c:strCache>
            </c:strRef>
          </c:cat>
          <c:val>
            <c:numRef>
              <c:f>Sheet1!$B$2:$B$3</c:f>
              <c:numCache>
                <c:formatCode>General</c:formatCode>
                <c:ptCount val="2"/>
                <c:pt idx="0">
                  <c:v>7</c:v>
                </c:pt>
                <c:pt idx="1">
                  <c:v>37</c:v>
                </c:pt>
              </c:numCache>
            </c:numRef>
          </c:val>
        </c:ser>
        <c:dLbls>
          <c:showLegendKey val="0"/>
          <c:showVal val="0"/>
          <c:showCatName val="0"/>
          <c:showSerName val="0"/>
          <c:showPercent val="0"/>
          <c:showBubbleSize val="0"/>
        </c:dLbls>
        <c:gapWidth val="151"/>
        <c:axId val="107332352"/>
        <c:axId val="107333888"/>
      </c:barChart>
      <c:catAx>
        <c:axId val="107332352"/>
        <c:scaling>
          <c:orientation val="minMax"/>
        </c:scaling>
        <c:delete val="0"/>
        <c:axPos val="l"/>
        <c:majorTickMark val="out"/>
        <c:minorTickMark val="none"/>
        <c:tickLblPos val="nextTo"/>
        <c:crossAx val="107333888"/>
        <c:crosses val="autoZero"/>
        <c:auto val="1"/>
        <c:lblAlgn val="ctr"/>
        <c:lblOffset val="100"/>
        <c:noMultiLvlLbl val="0"/>
      </c:catAx>
      <c:valAx>
        <c:axId val="107333888"/>
        <c:scaling>
          <c:orientation val="minMax"/>
          <c:max val="100"/>
          <c:min val="0"/>
        </c:scaling>
        <c:delete val="0"/>
        <c:axPos val="b"/>
        <c:title>
          <c:tx>
            <c:rich>
              <a:bodyPr rot="0" vert="horz"/>
              <a:lstStyle/>
              <a:p>
                <a:pPr>
                  <a:defRPr/>
                </a:pPr>
                <a:r>
                  <a:rPr lang="en-US" dirty="0" smtClean="0"/>
                  <a:t>Percent of Teachers</a:t>
                </a:r>
                <a:endParaRPr lang="en-US" dirty="0"/>
              </a:p>
            </c:rich>
          </c:tx>
          <c:overlay val="0"/>
        </c:title>
        <c:numFmt formatCode="General" sourceLinked="1"/>
        <c:majorTickMark val="out"/>
        <c:minorTickMark val="none"/>
        <c:tickLblPos val="nextTo"/>
        <c:crossAx val="10733235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Elementary</c:v>
                </c:pt>
              </c:strCache>
            </c:strRef>
          </c:tx>
          <c:invertIfNegative val="0"/>
          <c:dLbls>
            <c:showLegendKey val="0"/>
            <c:showVal val="1"/>
            <c:showCatName val="0"/>
            <c:showSerName val="0"/>
            <c:showPercent val="0"/>
            <c:showBubbleSize val="0"/>
            <c:showLeaderLines val="0"/>
          </c:dLbls>
          <c:cat>
            <c:strRef>
              <c:f>Sheet1!$A$2:$A$5</c:f>
              <c:strCache>
                <c:ptCount val="4"/>
                <c:pt idx="0">
                  <c:v>Encourage interest in science</c:v>
                </c:pt>
                <c:pt idx="1">
                  <c:v>Encourage female participation</c:v>
                </c:pt>
                <c:pt idx="2">
                  <c:v>Encourage participation of racial or ethnic minorities</c:v>
                </c:pt>
                <c:pt idx="3">
                  <c:v>Encourage participation from low socioeconomic backgrounds</c:v>
                </c:pt>
              </c:strCache>
            </c:strRef>
          </c:cat>
          <c:val>
            <c:numRef>
              <c:f>Sheet1!$B$2:$B$5</c:f>
              <c:numCache>
                <c:formatCode>General</c:formatCode>
                <c:ptCount val="4"/>
                <c:pt idx="0">
                  <c:v>25</c:v>
                </c:pt>
                <c:pt idx="1">
                  <c:v>30</c:v>
                </c:pt>
                <c:pt idx="2">
                  <c:v>30</c:v>
                </c:pt>
                <c:pt idx="3">
                  <c:v>31</c:v>
                </c:pt>
              </c:numCache>
            </c:numRef>
          </c:val>
        </c:ser>
        <c:dLbls>
          <c:showLegendKey val="0"/>
          <c:showVal val="0"/>
          <c:showCatName val="0"/>
          <c:showSerName val="0"/>
          <c:showPercent val="0"/>
          <c:showBubbleSize val="0"/>
        </c:dLbls>
        <c:gapWidth val="150"/>
        <c:axId val="107907328"/>
        <c:axId val="107913216"/>
      </c:barChart>
      <c:catAx>
        <c:axId val="107907328"/>
        <c:scaling>
          <c:orientation val="minMax"/>
        </c:scaling>
        <c:delete val="0"/>
        <c:axPos val="l"/>
        <c:majorTickMark val="out"/>
        <c:minorTickMark val="none"/>
        <c:tickLblPos val="nextTo"/>
        <c:txPr>
          <a:bodyPr/>
          <a:lstStyle/>
          <a:p>
            <a:pPr>
              <a:defRPr sz="1800"/>
            </a:pPr>
            <a:endParaRPr lang="en-US"/>
          </a:p>
        </c:txPr>
        <c:crossAx val="107913216"/>
        <c:crosses val="autoZero"/>
        <c:auto val="1"/>
        <c:lblAlgn val="ctr"/>
        <c:lblOffset val="100"/>
        <c:noMultiLvlLbl val="0"/>
      </c:catAx>
      <c:valAx>
        <c:axId val="107913216"/>
        <c:scaling>
          <c:orientation val="minMax"/>
          <c:max val="100"/>
          <c:min val="0"/>
        </c:scaling>
        <c:delete val="0"/>
        <c:axPos val="b"/>
        <c:title>
          <c:tx>
            <c:rich>
              <a:bodyPr rot="0" vert="horz"/>
              <a:lstStyle/>
              <a:p>
                <a:pPr>
                  <a:defRPr/>
                </a:pPr>
                <a:r>
                  <a:rPr lang="en-US" dirty="0" smtClean="0"/>
                  <a:t>Percent of Teachers</a:t>
                </a:r>
                <a:endParaRPr lang="en-US" dirty="0"/>
              </a:p>
            </c:rich>
          </c:tx>
          <c:overlay val="0"/>
        </c:title>
        <c:numFmt formatCode="General" sourceLinked="1"/>
        <c:majorTickMark val="out"/>
        <c:minorTickMark val="none"/>
        <c:tickLblPos val="nextTo"/>
        <c:crossAx val="10790732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Elementary</c:v>
                </c:pt>
              </c:strCache>
            </c:strRef>
          </c:tx>
          <c:invertIfNegative val="0"/>
          <c:dLbls>
            <c:showLegendKey val="0"/>
            <c:showVal val="1"/>
            <c:showCatName val="0"/>
            <c:showSerName val="0"/>
            <c:showPercent val="0"/>
            <c:showBubbleSize val="0"/>
            <c:showLeaderLines val="0"/>
          </c:dLbls>
          <c:cat>
            <c:strRef>
              <c:f>Sheet1!$A$2:$A$6</c:f>
              <c:strCache>
                <c:ptCount val="5"/>
                <c:pt idx="0">
                  <c:v>Teach students who have physical disabilities</c:v>
                </c:pt>
                <c:pt idx="1">
                  <c:v>Teach students who have learning disabilities</c:v>
                </c:pt>
                <c:pt idx="2">
                  <c:v>Teach English-language learners</c:v>
                </c:pt>
                <c:pt idx="3">
                  <c:v>Provide enrichment for gifted students</c:v>
                </c:pt>
                <c:pt idx="4">
                  <c:v>Plan instruction for students at different levels of achievement</c:v>
                </c:pt>
              </c:strCache>
            </c:strRef>
          </c:cat>
          <c:val>
            <c:numRef>
              <c:f>Sheet1!$B$2:$B$6</c:f>
              <c:numCache>
                <c:formatCode>General</c:formatCode>
                <c:ptCount val="5"/>
                <c:pt idx="0">
                  <c:v>13</c:v>
                </c:pt>
                <c:pt idx="1">
                  <c:v>15</c:v>
                </c:pt>
                <c:pt idx="2">
                  <c:v>15</c:v>
                </c:pt>
                <c:pt idx="3">
                  <c:v>21</c:v>
                </c:pt>
                <c:pt idx="4">
                  <c:v>28</c:v>
                </c:pt>
              </c:numCache>
            </c:numRef>
          </c:val>
        </c:ser>
        <c:dLbls>
          <c:showLegendKey val="0"/>
          <c:showVal val="0"/>
          <c:showCatName val="0"/>
          <c:showSerName val="0"/>
          <c:showPercent val="0"/>
          <c:showBubbleSize val="0"/>
        </c:dLbls>
        <c:gapWidth val="150"/>
        <c:axId val="107440000"/>
        <c:axId val="107441536"/>
      </c:barChart>
      <c:catAx>
        <c:axId val="107440000"/>
        <c:scaling>
          <c:orientation val="minMax"/>
        </c:scaling>
        <c:delete val="0"/>
        <c:axPos val="l"/>
        <c:majorTickMark val="out"/>
        <c:minorTickMark val="none"/>
        <c:tickLblPos val="nextTo"/>
        <c:txPr>
          <a:bodyPr/>
          <a:lstStyle/>
          <a:p>
            <a:pPr>
              <a:defRPr sz="1800"/>
            </a:pPr>
            <a:endParaRPr lang="en-US"/>
          </a:p>
        </c:txPr>
        <c:crossAx val="107441536"/>
        <c:crosses val="autoZero"/>
        <c:auto val="1"/>
        <c:lblAlgn val="ctr"/>
        <c:lblOffset val="100"/>
        <c:noMultiLvlLbl val="0"/>
      </c:catAx>
      <c:valAx>
        <c:axId val="107441536"/>
        <c:scaling>
          <c:orientation val="minMax"/>
          <c:max val="100"/>
          <c:min val="0"/>
        </c:scaling>
        <c:delete val="0"/>
        <c:axPos val="b"/>
        <c:title>
          <c:tx>
            <c:rich>
              <a:bodyPr rot="0" vert="horz"/>
              <a:lstStyle/>
              <a:p>
                <a:pPr>
                  <a:defRPr/>
                </a:pPr>
                <a:r>
                  <a:rPr lang="en-US" dirty="0" smtClean="0"/>
                  <a:t>Percent of Teachers</a:t>
                </a:r>
                <a:endParaRPr lang="en-US" dirty="0"/>
              </a:p>
            </c:rich>
          </c:tx>
          <c:overlay val="0"/>
        </c:title>
        <c:numFmt formatCode="General" sourceLinked="1"/>
        <c:majorTickMark val="out"/>
        <c:minorTickMark val="none"/>
        <c:tickLblPos val="nextTo"/>
        <c:crossAx val="10744000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Middle</c:v>
                </c:pt>
              </c:strCache>
            </c:strRef>
          </c:tx>
          <c:invertIfNegative val="0"/>
          <c:dLbls>
            <c:showLegendKey val="0"/>
            <c:showVal val="1"/>
            <c:showCatName val="0"/>
            <c:showSerName val="0"/>
            <c:showPercent val="0"/>
            <c:showBubbleSize val="0"/>
            <c:showLeaderLines val="0"/>
          </c:dLbls>
          <c:cat>
            <c:strRef>
              <c:f>Sheet1!$A$2:$A$5</c:f>
              <c:strCache>
                <c:ptCount val="4"/>
                <c:pt idx="0">
                  <c:v>Encourage participation from low socioeconomic backgrounds</c:v>
                </c:pt>
                <c:pt idx="1">
                  <c:v>Encourage participation of racial or ethnic minorities</c:v>
                </c:pt>
                <c:pt idx="2">
                  <c:v>Encourage interest in science</c:v>
                </c:pt>
                <c:pt idx="3">
                  <c:v>Encourage female participation</c:v>
                </c:pt>
              </c:strCache>
            </c:strRef>
          </c:cat>
          <c:val>
            <c:numRef>
              <c:f>Sheet1!$B$2:$B$5</c:f>
              <c:numCache>
                <c:formatCode>General</c:formatCode>
                <c:ptCount val="4"/>
                <c:pt idx="0">
                  <c:v>36</c:v>
                </c:pt>
                <c:pt idx="1">
                  <c:v>36</c:v>
                </c:pt>
                <c:pt idx="2">
                  <c:v>39</c:v>
                </c:pt>
                <c:pt idx="3">
                  <c:v>46</c:v>
                </c:pt>
              </c:numCache>
            </c:numRef>
          </c:val>
        </c:ser>
        <c:dLbls>
          <c:showLegendKey val="0"/>
          <c:showVal val="0"/>
          <c:showCatName val="0"/>
          <c:showSerName val="0"/>
          <c:showPercent val="0"/>
          <c:showBubbleSize val="0"/>
        </c:dLbls>
        <c:gapWidth val="150"/>
        <c:axId val="107718144"/>
        <c:axId val="107719680"/>
      </c:barChart>
      <c:catAx>
        <c:axId val="107718144"/>
        <c:scaling>
          <c:orientation val="minMax"/>
        </c:scaling>
        <c:delete val="0"/>
        <c:axPos val="l"/>
        <c:majorTickMark val="out"/>
        <c:minorTickMark val="none"/>
        <c:tickLblPos val="nextTo"/>
        <c:txPr>
          <a:bodyPr/>
          <a:lstStyle/>
          <a:p>
            <a:pPr>
              <a:defRPr sz="1800"/>
            </a:pPr>
            <a:endParaRPr lang="en-US"/>
          </a:p>
        </c:txPr>
        <c:crossAx val="107719680"/>
        <c:crosses val="autoZero"/>
        <c:auto val="1"/>
        <c:lblAlgn val="ctr"/>
        <c:lblOffset val="100"/>
        <c:noMultiLvlLbl val="0"/>
      </c:catAx>
      <c:valAx>
        <c:axId val="107719680"/>
        <c:scaling>
          <c:orientation val="minMax"/>
          <c:max val="100"/>
          <c:min val="0"/>
        </c:scaling>
        <c:delete val="0"/>
        <c:axPos val="b"/>
        <c:title>
          <c:tx>
            <c:rich>
              <a:bodyPr rot="0" vert="horz"/>
              <a:lstStyle/>
              <a:p>
                <a:pPr>
                  <a:defRPr/>
                </a:pPr>
                <a:r>
                  <a:rPr lang="en-US" dirty="0" smtClean="0"/>
                  <a:t>Percent of Teachers</a:t>
                </a:r>
                <a:endParaRPr lang="en-US" dirty="0"/>
              </a:p>
            </c:rich>
          </c:tx>
          <c:overlay val="0"/>
        </c:title>
        <c:numFmt formatCode="General" sourceLinked="1"/>
        <c:majorTickMark val="out"/>
        <c:minorTickMark val="none"/>
        <c:tickLblPos val="nextTo"/>
        <c:crossAx val="10771814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Proportion of Students FRL</c:v>
                </c:pt>
              </c:strCache>
            </c:strRef>
          </c:tx>
          <c:invertIfNegative val="0"/>
          <c:dLbls>
            <c:showLegendKey val="0"/>
            <c:showVal val="1"/>
            <c:showCatName val="0"/>
            <c:showSerName val="0"/>
            <c:showPercent val="0"/>
            <c:showBubbleSize val="0"/>
            <c:showLeaderLines val="0"/>
          </c:dLbls>
          <c:cat>
            <c:strRef>
              <c:f>Sheet1!$A$2:$A$5</c:f>
              <c:strCache>
                <c:ptCount val="4"/>
                <c:pt idx="0">
                  <c:v>Lowest Poverty Schools</c:v>
                </c:pt>
                <c:pt idx="1">
                  <c:v>Second Quartile</c:v>
                </c:pt>
                <c:pt idx="2">
                  <c:v>Third Quartile</c:v>
                </c:pt>
                <c:pt idx="3">
                  <c:v>Highest Poverty Schools</c:v>
                </c:pt>
              </c:strCache>
            </c:strRef>
          </c:cat>
          <c:val>
            <c:numRef>
              <c:f>Sheet1!$B$2:$B$5</c:f>
              <c:numCache>
                <c:formatCode>General</c:formatCode>
                <c:ptCount val="4"/>
                <c:pt idx="0">
                  <c:v>25</c:v>
                </c:pt>
                <c:pt idx="1">
                  <c:v>27</c:v>
                </c:pt>
                <c:pt idx="2">
                  <c:v>32</c:v>
                </c:pt>
                <c:pt idx="3">
                  <c:v>45</c:v>
                </c:pt>
              </c:numCache>
            </c:numRef>
          </c:val>
        </c:ser>
        <c:dLbls>
          <c:showLegendKey val="0"/>
          <c:showVal val="0"/>
          <c:showCatName val="0"/>
          <c:showSerName val="0"/>
          <c:showPercent val="0"/>
          <c:showBubbleSize val="0"/>
        </c:dLbls>
        <c:gapWidth val="150"/>
        <c:axId val="35780480"/>
        <c:axId val="35979264"/>
      </c:barChart>
      <c:catAx>
        <c:axId val="35780480"/>
        <c:scaling>
          <c:orientation val="minMax"/>
        </c:scaling>
        <c:delete val="0"/>
        <c:axPos val="b"/>
        <c:title>
          <c:tx>
            <c:rich>
              <a:bodyPr/>
              <a:lstStyle/>
              <a:p>
                <a:pPr algn="ctr">
                  <a:defRPr/>
                </a:pPr>
                <a:r>
                  <a:rPr lang="en-US" sz="1800" b="1" dirty="0" smtClean="0">
                    <a:effectLst/>
                    <a:latin typeface="+mn-lt"/>
                  </a:rPr>
                  <a:t>Quartile of Schools Based</a:t>
                </a:r>
                <a:r>
                  <a:rPr lang="en-US" sz="1800" b="1" baseline="0" dirty="0" smtClean="0">
                    <a:effectLst/>
                    <a:latin typeface="+mn-lt"/>
                  </a:rPr>
                  <a:t> on Percentage of </a:t>
                </a:r>
                <a:r>
                  <a:rPr lang="en-US" sz="1800" b="1" dirty="0" smtClean="0">
                    <a:effectLst/>
                    <a:latin typeface="+mn-lt"/>
                  </a:rPr>
                  <a:t>Students Eligible</a:t>
                </a:r>
                <a:r>
                  <a:rPr lang="en-US" sz="1800" b="1" baseline="0" dirty="0" smtClean="0">
                    <a:effectLst/>
                    <a:latin typeface="+mn-lt"/>
                  </a:rPr>
                  <a:t> for Free/Reduced-Price Lunch</a:t>
                </a:r>
                <a:endParaRPr lang="en-US" b="1" dirty="0">
                  <a:effectLst/>
                  <a:latin typeface="+mn-lt"/>
                </a:endParaRPr>
              </a:p>
            </c:rich>
          </c:tx>
          <c:overlay val="0"/>
        </c:title>
        <c:majorTickMark val="out"/>
        <c:minorTickMark val="none"/>
        <c:tickLblPos val="nextTo"/>
        <c:crossAx val="35979264"/>
        <c:crosses val="autoZero"/>
        <c:auto val="1"/>
        <c:lblAlgn val="ctr"/>
        <c:lblOffset val="100"/>
        <c:noMultiLvlLbl val="0"/>
      </c:catAx>
      <c:valAx>
        <c:axId val="35979264"/>
        <c:scaling>
          <c:orientation val="minMax"/>
          <c:max val="100"/>
        </c:scaling>
        <c:delete val="0"/>
        <c:axPos val="l"/>
        <c:title>
          <c:tx>
            <c:rich>
              <a:bodyPr rot="-5400000" vert="horz"/>
              <a:lstStyle/>
              <a:p>
                <a:pPr>
                  <a:defRPr/>
                </a:pPr>
                <a:r>
                  <a:rPr lang="en-US" dirty="0" smtClean="0"/>
                  <a:t>Percent of Classes</a:t>
                </a:r>
                <a:endParaRPr lang="en-US" dirty="0"/>
              </a:p>
            </c:rich>
          </c:tx>
          <c:overlay val="0"/>
        </c:title>
        <c:numFmt formatCode="General" sourceLinked="1"/>
        <c:majorTickMark val="out"/>
        <c:minorTickMark val="none"/>
        <c:tickLblPos val="nextTo"/>
        <c:crossAx val="3578048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Middle</c:v>
                </c:pt>
              </c:strCache>
            </c:strRef>
          </c:tx>
          <c:invertIfNegative val="0"/>
          <c:dLbls>
            <c:showLegendKey val="0"/>
            <c:showVal val="1"/>
            <c:showCatName val="0"/>
            <c:showSerName val="0"/>
            <c:showPercent val="0"/>
            <c:showBubbleSize val="0"/>
            <c:showLeaderLines val="0"/>
          </c:dLbls>
          <c:cat>
            <c:strRef>
              <c:f>Sheet1!$A$2:$A$6</c:f>
              <c:strCache>
                <c:ptCount val="5"/>
                <c:pt idx="0">
                  <c:v>Teach English-language learners</c:v>
                </c:pt>
                <c:pt idx="1">
                  <c:v>Teach students who have physical disabilities</c:v>
                </c:pt>
                <c:pt idx="2">
                  <c:v>Provide enrichment for gifted students</c:v>
                </c:pt>
                <c:pt idx="3">
                  <c:v>Teach students who have learning disabilities</c:v>
                </c:pt>
                <c:pt idx="4">
                  <c:v>Plan instruction for students at different levels of achievement</c:v>
                </c:pt>
              </c:strCache>
            </c:strRef>
          </c:cat>
          <c:val>
            <c:numRef>
              <c:f>Sheet1!$B$2:$B$6</c:f>
              <c:numCache>
                <c:formatCode>General</c:formatCode>
                <c:ptCount val="5"/>
                <c:pt idx="0">
                  <c:v>13</c:v>
                </c:pt>
                <c:pt idx="1">
                  <c:v>17</c:v>
                </c:pt>
                <c:pt idx="2">
                  <c:v>23</c:v>
                </c:pt>
                <c:pt idx="3">
                  <c:v>23</c:v>
                </c:pt>
                <c:pt idx="4">
                  <c:v>29</c:v>
                </c:pt>
              </c:numCache>
            </c:numRef>
          </c:val>
        </c:ser>
        <c:dLbls>
          <c:showLegendKey val="0"/>
          <c:showVal val="0"/>
          <c:showCatName val="0"/>
          <c:showSerName val="0"/>
          <c:showPercent val="0"/>
          <c:showBubbleSize val="0"/>
        </c:dLbls>
        <c:gapWidth val="150"/>
        <c:axId val="107771008"/>
        <c:axId val="107772544"/>
      </c:barChart>
      <c:catAx>
        <c:axId val="107771008"/>
        <c:scaling>
          <c:orientation val="minMax"/>
        </c:scaling>
        <c:delete val="0"/>
        <c:axPos val="l"/>
        <c:majorTickMark val="out"/>
        <c:minorTickMark val="none"/>
        <c:tickLblPos val="nextTo"/>
        <c:txPr>
          <a:bodyPr/>
          <a:lstStyle/>
          <a:p>
            <a:pPr>
              <a:defRPr sz="1800"/>
            </a:pPr>
            <a:endParaRPr lang="en-US"/>
          </a:p>
        </c:txPr>
        <c:crossAx val="107772544"/>
        <c:crosses val="autoZero"/>
        <c:auto val="1"/>
        <c:lblAlgn val="ctr"/>
        <c:lblOffset val="100"/>
        <c:noMultiLvlLbl val="0"/>
      </c:catAx>
      <c:valAx>
        <c:axId val="107772544"/>
        <c:scaling>
          <c:orientation val="minMax"/>
          <c:max val="100"/>
          <c:min val="0"/>
        </c:scaling>
        <c:delete val="0"/>
        <c:axPos val="b"/>
        <c:title>
          <c:tx>
            <c:rich>
              <a:bodyPr rot="0" vert="horz"/>
              <a:lstStyle/>
              <a:p>
                <a:pPr>
                  <a:defRPr/>
                </a:pPr>
                <a:r>
                  <a:rPr lang="en-US" dirty="0" smtClean="0"/>
                  <a:t>Percent of Teachers</a:t>
                </a:r>
                <a:endParaRPr lang="en-US" dirty="0"/>
              </a:p>
            </c:rich>
          </c:tx>
          <c:overlay val="0"/>
        </c:title>
        <c:numFmt formatCode="General" sourceLinked="1"/>
        <c:majorTickMark val="out"/>
        <c:minorTickMark val="none"/>
        <c:tickLblPos val="nextTo"/>
        <c:crossAx val="1077710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High</c:v>
                </c:pt>
              </c:strCache>
            </c:strRef>
          </c:tx>
          <c:invertIfNegative val="0"/>
          <c:dLbls>
            <c:showLegendKey val="0"/>
            <c:showVal val="1"/>
            <c:showCatName val="0"/>
            <c:showSerName val="0"/>
            <c:showPercent val="0"/>
            <c:showBubbleSize val="0"/>
            <c:showLeaderLines val="0"/>
          </c:dLbls>
          <c:cat>
            <c:strRef>
              <c:f>Sheet1!$A$2:$A$5</c:f>
              <c:strCache>
                <c:ptCount val="4"/>
                <c:pt idx="0">
                  <c:v>Encourage participation from low socioeconomic backgrounds</c:v>
                </c:pt>
                <c:pt idx="1">
                  <c:v>Encourage participation of racial or ethnic minorities</c:v>
                </c:pt>
                <c:pt idx="2">
                  <c:v>Encourage interest in science</c:v>
                </c:pt>
                <c:pt idx="3">
                  <c:v>Encourage female participation</c:v>
                </c:pt>
              </c:strCache>
            </c:strRef>
          </c:cat>
          <c:val>
            <c:numRef>
              <c:f>Sheet1!$B$2:$B$5</c:f>
              <c:numCache>
                <c:formatCode>General</c:formatCode>
                <c:ptCount val="4"/>
                <c:pt idx="0">
                  <c:v>44</c:v>
                </c:pt>
                <c:pt idx="1">
                  <c:v>44</c:v>
                </c:pt>
                <c:pt idx="2">
                  <c:v>53</c:v>
                </c:pt>
                <c:pt idx="3">
                  <c:v>55</c:v>
                </c:pt>
              </c:numCache>
            </c:numRef>
          </c:val>
        </c:ser>
        <c:dLbls>
          <c:showLegendKey val="0"/>
          <c:showVal val="0"/>
          <c:showCatName val="0"/>
          <c:showSerName val="0"/>
          <c:showPercent val="0"/>
          <c:showBubbleSize val="0"/>
        </c:dLbls>
        <c:gapWidth val="150"/>
        <c:axId val="108497536"/>
        <c:axId val="108511616"/>
      </c:barChart>
      <c:catAx>
        <c:axId val="108497536"/>
        <c:scaling>
          <c:orientation val="minMax"/>
        </c:scaling>
        <c:delete val="0"/>
        <c:axPos val="l"/>
        <c:majorTickMark val="out"/>
        <c:minorTickMark val="none"/>
        <c:tickLblPos val="nextTo"/>
        <c:txPr>
          <a:bodyPr/>
          <a:lstStyle/>
          <a:p>
            <a:pPr>
              <a:defRPr sz="1800"/>
            </a:pPr>
            <a:endParaRPr lang="en-US"/>
          </a:p>
        </c:txPr>
        <c:crossAx val="108511616"/>
        <c:crosses val="autoZero"/>
        <c:auto val="1"/>
        <c:lblAlgn val="ctr"/>
        <c:lblOffset val="100"/>
        <c:noMultiLvlLbl val="0"/>
      </c:catAx>
      <c:valAx>
        <c:axId val="108511616"/>
        <c:scaling>
          <c:orientation val="minMax"/>
          <c:max val="100"/>
          <c:min val="0"/>
        </c:scaling>
        <c:delete val="0"/>
        <c:axPos val="b"/>
        <c:title>
          <c:tx>
            <c:rich>
              <a:bodyPr rot="0" vert="horz"/>
              <a:lstStyle/>
              <a:p>
                <a:pPr>
                  <a:defRPr/>
                </a:pPr>
                <a:r>
                  <a:rPr lang="en-US" dirty="0" smtClean="0"/>
                  <a:t>Percent of Teachers</a:t>
                </a:r>
                <a:endParaRPr lang="en-US" dirty="0"/>
              </a:p>
            </c:rich>
          </c:tx>
          <c:overlay val="0"/>
        </c:title>
        <c:numFmt formatCode="General" sourceLinked="1"/>
        <c:majorTickMark val="out"/>
        <c:minorTickMark val="none"/>
        <c:tickLblPos val="nextTo"/>
        <c:crossAx val="10849753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High</c:v>
                </c:pt>
              </c:strCache>
            </c:strRef>
          </c:tx>
          <c:invertIfNegative val="0"/>
          <c:dLbls>
            <c:showLegendKey val="0"/>
            <c:showVal val="1"/>
            <c:showCatName val="0"/>
            <c:showSerName val="0"/>
            <c:showPercent val="0"/>
            <c:showBubbleSize val="0"/>
            <c:showLeaderLines val="0"/>
          </c:dLbls>
          <c:cat>
            <c:strRef>
              <c:f>Sheet1!$A$2:$A$6</c:f>
              <c:strCache>
                <c:ptCount val="5"/>
                <c:pt idx="0">
                  <c:v>Teach English-language learners</c:v>
                </c:pt>
                <c:pt idx="1">
                  <c:v>Teach students who have learning disabilities</c:v>
                </c:pt>
                <c:pt idx="2">
                  <c:v>Teach students who have physical disabilities</c:v>
                </c:pt>
                <c:pt idx="3">
                  <c:v>Provide enrichment for gifted students</c:v>
                </c:pt>
                <c:pt idx="4">
                  <c:v>Plan instruction for students at different levels of achievement</c:v>
                </c:pt>
              </c:strCache>
            </c:strRef>
          </c:cat>
          <c:val>
            <c:numRef>
              <c:f>Sheet1!$B$2:$B$6</c:f>
              <c:numCache>
                <c:formatCode>General</c:formatCode>
                <c:ptCount val="5"/>
                <c:pt idx="0">
                  <c:v>14</c:v>
                </c:pt>
                <c:pt idx="1">
                  <c:v>21</c:v>
                </c:pt>
                <c:pt idx="2">
                  <c:v>21</c:v>
                </c:pt>
                <c:pt idx="3">
                  <c:v>33</c:v>
                </c:pt>
                <c:pt idx="4">
                  <c:v>38</c:v>
                </c:pt>
              </c:numCache>
            </c:numRef>
          </c:val>
        </c:ser>
        <c:dLbls>
          <c:showLegendKey val="0"/>
          <c:showVal val="0"/>
          <c:showCatName val="0"/>
          <c:showSerName val="0"/>
          <c:showPercent val="0"/>
          <c:showBubbleSize val="0"/>
        </c:dLbls>
        <c:gapWidth val="150"/>
        <c:axId val="107825408"/>
        <c:axId val="107827200"/>
      </c:barChart>
      <c:catAx>
        <c:axId val="107825408"/>
        <c:scaling>
          <c:orientation val="minMax"/>
        </c:scaling>
        <c:delete val="0"/>
        <c:axPos val="l"/>
        <c:majorTickMark val="out"/>
        <c:minorTickMark val="none"/>
        <c:tickLblPos val="nextTo"/>
        <c:txPr>
          <a:bodyPr/>
          <a:lstStyle/>
          <a:p>
            <a:pPr>
              <a:defRPr sz="1800"/>
            </a:pPr>
            <a:endParaRPr lang="en-US"/>
          </a:p>
        </c:txPr>
        <c:crossAx val="107827200"/>
        <c:crosses val="autoZero"/>
        <c:auto val="1"/>
        <c:lblAlgn val="ctr"/>
        <c:lblOffset val="100"/>
        <c:noMultiLvlLbl val="0"/>
      </c:catAx>
      <c:valAx>
        <c:axId val="107827200"/>
        <c:scaling>
          <c:orientation val="minMax"/>
          <c:max val="100"/>
          <c:min val="0"/>
        </c:scaling>
        <c:delete val="0"/>
        <c:axPos val="b"/>
        <c:title>
          <c:tx>
            <c:rich>
              <a:bodyPr rot="0" vert="horz"/>
              <a:lstStyle/>
              <a:p>
                <a:pPr>
                  <a:defRPr/>
                </a:pPr>
                <a:r>
                  <a:rPr lang="en-US" dirty="0" smtClean="0"/>
                  <a:t>Percent of Teachers</a:t>
                </a:r>
                <a:endParaRPr lang="en-US" dirty="0"/>
              </a:p>
            </c:rich>
          </c:tx>
          <c:overlay val="0"/>
        </c:title>
        <c:numFmt formatCode="General" sourceLinked="1"/>
        <c:majorTickMark val="out"/>
        <c:minorTickMark val="none"/>
        <c:tickLblPos val="nextTo"/>
        <c:crossAx val="1078254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Middle</c:v>
                </c:pt>
              </c:strCache>
            </c:strRef>
          </c:tx>
          <c:invertIfNegative val="0"/>
          <c:dLbls>
            <c:showLegendKey val="0"/>
            <c:showVal val="1"/>
            <c:showCatName val="0"/>
            <c:showSerName val="0"/>
            <c:showPercent val="0"/>
            <c:showBubbleSize val="0"/>
            <c:showLeaderLines val="0"/>
          </c:dLbls>
          <c:cat>
            <c:strRef>
              <c:f>Sheet1!$A$2:$A$6</c:f>
              <c:strCache>
                <c:ptCount val="5"/>
                <c:pt idx="0">
                  <c:v>Anticipate student difficulties  with science ideas/procedures</c:v>
                </c:pt>
                <c:pt idx="1">
                  <c:v>Discover student thinking about science ideas</c:v>
                </c:pt>
                <c:pt idx="2">
                  <c:v>Implement science textbook/module</c:v>
                </c:pt>
                <c:pt idx="3">
                  <c:v>Monitor student understanding</c:v>
                </c:pt>
                <c:pt idx="4">
                  <c:v>Assess student understanding at end of unit</c:v>
                </c:pt>
              </c:strCache>
            </c:strRef>
          </c:cat>
          <c:val>
            <c:numRef>
              <c:f>Sheet1!$B$2:$B$6</c:f>
              <c:numCache>
                <c:formatCode>General</c:formatCode>
                <c:ptCount val="5"/>
                <c:pt idx="0">
                  <c:v>28</c:v>
                </c:pt>
                <c:pt idx="1">
                  <c:v>38</c:v>
                </c:pt>
                <c:pt idx="2">
                  <c:v>39</c:v>
                </c:pt>
                <c:pt idx="3">
                  <c:v>46</c:v>
                </c:pt>
                <c:pt idx="4">
                  <c:v>46</c:v>
                </c:pt>
              </c:numCache>
            </c:numRef>
          </c:val>
        </c:ser>
        <c:dLbls>
          <c:showLegendKey val="0"/>
          <c:showVal val="0"/>
          <c:showCatName val="0"/>
          <c:showSerName val="0"/>
          <c:showPercent val="0"/>
          <c:showBubbleSize val="0"/>
        </c:dLbls>
        <c:gapWidth val="150"/>
        <c:axId val="108203392"/>
        <c:axId val="108332160"/>
      </c:barChart>
      <c:catAx>
        <c:axId val="108203392"/>
        <c:scaling>
          <c:orientation val="minMax"/>
        </c:scaling>
        <c:delete val="0"/>
        <c:axPos val="l"/>
        <c:majorTickMark val="out"/>
        <c:minorTickMark val="none"/>
        <c:tickLblPos val="nextTo"/>
        <c:txPr>
          <a:bodyPr/>
          <a:lstStyle/>
          <a:p>
            <a:pPr>
              <a:defRPr sz="1800"/>
            </a:pPr>
            <a:endParaRPr lang="en-US"/>
          </a:p>
        </c:txPr>
        <c:crossAx val="108332160"/>
        <c:crosses val="autoZero"/>
        <c:auto val="1"/>
        <c:lblAlgn val="ctr"/>
        <c:lblOffset val="100"/>
        <c:noMultiLvlLbl val="0"/>
      </c:catAx>
      <c:valAx>
        <c:axId val="108332160"/>
        <c:scaling>
          <c:orientation val="minMax"/>
          <c:max val="100"/>
          <c:min val="0"/>
        </c:scaling>
        <c:delete val="0"/>
        <c:axPos val="b"/>
        <c:title>
          <c:tx>
            <c:rich>
              <a:bodyPr rot="0" vert="horz"/>
              <a:lstStyle/>
              <a:p>
                <a:pPr>
                  <a:defRPr/>
                </a:pPr>
                <a:r>
                  <a:rPr lang="en-US" dirty="0" smtClean="0"/>
                  <a:t>Percent of Classes</a:t>
                </a:r>
                <a:endParaRPr lang="en-US" dirty="0"/>
              </a:p>
            </c:rich>
          </c:tx>
          <c:overlay val="0"/>
        </c:title>
        <c:numFmt formatCode="General" sourceLinked="1"/>
        <c:majorTickMark val="out"/>
        <c:minorTickMark val="none"/>
        <c:tickLblPos val="nextTo"/>
        <c:crossAx val="10820339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Middle</c:v>
                </c:pt>
              </c:strCache>
            </c:strRef>
          </c:tx>
          <c:invertIfNegative val="0"/>
          <c:dLbls>
            <c:showLegendKey val="0"/>
            <c:showVal val="1"/>
            <c:showCatName val="0"/>
            <c:showSerName val="0"/>
            <c:showPercent val="0"/>
            <c:showBubbleSize val="0"/>
            <c:showLeaderLines val="0"/>
          </c:dLbls>
          <c:cat>
            <c:strRef>
              <c:f>Sheet1!$A$2:$A$6</c:f>
              <c:strCache>
                <c:ptCount val="5"/>
                <c:pt idx="0">
                  <c:v>Anticipate student difficulties  with science ideas/procedures</c:v>
                </c:pt>
                <c:pt idx="1">
                  <c:v>Discover student thinking about science ideas</c:v>
                </c:pt>
                <c:pt idx="2">
                  <c:v>Implement science textbook/module</c:v>
                </c:pt>
                <c:pt idx="3">
                  <c:v>Monitor student understanding</c:v>
                </c:pt>
                <c:pt idx="4">
                  <c:v>Assess student understanding at end of unit</c:v>
                </c:pt>
              </c:strCache>
            </c:strRef>
          </c:cat>
          <c:val>
            <c:numRef>
              <c:f>Sheet1!$B$2:$B$6</c:f>
              <c:numCache>
                <c:formatCode>General</c:formatCode>
                <c:ptCount val="5"/>
                <c:pt idx="0">
                  <c:v>39</c:v>
                </c:pt>
                <c:pt idx="1">
                  <c:v>41</c:v>
                </c:pt>
                <c:pt idx="2">
                  <c:v>51</c:v>
                </c:pt>
                <c:pt idx="3">
                  <c:v>51</c:v>
                </c:pt>
                <c:pt idx="4">
                  <c:v>59</c:v>
                </c:pt>
              </c:numCache>
            </c:numRef>
          </c:val>
        </c:ser>
        <c:dLbls>
          <c:showLegendKey val="0"/>
          <c:showVal val="0"/>
          <c:showCatName val="0"/>
          <c:showSerName val="0"/>
          <c:showPercent val="0"/>
          <c:showBubbleSize val="0"/>
        </c:dLbls>
        <c:gapWidth val="150"/>
        <c:axId val="108354560"/>
        <c:axId val="108385024"/>
      </c:barChart>
      <c:catAx>
        <c:axId val="108354560"/>
        <c:scaling>
          <c:orientation val="minMax"/>
        </c:scaling>
        <c:delete val="0"/>
        <c:axPos val="l"/>
        <c:majorTickMark val="out"/>
        <c:minorTickMark val="none"/>
        <c:tickLblPos val="nextTo"/>
        <c:txPr>
          <a:bodyPr/>
          <a:lstStyle/>
          <a:p>
            <a:pPr>
              <a:defRPr sz="1800"/>
            </a:pPr>
            <a:endParaRPr lang="en-US"/>
          </a:p>
        </c:txPr>
        <c:crossAx val="108385024"/>
        <c:crosses val="autoZero"/>
        <c:auto val="1"/>
        <c:lblAlgn val="ctr"/>
        <c:lblOffset val="100"/>
        <c:noMultiLvlLbl val="0"/>
      </c:catAx>
      <c:valAx>
        <c:axId val="108385024"/>
        <c:scaling>
          <c:orientation val="minMax"/>
          <c:max val="100"/>
          <c:min val="0"/>
        </c:scaling>
        <c:delete val="0"/>
        <c:axPos val="b"/>
        <c:title>
          <c:tx>
            <c:rich>
              <a:bodyPr rot="0" vert="horz"/>
              <a:lstStyle/>
              <a:p>
                <a:pPr>
                  <a:defRPr/>
                </a:pPr>
                <a:r>
                  <a:rPr lang="en-US" dirty="0" smtClean="0"/>
                  <a:t>Percent of Classes</a:t>
                </a:r>
                <a:endParaRPr lang="en-US" dirty="0"/>
              </a:p>
            </c:rich>
          </c:tx>
          <c:overlay val="0"/>
        </c:title>
        <c:numFmt formatCode="General" sourceLinked="1"/>
        <c:majorTickMark val="out"/>
        <c:minorTickMark val="none"/>
        <c:tickLblPos val="nextTo"/>
        <c:crossAx val="1083545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High</c:v>
                </c:pt>
              </c:strCache>
            </c:strRef>
          </c:tx>
          <c:invertIfNegative val="0"/>
          <c:dLbls>
            <c:showLegendKey val="0"/>
            <c:showVal val="1"/>
            <c:showCatName val="0"/>
            <c:showSerName val="0"/>
            <c:showPercent val="0"/>
            <c:showBubbleSize val="0"/>
            <c:showLeaderLines val="0"/>
          </c:dLbls>
          <c:cat>
            <c:strRef>
              <c:f>Sheet1!$A$2:$A$6</c:f>
              <c:strCache>
                <c:ptCount val="5"/>
                <c:pt idx="0">
                  <c:v>Discover student thinking about science ideas</c:v>
                </c:pt>
                <c:pt idx="1">
                  <c:v>Anticipate student difficulties  with science ideas/procedures</c:v>
                </c:pt>
                <c:pt idx="2">
                  <c:v>Implement science textbook/module</c:v>
                </c:pt>
                <c:pt idx="3">
                  <c:v>Monitor student understanding</c:v>
                </c:pt>
                <c:pt idx="4">
                  <c:v>Assess student understanding at end of unit</c:v>
                </c:pt>
              </c:strCache>
            </c:strRef>
          </c:cat>
          <c:val>
            <c:numRef>
              <c:f>Sheet1!$B$2:$B$6</c:f>
              <c:numCache>
                <c:formatCode>General</c:formatCode>
                <c:ptCount val="5"/>
                <c:pt idx="0">
                  <c:v>42</c:v>
                </c:pt>
                <c:pt idx="1">
                  <c:v>49</c:v>
                </c:pt>
                <c:pt idx="2">
                  <c:v>52</c:v>
                </c:pt>
                <c:pt idx="3">
                  <c:v>57</c:v>
                </c:pt>
                <c:pt idx="4">
                  <c:v>64</c:v>
                </c:pt>
              </c:numCache>
            </c:numRef>
          </c:val>
        </c:ser>
        <c:dLbls>
          <c:showLegendKey val="0"/>
          <c:showVal val="0"/>
          <c:showCatName val="0"/>
          <c:showSerName val="0"/>
          <c:showPercent val="0"/>
          <c:showBubbleSize val="0"/>
        </c:dLbls>
        <c:gapWidth val="150"/>
        <c:axId val="108866176"/>
        <c:axId val="108867968"/>
      </c:barChart>
      <c:catAx>
        <c:axId val="108866176"/>
        <c:scaling>
          <c:orientation val="minMax"/>
        </c:scaling>
        <c:delete val="0"/>
        <c:axPos val="l"/>
        <c:majorTickMark val="out"/>
        <c:minorTickMark val="none"/>
        <c:tickLblPos val="nextTo"/>
        <c:txPr>
          <a:bodyPr/>
          <a:lstStyle/>
          <a:p>
            <a:pPr>
              <a:defRPr sz="1800"/>
            </a:pPr>
            <a:endParaRPr lang="en-US"/>
          </a:p>
        </c:txPr>
        <c:crossAx val="108867968"/>
        <c:crosses val="autoZero"/>
        <c:auto val="1"/>
        <c:lblAlgn val="ctr"/>
        <c:lblOffset val="100"/>
        <c:noMultiLvlLbl val="0"/>
      </c:catAx>
      <c:valAx>
        <c:axId val="108867968"/>
        <c:scaling>
          <c:orientation val="minMax"/>
          <c:max val="100"/>
          <c:min val="0"/>
        </c:scaling>
        <c:delete val="0"/>
        <c:axPos val="b"/>
        <c:title>
          <c:tx>
            <c:rich>
              <a:bodyPr rot="0" vert="horz"/>
              <a:lstStyle/>
              <a:p>
                <a:pPr>
                  <a:defRPr/>
                </a:pPr>
                <a:r>
                  <a:rPr lang="en-US" dirty="0" smtClean="0"/>
                  <a:t>Percent of Classes</a:t>
                </a:r>
                <a:endParaRPr lang="en-US" dirty="0"/>
              </a:p>
            </c:rich>
          </c:tx>
          <c:overlay val="0"/>
        </c:title>
        <c:numFmt formatCode="General" sourceLinked="1"/>
        <c:majorTickMark val="out"/>
        <c:minorTickMark val="none"/>
        <c:tickLblPos val="nextTo"/>
        <c:crossAx val="10886617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2244886618902368"/>
          <c:y val="4.1634063320209976E-2"/>
          <c:w val="0.86103461729445985"/>
          <c:h val="0.66022637795275596"/>
        </c:manualLayout>
      </c:layout>
      <c:barChart>
        <c:barDir val="col"/>
        <c:grouping val="clustered"/>
        <c:varyColors val="0"/>
        <c:ser>
          <c:idx val="0"/>
          <c:order val="0"/>
          <c:tx>
            <c:strRef>
              <c:f>Sheet1!$B$1</c:f>
              <c:strCache>
                <c:ptCount val="1"/>
                <c:pt idx="0">
                  <c:v>Mostly Low Achievers</c:v>
                </c:pt>
              </c:strCache>
            </c:strRef>
          </c:tx>
          <c:invertIfNegative val="0"/>
          <c:dLbls>
            <c:showLegendKey val="0"/>
            <c:showVal val="1"/>
            <c:showCatName val="0"/>
            <c:showSerName val="0"/>
            <c:showPercent val="0"/>
            <c:showBubbleSize val="0"/>
            <c:showLeaderLines val="0"/>
          </c:dLbls>
          <c:cat>
            <c:strRef>
              <c:f>Sheet1!$A$2:$A$5</c:f>
              <c:strCache>
                <c:ptCount val="4"/>
                <c:pt idx="0">
                  <c:v>Teach Students from Diverse Backgrounds</c:v>
                </c:pt>
                <c:pt idx="1">
                  <c:v>Encourage Students' Interest in Science</c:v>
                </c:pt>
                <c:pt idx="2">
                  <c:v>Teach Science Content</c:v>
                </c:pt>
                <c:pt idx="3">
                  <c:v>Implement Instruction in Particular Unit</c:v>
                </c:pt>
              </c:strCache>
            </c:strRef>
          </c:cat>
          <c:val>
            <c:numRef>
              <c:f>Sheet1!$B$2:$B$5</c:f>
              <c:numCache>
                <c:formatCode>General</c:formatCode>
                <c:ptCount val="4"/>
                <c:pt idx="0">
                  <c:v>51</c:v>
                </c:pt>
                <c:pt idx="1">
                  <c:v>65</c:v>
                </c:pt>
                <c:pt idx="2">
                  <c:v>73</c:v>
                </c:pt>
                <c:pt idx="3">
                  <c:v>75</c:v>
                </c:pt>
              </c:numCache>
            </c:numRef>
          </c:val>
        </c:ser>
        <c:ser>
          <c:idx val="1"/>
          <c:order val="1"/>
          <c:tx>
            <c:strRef>
              <c:f>Sheet1!$C$1</c:f>
              <c:strCache>
                <c:ptCount val="1"/>
                <c:pt idx="0">
                  <c:v>Average/Mixed Achievers</c:v>
                </c:pt>
              </c:strCache>
            </c:strRef>
          </c:tx>
          <c:invertIfNegative val="0"/>
          <c:dLbls>
            <c:showLegendKey val="0"/>
            <c:showVal val="1"/>
            <c:showCatName val="0"/>
            <c:showSerName val="0"/>
            <c:showPercent val="0"/>
            <c:showBubbleSize val="0"/>
            <c:showLeaderLines val="0"/>
          </c:dLbls>
          <c:cat>
            <c:strRef>
              <c:f>Sheet1!$A$2:$A$5</c:f>
              <c:strCache>
                <c:ptCount val="4"/>
                <c:pt idx="0">
                  <c:v>Teach Students from Diverse Backgrounds</c:v>
                </c:pt>
                <c:pt idx="1">
                  <c:v>Encourage Students' Interest in Science</c:v>
                </c:pt>
                <c:pt idx="2">
                  <c:v>Teach Science Content</c:v>
                </c:pt>
                <c:pt idx="3">
                  <c:v>Implement Instruction in Particular Unit</c:v>
                </c:pt>
              </c:strCache>
            </c:strRef>
          </c:cat>
          <c:val>
            <c:numRef>
              <c:f>Sheet1!$C$2:$C$5</c:f>
              <c:numCache>
                <c:formatCode>General</c:formatCode>
                <c:ptCount val="4"/>
                <c:pt idx="0">
                  <c:v>56</c:v>
                </c:pt>
                <c:pt idx="1">
                  <c:v>69</c:v>
                </c:pt>
                <c:pt idx="2">
                  <c:v>79</c:v>
                </c:pt>
                <c:pt idx="3">
                  <c:v>77</c:v>
                </c:pt>
              </c:numCache>
            </c:numRef>
          </c:val>
        </c:ser>
        <c:ser>
          <c:idx val="2"/>
          <c:order val="2"/>
          <c:tx>
            <c:strRef>
              <c:f>Sheet1!$D$1</c:f>
              <c:strCache>
                <c:ptCount val="1"/>
                <c:pt idx="0">
                  <c:v>Mostly High Achievers</c:v>
                </c:pt>
              </c:strCache>
            </c:strRef>
          </c:tx>
          <c:invertIfNegative val="0"/>
          <c:dLbls>
            <c:showLegendKey val="0"/>
            <c:showVal val="1"/>
            <c:showCatName val="0"/>
            <c:showSerName val="0"/>
            <c:showPercent val="0"/>
            <c:showBubbleSize val="0"/>
            <c:showLeaderLines val="0"/>
          </c:dLbls>
          <c:cat>
            <c:strRef>
              <c:f>Sheet1!$A$2:$A$5</c:f>
              <c:strCache>
                <c:ptCount val="4"/>
                <c:pt idx="0">
                  <c:v>Teach Students from Diverse Backgrounds</c:v>
                </c:pt>
                <c:pt idx="1">
                  <c:v>Encourage Students' Interest in Science</c:v>
                </c:pt>
                <c:pt idx="2">
                  <c:v>Teach Science Content</c:v>
                </c:pt>
                <c:pt idx="3">
                  <c:v>Implement Instruction in Particular Unit</c:v>
                </c:pt>
              </c:strCache>
            </c:strRef>
          </c:cat>
          <c:val>
            <c:numRef>
              <c:f>Sheet1!$D$2:$D$5</c:f>
              <c:numCache>
                <c:formatCode>General</c:formatCode>
                <c:ptCount val="4"/>
                <c:pt idx="0">
                  <c:v>57</c:v>
                </c:pt>
                <c:pt idx="1">
                  <c:v>80</c:v>
                </c:pt>
                <c:pt idx="2">
                  <c:v>83</c:v>
                </c:pt>
                <c:pt idx="3">
                  <c:v>84</c:v>
                </c:pt>
              </c:numCache>
            </c:numRef>
          </c:val>
        </c:ser>
        <c:dLbls>
          <c:showLegendKey val="0"/>
          <c:showVal val="0"/>
          <c:showCatName val="0"/>
          <c:showSerName val="0"/>
          <c:showPercent val="0"/>
          <c:showBubbleSize val="0"/>
        </c:dLbls>
        <c:gapWidth val="150"/>
        <c:axId val="109108224"/>
        <c:axId val="109736704"/>
      </c:barChart>
      <c:catAx>
        <c:axId val="109108224"/>
        <c:scaling>
          <c:orientation val="minMax"/>
        </c:scaling>
        <c:delete val="0"/>
        <c:axPos val="b"/>
        <c:majorTickMark val="out"/>
        <c:minorTickMark val="none"/>
        <c:tickLblPos val="nextTo"/>
        <c:txPr>
          <a:bodyPr rot="0" vert="horz"/>
          <a:lstStyle/>
          <a:p>
            <a:pPr>
              <a:defRPr sz="1600"/>
            </a:pPr>
            <a:endParaRPr lang="en-US"/>
          </a:p>
        </c:txPr>
        <c:crossAx val="109736704"/>
        <c:crosses val="autoZero"/>
        <c:auto val="1"/>
        <c:lblAlgn val="ctr"/>
        <c:lblOffset val="100"/>
        <c:noMultiLvlLbl val="0"/>
      </c:catAx>
      <c:valAx>
        <c:axId val="109736704"/>
        <c:scaling>
          <c:orientation val="minMax"/>
          <c:max val="100"/>
        </c:scaling>
        <c:delete val="0"/>
        <c:axPos val="l"/>
        <c:title>
          <c:tx>
            <c:rich>
              <a:bodyPr rot="-5400000" vert="horz"/>
              <a:lstStyle/>
              <a:p>
                <a:pPr>
                  <a:defRPr/>
                </a:pPr>
                <a:r>
                  <a:rPr lang="en-US" dirty="0" smtClean="0"/>
                  <a:t>Class Mean Score</a:t>
                </a:r>
                <a:endParaRPr lang="en-US" dirty="0"/>
              </a:p>
            </c:rich>
          </c:tx>
          <c:layout/>
          <c:overlay val="0"/>
        </c:title>
        <c:numFmt formatCode="General" sourceLinked="1"/>
        <c:majorTickMark val="out"/>
        <c:minorTickMark val="none"/>
        <c:tickLblPos val="nextTo"/>
        <c:crossAx val="109108224"/>
        <c:crosses val="autoZero"/>
        <c:crossBetween val="between"/>
        <c:majorUnit val="20"/>
      </c:valAx>
    </c:plotArea>
    <c:legend>
      <c:legendPos val="b"/>
      <c:layout>
        <c:manualLayout>
          <c:xMode val="edge"/>
          <c:yMode val="edge"/>
          <c:x val="3.6486486486486482E-2"/>
          <c:y val="0.93402436023622049"/>
          <c:w val="0.9"/>
          <c:h val="6.5975639763779528E-2"/>
        </c:manualLayout>
      </c:layout>
      <c:overlay val="0"/>
      <c:txPr>
        <a:bodyPr/>
        <a:lstStyle/>
        <a:p>
          <a:pPr>
            <a:defRPr sz="18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Lowest % Underrepresented</c:v>
                </c:pt>
              </c:strCache>
            </c:strRef>
          </c:tx>
          <c:invertIfNegative val="0"/>
          <c:dLbls>
            <c:showLegendKey val="0"/>
            <c:showVal val="1"/>
            <c:showCatName val="0"/>
            <c:showSerName val="0"/>
            <c:showPercent val="0"/>
            <c:showBubbleSize val="0"/>
            <c:showLeaderLines val="0"/>
          </c:dLbls>
          <c:cat>
            <c:strRef>
              <c:f>Sheet1!$A$2:$A$5</c:f>
              <c:strCache>
                <c:ptCount val="4"/>
                <c:pt idx="0">
                  <c:v>Teach Students from Diverse Backgrounds</c:v>
                </c:pt>
                <c:pt idx="1">
                  <c:v>Encourage Students' Interest in Science</c:v>
                </c:pt>
                <c:pt idx="2">
                  <c:v>Teach Science Content</c:v>
                </c:pt>
                <c:pt idx="3">
                  <c:v>Implement Instruction in Particular Unit</c:v>
                </c:pt>
              </c:strCache>
            </c:strRef>
          </c:cat>
          <c:val>
            <c:numRef>
              <c:f>Sheet1!$B$2:$B$5</c:f>
              <c:numCache>
                <c:formatCode>General</c:formatCode>
                <c:ptCount val="4"/>
                <c:pt idx="0">
                  <c:v>54</c:v>
                </c:pt>
                <c:pt idx="1">
                  <c:v>72</c:v>
                </c:pt>
                <c:pt idx="2">
                  <c:v>79</c:v>
                </c:pt>
                <c:pt idx="3">
                  <c:v>80</c:v>
                </c:pt>
              </c:numCache>
            </c:numRef>
          </c:val>
        </c:ser>
        <c:ser>
          <c:idx val="1"/>
          <c:order val="1"/>
          <c:tx>
            <c:strRef>
              <c:f>Sheet1!$C$1</c:f>
              <c:strCache>
                <c:ptCount val="1"/>
                <c:pt idx="0">
                  <c:v>Second Quartile</c:v>
                </c:pt>
              </c:strCache>
            </c:strRef>
          </c:tx>
          <c:invertIfNegative val="0"/>
          <c:dLbls>
            <c:showLegendKey val="0"/>
            <c:showVal val="1"/>
            <c:showCatName val="0"/>
            <c:showSerName val="0"/>
            <c:showPercent val="0"/>
            <c:showBubbleSize val="0"/>
            <c:showLeaderLines val="0"/>
          </c:dLbls>
          <c:cat>
            <c:strRef>
              <c:f>Sheet1!$A$2:$A$5</c:f>
              <c:strCache>
                <c:ptCount val="4"/>
                <c:pt idx="0">
                  <c:v>Teach Students from Diverse Backgrounds</c:v>
                </c:pt>
                <c:pt idx="1">
                  <c:v>Encourage Students' Interest in Science</c:v>
                </c:pt>
                <c:pt idx="2">
                  <c:v>Teach Science Content</c:v>
                </c:pt>
                <c:pt idx="3">
                  <c:v>Implement Instruction in Particular Unit</c:v>
                </c:pt>
              </c:strCache>
            </c:strRef>
          </c:cat>
          <c:val>
            <c:numRef>
              <c:f>Sheet1!$C$2:$C$5</c:f>
              <c:numCache>
                <c:formatCode>General</c:formatCode>
                <c:ptCount val="4"/>
                <c:pt idx="0">
                  <c:v>54</c:v>
                </c:pt>
                <c:pt idx="1">
                  <c:v>70</c:v>
                </c:pt>
                <c:pt idx="2">
                  <c:v>81</c:v>
                </c:pt>
                <c:pt idx="3">
                  <c:v>79</c:v>
                </c:pt>
              </c:numCache>
            </c:numRef>
          </c:val>
        </c:ser>
        <c:ser>
          <c:idx val="2"/>
          <c:order val="2"/>
          <c:tx>
            <c:strRef>
              <c:f>Sheet1!$D$1</c:f>
              <c:strCache>
                <c:ptCount val="1"/>
                <c:pt idx="0">
                  <c:v>Third Quartile</c:v>
                </c:pt>
              </c:strCache>
            </c:strRef>
          </c:tx>
          <c:invertIfNegative val="0"/>
          <c:dLbls>
            <c:showLegendKey val="0"/>
            <c:showVal val="1"/>
            <c:showCatName val="0"/>
            <c:showSerName val="0"/>
            <c:showPercent val="0"/>
            <c:showBubbleSize val="0"/>
            <c:showLeaderLines val="0"/>
          </c:dLbls>
          <c:cat>
            <c:strRef>
              <c:f>Sheet1!$A$2:$A$5</c:f>
              <c:strCache>
                <c:ptCount val="4"/>
                <c:pt idx="0">
                  <c:v>Teach Students from Diverse Backgrounds</c:v>
                </c:pt>
                <c:pt idx="1">
                  <c:v>Encourage Students' Interest in Science</c:v>
                </c:pt>
                <c:pt idx="2">
                  <c:v>Teach Science Content</c:v>
                </c:pt>
                <c:pt idx="3">
                  <c:v>Implement Instruction in Particular Unit</c:v>
                </c:pt>
              </c:strCache>
            </c:strRef>
          </c:cat>
          <c:val>
            <c:numRef>
              <c:f>Sheet1!$D$2:$D$5</c:f>
              <c:numCache>
                <c:formatCode>General</c:formatCode>
                <c:ptCount val="4"/>
                <c:pt idx="0">
                  <c:v>57</c:v>
                </c:pt>
                <c:pt idx="1">
                  <c:v>72</c:v>
                </c:pt>
                <c:pt idx="2">
                  <c:v>80</c:v>
                </c:pt>
                <c:pt idx="3">
                  <c:v>79</c:v>
                </c:pt>
              </c:numCache>
            </c:numRef>
          </c:val>
        </c:ser>
        <c:ser>
          <c:idx val="3"/>
          <c:order val="3"/>
          <c:tx>
            <c:strRef>
              <c:f>Sheet1!$E$1</c:f>
              <c:strCache>
                <c:ptCount val="1"/>
                <c:pt idx="0">
                  <c:v>Highest % Underrepresented</c:v>
                </c:pt>
              </c:strCache>
            </c:strRef>
          </c:tx>
          <c:invertIfNegative val="0"/>
          <c:dLbls>
            <c:showLegendKey val="0"/>
            <c:showVal val="1"/>
            <c:showCatName val="0"/>
            <c:showSerName val="0"/>
            <c:showPercent val="0"/>
            <c:showBubbleSize val="0"/>
            <c:showLeaderLines val="0"/>
          </c:dLbls>
          <c:cat>
            <c:strRef>
              <c:f>Sheet1!$A$2:$A$5</c:f>
              <c:strCache>
                <c:ptCount val="4"/>
                <c:pt idx="0">
                  <c:v>Teach Students from Diverse Backgrounds</c:v>
                </c:pt>
                <c:pt idx="1">
                  <c:v>Encourage Students' Interest in Science</c:v>
                </c:pt>
                <c:pt idx="2">
                  <c:v>Teach Science Content</c:v>
                </c:pt>
                <c:pt idx="3">
                  <c:v>Implement Instruction in Particular Unit</c:v>
                </c:pt>
              </c:strCache>
            </c:strRef>
          </c:cat>
          <c:val>
            <c:numRef>
              <c:f>Sheet1!$E$2:$E$5</c:f>
              <c:numCache>
                <c:formatCode>General</c:formatCode>
                <c:ptCount val="4"/>
                <c:pt idx="0">
                  <c:v>55</c:v>
                </c:pt>
                <c:pt idx="1">
                  <c:v>65</c:v>
                </c:pt>
                <c:pt idx="2">
                  <c:v>79</c:v>
                </c:pt>
                <c:pt idx="3">
                  <c:v>76</c:v>
                </c:pt>
              </c:numCache>
            </c:numRef>
          </c:val>
        </c:ser>
        <c:dLbls>
          <c:showLegendKey val="0"/>
          <c:showVal val="0"/>
          <c:showCatName val="0"/>
          <c:showSerName val="0"/>
          <c:showPercent val="0"/>
          <c:showBubbleSize val="0"/>
        </c:dLbls>
        <c:gapWidth val="150"/>
        <c:axId val="108767872"/>
        <c:axId val="108777856"/>
      </c:barChart>
      <c:catAx>
        <c:axId val="108767872"/>
        <c:scaling>
          <c:orientation val="minMax"/>
        </c:scaling>
        <c:delete val="0"/>
        <c:axPos val="b"/>
        <c:majorTickMark val="out"/>
        <c:minorTickMark val="none"/>
        <c:tickLblPos val="nextTo"/>
        <c:txPr>
          <a:bodyPr/>
          <a:lstStyle/>
          <a:p>
            <a:pPr>
              <a:defRPr sz="1600"/>
            </a:pPr>
            <a:endParaRPr lang="en-US"/>
          </a:p>
        </c:txPr>
        <c:crossAx val="108777856"/>
        <c:crosses val="autoZero"/>
        <c:auto val="1"/>
        <c:lblAlgn val="ctr"/>
        <c:lblOffset val="100"/>
        <c:noMultiLvlLbl val="0"/>
      </c:catAx>
      <c:valAx>
        <c:axId val="108777856"/>
        <c:scaling>
          <c:orientation val="minMax"/>
          <c:max val="100"/>
        </c:scaling>
        <c:delete val="0"/>
        <c:axPos val="l"/>
        <c:title>
          <c:tx>
            <c:rich>
              <a:bodyPr rot="-5400000" vert="horz"/>
              <a:lstStyle/>
              <a:p>
                <a:pPr>
                  <a:defRPr/>
                </a:pPr>
                <a:r>
                  <a:rPr lang="en-US" dirty="0" smtClean="0"/>
                  <a:t>Class Mean Score</a:t>
                </a:r>
                <a:endParaRPr lang="en-US" dirty="0"/>
              </a:p>
            </c:rich>
          </c:tx>
          <c:layout/>
          <c:overlay val="0"/>
        </c:title>
        <c:numFmt formatCode="General" sourceLinked="1"/>
        <c:majorTickMark val="out"/>
        <c:minorTickMark val="none"/>
        <c:tickLblPos val="nextTo"/>
        <c:crossAx val="108767872"/>
        <c:crosses val="autoZero"/>
        <c:crossBetween val="between"/>
        <c:majorUnit val="20"/>
      </c:valAx>
    </c:plotArea>
    <c:legend>
      <c:legendPos val="b"/>
      <c:layout/>
      <c:overlay val="0"/>
      <c:txPr>
        <a:bodyPr/>
        <a:lstStyle/>
        <a:p>
          <a:pPr>
            <a:defRPr sz="18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Lowest Poverty  Schools</c:v>
                </c:pt>
              </c:strCache>
            </c:strRef>
          </c:tx>
          <c:invertIfNegative val="0"/>
          <c:dLbls>
            <c:showLegendKey val="0"/>
            <c:showVal val="1"/>
            <c:showCatName val="0"/>
            <c:showSerName val="0"/>
            <c:showPercent val="0"/>
            <c:showBubbleSize val="0"/>
            <c:showLeaderLines val="0"/>
          </c:dLbls>
          <c:cat>
            <c:strRef>
              <c:f>Sheet1!$A$2:$A$5</c:f>
              <c:strCache>
                <c:ptCount val="4"/>
                <c:pt idx="0">
                  <c:v>Teach Students from Diverse Backgrounds</c:v>
                </c:pt>
                <c:pt idx="1">
                  <c:v>Encourage Students' Interest in Science</c:v>
                </c:pt>
                <c:pt idx="2">
                  <c:v>Teach Science Content</c:v>
                </c:pt>
                <c:pt idx="3">
                  <c:v>Implement Instruction in Particular Unit</c:v>
                </c:pt>
              </c:strCache>
            </c:strRef>
          </c:cat>
          <c:val>
            <c:numRef>
              <c:f>Sheet1!$B$2:$B$5</c:f>
              <c:numCache>
                <c:formatCode>General</c:formatCode>
                <c:ptCount val="4"/>
                <c:pt idx="0">
                  <c:v>60</c:v>
                </c:pt>
                <c:pt idx="1">
                  <c:v>74</c:v>
                </c:pt>
                <c:pt idx="2">
                  <c:v>81</c:v>
                </c:pt>
                <c:pt idx="3">
                  <c:v>79</c:v>
                </c:pt>
              </c:numCache>
            </c:numRef>
          </c:val>
        </c:ser>
        <c:ser>
          <c:idx val="1"/>
          <c:order val="1"/>
          <c:tx>
            <c:strRef>
              <c:f>Sheet1!$C$1</c:f>
              <c:strCache>
                <c:ptCount val="1"/>
                <c:pt idx="0">
                  <c:v>Second Quartile</c:v>
                </c:pt>
              </c:strCache>
            </c:strRef>
          </c:tx>
          <c:invertIfNegative val="0"/>
          <c:dLbls>
            <c:showLegendKey val="0"/>
            <c:showVal val="1"/>
            <c:showCatName val="0"/>
            <c:showSerName val="0"/>
            <c:showPercent val="0"/>
            <c:showBubbleSize val="0"/>
            <c:showLeaderLines val="0"/>
          </c:dLbls>
          <c:cat>
            <c:strRef>
              <c:f>Sheet1!$A$2:$A$5</c:f>
              <c:strCache>
                <c:ptCount val="4"/>
                <c:pt idx="0">
                  <c:v>Teach Students from Diverse Backgrounds</c:v>
                </c:pt>
                <c:pt idx="1">
                  <c:v>Encourage Students' Interest in Science</c:v>
                </c:pt>
                <c:pt idx="2">
                  <c:v>Teach Science Content</c:v>
                </c:pt>
                <c:pt idx="3">
                  <c:v>Implement Instruction in Particular Unit</c:v>
                </c:pt>
              </c:strCache>
            </c:strRef>
          </c:cat>
          <c:val>
            <c:numRef>
              <c:f>Sheet1!$C$2:$C$5</c:f>
              <c:numCache>
                <c:formatCode>General</c:formatCode>
                <c:ptCount val="4"/>
                <c:pt idx="0">
                  <c:v>57</c:v>
                </c:pt>
                <c:pt idx="1">
                  <c:v>70</c:v>
                </c:pt>
                <c:pt idx="2">
                  <c:v>80</c:v>
                </c:pt>
                <c:pt idx="3">
                  <c:v>80</c:v>
                </c:pt>
              </c:numCache>
            </c:numRef>
          </c:val>
        </c:ser>
        <c:ser>
          <c:idx val="2"/>
          <c:order val="2"/>
          <c:tx>
            <c:strRef>
              <c:f>Sheet1!$D$1</c:f>
              <c:strCache>
                <c:ptCount val="1"/>
                <c:pt idx="0">
                  <c:v>Third Quartile</c:v>
                </c:pt>
              </c:strCache>
            </c:strRef>
          </c:tx>
          <c:invertIfNegative val="0"/>
          <c:dLbls>
            <c:showLegendKey val="0"/>
            <c:showVal val="1"/>
            <c:showCatName val="0"/>
            <c:showSerName val="0"/>
            <c:showPercent val="0"/>
            <c:showBubbleSize val="0"/>
            <c:showLeaderLines val="0"/>
          </c:dLbls>
          <c:cat>
            <c:strRef>
              <c:f>Sheet1!$A$2:$A$5</c:f>
              <c:strCache>
                <c:ptCount val="4"/>
                <c:pt idx="0">
                  <c:v>Teach Students from Diverse Backgrounds</c:v>
                </c:pt>
                <c:pt idx="1">
                  <c:v>Encourage Students' Interest in Science</c:v>
                </c:pt>
                <c:pt idx="2">
                  <c:v>Teach Science Content</c:v>
                </c:pt>
                <c:pt idx="3">
                  <c:v>Implement Instruction in Particular Unit</c:v>
                </c:pt>
              </c:strCache>
            </c:strRef>
          </c:cat>
          <c:val>
            <c:numRef>
              <c:f>Sheet1!$D$2:$D$5</c:f>
              <c:numCache>
                <c:formatCode>General</c:formatCode>
                <c:ptCount val="4"/>
                <c:pt idx="0">
                  <c:v>54</c:v>
                </c:pt>
                <c:pt idx="1">
                  <c:v>67</c:v>
                </c:pt>
                <c:pt idx="2">
                  <c:v>79</c:v>
                </c:pt>
                <c:pt idx="3">
                  <c:v>76</c:v>
                </c:pt>
              </c:numCache>
            </c:numRef>
          </c:val>
        </c:ser>
        <c:ser>
          <c:idx val="3"/>
          <c:order val="3"/>
          <c:tx>
            <c:strRef>
              <c:f>Sheet1!$E$1</c:f>
              <c:strCache>
                <c:ptCount val="1"/>
                <c:pt idx="0">
                  <c:v>Highest Poverty Schools</c:v>
                </c:pt>
              </c:strCache>
            </c:strRef>
          </c:tx>
          <c:invertIfNegative val="0"/>
          <c:dLbls>
            <c:showLegendKey val="0"/>
            <c:showVal val="1"/>
            <c:showCatName val="0"/>
            <c:showSerName val="0"/>
            <c:showPercent val="0"/>
            <c:showBubbleSize val="0"/>
            <c:showLeaderLines val="0"/>
          </c:dLbls>
          <c:cat>
            <c:strRef>
              <c:f>Sheet1!$A$2:$A$5</c:f>
              <c:strCache>
                <c:ptCount val="4"/>
                <c:pt idx="0">
                  <c:v>Teach Students from Diverse Backgrounds</c:v>
                </c:pt>
                <c:pt idx="1">
                  <c:v>Encourage Students' Interest in Science</c:v>
                </c:pt>
                <c:pt idx="2">
                  <c:v>Teach Science Content</c:v>
                </c:pt>
                <c:pt idx="3">
                  <c:v>Implement Instruction in Particular Unit</c:v>
                </c:pt>
              </c:strCache>
            </c:strRef>
          </c:cat>
          <c:val>
            <c:numRef>
              <c:f>Sheet1!$E$2:$E$5</c:f>
              <c:numCache>
                <c:formatCode>General</c:formatCode>
                <c:ptCount val="4"/>
                <c:pt idx="0">
                  <c:v>54</c:v>
                </c:pt>
                <c:pt idx="1">
                  <c:v>68</c:v>
                </c:pt>
                <c:pt idx="2">
                  <c:v>80</c:v>
                </c:pt>
                <c:pt idx="3">
                  <c:v>76</c:v>
                </c:pt>
              </c:numCache>
            </c:numRef>
          </c:val>
        </c:ser>
        <c:dLbls>
          <c:showLegendKey val="0"/>
          <c:showVal val="0"/>
          <c:showCatName val="0"/>
          <c:showSerName val="0"/>
          <c:showPercent val="0"/>
          <c:showBubbleSize val="0"/>
        </c:dLbls>
        <c:gapWidth val="150"/>
        <c:axId val="108697856"/>
        <c:axId val="108707840"/>
      </c:barChart>
      <c:catAx>
        <c:axId val="108697856"/>
        <c:scaling>
          <c:orientation val="minMax"/>
        </c:scaling>
        <c:delete val="0"/>
        <c:axPos val="b"/>
        <c:majorTickMark val="out"/>
        <c:minorTickMark val="none"/>
        <c:tickLblPos val="nextTo"/>
        <c:txPr>
          <a:bodyPr/>
          <a:lstStyle/>
          <a:p>
            <a:pPr>
              <a:defRPr sz="1600"/>
            </a:pPr>
            <a:endParaRPr lang="en-US"/>
          </a:p>
        </c:txPr>
        <c:crossAx val="108707840"/>
        <c:crosses val="autoZero"/>
        <c:auto val="1"/>
        <c:lblAlgn val="ctr"/>
        <c:lblOffset val="100"/>
        <c:noMultiLvlLbl val="0"/>
      </c:catAx>
      <c:valAx>
        <c:axId val="108707840"/>
        <c:scaling>
          <c:orientation val="minMax"/>
          <c:max val="100"/>
        </c:scaling>
        <c:delete val="0"/>
        <c:axPos val="l"/>
        <c:title>
          <c:tx>
            <c:rich>
              <a:bodyPr rot="-5400000" vert="horz"/>
              <a:lstStyle/>
              <a:p>
                <a:pPr>
                  <a:defRPr/>
                </a:pPr>
                <a:r>
                  <a:rPr lang="en-US" dirty="0" smtClean="0"/>
                  <a:t>Class Mean Score</a:t>
                </a:r>
                <a:endParaRPr lang="en-US" dirty="0"/>
              </a:p>
            </c:rich>
          </c:tx>
          <c:layout/>
          <c:overlay val="0"/>
        </c:title>
        <c:numFmt formatCode="General" sourceLinked="1"/>
        <c:majorTickMark val="out"/>
        <c:minorTickMark val="none"/>
        <c:tickLblPos val="nextTo"/>
        <c:crossAx val="108697856"/>
        <c:crosses val="autoZero"/>
        <c:crossBetween val="between"/>
        <c:majorUnit val="20"/>
      </c:valAx>
    </c:plotArea>
    <c:legend>
      <c:legendPos val="b"/>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Proportion Non-Asian Minority Students in Class</c:v>
                </c:pt>
              </c:strCache>
            </c:strRef>
          </c:tx>
          <c:invertIfNegative val="0"/>
          <c:dLbls>
            <c:showLegendKey val="0"/>
            <c:showVal val="1"/>
            <c:showCatName val="0"/>
            <c:showSerName val="0"/>
            <c:showPercent val="0"/>
            <c:showBubbleSize val="0"/>
            <c:showLeaderLines val="0"/>
          </c:dLbls>
          <c:cat>
            <c:strRef>
              <c:f>Sheet1!$A$2:$A$5</c:f>
              <c:strCache>
                <c:ptCount val="4"/>
                <c:pt idx="0">
                  <c:v>Lowest % Underrepresented</c:v>
                </c:pt>
                <c:pt idx="1">
                  <c:v>Second Quartile</c:v>
                </c:pt>
                <c:pt idx="2">
                  <c:v>Third Quartile</c:v>
                </c:pt>
                <c:pt idx="3">
                  <c:v>Highest % Underrepresented</c:v>
                </c:pt>
              </c:strCache>
            </c:strRef>
          </c:cat>
          <c:val>
            <c:numRef>
              <c:f>Sheet1!$B$2:$B$5</c:f>
              <c:numCache>
                <c:formatCode>General</c:formatCode>
                <c:ptCount val="4"/>
                <c:pt idx="0">
                  <c:v>3</c:v>
                </c:pt>
                <c:pt idx="1">
                  <c:v>3</c:v>
                </c:pt>
                <c:pt idx="2">
                  <c:v>7</c:v>
                </c:pt>
                <c:pt idx="3">
                  <c:v>34</c:v>
                </c:pt>
              </c:numCache>
            </c:numRef>
          </c:val>
        </c:ser>
        <c:dLbls>
          <c:showLegendKey val="0"/>
          <c:showVal val="0"/>
          <c:showCatName val="0"/>
          <c:showSerName val="0"/>
          <c:showPercent val="0"/>
          <c:showBubbleSize val="0"/>
        </c:dLbls>
        <c:gapWidth val="150"/>
        <c:axId val="35803520"/>
        <c:axId val="35805440"/>
      </c:barChart>
      <c:catAx>
        <c:axId val="35803520"/>
        <c:scaling>
          <c:orientation val="minMax"/>
        </c:scaling>
        <c:delete val="0"/>
        <c:axPos val="b"/>
        <c:title>
          <c:tx>
            <c:rich>
              <a:bodyPr/>
              <a:lstStyle/>
              <a:p>
                <a:pPr algn="ctr">
                  <a:defRPr/>
                </a:pPr>
                <a:r>
                  <a:rPr lang="en-US" sz="1800" b="1" i="0" baseline="0" dirty="0" smtClean="0">
                    <a:effectLst/>
                    <a:latin typeface="+mn-lt"/>
                  </a:rPr>
                  <a:t>Quartiles of Classes Based on Percentage of Historically Underrepresented Students in Class</a:t>
                </a:r>
                <a:endParaRPr lang="en-US" dirty="0">
                  <a:effectLst/>
                  <a:latin typeface="+mn-lt"/>
                </a:endParaRPr>
              </a:p>
            </c:rich>
          </c:tx>
          <c:overlay val="0"/>
        </c:title>
        <c:numFmt formatCode="General" sourceLinked="1"/>
        <c:majorTickMark val="out"/>
        <c:minorTickMark val="none"/>
        <c:tickLblPos val="nextTo"/>
        <c:crossAx val="35805440"/>
        <c:crosses val="autoZero"/>
        <c:auto val="1"/>
        <c:lblAlgn val="ctr"/>
        <c:lblOffset val="100"/>
        <c:noMultiLvlLbl val="0"/>
      </c:catAx>
      <c:valAx>
        <c:axId val="35805440"/>
        <c:scaling>
          <c:orientation val="minMax"/>
          <c:max val="100"/>
        </c:scaling>
        <c:delete val="0"/>
        <c:axPos val="l"/>
        <c:title>
          <c:tx>
            <c:rich>
              <a:bodyPr rot="-5400000" vert="horz"/>
              <a:lstStyle/>
              <a:p>
                <a:pPr>
                  <a:defRPr/>
                </a:pPr>
                <a:r>
                  <a:rPr lang="en-US" dirty="0" smtClean="0"/>
                  <a:t>Percent of Classes</a:t>
                </a:r>
                <a:endParaRPr lang="en-US" dirty="0"/>
              </a:p>
            </c:rich>
          </c:tx>
          <c:overlay val="0"/>
        </c:title>
        <c:numFmt formatCode="General" sourceLinked="1"/>
        <c:majorTickMark val="out"/>
        <c:minorTickMark val="none"/>
        <c:tickLblPos val="nextTo"/>
        <c:crossAx val="358035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col"/>
        <c:grouping val="clustered"/>
        <c:varyColors val="0"/>
        <c:ser>
          <c:idx val="0"/>
          <c:order val="0"/>
          <c:tx>
            <c:strRef>
              <c:f>Sheet1!$B$1</c:f>
              <c:strCache>
                <c:ptCount val="1"/>
                <c:pt idx="0">
                  <c:v>Science/Engineering</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Sheet1!$B$2:$B$4</c:f>
              <c:numCache>
                <c:formatCode>General</c:formatCode>
                <c:ptCount val="3"/>
                <c:pt idx="0">
                  <c:v>4</c:v>
                </c:pt>
                <c:pt idx="1">
                  <c:v>26</c:v>
                </c:pt>
                <c:pt idx="2">
                  <c:v>61</c:v>
                </c:pt>
              </c:numCache>
            </c:numRef>
          </c:val>
        </c:ser>
        <c:ser>
          <c:idx val="1"/>
          <c:order val="1"/>
          <c:tx>
            <c:strRef>
              <c:f>Sheet1!$C$1</c:f>
              <c:strCache>
                <c:ptCount val="1"/>
                <c:pt idx="0">
                  <c:v>Science Education</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Sheet1!$C$2:$C$4</c:f>
              <c:numCache>
                <c:formatCode>General</c:formatCode>
                <c:ptCount val="3"/>
                <c:pt idx="0">
                  <c:v>2</c:v>
                </c:pt>
                <c:pt idx="1">
                  <c:v>27</c:v>
                </c:pt>
                <c:pt idx="2">
                  <c:v>48</c:v>
                </c:pt>
              </c:numCache>
            </c:numRef>
          </c:val>
        </c:ser>
        <c:ser>
          <c:idx val="2"/>
          <c:order val="2"/>
          <c:tx>
            <c:strRef>
              <c:f>Sheet1!$D$1</c:f>
              <c:strCache>
                <c:ptCount val="1"/>
                <c:pt idx="0">
                  <c:v>Science/Engineering or Science Education</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Sheet1!$D$2:$D$4</c:f>
              <c:numCache>
                <c:formatCode>General</c:formatCode>
                <c:ptCount val="3"/>
                <c:pt idx="0">
                  <c:v>5</c:v>
                </c:pt>
                <c:pt idx="1">
                  <c:v>41</c:v>
                </c:pt>
                <c:pt idx="2">
                  <c:v>82</c:v>
                </c:pt>
              </c:numCache>
            </c:numRef>
          </c:val>
        </c:ser>
        <c:dLbls>
          <c:showLegendKey val="0"/>
          <c:showVal val="0"/>
          <c:showCatName val="0"/>
          <c:showSerName val="0"/>
          <c:showPercent val="0"/>
          <c:showBubbleSize val="0"/>
        </c:dLbls>
        <c:gapWidth val="150"/>
        <c:axId val="82583552"/>
        <c:axId val="82585088"/>
      </c:barChart>
      <c:catAx>
        <c:axId val="82583552"/>
        <c:scaling>
          <c:orientation val="minMax"/>
        </c:scaling>
        <c:delete val="0"/>
        <c:axPos val="b"/>
        <c:majorTickMark val="out"/>
        <c:minorTickMark val="none"/>
        <c:tickLblPos val="nextTo"/>
        <c:crossAx val="82585088"/>
        <c:crosses val="autoZero"/>
        <c:auto val="1"/>
        <c:lblAlgn val="ctr"/>
        <c:lblOffset val="100"/>
        <c:noMultiLvlLbl val="0"/>
      </c:catAx>
      <c:valAx>
        <c:axId val="82585088"/>
        <c:scaling>
          <c:orientation val="minMax"/>
        </c:scaling>
        <c:delete val="0"/>
        <c:axPos val="l"/>
        <c:title>
          <c:tx>
            <c:rich>
              <a:bodyPr rot="-5400000" vert="horz"/>
              <a:lstStyle/>
              <a:p>
                <a:pPr>
                  <a:defRPr/>
                </a:pPr>
                <a:r>
                  <a:rPr lang="en-US" dirty="0" smtClean="0"/>
                  <a:t>Percent of Teachers</a:t>
                </a:r>
                <a:endParaRPr lang="en-US" dirty="0"/>
              </a:p>
            </c:rich>
          </c:tx>
          <c:overlay val="0"/>
        </c:title>
        <c:numFmt formatCode="General" sourceLinked="1"/>
        <c:majorTickMark val="out"/>
        <c:minorTickMark val="none"/>
        <c:tickLblPos val="nextTo"/>
        <c:crossAx val="82583552"/>
        <c:crosses val="autoZero"/>
        <c:crossBetween val="between"/>
        <c:majorUnit val="20"/>
      </c:valAx>
    </c:plotArea>
    <c:legend>
      <c:legendPos val="b"/>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Percent of Teachers</c:v>
                </c:pt>
              </c:strCache>
            </c:strRef>
          </c:tx>
          <c:invertIfNegative val="0"/>
          <c:dLbls>
            <c:showLegendKey val="0"/>
            <c:showVal val="1"/>
            <c:showCatName val="0"/>
            <c:showSerName val="0"/>
            <c:showPercent val="0"/>
            <c:showBubbleSize val="0"/>
            <c:showLeaderLines val="0"/>
          </c:dLbls>
          <c:cat>
            <c:strRef>
              <c:f>Sheet1!$A$2:$A$5</c:f>
              <c:strCache>
                <c:ptCount val="4"/>
                <c:pt idx="0">
                  <c:v>Lowest Poverty Schools</c:v>
                </c:pt>
                <c:pt idx="1">
                  <c:v>Second Quartile</c:v>
                </c:pt>
                <c:pt idx="2">
                  <c:v>Third Quartile</c:v>
                </c:pt>
                <c:pt idx="3">
                  <c:v>Highest Poverty Schools</c:v>
                </c:pt>
              </c:strCache>
            </c:strRef>
          </c:cat>
          <c:val>
            <c:numRef>
              <c:f>Sheet1!$B$2:$B$5</c:f>
              <c:numCache>
                <c:formatCode>General</c:formatCode>
                <c:ptCount val="4"/>
                <c:pt idx="0">
                  <c:v>68</c:v>
                </c:pt>
                <c:pt idx="1">
                  <c:v>57</c:v>
                </c:pt>
                <c:pt idx="2">
                  <c:v>62</c:v>
                </c:pt>
                <c:pt idx="3">
                  <c:v>58</c:v>
                </c:pt>
              </c:numCache>
            </c:numRef>
          </c:val>
        </c:ser>
        <c:dLbls>
          <c:showLegendKey val="0"/>
          <c:showVal val="0"/>
          <c:showCatName val="0"/>
          <c:showSerName val="0"/>
          <c:showPercent val="0"/>
          <c:showBubbleSize val="0"/>
        </c:dLbls>
        <c:gapWidth val="150"/>
        <c:axId val="82639104"/>
        <c:axId val="95273344"/>
      </c:barChart>
      <c:catAx>
        <c:axId val="82639104"/>
        <c:scaling>
          <c:orientation val="minMax"/>
        </c:scaling>
        <c:delete val="0"/>
        <c:axPos val="b"/>
        <c:title>
          <c:tx>
            <c:rich>
              <a:bodyPr/>
              <a:lstStyle/>
              <a:p>
                <a:pPr algn="ctr">
                  <a:defRPr/>
                </a:pPr>
                <a:r>
                  <a:rPr lang="en-US" sz="1800" b="1" i="0" baseline="0" dirty="0" smtClean="0">
                    <a:effectLst/>
                    <a:latin typeface="+mn-lt"/>
                  </a:rPr>
                  <a:t>Quartile of Schools Based on Percentage of Students Eligible for Free/Reduced-Price Lunch</a:t>
                </a:r>
                <a:endParaRPr lang="en-US" dirty="0">
                  <a:effectLst/>
                  <a:latin typeface="+mn-lt"/>
                </a:endParaRPr>
              </a:p>
            </c:rich>
          </c:tx>
          <c:overlay val="0"/>
        </c:title>
        <c:majorTickMark val="out"/>
        <c:minorTickMark val="none"/>
        <c:tickLblPos val="nextTo"/>
        <c:crossAx val="95273344"/>
        <c:crosses val="autoZero"/>
        <c:auto val="1"/>
        <c:lblAlgn val="ctr"/>
        <c:lblOffset val="100"/>
        <c:noMultiLvlLbl val="0"/>
      </c:catAx>
      <c:valAx>
        <c:axId val="95273344"/>
        <c:scaling>
          <c:orientation val="minMax"/>
          <c:max val="100"/>
        </c:scaling>
        <c:delete val="0"/>
        <c:axPos val="l"/>
        <c:title>
          <c:tx>
            <c:rich>
              <a:bodyPr rot="-5400000" vert="horz"/>
              <a:lstStyle/>
              <a:p>
                <a:pPr>
                  <a:defRPr/>
                </a:pPr>
                <a:r>
                  <a:rPr lang="en-US" dirty="0" smtClean="0"/>
                  <a:t>Percent of Teachers</a:t>
                </a:r>
                <a:endParaRPr lang="en-US" dirty="0"/>
              </a:p>
            </c:rich>
          </c:tx>
          <c:overlay val="0"/>
        </c:title>
        <c:numFmt formatCode="General" sourceLinked="1"/>
        <c:majorTickMark val="out"/>
        <c:minorTickMark val="none"/>
        <c:tickLblPos val="nextTo"/>
        <c:crossAx val="8263910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Elementary</c:v>
                </c:pt>
              </c:strCache>
            </c:strRef>
          </c:tx>
          <c:invertIfNegative val="0"/>
          <c:dLbls>
            <c:showLegendKey val="0"/>
            <c:showVal val="1"/>
            <c:showCatName val="0"/>
            <c:showSerName val="0"/>
            <c:showPercent val="0"/>
            <c:showBubbleSize val="0"/>
            <c:showLeaderLines val="0"/>
          </c:dLbls>
          <c:cat>
            <c:strRef>
              <c:f>Sheet1!$A$2:$A$9</c:f>
              <c:strCache>
                <c:ptCount val="8"/>
                <c:pt idx="0">
                  <c:v>Engineering</c:v>
                </c:pt>
                <c:pt idx="1">
                  <c:v>Physics</c:v>
                </c:pt>
                <c:pt idx="2">
                  <c:v>Environmental science</c:v>
                </c:pt>
                <c:pt idx="3">
                  <c:v>Chemistry</c:v>
                </c:pt>
                <c:pt idx="4">
                  <c:v>Earth/space science</c:v>
                </c:pt>
                <c:pt idx="5">
                  <c:v>Student teaching in science</c:v>
                </c:pt>
                <c:pt idx="6">
                  <c:v>Science education</c:v>
                </c:pt>
                <c:pt idx="7">
                  <c:v>Life sciences</c:v>
                </c:pt>
              </c:strCache>
            </c:strRef>
          </c:cat>
          <c:val>
            <c:numRef>
              <c:f>Sheet1!$B$2:$B$9</c:f>
              <c:numCache>
                <c:formatCode>General</c:formatCode>
                <c:ptCount val="8"/>
                <c:pt idx="0">
                  <c:v>1</c:v>
                </c:pt>
                <c:pt idx="1">
                  <c:v>32</c:v>
                </c:pt>
                <c:pt idx="2">
                  <c:v>33</c:v>
                </c:pt>
                <c:pt idx="3">
                  <c:v>47</c:v>
                </c:pt>
                <c:pt idx="4">
                  <c:v>65</c:v>
                </c:pt>
                <c:pt idx="5">
                  <c:v>70</c:v>
                </c:pt>
                <c:pt idx="6">
                  <c:v>89</c:v>
                </c:pt>
                <c:pt idx="7">
                  <c:v>90</c:v>
                </c:pt>
              </c:numCache>
            </c:numRef>
          </c:val>
        </c:ser>
        <c:dLbls>
          <c:showLegendKey val="0"/>
          <c:showVal val="0"/>
          <c:showCatName val="0"/>
          <c:showSerName val="0"/>
          <c:showPercent val="0"/>
          <c:showBubbleSize val="0"/>
        </c:dLbls>
        <c:gapWidth val="150"/>
        <c:axId val="95289728"/>
        <c:axId val="95291264"/>
      </c:barChart>
      <c:catAx>
        <c:axId val="95289728"/>
        <c:scaling>
          <c:orientation val="minMax"/>
        </c:scaling>
        <c:delete val="0"/>
        <c:axPos val="l"/>
        <c:majorTickMark val="out"/>
        <c:minorTickMark val="none"/>
        <c:tickLblPos val="nextTo"/>
        <c:crossAx val="95291264"/>
        <c:crosses val="autoZero"/>
        <c:auto val="1"/>
        <c:lblAlgn val="ctr"/>
        <c:lblOffset val="100"/>
        <c:noMultiLvlLbl val="0"/>
      </c:catAx>
      <c:valAx>
        <c:axId val="95291264"/>
        <c:scaling>
          <c:orientation val="minMax"/>
          <c:min val="0"/>
        </c:scaling>
        <c:delete val="0"/>
        <c:axPos val="b"/>
        <c:title>
          <c:tx>
            <c:rich>
              <a:bodyPr rot="0" vert="horz"/>
              <a:lstStyle/>
              <a:p>
                <a:pPr>
                  <a:defRPr/>
                </a:pPr>
                <a:r>
                  <a:rPr lang="en-US" dirty="0" smtClean="0"/>
                  <a:t>Percent of Teachers</a:t>
                </a:r>
                <a:endParaRPr lang="en-US" dirty="0"/>
              </a:p>
            </c:rich>
          </c:tx>
          <c:overlay val="0"/>
        </c:title>
        <c:numFmt formatCode="General" sourceLinked="1"/>
        <c:majorTickMark val="out"/>
        <c:minorTickMark val="none"/>
        <c:tickLblPos val="nextTo"/>
        <c:crossAx val="9528972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65FBF3C-731A-4969-8A38-A20C33142FDA}" type="datetimeFigureOut">
              <a:rPr lang="en-US" smtClean="0"/>
              <a:t>1/29/2014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0AA50FA-BEBD-4B47-82B4-A4C8D3F1FCF1}" type="slidenum">
              <a:rPr lang="en-US" smtClean="0"/>
              <a:t>‹#›</a:t>
            </a:fld>
            <a:endParaRPr lang="en-US"/>
          </a:p>
        </p:txBody>
      </p:sp>
    </p:spTree>
    <p:extLst>
      <p:ext uri="{BB962C8B-B14F-4D97-AF65-F5344CB8AC3E}">
        <p14:creationId xmlns:p14="http://schemas.microsoft.com/office/powerpoint/2010/main" val="20678188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D08EC91-40DE-41D2-96FD-AC4A3412D014}" type="datetimeFigureOut">
              <a:rPr lang="en-US" smtClean="0"/>
              <a:t>1/29/2014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472F11F-6199-4934-A1DC-A9FDDA9F712C}" type="slidenum">
              <a:rPr lang="en-US" smtClean="0"/>
              <a:t>‹#›</a:t>
            </a:fld>
            <a:endParaRPr lang="en-US"/>
          </a:p>
        </p:txBody>
      </p:sp>
    </p:spTree>
    <p:extLst>
      <p:ext uri="{BB962C8B-B14F-4D97-AF65-F5344CB8AC3E}">
        <p14:creationId xmlns:p14="http://schemas.microsoft.com/office/powerpoint/2010/main" val="555280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1</a:t>
            </a:fld>
            <a:endParaRPr lang="en-US"/>
          </a:p>
        </p:txBody>
      </p:sp>
    </p:spTree>
    <p:extLst>
      <p:ext uri="{BB962C8B-B14F-4D97-AF65-F5344CB8AC3E}">
        <p14:creationId xmlns:p14="http://schemas.microsoft.com/office/powerpoint/2010/main" val="1728763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solidFill>
                <a:srgbClr val="FF0000"/>
              </a:solidFill>
            </a:endParaRPr>
          </a:p>
          <a:p>
            <a:endParaRPr lang="en-US" baseline="0" dirty="0" smtClean="0">
              <a:solidFill>
                <a:srgbClr val="FF0000"/>
              </a:solidFill>
            </a:endParaRPr>
          </a:p>
        </p:txBody>
      </p:sp>
      <p:sp>
        <p:nvSpPr>
          <p:cNvPr id="4" name="Slide Number Placeholder 3"/>
          <p:cNvSpPr>
            <a:spLocks noGrp="1"/>
          </p:cNvSpPr>
          <p:nvPr>
            <p:ph type="sldNum" sz="quarter" idx="10"/>
          </p:nvPr>
        </p:nvSpPr>
        <p:spPr/>
        <p:txBody>
          <a:bodyPr/>
          <a:lstStyle/>
          <a:p>
            <a:fld id="{B472F11F-6199-4934-A1DC-A9FDDA9F712C}" type="slidenum">
              <a:rPr lang="en-US" smtClean="0"/>
              <a:t>10</a:t>
            </a:fld>
            <a:endParaRPr lang="en-US"/>
          </a:p>
        </p:txBody>
      </p:sp>
    </p:spTree>
    <p:extLst>
      <p:ext uri="{BB962C8B-B14F-4D97-AF65-F5344CB8AC3E}">
        <p14:creationId xmlns:p14="http://schemas.microsoft.com/office/powerpoint/2010/main" val="172850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science portion</a:t>
            </a:r>
            <a:r>
              <a:rPr lang="en-US" baseline="0" dirty="0" smtClean="0"/>
              <a:t> </a:t>
            </a:r>
            <a:r>
              <a:rPr lang="en-US" dirty="0" smtClean="0"/>
              <a:t>of Table 2.4, p. 10 in Technical Report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This slide shows data derived from:</a:t>
            </a:r>
            <a:r>
              <a:rPr lang="en-US" b="1"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Science Teacher Questionnaire</a:t>
            </a:r>
          </a:p>
          <a:p>
            <a:r>
              <a:rPr lang="en-US" dirty="0" smtClean="0"/>
              <a:t>Q42. For the students in this class, indicate the number of males and females in this class in each of the following categories of race/ethnicity.</a:t>
            </a:r>
          </a:p>
          <a:p>
            <a:pPr marL="685800" lvl="1" indent="-228600">
              <a:buFont typeface="+mj-lt"/>
              <a:buAutoNum type="alphaLcPeriod"/>
            </a:pPr>
            <a:r>
              <a:rPr lang="en-US" dirty="0" smtClean="0"/>
              <a:t>American Indian or Alaska Native _____</a:t>
            </a:r>
            <a:r>
              <a:rPr lang="en-US" baseline="0" dirty="0" smtClean="0"/>
              <a:t>     </a:t>
            </a:r>
            <a:r>
              <a:rPr lang="en-US" dirty="0" smtClean="0"/>
              <a:t>_____</a:t>
            </a:r>
          </a:p>
          <a:p>
            <a:pPr marL="685800" lvl="1" indent="-228600">
              <a:buFont typeface="+mj-lt"/>
              <a:buAutoNum type="alphaLcPeriod"/>
            </a:pPr>
            <a:r>
              <a:rPr lang="en-US" dirty="0" smtClean="0"/>
              <a:t>Asian _____</a:t>
            </a:r>
            <a:r>
              <a:rPr lang="en-US" baseline="0" dirty="0" smtClean="0"/>
              <a:t>     </a:t>
            </a:r>
            <a:r>
              <a:rPr lang="en-US" dirty="0" smtClean="0"/>
              <a:t>_____</a:t>
            </a:r>
          </a:p>
          <a:p>
            <a:pPr marL="685800" lvl="1" indent="-228600">
              <a:buFont typeface="+mj-lt"/>
              <a:buAutoNum type="alphaLcPeriod"/>
            </a:pPr>
            <a:r>
              <a:rPr lang="en-US" dirty="0" smtClean="0"/>
              <a:t>Black or African American _____</a:t>
            </a:r>
            <a:r>
              <a:rPr lang="en-US" baseline="0" dirty="0" smtClean="0"/>
              <a:t>     </a:t>
            </a:r>
            <a:r>
              <a:rPr lang="en-US" dirty="0" smtClean="0"/>
              <a:t>_____</a:t>
            </a:r>
          </a:p>
          <a:p>
            <a:pPr marL="685800" lvl="1" indent="-228600">
              <a:buFont typeface="+mj-lt"/>
              <a:buAutoNum type="alphaLcPeriod"/>
            </a:pPr>
            <a:r>
              <a:rPr lang="en-US" dirty="0" smtClean="0"/>
              <a:t>Hispanic/Latino _____</a:t>
            </a:r>
            <a:r>
              <a:rPr lang="en-US" baseline="0" dirty="0" smtClean="0"/>
              <a:t>     </a:t>
            </a:r>
            <a:r>
              <a:rPr lang="en-US" dirty="0" smtClean="0"/>
              <a:t>_____</a:t>
            </a:r>
          </a:p>
          <a:p>
            <a:pPr marL="685800" lvl="1" indent="-228600">
              <a:buFont typeface="+mj-lt"/>
              <a:buAutoNum type="alphaLcPeriod"/>
            </a:pPr>
            <a:r>
              <a:rPr lang="en-US" dirty="0" smtClean="0"/>
              <a:t>Native Hawaiian or Other Pacific Islander _____</a:t>
            </a:r>
            <a:r>
              <a:rPr lang="en-US" baseline="0" dirty="0" smtClean="0"/>
              <a:t>     </a:t>
            </a:r>
            <a:r>
              <a:rPr lang="en-US" dirty="0" smtClean="0"/>
              <a:t>_____</a:t>
            </a:r>
          </a:p>
          <a:p>
            <a:pPr marL="685800" lvl="1" indent="-228600">
              <a:buFont typeface="+mj-lt"/>
              <a:buAutoNum type="alphaLcPeriod"/>
            </a:pPr>
            <a:r>
              <a:rPr lang="en-US" dirty="0" smtClean="0"/>
              <a:t>White _____</a:t>
            </a:r>
            <a:r>
              <a:rPr lang="en-US" baseline="0" dirty="0" smtClean="0"/>
              <a:t>     </a:t>
            </a:r>
            <a:r>
              <a:rPr lang="en-US" dirty="0" smtClean="0"/>
              <a:t>_____</a:t>
            </a:r>
          </a:p>
          <a:p>
            <a:pPr marL="685800" lvl="1" indent="-228600">
              <a:buFont typeface="+mj-lt"/>
              <a:buAutoNum type="alphaLcPeriod"/>
            </a:pPr>
            <a:r>
              <a:rPr lang="en-US" dirty="0" smtClean="0"/>
              <a:t>Two or more races _____</a:t>
            </a:r>
            <a:r>
              <a:rPr lang="en-US" baseline="0" dirty="0" smtClean="0"/>
              <a:t>     </a:t>
            </a:r>
            <a:r>
              <a:rPr lang="en-US" dirty="0" smtClean="0"/>
              <a:t>_____</a:t>
            </a:r>
          </a:p>
          <a:p>
            <a:endParaRPr lang="en-US" dirty="0" smtClean="0"/>
          </a:p>
          <a:p>
            <a:r>
              <a:rPr lang="en-US" dirty="0" smtClean="0"/>
              <a:t>Q79. Are you of Hispanic or Latino origin? </a:t>
            </a:r>
          </a:p>
          <a:p>
            <a:pPr marL="628650" lvl="1" indent="-171450">
              <a:buFont typeface="Courier New" panose="02070309020205020404" pitchFamily="49" charset="0"/>
              <a:buChar char="o"/>
            </a:pPr>
            <a:r>
              <a:rPr lang="en-US" dirty="0" smtClean="0"/>
              <a:t>Yes </a:t>
            </a:r>
          </a:p>
          <a:p>
            <a:pPr marL="628650" lvl="1" indent="-171450">
              <a:buFont typeface="Courier New" panose="02070309020205020404" pitchFamily="49" charset="0"/>
              <a:buChar char="o"/>
            </a:pPr>
            <a:r>
              <a:rPr lang="en-US" dirty="0" smtClean="0"/>
              <a:t>No </a:t>
            </a:r>
          </a:p>
          <a:p>
            <a:r>
              <a:rPr lang="en-US" dirty="0" smtClean="0"/>
              <a:t> </a:t>
            </a:r>
          </a:p>
          <a:p>
            <a:r>
              <a:rPr lang="en-US" dirty="0" smtClean="0"/>
              <a:t>Q80. What is your race? (Select all that apply.) </a:t>
            </a:r>
          </a:p>
          <a:p>
            <a:pPr marL="628650" lvl="1" indent="-171450">
              <a:buFont typeface="Wingdings" panose="05000000000000000000" pitchFamily="2" charset="2"/>
              <a:buChar char="q"/>
            </a:pPr>
            <a:r>
              <a:rPr lang="en-US" dirty="0" smtClean="0"/>
              <a:t>American Indian or Alaska Native </a:t>
            </a:r>
          </a:p>
          <a:p>
            <a:pPr marL="628650" lvl="1" indent="-171450">
              <a:buFont typeface="Wingdings" panose="05000000000000000000" pitchFamily="2" charset="2"/>
              <a:buChar char="q"/>
            </a:pPr>
            <a:r>
              <a:rPr lang="en-US" dirty="0" smtClean="0"/>
              <a:t>Asian </a:t>
            </a:r>
          </a:p>
          <a:p>
            <a:pPr marL="628650" lvl="1" indent="-171450">
              <a:buFont typeface="Wingdings" panose="05000000000000000000" pitchFamily="2" charset="2"/>
              <a:buChar char="q"/>
            </a:pPr>
            <a:r>
              <a:rPr lang="en-US" dirty="0" smtClean="0"/>
              <a:t>Black or African American </a:t>
            </a:r>
          </a:p>
          <a:p>
            <a:pPr marL="628650" lvl="1" indent="-171450">
              <a:buFont typeface="Wingdings" panose="05000000000000000000" pitchFamily="2" charset="2"/>
              <a:buChar char="q"/>
            </a:pPr>
            <a:r>
              <a:rPr lang="en-US" dirty="0" smtClean="0"/>
              <a:t>Native Hawaiian or Other Pacific Islander </a:t>
            </a:r>
          </a:p>
          <a:p>
            <a:pPr marL="628650" lvl="1" indent="-171450">
              <a:buFont typeface="Wingdings" panose="05000000000000000000" pitchFamily="2" charset="2"/>
              <a:buChar char="q"/>
            </a:pPr>
            <a:r>
              <a:rPr lang="en-US" dirty="0" smtClean="0"/>
              <a:t>White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numbers in parentheses</a:t>
            </a:r>
            <a:r>
              <a:rPr lang="en-US" baseline="0" dirty="0" smtClean="0"/>
              <a:t> are standard errors.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Chapters 2–7 in the technical report provide data on several key indicators, disaggregated by one or more equity factors: the prior achievement level of students in the class, the percentage of non-Asian minority students in the class, the percentage of students in the school eligible for free/reduced-price lunch (FRL), school size, community type, and region.  For FRL, each school was classified into one of four categories (defined as quartiles) based on the proportion of students eligible for FRL.  Similarly, each randomly selected class was classified into one of the four categories based on the proportion of students in the class identified as non-Asian minorities.  Note: Since the publication of the technical report, the term “Non-Asian Minority” has been changed to “Race/Ethnic Groups Historically Underrepresented in STEM.”  This updated language is used in the slides provided for presentation.</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smtClean="0"/>
              <a:t>Findings</a:t>
            </a:r>
            <a:r>
              <a:rPr lang="en-US" sz="1200" b="1" i="0" baseline="0" dirty="0" smtClean="0"/>
              <a:t> Highlighted in Technical Report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sz="1200" kern="1200" dirty="0" smtClean="0">
                <a:solidFill>
                  <a:schemeClr val="tx1"/>
                </a:solidFill>
                <a:effectLst/>
                <a:latin typeface="+mn-lt"/>
                <a:ea typeface="+mn-ea"/>
                <a:cs typeface="+mn-cs"/>
              </a:rPr>
              <a:t>Table 2.4 shows the percentage of classes taught by non-Asian minority teachers by the proportion of non-Asian minority students in the class.  Note that in both science and mathematics, classes in the highest quartile in terms of students from underrepresented groups are more likely than those in the lowest quartile to be taught by teachers from underrepresented groups.”</a:t>
            </a:r>
            <a:endParaRPr lang="en-US" dirty="0" smtClean="0"/>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11</a:t>
            </a:fld>
            <a:endParaRPr lang="en-US"/>
          </a:p>
        </p:txBody>
      </p:sp>
    </p:spTree>
    <p:extLst>
      <p:ext uri="{BB962C8B-B14F-4D97-AF65-F5344CB8AC3E}">
        <p14:creationId xmlns:p14="http://schemas.microsoft.com/office/powerpoint/2010/main" val="2042581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Historically Underrepresented Students/Teachers includes American Indian or Alaskan Native, Black or African American, Hispanic or Latino, or Native Hawaiian or Other Pacific Islander teachers/students.</a:t>
            </a:r>
          </a:p>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12</a:t>
            </a:fld>
            <a:endParaRPr lang="en-US"/>
          </a:p>
        </p:txBody>
      </p:sp>
    </p:spTree>
    <p:extLst>
      <p:ext uri="{BB962C8B-B14F-4D97-AF65-F5344CB8AC3E}">
        <p14:creationId xmlns:p14="http://schemas.microsoft.com/office/powerpoint/2010/main" val="410575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72F11F-6199-4934-A1DC-A9FDDA9F712C}" type="slidenum">
              <a:rPr lang="en-US" smtClean="0"/>
              <a:t>13</a:t>
            </a:fld>
            <a:endParaRPr lang="en-US"/>
          </a:p>
        </p:txBody>
      </p:sp>
    </p:spTree>
    <p:extLst>
      <p:ext uri="{BB962C8B-B14F-4D97-AF65-F5344CB8AC3E}">
        <p14:creationId xmlns:p14="http://schemas.microsoft.com/office/powerpoint/2010/main" val="29778162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science portion of</a:t>
            </a:r>
            <a:r>
              <a:rPr lang="en-US" baseline="0" dirty="0" smtClean="0"/>
              <a:t> </a:t>
            </a:r>
            <a:r>
              <a:rPr lang="en-US" dirty="0" smtClean="0"/>
              <a:t>Table 2.5, p. 11 in Technical Report</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This slide shows data derived from:</a:t>
            </a:r>
            <a:r>
              <a:rPr lang="en-US" b="1" baseline="0" dirty="0" smtClean="0"/>
              <a:t> </a:t>
            </a:r>
          </a:p>
          <a:p>
            <a:endParaRPr lang="en-US" dirty="0" smtClean="0"/>
          </a:p>
          <a:p>
            <a:r>
              <a:rPr lang="en-US" dirty="0" smtClean="0"/>
              <a:t>Science Teacher Questionnaire</a:t>
            </a:r>
          </a:p>
          <a:p>
            <a:r>
              <a:rPr lang="en-US" dirty="0" smtClean="0"/>
              <a:t>Q11. Have you been awarded one or more bachelor’s and/or graduate degrees in the following fields? (With regard to bachelor’s degrees, count only areas in which you majored.) (Response Options: Yes, No) </a:t>
            </a:r>
          </a:p>
          <a:p>
            <a:pPr marL="685800" lvl="1" indent="-228600">
              <a:buFont typeface="+mj-lt"/>
              <a:buAutoNum type="alphaLcPeriod"/>
            </a:pPr>
            <a:r>
              <a:rPr lang="en-US" b="0" strike="sngStrike" dirty="0" smtClean="0"/>
              <a:t>Education, including science education</a:t>
            </a:r>
          </a:p>
          <a:p>
            <a:pPr marL="685800" lvl="1" indent="-228600">
              <a:buFont typeface="+mj-lt"/>
              <a:buAutoNum type="alphaLcPeriod"/>
            </a:pPr>
            <a:r>
              <a:rPr lang="en-US" b="0" dirty="0" smtClean="0"/>
              <a:t>Natural Sciences and/or Engineering </a:t>
            </a:r>
          </a:p>
          <a:p>
            <a:pPr marL="685800" lvl="1" indent="-228600">
              <a:buFont typeface="+mj-lt"/>
              <a:buAutoNum type="alphaLcPeriod"/>
            </a:pPr>
            <a:r>
              <a:rPr lang="en-US" b="0" strike="sngStrike" dirty="0" smtClean="0"/>
              <a:t>Other, please specify _____</a:t>
            </a:r>
          </a:p>
          <a:p>
            <a:endParaRPr lang="en-US" b="0" dirty="0" smtClean="0"/>
          </a:p>
          <a:p>
            <a:r>
              <a:rPr lang="en-US" dirty="0" smtClean="0"/>
              <a:t>Q12. What type of education degree do you have? (With regard to bachelor’s degrees, count only areas in which you majored.) (Select all that apply.)</a:t>
            </a:r>
          </a:p>
          <a:p>
            <a:pPr marL="628650" lvl="1" indent="-171450">
              <a:buFont typeface="Wingdings" panose="05000000000000000000" pitchFamily="2" charset="2"/>
              <a:buChar char="q"/>
            </a:pPr>
            <a:r>
              <a:rPr lang="en-US" b="0" strike="sngStrike" dirty="0" smtClean="0"/>
              <a:t>Elementary Education </a:t>
            </a:r>
          </a:p>
          <a:p>
            <a:pPr marL="628650" lvl="1" indent="-171450">
              <a:buFont typeface="Wingdings" panose="05000000000000000000" pitchFamily="2" charset="2"/>
              <a:buChar char="q"/>
            </a:pPr>
            <a:r>
              <a:rPr lang="en-US" b="0" strike="sngStrike" dirty="0" smtClean="0"/>
              <a:t>Mathematics Education</a:t>
            </a:r>
          </a:p>
          <a:p>
            <a:pPr marL="628650" lvl="1" indent="-171450">
              <a:buFont typeface="Wingdings" panose="05000000000000000000" pitchFamily="2" charset="2"/>
              <a:buChar char="q"/>
            </a:pPr>
            <a:r>
              <a:rPr lang="en-US" b="0" dirty="0" smtClean="0"/>
              <a:t>Science Education </a:t>
            </a:r>
          </a:p>
          <a:p>
            <a:pPr marL="628650" lvl="1" indent="-171450">
              <a:buFont typeface="Wingdings" panose="05000000000000000000" pitchFamily="2" charset="2"/>
              <a:buChar char="q"/>
            </a:pPr>
            <a:r>
              <a:rPr lang="en-US" b="0" strike="sngStrike" dirty="0" smtClean="0"/>
              <a:t>Other Education, please specify _____</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numbers in parentheses</a:t>
            </a:r>
            <a:r>
              <a:rPr lang="en-US" baseline="0" dirty="0" smtClean="0"/>
              <a:t> are standard errors.</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smtClean="0"/>
              <a:t>Findings</a:t>
            </a:r>
            <a:r>
              <a:rPr lang="en-US" sz="1200" b="1" i="0" baseline="0" dirty="0" smtClean="0"/>
              <a:t> Highlighted in Technical Report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can be seen in Table 2.5, very few teachers of science/mathematics at the elementary level have college or graduate degrees in these disciplines.  The percentage of teachers with one or more degrees in science/mathematics increases with increasing grade range, with 52 percent of high school mathematics teachers and 61 percent of high school science teachers having a major in their discipline.  If the definition of degree in discipline is expanded to include degrees in science/mathematics education, these figures increase to 73 percent of high school mathematics teachers and 82 percent of high school science teachers.”</a:t>
            </a:r>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14</a:t>
            </a:fld>
            <a:endParaRPr lang="en-US"/>
          </a:p>
        </p:txBody>
      </p:sp>
    </p:spTree>
    <p:extLst>
      <p:ext uri="{BB962C8B-B14F-4D97-AF65-F5344CB8AC3E}">
        <p14:creationId xmlns:p14="http://schemas.microsoft.com/office/powerpoint/2010/main" val="3669748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15</a:t>
            </a:fld>
            <a:endParaRPr lang="en-US"/>
          </a:p>
        </p:txBody>
      </p:sp>
    </p:spTree>
    <p:extLst>
      <p:ext uri="{BB962C8B-B14F-4D97-AF65-F5344CB8AC3E}">
        <p14:creationId xmlns:p14="http://schemas.microsoft.com/office/powerpoint/2010/main" val="38874904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science portion of Table 2.6, p. 11</a:t>
            </a:r>
            <a:r>
              <a:rPr lang="en-US" baseline="0" dirty="0" smtClean="0"/>
              <a:t> in Technical Report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This slide shows data derived</a:t>
            </a:r>
            <a:r>
              <a:rPr lang="en-US" b="1" baseline="0" dirty="0" smtClean="0"/>
              <a:t> from:</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Science Teacher Questionnaire</a:t>
            </a:r>
          </a:p>
          <a:p>
            <a:r>
              <a:rPr lang="en-US" dirty="0" smtClean="0"/>
              <a:t>Q11. Have you been awarded one or more bachelor’s and/or graduate degrees in the following fields? (With regard to bachelor’s degrees, count only areas in which you majored.) (Response Options: Yes, No) </a:t>
            </a:r>
          </a:p>
          <a:p>
            <a:pPr marL="685800" lvl="1" indent="-228600">
              <a:buFont typeface="+mj-lt"/>
              <a:buAutoNum type="alphaLcPeriod"/>
            </a:pPr>
            <a:r>
              <a:rPr lang="en-US" b="0" strike="sngStrike" dirty="0" smtClean="0"/>
              <a:t>Education, including science education</a:t>
            </a:r>
          </a:p>
          <a:p>
            <a:pPr marL="685800" lvl="1" indent="-228600">
              <a:buFont typeface="+mj-lt"/>
              <a:buAutoNum type="alphaLcPeriod"/>
            </a:pPr>
            <a:r>
              <a:rPr lang="en-US" b="0" dirty="0" smtClean="0"/>
              <a:t>Natural Sciences and/or Engineering </a:t>
            </a:r>
          </a:p>
          <a:p>
            <a:pPr marL="685800" lvl="1" indent="-228600">
              <a:buFont typeface="+mj-lt"/>
              <a:buAutoNum type="alphaLcPeriod"/>
            </a:pPr>
            <a:r>
              <a:rPr lang="en-US" b="0" strike="sngStrike" dirty="0" smtClean="0"/>
              <a:t>Other, please specify _____</a:t>
            </a:r>
          </a:p>
          <a:p>
            <a:endParaRPr lang="en-US" b="0" dirty="0" smtClean="0"/>
          </a:p>
          <a:p>
            <a:r>
              <a:rPr lang="en-US" dirty="0" smtClean="0"/>
              <a:t>Q12. What type of education degree do you have? (With regard to bachelor’s degrees, count only areas in which you majored.) (Select all that apply.)</a:t>
            </a:r>
          </a:p>
          <a:p>
            <a:pPr marL="628650" lvl="1" indent="-171450">
              <a:buFont typeface="Wingdings" panose="05000000000000000000" pitchFamily="2" charset="2"/>
              <a:buChar char="q"/>
            </a:pPr>
            <a:r>
              <a:rPr lang="en-US" b="0" strike="sngStrike" dirty="0" smtClean="0"/>
              <a:t>Elementary Education </a:t>
            </a:r>
          </a:p>
          <a:p>
            <a:pPr marL="628650" lvl="1" indent="-171450">
              <a:buFont typeface="Wingdings" panose="05000000000000000000" pitchFamily="2" charset="2"/>
              <a:buChar char="q"/>
            </a:pPr>
            <a:r>
              <a:rPr lang="en-US" b="0" strike="sngStrike" dirty="0" smtClean="0"/>
              <a:t>Mathematics Education</a:t>
            </a:r>
          </a:p>
          <a:p>
            <a:pPr marL="628650" lvl="1" indent="-171450">
              <a:buFont typeface="Wingdings" panose="05000000000000000000" pitchFamily="2" charset="2"/>
              <a:buChar char="q"/>
            </a:pPr>
            <a:r>
              <a:rPr lang="en-US" b="0" dirty="0" smtClean="0"/>
              <a:t>Science Education </a:t>
            </a:r>
          </a:p>
          <a:p>
            <a:pPr marL="628650" lvl="1" indent="-171450">
              <a:buFont typeface="Wingdings" panose="05000000000000000000" pitchFamily="2" charset="2"/>
              <a:buChar char="q"/>
            </a:pPr>
            <a:r>
              <a:rPr lang="en-US" b="0" strike="sngStrike" dirty="0" smtClean="0"/>
              <a:t>Other Education, please specify _____</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numbers in parentheses</a:t>
            </a:r>
            <a:r>
              <a:rPr lang="en-US" baseline="0" dirty="0" smtClean="0"/>
              <a:t> are standard errors.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Chapters 2–7 in the technical report provide data on several key indicators, disaggregated by one or more equity factors: the prior achievement level of students in the class, the percentage of non-Asian minority students in the class, the percentage of students in the school eligible for free/reduced-price lunch (FRL), school size, community type, and region.  For FRL, each school was classified into one of four categories (defined as quartiles) based on the proportion of students eligible for FRL.  Similarly, each randomly selected class was classified into one of the four categories based on the proportion of students in the class identified as non-Asian minorities.  Note: Since the publication of the technical report, the term “Non-Asian Minority” has been changed to “Race/Ethnic Groups Historically Underrepresented in STEM.”  This updated language is used in the slides provided for presentation.</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smtClean="0"/>
              <a:t>Findings</a:t>
            </a:r>
            <a:r>
              <a:rPr lang="en-US" sz="1200" b="1" i="0" baseline="0" dirty="0" smtClean="0"/>
              <a:t> Highlighted in Technical Report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sz="1200" kern="1200" dirty="0" smtClean="0">
                <a:solidFill>
                  <a:schemeClr val="tx1"/>
                </a:solidFill>
                <a:effectLst/>
                <a:latin typeface="+mn-lt"/>
                <a:ea typeface="+mn-ea"/>
                <a:cs typeface="+mn-cs"/>
              </a:rPr>
              <a:t>Table 2.6 shows the percent of science/mathematics teachers with degrees in their discipline (including science/mathematics education), by schools with different concentrations of students eligible for free/reduced-price lunch.  In science, but not in mathematics, significantly fewer teachers with degrees in the discipline work in schools in the highest quartile compared to the schools in the lowest quartile.”</a:t>
            </a:r>
          </a:p>
        </p:txBody>
      </p:sp>
      <p:sp>
        <p:nvSpPr>
          <p:cNvPr id="4" name="Slide Number Placeholder 3"/>
          <p:cNvSpPr>
            <a:spLocks noGrp="1"/>
          </p:cNvSpPr>
          <p:nvPr>
            <p:ph type="sldNum" sz="quarter" idx="10"/>
          </p:nvPr>
        </p:nvSpPr>
        <p:spPr/>
        <p:txBody>
          <a:bodyPr/>
          <a:lstStyle/>
          <a:p>
            <a:fld id="{B472F11F-6199-4934-A1DC-A9FDDA9F712C}" type="slidenum">
              <a:rPr lang="en-US" smtClean="0"/>
              <a:t>16</a:t>
            </a:fld>
            <a:endParaRPr lang="en-US"/>
          </a:p>
        </p:txBody>
      </p:sp>
    </p:spTree>
    <p:extLst>
      <p:ext uri="{BB962C8B-B14F-4D97-AF65-F5344CB8AC3E}">
        <p14:creationId xmlns:p14="http://schemas.microsoft.com/office/powerpoint/2010/main" val="3971362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Secondary Teachers include middle and high school teachers.</a:t>
            </a:r>
          </a:p>
          <a:p>
            <a:r>
              <a:rPr lang="en-US" dirty="0" smtClean="0"/>
              <a:t>Degree</a:t>
            </a:r>
            <a:r>
              <a:rPr lang="en-US" baseline="0" dirty="0" smtClean="0"/>
              <a:t> in Discipline includes a degree in Science Education and/or Science/Engineering field.</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17</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2.7, p. 12 in Technical Report</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This slide shows data derived from:</a:t>
            </a:r>
            <a:r>
              <a:rPr lang="en-US" b="1" baseline="0" dirty="0" smtClean="0"/>
              <a:t> </a:t>
            </a:r>
          </a:p>
          <a:p>
            <a:endParaRPr lang="en-US" dirty="0" smtClean="0"/>
          </a:p>
          <a:p>
            <a:r>
              <a:rPr lang="en-US" dirty="0" smtClean="0"/>
              <a:t>Science Teacher Questionnaire</a:t>
            </a:r>
          </a:p>
          <a:p>
            <a:r>
              <a:rPr lang="en-US" dirty="0" smtClean="0"/>
              <a:t>Q26. For each of the following areas, indicate the number of semester and/or quarter courses you completed. </a:t>
            </a:r>
          </a:p>
          <a:p>
            <a:pPr marL="628650" lvl="1" indent="-171450">
              <a:buFont typeface="Arial" panose="020B0604020202020204" pitchFamily="34" charset="0"/>
              <a:buChar char="•"/>
            </a:pPr>
            <a:r>
              <a:rPr lang="en-US" dirty="0" smtClean="0"/>
              <a:t>Count courses not credit hours. </a:t>
            </a:r>
          </a:p>
          <a:p>
            <a:pPr marL="628650" lvl="1" indent="-171450">
              <a:buFont typeface="Arial" panose="020B0604020202020204" pitchFamily="34" charset="0"/>
              <a:buChar char="•"/>
            </a:pPr>
            <a:r>
              <a:rPr lang="en-US" dirty="0" smtClean="0"/>
              <a:t>Include courses taken at the graduate or undergraduate level, as well as courses for which you received college credit while you were in high school. </a:t>
            </a:r>
          </a:p>
          <a:p>
            <a:pPr marL="628650" lvl="1" indent="-171450">
              <a:buFont typeface="Arial" panose="020B0604020202020204" pitchFamily="34" charset="0"/>
              <a:buChar char="•"/>
            </a:pPr>
            <a:r>
              <a:rPr lang="en-US" dirty="0" smtClean="0"/>
              <a:t>Count each course taken in high school for college credit as a one semester college course. </a:t>
            </a:r>
          </a:p>
          <a:p>
            <a:pPr marL="628650" lvl="1" indent="-171450">
              <a:buFont typeface="Arial" panose="020B0604020202020204" pitchFamily="34" charset="0"/>
              <a:buChar char="•"/>
            </a:pPr>
            <a:r>
              <a:rPr lang="en-US" dirty="0" smtClean="0"/>
              <a:t>Count courses that lasted multiple semesters or quarters as multiple courses. </a:t>
            </a:r>
          </a:p>
          <a:p>
            <a:pPr marL="628650" lvl="1" indent="-171450">
              <a:buFont typeface="Arial" panose="020B0604020202020204" pitchFamily="34" charset="0"/>
              <a:buChar char="•"/>
            </a:pPr>
            <a:r>
              <a:rPr lang="en-US" dirty="0" smtClean="0"/>
              <a:t>If your transcripts are not available, provide your best estimates. </a:t>
            </a:r>
          </a:p>
          <a:p>
            <a:pPr marL="628650" lvl="1" indent="-171450">
              <a:buFont typeface="Arial" panose="020B0604020202020204" pitchFamily="34" charset="0"/>
              <a:buChar char="•"/>
            </a:pPr>
            <a:r>
              <a:rPr lang="en-US" dirty="0" smtClean="0"/>
              <a:t>Enter your responses as whole numbers (for example: 3). You may either enter 0 (zero) or leave the box empty wherever applicable.</a:t>
            </a:r>
          </a:p>
          <a:p>
            <a:pPr marL="685800" lvl="1" indent="-228600">
              <a:buFont typeface="+mj-lt"/>
              <a:buAutoNum type="alphaLcPeriod"/>
            </a:pPr>
            <a:r>
              <a:rPr lang="en-US" b="0" strike="sngStrike" dirty="0" smtClean="0"/>
              <a:t>Interdisciplinary science (a single course that addresses content across multiple science subjects, such as biology, chemistry, physics and/or Earth science) _____</a:t>
            </a:r>
            <a:r>
              <a:rPr lang="en-US" b="0" strike="sngStrike" baseline="0" dirty="0" smtClean="0"/>
              <a:t>     </a:t>
            </a:r>
            <a:r>
              <a:rPr lang="en-US" b="0" strike="sngStrike" dirty="0" smtClean="0"/>
              <a:t>_____</a:t>
            </a:r>
          </a:p>
          <a:p>
            <a:pPr marL="685800" lvl="1" indent="-228600">
              <a:buFont typeface="+mj-lt"/>
              <a:buAutoNum type="alphaLcPeriod"/>
            </a:pPr>
            <a:r>
              <a:rPr lang="en-US" b="0" dirty="0" smtClean="0"/>
              <a:t>Biology/Life science _____</a:t>
            </a:r>
            <a:r>
              <a:rPr lang="en-US" b="0" baseline="0" dirty="0" smtClean="0"/>
              <a:t>     </a:t>
            </a:r>
            <a:r>
              <a:rPr lang="en-US" b="0" dirty="0" smtClean="0"/>
              <a:t>_____</a:t>
            </a:r>
          </a:p>
          <a:p>
            <a:pPr marL="685800" lvl="1" indent="-228600">
              <a:buFont typeface="+mj-lt"/>
              <a:buAutoNum type="alphaLcPeriod"/>
            </a:pPr>
            <a:r>
              <a:rPr lang="en-US" b="0" dirty="0" smtClean="0"/>
              <a:t>Chemistry _____</a:t>
            </a:r>
            <a:r>
              <a:rPr lang="en-US" b="0" baseline="0" dirty="0" smtClean="0"/>
              <a:t>     </a:t>
            </a:r>
            <a:r>
              <a:rPr lang="en-US" b="0" dirty="0" smtClean="0"/>
              <a:t>_____</a:t>
            </a:r>
          </a:p>
          <a:p>
            <a:pPr marL="685800" lvl="1" indent="-228600">
              <a:buFont typeface="+mj-lt"/>
              <a:buAutoNum type="alphaLcPeriod"/>
            </a:pPr>
            <a:r>
              <a:rPr lang="en-US" b="0" dirty="0" smtClean="0"/>
              <a:t>Physics _____</a:t>
            </a:r>
            <a:r>
              <a:rPr lang="en-US" b="0" baseline="0" dirty="0" smtClean="0"/>
              <a:t>     </a:t>
            </a:r>
            <a:r>
              <a:rPr lang="en-US" b="0" dirty="0" smtClean="0"/>
              <a:t>_____</a:t>
            </a:r>
          </a:p>
          <a:p>
            <a:pPr marL="685800" lvl="1" indent="-228600">
              <a:buFont typeface="+mj-lt"/>
              <a:buAutoNum type="alphaLcPeriod"/>
            </a:pPr>
            <a:r>
              <a:rPr lang="en-US" b="0" dirty="0" smtClean="0"/>
              <a:t>Earth/Space science _____</a:t>
            </a:r>
            <a:r>
              <a:rPr lang="en-US" b="0" baseline="0" dirty="0" smtClean="0"/>
              <a:t>     </a:t>
            </a:r>
            <a:r>
              <a:rPr lang="en-US" b="0" dirty="0" smtClean="0"/>
              <a:t>_____</a:t>
            </a:r>
          </a:p>
          <a:p>
            <a:pPr marL="685800" lvl="1" indent="-228600">
              <a:buFont typeface="+mj-lt"/>
              <a:buAutoNum type="alphaLcPeriod"/>
            </a:pPr>
            <a:r>
              <a:rPr lang="en-US" b="0" dirty="0" smtClean="0"/>
              <a:t>Environmental science _____</a:t>
            </a:r>
            <a:r>
              <a:rPr lang="en-US" b="0" baseline="0" dirty="0" smtClean="0"/>
              <a:t>     </a:t>
            </a:r>
            <a:r>
              <a:rPr lang="en-US" b="0" dirty="0" smtClean="0"/>
              <a:t>_____</a:t>
            </a:r>
          </a:p>
          <a:p>
            <a:pPr marL="685800" lvl="1" indent="-228600">
              <a:buFont typeface="+mj-lt"/>
              <a:buAutoNum type="alphaLcPeriod"/>
            </a:pPr>
            <a:r>
              <a:rPr lang="en-US" b="0" dirty="0" smtClean="0"/>
              <a:t>Engineering _____</a:t>
            </a:r>
            <a:r>
              <a:rPr lang="en-US" b="0" baseline="0" dirty="0" smtClean="0"/>
              <a:t>     </a:t>
            </a:r>
            <a:r>
              <a:rPr lang="en-US" b="0" dirty="0" smtClean="0"/>
              <a:t>_____</a:t>
            </a:r>
          </a:p>
          <a:p>
            <a:pPr marL="685800" lvl="1" indent="-228600">
              <a:buFont typeface="+mj-lt"/>
              <a:buAutoNum type="alphaLcPeriod"/>
            </a:pPr>
            <a:r>
              <a:rPr lang="en-US" strike="sngStrike" dirty="0" smtClean="0"/>
              <a:t>Mathematics _____</a:t>
            </a:r>
            <a:r>
              <a:rPr lang="en-US" strike="sngStrike" baseline="0" dirty="0" smtClean="0"/>
              <a:t>     </a:t>
            </a:r>
            <a:r>
              <a:rPr lang="en-US" strike="sngStrike" dirty="0" smtClean="0"/>
              <a:t>_____</a:t>
            </a:r>
          </a:p>
          <a:p>
            <a:endParaRPr lang="en-US" dirty="0" smtClean="0"/>
          </a:p>
          <a:p>
            <a:r>
              <a:rPr lang="en-US" dirty="0" smtClean="0"/>
              <a:t>Q33. </a:t>
            </a:r>
            <a:r>
              <a:rPr lang="en-US" sz="1200" kern="1200" dirty="0" smtClean="0">
                <a:solidFill>
                  <a:schemeClr val="tx1"/>
                </a:solidFill>
                <a:effectLst/>
                <a:latin typeface="+mn-lt"/>
                <a:ea typeface="+mn-ea"/>
                <a:cs typeface="+mn-cs"/>
              </a:rPr>
              <a:t>When did you last take a formal course for </a:t>
            </a:r>
            <a:r>
              <a:rPr lang="en-US" sz="1200" b="0" kern="1200" dirty="0" smtClean="0">
                <a:solidFill>
                  <a:schemeClr val="tx1"/>
                </a:solidFill>
                <a:effectLst/>
                <a:latin typeface="+mn-lt"/>
                <a:ea typeface="+mn-ea"/>
                <a:cs typeface="+mn-cs"/>
              </a:rPr>
              <a:t>college credit </a:t>
            </a:r>
            <a:r>
              <a:rPr lang="en-US" sz="1200" kern="1200" dirty="0" smtClean="0">
                <a:solidFill>
                  <a:schemeClr val="tx1"/>
                </a:solidFill>
                <a:effectLst/>
                <a:latin typeface="+mn-lt"/>
                <a:ea typeface="+mn-ea"/>
                <a:cs typeface="+mn-cs"/>
              </a:rPr>
              <a:t>in each of the following areas? Do not count courses for which you received only Continuing Education Units.</a:t>
            </a:r>
            <a:endParaRPr lang="en-US" dirty="0" smtClean="0"/>
          </a:p>
          <a:p>
            <a:r>
              <a:rPr lang="en-US" dirty="0" smtClean="0"/>
              <a:t>The numbers in parentheses</a:t>
            </a:r>
            <a:r>
              <a:rPr lang="en-US" baseline="0" dirty="0" smtClean="0"/>
              <a:t> are standard errors. (Response Options: [1] </a:t>
            </a:r>
            <a:r>
              <a:rPr lang="en-US" sz="1200" b="0" kern="1200" dirty="0" smtClean="0">
                <a:solidFill>
                  <a:schemeClr val="tx1"/>
                </a:solidFill>
                <a:effectLst/>
                <a:latin typeface="+mn-lt"/>
                <a:ea typeface="+mn-ea"/>
                <a:cs typeface="+mn-cs"/>
              </a:rPr>
              <a:t>In the last 3 years, [2] 4–6 years ago, [3] 7–10 years ago, [4] More than 10 years ago, [5] Never)</a:t>
            </a:r>
            <a:endParaRPr lang="en-US" baseline="0" dirty="0" smtClean="0"/>
          </a:p>
          <a:p>
            <a:pPr marL="685800" lvl="1" indent="-228600">
              <a:buFont typeface="+mj-lt"/>
              <a:buAutoNum type="alphaLcPeriod"/>
            </a:pPr>
            <a:r>
              <a:rPr lang="en-US" sz="1200" strike="sngStrike" kern="1200" dirty="0" smtClean="0">
                <a:solidFill>
                  <a:schemeClr val="tx1"/>
                </a:solidFill>
                <a:effectLst/>
                <a:latin typeface="+mn-lt"/>
                <a:ea typeface="+mn-ea"/>
                <a:cs typeface="+mn-cs"/>
              </a:rPr>
              <a:t>Science</a:t>
            </a:r>
          </a:p>
          <a:p>
            <a:pPr marL="685800" lvl="1" indent="-228600">
              <a:buFont typeface="+mj-lt"/>
              <a:buAutoNum type="alphaLcPeriod"/>
            </a:pPr>
            <a:r>
              <a:rPr lang="en-US" sz="1200" b="0" kern="1200" dirty="0" smtClean="0">
                <a:solidFill>
                  <a:schemeClr val="tx1"/>
                </a:solidFill>
                <a:effectLst/>
                <a:latin typeface="+mn-lt"/>
                <a:ea typeface="+mn-ea"/>
                <a:cs typeface="+mn-cs"/>
              </a:rPr>
              <a:t>How to teach science</a:t>
            </a:r>
          </a:p>
          <a:p>
            <a:pPr marL="685800" lvl="1" indent="-228600">
              <a:buFont typeface="+mj-lt"/>
              <a:buAutoNum type="alphaLcPeriod"/>
            </a:pPr>
            <a:r>
              <a:rPr lang="en-US" sz="1200" b="0" kern="1200" dirty="0" smtClean="0">
                <a:solidFill>
                  <a:schemeClr val="tx1"/>
                </a:solidFill>
                <a:effectLst/>
                <a:latin typeface="+mn-lt"/>
                <a:ea typeface="+mn-ea"/>
                <a:cs typeface="+mn-cs"/>
              </a:rPr>
              <a:t>Student teaching in science</a:t>
            </a:r>
          </a:p>
          <a:p>
            <a:pPr marL="685800" lvl="1" indent="-228600">
              <a:buFont typeface="+mj-lt"/>
              <a:buAutoNum type="alphaLcPeriod"/>
            </a:pPr>
            <a:r>
              <a:rPr lang="en-US" sz="1200" strike="sngStrike" kern="1200" dirty="0" smtClean="0">
                <a:solidFill>
                  <a:schemeClr val="tx1"/>
                </a:solidFill>
                <a:effectLst/>
                <a:latin typeface="+mn-lt"/>
                <a:ea typeface="+mn-ea"/>
                <a:cs typeface="+mn-cs"/>
              </a:rPr>
              <a:t>Student teaching in other subjects</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smtClean="0"/>
              <a:t>Findings</a:t>
            </a:r>
            <a:r>
              <a:rPr lang="en-US" sz="1200" b="1" i="0" baseline="0" dirty="0" smtClean="0"/>
              <a:t> Highlighted in Technical Report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“Table 2.7 shows the percentage of science teachers in each grade range with at least one college course in each of a number of science disciplines.  Note that 90 percent or more of science teachers at each level had coursework in the life sciences, 85 percent or more had at least one course in science education, and roughly 70 percent had a student teaching experience that included science.  In contrast, in both chemistry and physics, the percent of teachers with at least one college course in the discipline increases substantially with increasing grade range.”</a:t>
            </a:r>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18</a:t>
            </a:fld>
            <a:endParaRPr lang="en-US"/>
          </a:p>
        </p:txBody>
      </p:sp>
    </p:spTree>
    <p:extLst>
      <p:ext uri="{BB962C8B-B14F-4D97-AF65-F5344CB8AC3E}">
        <p14:creationId xmlns:p14="http://schemas.microsoft.com/office/powerpoint/2010/main" val="15336118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Each grade-level chart is sorted independently; consequently items may appear in different orders.</a:t>
            </a:r>
          </a:p>
        </p:txBody>
      </p:sp>
      <p:sp>
        <p:nvSpPr>
          <p:cNvPr id="4" name="Slide Number Placeholder 3"/>
          <p:cNvSpPr>
            <a:spLocks noGrp="1"/>
          </p:cNvSpPr>
          <p:nvPr>
            <p:ph type="sldNum" sz="quarter" idx="10"/>
          </p:nvPr>
        </p:nvSpPr>
        <p:spPr/>
        <p:txBody>
          <a:bodyPr/>
          <a:lstStyle/>
          <a:p>
            <a:fld id="{B472F11F-6199-4934-A1DC-A9FDDA9F712C}" type="slidenum">
              <a:rPr lang="en-US" smtClean="0"/>
              <a:t>19</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2</a:t>
            </a:fld>
            <a:endParaRPr lang="en-US"/>
          </a:p>
        </p:txBody>
      </p:sp>
    </p:spTree>
    <p:extLst>
      <p:ext uri="{BB962C8B-B14F-4D97-AF65-F5344CB8AC3E}">
        <p14:creationId xmlns:p14="http://schemas.microsoft.com/office/powerpoint/2010/main" val="11860159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Each grade-level chart is sorted independently; consequently items may appear in different orders.</a:t>
            </a:r>
          </a:p>
          <a:p>
            <a:endParaRPr lang="en-US" baseline="0"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20</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Each grade-level chart is sorted independently; consequently items may appear in different orders.</a:t>
            </a:r>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21</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science portion of Table 2.14,</a:t>
            </a:r>
            <a:r>
              <a:rPr lang="en-US" baseline="0" dirty="0" smtClean="0"/>
              <a:t> p. 14 in Technical Report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This slide shows data from an individual item.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Science Teacher Questionnaire</a:t>
            </a:r>
            <a:endParaRPr lang="en-US" sz="1200" b="1"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Q27. How many of the undergraduate and graduate level science courses you completed were taken at each of the following types of institutions? (Please do not include science education courses.) </a:t>
            </a:r>
          </a:p>
          <a:p>
            <a:pPr marL="685800" lvl="1" indent="-228600">
              <a:buFont typeface="+mj-lt"/>
              <a:buAutoNum type="alphaLcPeriod"/>
            </a:pPr>
            <a:r>
              <a:rPr lang="en-US" sz="1200" b="0" kern="1200" dirty="0" smtClean="0">
                <a:solidFill>
                  <a:schemeClr val="tx1"/>
                </a:solidFill>
                <a:effectLst/>
                <a:latin typeface="+mn-lt"/>
                <a:ea typeface="+mn-ea"/>
                <a:cs typeface="+mn-cs"/>
              </a:rPr>
              <a:t>Two-year college, community college, and/or technical school _____</a:t>
            </a:r>
          </a:p>
          <a:p>
            <a:pPr marL="685800" lvl="1" indent="-228600">
              <a:buFont typeface="+mj-lt"/>
              <a:buAutoNum type="alphaLcPeriod"/>
            </a:pPr>
            <a:r>
              <a:rPr lang="en-US" sz="1200" b="0" strike="sngStrike" kern="1200" dirty="0" smtClean="0">
                <a:solidFill>
                  <a:schemeClr val="tx1"/>
                </a:solidFill>
                <a:effectLst/>
                <a:latin typeface="+mn-lt"/>
                <a:ea typeface="+mn-ea"/>
                <a:cs typeface="+mn-cs"/>
              </a:rPr>
              <a:t>Four-year college and/or university _____</a:t>
            </a:r>
          </a:p>
          <a:p>
            <a:pPr lvl="0"/>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numbers in parentheses are standard errors.</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Findings Highlighted in Technical Report</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addition to asking teachers about the types of science/mathematics courses they had completed in college, the 2012 National Survey asked teachers how many of those courses they had taken at two-year institutions, including community colleges and technical schools, and how many at four-year colleges/universities.  As can be seen in Table 2.14, similar proportions of teachers in the various subject/grade-range categories have taken at least some disciplinary courses at two-year institutions.”</a:t>
            </a:r>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22</a:t>
            </a:fld>
            <a:endParaRPr lang="en-US"/>
          </a:p>
        </p:txBody>
      </p:sp>
    </p:spTree>
    <p:extLst>
      <p:ext uri="{BB962C8B-B14F-4D97-AF65-F5344CB8AC3E}">
        <p14:creationId xmlns:p14="http://schemas.microsoft.com/office/powerpoint/2010/main" val="37807869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23</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The science portion of Table 2.15, p. 15 in Technical Report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This slide shows data derived from: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Science Teacher Questionnaire</a:t>
            </a:r>
            <a:endParaRPr lang="en-US" sz="1200" b="1"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Q27. How many of the undergraduate and graduate level science courses you completed were taken at each of the following types of institutions? (Please do not include science education courses.) </a:t>
            </a:r>
          </a:p>
          <a:p>
            <a:pPr marL="685800" lvl="1" indent="-228600">
              <a:buFont typeface="+mj-lt"/>
              <a:buAutoNum type="alphaLcPeriod"/>
            </a:pPr>
            <a:r>
              <a:rPr lang="en-US" sz="1200" b="0" kern="1200" dirty="0" smtClean="0">
                <a:solidFill>
                  <a:schemeClr val="tx1"/>
                </a:solidFill>
                <a:effectLst/>
                <a:latin typeface="+mn-lt"/>
                <a:ea typeface="+mn-ea"/>
                <a:cs typeface="+mn-cs"/>
              </a:rPr>
              <a:t>Two-year college, community college, and/or technical school _____</a:t>
            </a:r>
          </a:p>
          <a:p>
            <a:pPr marL="685800" lvl="1" indent="-228600">
              <a:buFont typeface="+mj-lt"/>
              <a:buAutoNum type="alphaLcPeriod"/>
            </a:pPr>
            <a:r>
              <a:rPr lang="en-US" sz="1200" b="0" kern="1200" dirty="0" smtClean="0">
                <a:solidFill>
                  <a:schemeClr val="tx1"/>
                </a:solidFill>
                <a:effectLst/>
                <a:latin typeface="+mn-lt"/>
                <a:ea typeface="+mn-ea"/>
                <a:cs typeface="+mn-cs"/>
              </a:rPr>
              <a:t>Four-year college and/or university _____</a:t>
            </a:r>
          </a:p>
          <a:p>
            <a:pPr marL="0" lvl="0" indent="0">
              <a:buNone/>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numbers in parentheses are standard errors.</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Findings Highlighted in Technical Report</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extent to which those teachers completed their science/mathematics coursework at two-year institutions varied considerably by grade range, with the proportion of courses taken decreasing with increasing grade level (see Table 2.15).”</a:t>
            </a:r>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24</a:t>
            </a:fld>
            <a:endParaRPr lang="en-US"/>
          </a:p>
        </p:txBody>
      </p:sp>
    </p:spTree>
    <p:extLst>
      <p:ext uri="{BB962C8B-B14F-4D97-AF65-F5344CB8AC3E}">
        <p14:creationId xmlns:p14="http://schemas.microsoft.com/office/powerpoint/2010/main" val="34637839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Includes only teachers who completed part of the coursework in their field at a two-year institution.</a:t>
            </a:r>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25</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Table 2.16, p. 15 in Technical Report</a:t>
            </a:r>
          </a:p>
          <a:p>
            <a:endParaRPr lang="en-US" sz="1200" b="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This slide shows data derived from: </a:t>
            </a:r>
          </a:p>
          <a:p>
            <a:endParaRPr lang="en-US" sz="1200" kern="1200" dirty="0" smtClean="0">
              <a:solidFill>
                <a:schemeClr val="tx1"/>
              </a:solidFill>
              <a:effectLst/>
              <a:latin typeface="+mn-lt"/>
              <a:ea typeface="+mn-ea"/>
              <a:cs typeface="+mn-cs"/>
            </a:endParaRPr>
          </a:p>
          <a:p>
            <a:r>
              <a:rPr lang="en-US" dirty="0" smtClean="0"/>
              <a:t>Science Teacher Questionnaire</a:t>
            </a:r>
          </a:p>
          <a:p>
            <a:r>
              <a:rPr lang="en-US" dirty="0" smtClean="0"/>
              <a:t>Q26. For each of the following areas, indicate the number of semester and/or quarter courses you completed. </a:t>
            </a:r>
          </a:p>
          <a:p>
            <a:pPr marL="628650" lvl="1" indent="-171450">
              <a:buFont typeface="Arial" panose="020B0604020202020204" pitchFamily="34" charset="0"/>
              <a:buChar char="•"/>
            </a:pPr>
            <a:r>
              <a:rPr lang="en-US" dirty="0" smtClean="0"/>
              <a:t>Count courses not credit hours. </a:t>
            </a:r>
          </a:p>
          <a:p>
            <a:pPr marL="628650" lvl="1" indent="-171450">
              <a:buFont typeface="Arial" panose="020B0604020202020204" pitchFamily="34" charset="0"/>
              <a:buChar char="•"/>
            </a:pPr>
            <a:r>
              <a:rPr lang="en-US" dirty="0" smtClean="0"/>
              <a:t>Include courses taken at the graduate or undergraduate level, as well as courses for which you received college credit while you were in high school. </a:t>
            </a:r>
          </a:p>
          <a:p>
            <a:pPr marL="628650" lvl="1" indent="-171450">
              <a:buFont typeface="Arial" panose="020B0604020202020204" pitchFamily="34" charset="0"/>
              <a:buChar char="•"/>
            </a:pPr>
            <a:r>
              <a:rPr lang="en-US" dirty="0" smtClean="0"/>
              <a:t>Count each course taken in high school for college credit as a one semester college course. </a:t>
            </a:r>
          </a:p>
          <a:p>
            <a:pPr marL="628650" lvl="1" indent="-171450">
              <a:buFont typeface="Arial" panose="020B0604020202020204" pitchFamily="34" charset="0"/>
              <a:buChar char="•"/>
            </a:pPr>
            <a:r>
              <a:rPr lang="en-US" dirty="0" smtClean="0"/>
              <a:t>Count courses that lasted multiple semesters or quarters as multiple courses. </a:t>
            </a:r>
          </a:p>
          <a:p>
            <a:pPr marL="628650" lvl="1" indent="-171450">
              <a:buFont typeface="Arial" panose="020B0604020202020204" pitchFamily="34" charset="0"/>
              <a:buChar char="•"/>
            </a:pPr>
            <a:r>
              <a:rPr lang="en-US" dirty="0" smtClean="0"/>
              <a:t>If your transcripts are not available, provide your best estimates. </a:t>
            </a:r>
          </a:p>
          <a:p>
            <a:pPr marL="628650" lvl="1" indent="-171450">
              <a:buFont typeface="Arial" panose="020B0604020202020204" pitchFamily="34" charset="0"/>
              <a:buChar char="•"/>
            </a:pPr>
            <a:r>
              <a:rPr lang="en-US" dirty="0" smtClean="0"/>
              <a:t>Enter your responses as whole numbers (for example: 3). You may either enter 0 (zero) or leave the box empty wherever applicable.</a:t>
            </a:r>
          </a:p>
          <a:p>
            <a:pPr marL="685800" lvl="1" indent="-228600">
              <a:buFont typeface="+mj-lt"/>
              <a:buAutoNum type="alphaLcPeriod"/>
            </a:pPr>
            <a:r>
              <a:rPr lang="en-US" strike="sngStrike" dirty="0" smtClean="0"/>
              <a:t>Interdisciplinary science (a single course that addresses content across multiple science subjects, such as biology, chemistry, physics and/or Earth science) _____	_____</a:t>
            </a:r>
          </a:p>
          <a:p>
            <a:pPr marL="685800" lvl="1" indent="-228600">
              <a:buFont typeface="+mj-lt"/>
              <a:buAutoNum type="alphaLcPeriod"/>
            </a:pPr>
            <a:r>
              <a:rPr lang="en-US" b="0" dirty="0" smtClean="0"/>
              <a:t>Biology/Life science _____</a:t>
            </a:r>
            <a:r>
              <a:rPr lang="en-US" b="0" baseline="0" dirty="0" smtClean="0"/>
              <a:t>     </a:t>
            </a:r>
            <a:r>
              <a:rPr lang="en-US" b="0" dirty="0" smtClean="0"/>
              <a:t>_____</a:t>
            </a:r>
          </a:p>
          <a:p>
            <a:pPr marL="685800" lvl="1" indent="-228600">
              <a:buFont typeface="+mj-lt"/>
              <a:buAutoNum type="alphaLcPeriod"/>
            </a:pPr>
            <a:r>
              <a:rPr lang="en-US" b="0" dirty="0" smtClean="0"/>
              <a:t>Chemistry _____</a:t>
            </a:r>
            <a:r>
              <a:rPr lang="en-US" b="0" baseline="0" dirty="0" smtClean="0"/>
              <a:t>     </a:t>
            </a:r>
            <a:r>
              <a:rPr lang="en-US" b="0" dirty="0" smtClean="0"/>
              <a:t>_____</a:t>
            </a:r>
          </a:p>
          <a:p>
            <a:pPr marL="685800" lvl="1" indent="-228600">
              <a:buFont typeface="+mj-lt"/>
              <a:buAutoNum type="alphaLcPeriod"/>
            </a:pPr>
            <a:r>
              <a:rPr lang="en-US" b="0" dirty="0" smtClean="0"/>
              <a:t>Physics _____</a:t>
            </a:r>
            <a:r>
              <a:rPr lang="en-US" b="0" baseline="0" dirty="0" smtClean="0"/>
              <a:t>     </a:t>
            </a:r>
            <a:r>
              <a:rPr lang="en-US" b="0" dirty="0" smtClean="0"/>
              <a:t>_____</a:t>
            </a:r>
          </a:p>
          <a:p>
            <a:pPr marL="685800" lvl="1" indent="-228600">
              <a:buFont typeface="+mj-lt"/>
              <a:buAutoNum type="alphaLcPeriod"/>
            </a:pPr>
            <a:r>
              <a:rPr lang="en-US" b="0" dirty="0" smtClean="0"/>
              <a:t>Earth/Space science _____</a:t>
            </a:r>
            <a:r>
              <a:rPr lang="en-US" b="0" baseline="0" dirty="0" smtClean="0"/>
              <a:t>     </a:t>
            </a:r>
            <a:r>
              <a:rPr lang="en-US" b="0" dirty="0" smtClean="0"/>
              <a:t>_____</a:t>
            </a:r>
          </a:p>
          <a:p>
            <a:pPr marL="685800" lvl="1" indent="-228600">
              <a:buFont typeface="+mj-lt"/>
              <a:buAutoNum type="alphaLcPeriod"/>
            </a:pPr>
            <a:r>
              <a:rPr lang="en-US" strike="sngStrike" dirty="0" smtClean="0"/>
              <a:t>Environmental science _____</a:t>
            </a:r>
            <a:r>
              <a:rPr lang="en-US" strike="sngStrike" baseline="0" dirty="0" smtClean="0"/>
              <a:t>     </a:t>
            </a:r>
            <a:r>
              <a:rPr lang="en-US" strike="sngStrike" dirty="0" smtClean="0"/>
              <a:t>_____</a:t>
            </a:r>
          </a:p>
          <a:p>
            <a:pPr marL="685800" lvl="1" indent="-228600">
              <a:buFont typeface="+mj-lt"/>
              <a:buAutoNum type="alphaLcPeriod"/>
            </a:pPr>
            <a:r>
              <a:rPr lang="en-US" strike="sngStrike" dirty="0" smtClean="0"/>
              <a:t>Engineering _____</a:t>
            </a:r>
            <a:r>
              <a:rPr lang="en-US" strike="sngStrike" baseline="0" dirty="0" smtClean="0"/>
              <a:t>     </a:t>
            </a:r>
            <a:r>
              <a:rPr lang="en-US" strike="sngStrike" dirty="0" smtClean="0"/>
              <a:t>_____</a:t>
            </a:r>
          </a:p>
          <a:p>
            <a:pPr marL="685800" lvl="1" indent="-228600">
              <a:buFont typeface="+mj-lt"/>
              <a:buAutoNum type="alphaLcPeriod"/>
            </a:pPr>
            <a:r>
              <a:rPr lang="en-US" strike="sngStrike" dirty="0" smtClean="0"/>
              <a:t>Mathematics _____</a:t>
            </a:r>
            <a:r>
              <a:rPr lang="en-US" strike="sngStrike" baseline="0" dirty="0" smtClean="0"/>
              <a:t>     </a:t>
            </a:r>
            <a:r>
              <a:rPr lang="en-US" strike="sngStrike" dirty="0" smtClean="0"/>
              <a:t>_____</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numbers in parentheses are standard errors.</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Findings Highlighted in Technical Report</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sz="1200" kern="1200" dirty="0" smtClean="0">
                <a:solidFill>
                  <a:schemeClr val="tx1"/>
                </a:solidFill>
                <a:effectLst/>
                <a:latin typeface="+mn-lt"/>
                <a:ea typeface="+mn-ea"/>
                <a:cs typeface="+mn-cs"/>
              </a:rPr>
              <a:t>Teachers of science in the elementary grades are typically responsible for instruction across science disciplines.  Accordingly, the National Science Teachers Association (NSTA) has recommended that rather than studying a single science discipline in depth, elementary science teachers be prepared to teach life science, Earth science, and physical science.  As can be seen in Table 2.16, 36 percent of elementary science teachers have had courses in all three of those areas, and another 38 percent have had coursework in two of the three areas.  At the other end of the spectrum, 6 percent of elementary science teachers have not had any college science courses.”</a:t>
            </a:r>
          </a:p>
        </p:txBody>
      </p:sp>
      <p:sp>
        <p:nvSpPr>
          <p:cNvPr id="4" name="Slide Number Placeholder 3"/>
          <p:cNvSpPr>
            <a:spLocks noGrp="1"/>
          </p:cNvSpPr>
          <p:nvPr>
            <p:ph type="sldNum" sz="quarter" idx="10"/>
          </p:nvPr>
        </p:nvSpPr>
        <p:spPr/>
        <p:txBody>
          <a:bodyPr/>
          <a:lstStyle/>
          <a:p>
            <a:fld id="{B472F11F-6199-4934-A1DC-A9FDDA9F712C}" type="slidenum">
              <a:rPr lang="en-US" smtClean="0"/>
              <a:t>26</a:t>
            </a:fld>
            <a:endParaRPr lang="en-US"/>
          </a:p>
        </p:txBody>
      </p:sp>
    </p:spTree>
    <p:extLst>
      <p:ext uri="{BB962C8B-B14F-4D97-AF65-F5344CB8AC3E}">
        <p14:creationId xmlns:p14="http://schemas.microsoft.com/office/powerpoint/2010/main" val="23671265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Physical science is defined as a course in either chemistry or physics. </a:t>
            </a:r>
          </a:p>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27</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2.17, p. 15 in Technical Report</a:t>
            </a:r>
          </a:p>
          <a:p>
            <a:endParaRPr lang="en-US" dirty="0" smtClean="0"/>
          </a:p>
          <a:p>
            <a:r>
              <a:rPr lang="en-US" sz="1200" b="1" kern="1200" dirty="0" smtClean="0">
                <a:solidFill>
                  <a:schemeClr val="tx1"/>
                </a:solidFill>
                <a:effectLst/>
                <a:latin typeface="+mn-lt"/>
                <a:ea typeface="+mn-ea"/>
                <a:cs typeface="+mn-cs"/>
              </a:rPr>
              <a:t>This slide shows data derived from: </a:t>
            </a:r>
          </a:p>
          <a:p>
            <a:endParaRPr lang="en-US" sz="1200" kern="1200" dirty="0" smtClean="0">
              <a:solidFill>
                <a:schemeClr val="tx1"/>
              </a:solidFill>
              <a:effectLst/>
              <a:latin typeface="+mn-lt"/>
              <a:ea typeface="+mn-ea"/>
              <a:cs typeface="+mn-cs"/>
            </a:endParaRPr>
          </a:p>
          <a:p>
            <a:r>
              <a:rPr lang="en-US" dirty="0" smtClean="0"/>
              <a:t>Science Teacher Questionnaire</a:t>
            </a:r>
          </a:p>
          <a:p>
            <a:r>
              <a:rPr lang="en-US" dirty="0" smtClean="0"/>
              <a:t>Q26. For each of the following areas, indicate the number of semester and/or quarter courses you completed. </a:t>
            </a:r>
          </a:p>
          <a:p>
            <a:pPr marL="628650" lvl="1" indent="-171450">
              <a:buFont typeface="Arial" panose="020B0604020202020204" pitchFamily="34" charset="0"/>
              <a:buChar char="•"/>
            </a:pPr>
            <a:r>
              <a:rPr lang="en-US" dirty="0" smtClean="0"/>
              <a:t>Count courses not credit hours. </a:t>
            </a:r>
          </a:p>
          <a:p>
            <a:pPr marL="628650" lvl="1" indent="-171450">
              <a:buFont typeface="Arial" panose="020B0604020202020204" pitchFamily="34" charset="0"/>
              <a:buChar char="•"/>
            </a:pPr>
            <a:r>
              <a:rPr lang="en-US" dirty="0" smtClean="0"/>
              <a:t>Include courses taken at the graduate or undergraduate level, as well as courses for which you received college credit while you were in high school. </a:t>
            </a:r>
          </a:p>
          <a:p>
            <a:pPr marL="628650" lvl="1" indent="-171450">
              <a:buFont typeface="Arial" panose="020B0604020202020204" pitchFamily="34" charset="0"/>
              <a:buChar char="•"/>
            </a:pPr>
            <a:r>
              <a:rPr lang="en-US" dirty="0" smtClean="0"/>
              <a:t>Count each course taken in high school for college credit as a one semester college course. </a:t>
            </a:r>
          </a:p>
          <a:p>
            <a:pPr marL="628650" lvl="1" indent="-171450">
              <a:buFont typeface="Arial" panose="020B0604020202020204" pitchFamily="34" charset="0"/>
              <a:buChar char="•"/>
            </a:pPr>
            <a:r>
              <a:rPr lang="en-US" dirty="0" smtClean="0"/>
              <a:t>Count courses that lasted multiple semesters or quarters as multiple courses. </a:t>
            </a:r>
          </a:p>
          <a:p>
            <a:pPr marL="628650" lvl="1" indent="-171450">
              <a:buFont typeface="Arial" panose="020B0604020202020204" pitchFamily="34" charset="0"/>
              <a:buChar char="•"/>
            </a:pPr>
            <a:r>
              <a:rPr lang="en-US" dirty="0" smtClean="0"/>
              <a:t>If your transcripts are not available, provide your best estimates. </a:t>
            </a:r>
          </a:p>
          <a:p>
            <a:pPr marL="628650" lvl="1" indent="-171450">
              <a:buFont typeface="Arial" panose="020B0604020202020204" pitchFamily="34" charset="0"/>
              <a:buChar char="•"/>
            </a:pPr>
            <a:r>
              <a:rPr lang="en-US" dirty="0" smtClean="0"/>
              <a:t>Enter your responses as whole numbers (for example: 3). You may either enter 0 (zero) or leave the box empty wherever applicable.</a:t>
            </a:r>
          </a:p>
          <a:p>
            <a:pPr marL="685800" lvl="1" indent="-228600">
              <a:buFont typeface="+mj-lt"/>
              <a:buAutoNum type="alphaLcPeriod"/>
            </a:pPr>
            <a:r>
              <a:rPr lang="en-US" strike="sngStrike" dirty="0" smtClean="0"/>
              <a:t>Interdisciplinary science (a single course that addresses content across multiple science subjects, such as biology, chemistry, physics and/or Earth science) _____	_____</a:t>
            </a:r>
          </a:p>
          <a:p>
            <a:pPr marL="685800" lvl="1" indent="-228600">
              <a:buFont typeface="+mj-lt"/>
              <a:buAutoNum type="alphaLcPeriod"/>
            </a:pPr>
            <a:r>
              <a:rPr lang="en-US" b="0" dirty="0" smtClean="0"/>
              <a:t>Biology/Life science _____</a:t>
            </a:r>
            <a:r>
              <a:rPr lang="en-US" b="0" baseline="0" dirty="0" smtClean="0"/>
              <a:t>     </a:t>
            </a:r>
            <a:r>
              <a:rPr lang="en-US" b="0" dirty="0" smtClean="0"/>
              <a:t>_____</a:t>
            </a:r>
          </a:p>
          <a:p>
            <a:pPr marL="685800" lvl="1" indent="-228600">
              <a:buFont typeface="+mj-lt"/>
              <a:buAutoNum type="alphaLcPeriod"/>
            </a:pPr>
            <a:r>
              <a:rPr lang="en-US" b="0" dirty="0" smtClean="0"/>
              <a:t>Chemistry _____</a:t>
            </a:r>
            <a:r>
              <a:rPr lang="en-US" b="0" baseline="0" dirty="0" smtClean="0"/>
              <a:t>     </a:t>
            </a:r>
            <a:r>
              <a:rPr lang="en-US" b="0" dirty="0" smtClean="0"/>
              <a:t>_____</a:t>
            </a:r>
          </a:p>
          <a:p>
            <a:pPr marL="685800" lvl="1" indent="-228600">
              <a:buFont typeface="+mj-lt"/>
              <a:buAutoNum type="alphaLcPeriod"/>
            </a:pPr>
            <a:r>
              <a:rPr lang="en-US" b="0" dirty="0" smtClean="0"/>
              <a:t>Physics _____</a:t>
            </a:r>
            <a:r>
              <a:rPr lang="en-US" b="0" baseline="0" dirty="0" smtClean="0"/>
              <a:t>     </a:t>
            </a:r>
            <a:r>
              <a:rPr lang="en-US" b="0" dirty="0" smtClean="0"/>
              <a:t>_____</a:t>
            </a:r>
          </a:p>
          <a:p>
            <a:pPr marL="685800" lvl="1" indent="-228600">
              <a:buFont typeface="+mj-lt"/>
              <a:buAutoNum type="alphaLcPeriod"/>
            </a:pPr>
            <a:r>
              <a:rPr lang="en-US" b="0" dirty="0" smtClean="0"/>
              <a:t>Earth/Space science _____</a:t>
            </a:r>
            <a:r>
              <a:rPr lang="en-US" b="0" baseline="0" dirty="0" smtClean="0"/>
              <a:t>     </a:t>
            </a:r>
            <a:r>
              <a:rPr lang="en-US" b="0" dirty="0" smtClean="0"/>
              <a:t>_____</a:t>
            </a:r>
          </a:p>
          <a:p>
            <a:pPr marL="685800" lvl="1" indent="-228600">
              <a:buFont typeface="+mj-lt"/>
              <a:buAutoNum type="alphaLcPeriod"/>
            </a:pPr>
            <a:r>
              <a:rPr lang="en-US" strike="sngStrike" dirty="0" smtClean="0"/>
              <a:t>Environmental science _____</a:t>
            </a:r>
            <a:r>
              <a:rPr lang="en-US" strike="sngStrike" baseline="0" dirty="0" smtClean="0"/>
              <a:t>     </a:t>
            </a:r>
            <a:r>
              <a:rPr lang="en-US" strike="sngStrike" dirty="0" smtClean="0"/>
              <a:t>_____</a:t>
            </a:r>
          </a:p>
          <a:p>
            <a:pPr marL="685800" lvl="1" indent="-228600">
              <a:buFont typeface="+mj-lt"/>
              <a:buAutoNum type="alphaLcPeriod"/>
            </a:pPr>
            <a:r>
              <a:rPr lang="en-US" strike="sngStrike" dirty="0" smtClean="0"/>
              <a:t>Engineering _____</a:t>
            </a:r>
            <a:r>
              <a:rPr lang="en-US" strike="sngStrike" baseline="0" dirty="0" smtClean="0"/>
              <a:t>     </a:t>
            </a:r>
            <a:r>
              <a:rPr lang="en-US" strike="sngStrike" dirty="0" smtClean="0"/>
              <a:t>_____</a:t>
            </a:r>
          </a:p>
          <a:p>
            <a:pPr marL="685800" lvl="1" indent="-228600">
              <a:buFont typeface="+mj-lt"/>
              <a:buAutoNum type="alphaLcPeriod"/>
            </a:pPr>
            <a:r>
              <a:rPr lang="en-US" strike="sngStrike" dirty="0" smtClean="0"/>
              <a:t>Mathematics _____</a:t>
            </a:r>
            <a:r>
              <a:rPr lang="en-US" strike="sngStrike" baseline="0" dirty="0" smtClean="0"/>
              <a:t>     </a:t>
            </a:r>
            <a:r>
              <a:rPr lang="en-US" strike="sngStrike" dirty="0" smtClean="0"/>
              <a:t>_____</a:t>
            </a:r>
          </a:p>
          <a:p>
            <a:pPr marL="457200" lvl="1" indent="0">
              <a:buFont typeface="+mj-lt"/>
              <a:buNone/>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numbers in parentheses are standard errors.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Findings Highlighted in Technical Report</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“NSTA’s recommendations for teachers in the middle grades are a bit more stringent, suggesting coursework in both chemistry and physics, as well as in the life and Earth sciences.  Forty-five percent of middle grades teachers assigned to classes in general and/or integrated science meet that standard, and another 28 percent have had coursework in three of the four areas (see Table 2.17).”</a:t>
            </a:r>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28</a:t>
            </a:fld>
            <a:endParaRPr lang="en-US"/>
          </a:p>
        </p:txBody>
      </p:sp>
    </p:spTree>
    <p:extLst>
      <p:ext uri="{BB962C8B-B14F-4D97-AF65-F5344CB8AC3E}">
        <p14:creationId xmlns:p14="http://schemas.microsoft.com/office/powerpoint/2010/main" val="21018031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29</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72F11F-6199-4934-A1DC-A9FDDA9F712C}" type="slidenum">
              <a:rPr lang="en-US" smtClean="0"/>
              <a:t>3</a:t>
            </a:fld>
            <a:endParaRPr lang="en-US"/>
          </a:p>
        </p:txBody>
      </p:sp>
    </p:spTree>
    <p:extLst>
      <p:ext uri="{BB962C8B-B14F-4D97-AF65-F5344CB8AC3E}">
        <p14:creationId xmlns:p14="http://schemas.microsoft.com/office/powerpoint/2010/main" val="39008440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a:t>
            </a:r>
            <a:r>
              <a:rPr lang="en-US" baseline="0" dirty="0" smtClean="0"/>
              <a:t> 2.18, p. 16 in Technical Report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This slide shows data from individual items. </a:t>
            </a:r>
          </a:p>
          <a:p>
            <a:endParaRPr lang="en-US" baseline="0" dirty="0" smtClean="0"/>
          </a:p>
          <a:p>
            <a:r>
              <a:rPr lang="en-US" baseline="0" dirty="0" smtClean="0"/>
              <a:t>Science Teacher Questionnaire</a:t>
            </a:r>
          </a:p>
          <a:p>
            <a:r>
              <a:rPr lang="en-US" sz="1200" kern="1200" dirty="0" smtClean="0">
                <a:solidFill>
                  <a:schemeClr val="tx1"/>
                </a:solidFill>
                <a:effectLst/>
                <a:latin typeface="+mn-lt"/>
                <a:ea typeface="+mn-ea"/>
                <a:cs typeface="+mn-cs"/>
              </a:rPr>
              <a:t>Q13. What type of natural science and/or engineering degree do you have? (With regard to bachelor’s degrees, count only areas in which you majored.) (Select all that apply.)</a:t>
            </a: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Biology/Life Science</a:t>
            </a: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Chemistry</a:t>
            </a: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Earth/Space Science</a:t>
            </a:r>
          </a:p>
          <a:p>
            <a:pPr marL="628650" lvl="1" indent="-171450">
              <a:buFont typeface="Wingdings" panose="05000000000000000000" pitchFamily="2" charset="2"/>
              <a:buChar char="q"/>
            </a:pPr>
            <a:r>
              <a:rPr lang="en-US" sz="1200" strike="sngStrike" kern="1200" dirty="0" smtClean="0">
                <a:solidFill>
                  <a:schemeClr val="tx1"/>
                </a:solidFill>
                <a:effectLst/>
                <a:latin typeface="+mn-lt"/>
                <a:ea typeface="+mn-ea"/>
                <a:cs typeface="+mn-cs"/>
              </a:rPr>
              <a:t>Engineering</a:t>
            </a: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Environmental Science/Ecology</a:t>
            </a: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Physics</a:t>
            </a:r>
          </a:p>
          <a:p>
            <a:pPr marL="628650" lvl="1" indent="-171450">
              <a:buFont typeface="Wingdings" panose="05000000000000000000" pitchFamily="2" charset="2"/>
              <a:buChar char="q"/>
            </a:pPr>
            <a:r>
              <a:rPr lang="en-US" sz="1200" strike="sngStrike" kern="1200" dirty="0" smtClean="0">
                <a:solidFill>
                  <a:schemeClr val="tx1"/>
                </a:solidFill>
                <a:effectLst/>
                <a:latin typeface="+mn-lt"/>
                <a:ea typeface="+mn-ea"/>
                <a:cs typeface="+mn-cs"/>
              </a:rPr>
              <a:t>Other natural science, please specify _____</a:t>
            </a:r>
          </a:p>
          <a:p>
            <a:endParaRPr lang="en-US" dirty="0" smtClean="0"/>
          </a:p>
          <a:p>
            <a:r>
              <a:rPr lang="en-US" dirty="0" smtClean="0"/>
              <a:t>Q14 .Did you complete any of the following types of biology/life science courses at the undergraduate or graduate level? (Response</a:t>
            </a:r>
            <a:r>
              <a:rPr lang="en-US" baseline="0" dirty="0" smtClean="0"/>
              <a:t> Options: Yes, No)</a:t>
            </a:r>
            <a:endParaRPr lang="en-US" dirty="0" smtClean="0"/>
          </a:p>
          <a:p>
            <a:pPr marL="685800" lvl="1" indent="-228600">
              <a:buFont typeface="+mj-lt"/>
              <a:buAutoNum type="alphaLcPeriod"/>
            </a:pPr>
            <a:r>
              <a:rPr lang="en-US" dirty="0" smtClean="0"/>
              <a:t>General/introductory biology/life science courses (for example: Biology I, Introduction to Biology) </a:t>
            </a:r>
          </a:p>
          <a:p>
            <a:pPr marL="685800" lvl="1" indent="-228600">
              <a:buFont typeface="+mj-lt"/>
              <a:buAutoNum type="alphaLcPeriod"/>
            </a:pPr>
            <a:r>
              <a:rPr lang="en-US" dirty="0" smtClean="0"/>
              <a:t>Biology/life science courses beyond the general/introductory level </a:t>
            </a:r>
          </a:p>
          <a:p>
            <a:pPr marL="685800" lvl="1" indent="-228600">
              <a:buFont typeface="+mj-lt"/>
              <a:buAutoNum type="alphaLcPeriod"/>
            </a:pPr>
            <a:r>
              <a:rPr lang="en-US" dirty="0" smtClean="0"/>
              <a:t>Biology/life science education courses </a:t>
            </a:r>
          </a:p>
          <a:p>
            <a:r>
              <a:rPr lang="en-US" dirty="0" smtClean="0"/>
              <a:t> </a:t>
            </a:r>
          </a:p>
          <a:p>
            <a:r>
              <a:rPr lang="en-US" dirty="0" smtClean="0"/>
              <a:t>Q15. Please indicate which of the following biology/life science courses you completed (beyond a general/introductory course) at the undergraduate or graduate level. (Select all that apply.) </a:t>
            </a:r>
          </a:p>
          <a:p>
            <a:pPr marL="628650" lvl="1" indent="-171450">
              <a:buFont typeface="Wingdings" panose="05000000000000000000" pitchFamily="2" charset="2"/>
              <a:buChar char="q"/>
            </a:pPr>
            <a:r>
              <a:rPr lang="en-US" dirty="0" smtClean="0"/>
              <a:t>Anatomy/Physiology </a:t>
            </a:r>
          </a:p>
          <a:p>
            <a:pPr marL="628650" lvl="1" indent="-171450">
              <a:buFont typeface="Wingdings" panose="05000000000000000000" pitchFamily="2" charset="2"/>
              <a:buChar char="q"/>
            </a:pPr>
            <a:r>
              <a:rPr lang="en-US" dirty="0" smtClean="0"/>
              <a:t>Biochemistry </a:t>
            </a:r>
          </a:p>
          <a:p>
            <a:pPr marL="628650" lvl="1" indent="-171450">
              <a:buFont typeface="Wingdings" panose="05000000000000000000" pitchFamily="2" charset="2"/>
              <a:buChar char="q"/>
            </a:pPr>
            <a:r>
              <a:rPr lang="en-US" dirty="0" smtClean="0"/>
              <a:t>Botany </a:t>
            </a:r>
          </a:p>
          <a:p>
            <a:pPr marL="628650" lvl="1" indent="-171450">
              <a:buFont typeface="Wingdings" panose="05000000000000000000" pitchFamily="2" charset="2"/>
              <a:buChar char="q"/>
            </a:pPr>
            <a:r>
              <a:rPr lang="en-US" dirty="0" smtClean="0"/>
              <a:t>Cell Biology </a:t>
            </a:r>
          </a:p>
          <a:p>
            <a:pPr marL="628650" lvl="1" indent="-171450">
              <a:buFont typeface="Wingdings" panose="05000000000000000000" pitchFamily="2" charset="2"/>
              <a:buChar char="q"/>
            </a:pPr>
            <a:r>
              <a:rPr lang="en-US" dirty="0" smtClean="0"/>
              <a:t>Ecology </a:t>
            </a:r>
          </a:p>
          <a:p>
            <a:pPr marL="628650" lvl="1" indent="-171450">
              <a:buFont typeface="Wingdings" panose="05000000000000000000" pitchFamily="2" charset="2"/>
              <a:buChar char="q"/>
            </a:pPr>
            <a:r>
              <a:rPr lang="en-US" dirty="0" smtClean="0"/>
              <a:t>Evolution </a:t>
            </a:r>
          </a:p>
          <a:p>
            <a:pPr marL="628650" lvl="1" indent="-171450">
              <a:buFont typeface="Wingdings" panose="05000000000000000000" pitchFamily="2" charset="2"/>
              <a:buChar char="q"/>
            </a:pPr>
            <a:r>
              <a:rPr lang="en-US" dirty="0" smtClean="0"/>
              <a:t>Genetics </a:t>
            </a:r>
          </a:p>
          <a:p>
            <a:pPr marL="628650" lvl="1" indent="-171450">
              <a:buFont typeface="Wingdings" panose="05000000000000000000" pitchFamily="2" charset="2"/>
              <a:buChar char="q"/>
            </a:pPr>
            <a:r>
              <a:rPr lang="en-US" dirty="0" smtClean="0"/>
              <a:t>Microbiology </a:t>
            </a:r>
          </a:p>
          <a:p>
            <a:pPr marL="628650" lvl="1" indent="-171450">
              <a:buFont typeface="Wingdings" panose="05000000000000000000" pitchFamily="2" charset="2"/>
              <a:buChar char="q"/>
            </a:pPr>
            <a:r>
              <a:rPr lang="en-US" dirty="0" smtClean="0"/>
              <a:t>Zoology </a:t>
            </a:r>
          </a:p>
          <a:p>
            <a:pPr marL="628650" lvl="1" indent="-171450">
              <a:buFont typeface="Wingdings" panose="05000000000000000000" pitchFamily="2" charset="2"/>
              <a:buChar char="q"/>
            </a:pPr>
            <a:r>
              <a:rPr lang="en-US" dirty="0" smtClean="0"/>
              <a:t>Other biology/life science beyond the general/introductory level </a:t>
            </a:r>
          </a:p>
          <a:p>
            <a:r>
              <a:rPr lang="en-US" dirty="0" smtClean="0"/>
              <a:t> </a:t>
            </a:r>
          </a:p>
          <a:p>
            <a:r>
              <a:rPr lang="en-US" dirty="0" smtClean="0"/>
              <a:t>Q16. Did you complete any of the following types of chemistry courses at the undergraduate or graduate level? (Response Options:</a:t>
            </a:r>
            <a:r>
              <a:rPr lang="en-US" baseline="0" dirty="0" smtClean="0"/>
              <a:t> Yes, No)</a:t>
            </a:r>
            <a:endParaRPr lang="en-US" dirty="0" smtClean="0"/>
          </a:p>
          <a:p>
            <a:pPr marL="685800" lvl="1" indent="-228600">
              <a:buFont typeface="+mj-lt"/>
              <a:buAutoNum type="alphaLcPeriod"/>
            </a:pPr>
            <a:r>
              <a:rPr lang="en-US" dirty="0" smtClean="0"/>
              <a:t>General/introductory chemistry courses (for example: Chemistry I, Introduction to Chemistry)  </a:t>
            </a:r>
          </a:p>
          <a:p>
            <a:pPr marL="685800" lvl="1" indent="-228600">
              <a:buFont typeface="+mj-lt"/>
              <a:buAutoNum type="alphaLcPeriod"/>
            </a:pPr>
            <a:r>
              <a:rPr lang="en-US" dirty="0" smtClean="0"/>
              <a:t>Chemistry courses beyond the general/introductory level </a:t>
            </a:r>
          </a:p>
          <a:p>
            <a:pPr marL="685800" lvl="1" indent="-228600">
              <a:buFont typeface="+mj-lt"/>
              <a:buAutoNum type="alphaLcPeriod"/>
            </a:pPr>
            <a:r>
              <a:rPr lang="en-US" dirty="0" smtClean="0"/>
              <a:t>Chemistry education courses </a:t>
            </a:r>
          </a:p>
          <a:p>
            <a:r>
              <a:rPr lang="en-US" dirty="0" smtClean="0"/>
              <a:t> </a:t>
            </a:r>
          </a:p>
          <a:p>
            <a:r>
              <a:rPr lang="en-US" dirty="0" smtClean="0"/>
              <a:t>Q17. Please indicate which of the following chemistry courses you completed (beyond a general/introductory course) at the undergraduate or graduate level. (Select all that apply.) </a:t>
            </a:r>
          </a:p>
          <a:p>
            <a:pPr marL="628650" lvl="1" indent="-171450">
              <a:buFont typeface="Wingdings" panose="05000000000000000000" pitchFamily="2" charset="2"/>
              <a:buChar char="q"/>
            </a:pPr>
            <a:r>
              <a:rPr lang="en-US" dirty="0" smtClean="0"/>
              <a:t>Analytical Chemistry </a:t>
            </a:r>
          </a:p>
          <a:p>
            <a:pPr marL="628650" lvl="1" indent="-171450">
              <a:buFont typeface="Wingdings" panose="05000000000000000000" pitchFamily="2" charset="2"/>
              <a:buChar char="q"/>
            </a:pPr>
            <a:r>
              <a:rPr lang="en-US" dirty="0" smtClean="0"/>
              <a:t>Biochemistry </a:t>
            </a:r>
          </a:p>
          <a:p>
            <a:pPr marL="628650" lvl="1" indent="-171450">
              <a:buFont typeface="Wingdings" panose="05000000000000000000" pitchFamily="2" charset="2"/>
              <a:buChar char="q"/>
            </a:pPr>
            <a:r>
              <a:rPr lang="en-US" dirty="0" smtClean="0"/>
              <a:t>Inorganic Chemistry </a:t>
            </a:r>
          </a:p>
          <a:p>
            <a:pPr marL="628650" lvl="1" indent="-171450">
              <a:buFont typeface="Wingdings" panose="05000000000000000000" pitchFamily="2" charset="2"/>
              <a:buChar char="q"/>
            </a:pPr>
            <a:r>
              <a:rPr lang="en-US" dirty="0" smtClean="0"/>
              <a:t>Organic Chemistry </a:t>
            </a:r>
          </a:p>
          <a:p>
            <a:pPr marL="628650" lvl="1" indent="-171450">
              <a:buFont typeface="Wingdings" panose="05000000000000000000" pitchFamily="2" charset="2"/>
              <a:buChar char="q"/>
            </a:pPr>
            <a:r>
              <a:rPr lang="en-US" dirty="0" smtClean="0"/>
              <a:t>Physical Chemistry </a:t>
            </a:r>
          </a:p>
          <a:p>
            <a:pPr marL="628650" lvl="1" indent="-171450">
              <a:buFont typeface="Wingdings" panose="05000000000000000000" pitchFamily="2" charset="2"/>
              <a:buChar char="q"/>
            </a:pPr>
            <a:r>
              <a:rPr lang="en-US" dirty="0" smtClean="0"/>
              <a:t>Quantum Chemistry </a:t>
            </a:r>
          </a:p>
          <a:p>
            <a:pPr marL="628650" lvl="1" indent="-171450">
              <a:buFont typeface="Wingdings" panose="05000000000000000000" pitchFamily="2" charset="2"/>
              <a:buChar char="q"/>
            </a:pPr>
            <a:r>
              <a:rPr lang="en-US" dirty="0" smtClean="0"/>
              <a:t>Other chemistry beyond the general/introductory level </a:t>
            </a:r>
          </a:p>
          <a:p>
            <a:endParaRPr lang="en-US" dirty="0" smtClean="0"/>
          </a:p>
          <a:p>
            <a:r>
              <a:rPr lang="en-US" dirty="0" smtClean="0"/>
              <a:t>Q18. Did you complete any of the following types of physics courses at the undergraduate or graduate level? (Response Options: Yes, No)</a:t>
            </a:r>
          </a:p>
          <a:p>
            <a:pPr marL="685800" lvl="1" indent="-228600">
              <a:buFont typeface="+mj-lt"/>
              <a:buAutoNum type="alphaLcPeriod"/>
            </a:pPr>
            <a:r>
              <a:rPr lang="en-US" dirty="0" smtClean="0"/>
              <a:t>General/introductory physics courses (for example: Physics I, Introduction to Physics) </a:t>
            </a:r>
          </a:p>
          <a:p>
            <a:pPr marL="685800" lvl="1" indent="-228600">
              <a:buFont typeface="+mj-lt"/>
              <a:buAutoNum type="alphaLcPeriod"/>
            </a:pPr>
            <a:r>
              <a:rPr lang="en-US" dirty="0" smtClean="0"/>
              <a:t>Physics courses beyond the general/introductory level </a:t>
            </a:r>
          </a:p>
          <a:p>
            <a:pPr marL="685800" lvl="1" indent="-228600">
              <a:buFont typeface="+mj-lt"/>
              <a:buAutoNum type="alphaLcPeriod"/>
            </a:pPr>
            <a:r>
              <a:rPr lang="en-US" dirty="0" smtClean="0"/>
              <a:t>Physics education courses</a:t>
            </a:r>
          </a:p>
          <a:p>
            <a:r>
              <a:rPr lang="en-US" dirty="0" smtClean="0"/>
              <a:t> </a:t>
            </a:r>
          </a:p>
          <a:p>
            <a:r>
              <a:rPr lang="en-US" dirty="0" smtClean="0"/>
              <a:t>Q19. Please indicate which of the following physics courses you completed (beyond a general/introductory course) at the undergraduate or graduate level. (Select all that apply.) </a:t>
            </a:r>
          </a:p>
          <a:p>
            <a:pPr marL="628650" lvl="1" indent="-171450">
              <a:buFont typeface="Wingdings" panose="05000000000000000000" pitchFamily="2" charset="2"/>
              <a:buChar char="q"/>
            </a:pPr>
            <a:r>
              <a:rPr lang="en-US" dirty="0" smtClean="0"/>
              <a:t>Electricity and Magnetism </a:t>
            </a:r>
          </a:p>
          <a:p>
            <a:pPr marL="628650" lvl="1" indent="-171450">
              <a:buFont typeface="Wingdings" panose="05000000000000000000" pitchFamily="2" charset="2"/>
              <a:buChar char="q"/>
            </a:pPr>
            <a:r>
              <a:rPr lang="en-US" dirty="0" smtClean="0"/>
              <a:t>Heat and Thermodynamics </a:t>
            </a:r>
          </a:p>
          <a:p>
            <a:pPr marL="628650" lvl="1" indent="-171450">
              <a:buFont typeface="Wingdings" panose="05000000000000000000" pitchFamily="2" charset="2"/>
              <a:buChar char="q"/>
            </a:pPr>
            <a:r>
              <a:rPr lang="en-US" dirty="0" smtClean="0"/>
              <a:t>Mechanics </a:t>
            </a:r>
          </a:p>
          <a:p>
            <a:pPr marL="628650" lvl="1" indent="-171450">
              <a:buFont typeface="Wingdings" panose="05000000000000000000" pitchFamily="2" charset="2"/>
              <a:buChar char="q"/>
            </a:pPr>
            <a:r>
              <a:rPr lang="en-US" dirty="0" smtClean="0"/>
              <a:t>Modern or Quantum Physics </a:t>
            </a:r>
          </a:p>
          <a:p>
            <a:pPr marL="628650" lvl="1" indent="-171450">
              <a:buFont typeface="Wingdings" panose="05000000000000000000" pitchFamily="2" charset="2"/>
              <a:buChar char="q"/>
            </a:pPr>
            <a:r>
              <a:rPr lang="en-US" dirty="0" smtClean="0"/>
              <a:t>Nuclear Physics </a:t>
            </a:r>
          </a:p>
          <a:p>
            <a:pPr marL="628650" lvl="1" indent="-171450">
              <a:buFont typeface="Wingdings" panose="05000000000000000000" pitchFamily="2" charset="2"/>
              <a:buChar char="q"/>
            </a:pPr>
            <a:r>
              <a:rPr lang="en-US" dirty="0" smtClean="0"/>
              <a:t>Optics </a:t>
            </a:r>
          </a:p>
          <a:p>
            <a:pPr marL="628650" lvl="1" indent="-171450">
              <a:buFont typeface="Wingdings" panose="05000000000000000000" pitchFamily="2" charset="2"/>
              <a:buChar char="q"/>
            </a:pPr>
            <a:r>
              <a:rPr lang="en-US" dirty="0" smtClean="0"/>
              <a:t>Other physics beyond the general/introductory level </a:t>
            </a:r>
          </a:p>
          <a:p>
            <a:r>
              <a:rPr lang="en-US" dirty="0" smtClean="0"/>
              <a:t> </a:t>
            </a:r>
          </a:p>
          <a:p>
            <a:r>
              <a:rPr lang="en-US" dirty="0" smtClean="0"/>
              <a:t>Q20. Did you complete any of the following types of Earth/space science courses at the undergraduate or graduate level? (Response Options: Yes,</a:t>
            </a:r>
            <a:r>
              <a:rPr lang="en-US" baseline="0" dirty="0" smtClean="0"/>
              <a:t> No)</a:t>
            </a:r>
            <a:endParaRPr lang="en-US" dirty="0" smtClean="0"/>
          </a:p>
          <a:p>
            <a:pPr marL="685800" lvl="1" indent="-228600">
              <a:buFont typeface="+mj-lt"/>
              <a:buAutoNum type="alphaLcPeriod"/>
            </a:pPr>
            <a:r>
              <a:rPr lang="en-US" dirty="0" smtClean="0"/>
              <a:t>General/introductory Earth/space science courses (for example: Earth Science I, Introduction to Earth Science)</a:t>
            </a:r>
          </a:p>
          <a:p>
            <a:pPr marL="685800" lvl="1" indent="-228600">
              <a:buFont typeface="+mj-lt"/>
              <a:buAutoNum type="alphaLcPeriod"/>
            </a:pPr>
            <a:r>
              <a:rPr lang="en-US" dirty="0" smtClean="0"/>
              <a:t>Earth/space science courses beyond the general/introductory</a:t>
            </a:r>
          </a:p>
          <a:p>
            <a:pPr marL="685800" lvl="1" indent="-228600">
              <a:buFont typeface="+mj-lt"/>
              <a:buAutoNum type="alphaLcPeriod"/>
            </a:pPr>
            <a:r>
              <a:rPr lang="en-US" dirty="0" smtClean="0"/>
              <a:t>Earth/space science education courses </a:t>
            </a:r>
          </a:p>
          <a:p>
            <a:endParaRPr lang="en-US" dirty="0" smtClean="0"/>
          </a:p>
          <a:p>
            <a:r>
              <a:rPr lang="en-US" dirty="0" smtClean="0"/>
              <a:t>Q21. Please indicate which of the following Earth/space science courses you completed (beyond a general/introductory course) at the undergraduate or graduate level. (Select all that apply.) </a:t>
            </a:r>
          </a:p>
          <a:p>
            <a:pPr marL="628650" lvl="1" indent="-171450">
              <a:buFont typeface="Wingdings" panose="05000000000000000000" pitchFamily="2" charset="2"/>
              <a:buChar char="q"/>
            </a:pPr>
            <a:r>
              <a:rPr lang="en-US" dirty="0" smtClean="0"/>
              <a:t>Astronomy </a:t>
            </a:r>
          </a:p>
          <a:p>
            <a:pPr marL="628650" lvl="1" indent="-171450">
              <a:buFont typeface="Wingdings" panose="05000000000000000000" pitchFamily="2" charset="2"/>
              <a:buChar char="q"/>
            </a:pPr>
            <a:r>
              <a:rPr lang="en-US" dirty="0" smtClean="0"/>
              <a:t>Geology </a:t>
            </a:r>
          </a:p>
          <a:p>
            <a:pPr marL="628650" lvl="1" indent="-171450">
              <a:buFont typeface="Wingdings" panose="05000000000000000000" pitchFamily="2" charset="2"/>
              <a:buChar char="q"/>
            </a:pPr>
            <a:r>
              <a:rPr lang="en-US" dirty="0" smtClean="0"/>
              <a:t>Meteorology </a:t>
            </a:r>
          </a:p>
          <a:p>
            <a:pPr marL="628650" lvl="1" indent="-171450">
              <a:buFont typeface="Wingdings" panose="05000000000000000000" pitchFamily="2" charset="2"/>
              <a:buChar char="q"/>
            </a:pPr>
            <a:r>
              <a:rPr lang="en-US" dirty="0" smtClean="0"/>
              <a:t>Oceanography </a:t>
            </a:r>
          </a:p>
          <a:p>
            <a:pPr marL="628650" lvl="1" indent="-171450">
              <a:buFont typeface="Wingdings" panose="05000000000000000000" pitchFamily="2" charset="2"/>
              <a:buChar char="q"/>
            </a:pPr>
            <a:r>
              <a:rPr lang="en-US" dirty="0" smtClean="0"/>
              <a:t>Physical Geography </a:t>
            </a:r>
          </a:p>
          <a:p>
            <a:pPr marL="628650" lvl="1" indent="-171450">
              <a:buFont typeface="Wingdings" panose="05000000000000000000" pitchFamily="2" charset="2"/>
              <a:buChar char="q"/>
            </a:pPr>
            <a:r>
              <a:rPr lang="en-US" dirty="0" smtClean="0"/>
              <a:t>Other Earth/space science beyond the general/introductory level </a:t>
            </a:r>
          </a:p>
          <a:p>
            <a:r>
              <a:rPr lang="en-US" dirty="0" smtClean="0"/>
              <a:t> </a:t>
            </a:r>
          </a:p>
          <a:p>
            <a:r>
              <a:rPr lang="en-US" dirty="0" smtClean="0"/>
              <a:t>Q22. Did you complete any of the following types of environmental science courses at the undergraduate or graduate level? (Response</a:t>
            </a:r>
            <a:r>
              <a:rPr lang="en-US" baseline="0" dirty="0" smtClean="0"/>
              <a:t> Options: Yes, No)</a:t>
            </a:r>
            <a:endParaRPr lang="en-US" dirty="0" smtClean="0"/>
          </a:p>
          <a:p>
            <a:pPr marL="685800" lvl="1" indent="-228600">
              <a:buFont typeface="+mj-lt"/>
              <a:buAutoNum type="alphaLcPeriod"/>
            </a:pPr>
            <a:r>
              <a:rPr lang="en-US" dirty="0" smtClean="0"/>
              <a:t>General/introductory environmental science courses (for example: Environmental Science I, Introduction to Environmental Science)</a:t>
            </a:r>
          </a:p>
          <a:p>
            <a:pPr marL="685800" lvl="1" indent="-228600">
              <a:buFont typeface="+mj-lt"/>
              <a:buAutoNum type="alphaLcPeriod"/>
            </a:pPr>
            <a:r>
              <a:rPr lang="en-US" dirty="0" smtClean="0"/>
              <a:t>Environmental science courses beyond the general/introductory level </a:t>
            </a:r>
          </a:p>
          <a:p>
            <a:pPr marL="685800" lvl="1" indent="-228600">
              <a:buFont typeface="+mj-lt"/>
              <a:buAutoNum type="alphaLcPeriod"/>
            </a:pPr>
            <a:r>
              <a:rPr lang="en-US" dirty="0" smtClean="0"/>
              <a:t>Environmental science education courses </a:t>
            </a:r>
          </a:p>
          <a:p>
            <a:r>
              <a:rPr lang="en-US" dirty="0" smtClean="0"/>
              <a:t> </a:t>
            </a:r>
          </a:p>
          <a:p>
            <a:r>
              <a:rPr lang="en-US" dirty="0" smtClean="0"/>
              <a:t>Q23. Please indicate which of the following environmental science courses you completed (beyond a general/introductory course) at the undergraduate or graduate level. (Select all that apply.) </a:t>
            </a:r>
          </a:p>
          <a:p>
            <a:pPr marL="628650" lvl="1" indent="-171450">
              <a:buFont typeface="Wingdings" panose="05000000000000000000" pitchFamily="2" charset="2"/>
              <a:buChar char="q"/>
            </a:pPr>
            <a:r>
              <a:rPr lang="en-US" dirty="0" smtClean="0"/>
              <a:t>Conservation Biology </a:t>
            </a:r>
          </a:p>
          <a:p>
            <a:pPr marL="628650" lvl="1" indent="-171450">
              <a:buFont typeface="Wingdings" panose="05000000000000000000" pitchFamily="2" charset="2"/>
              <a:buChar char="q"/>
            </a:pPr>
            <a:r>
              <a:rPr lang="en-US" dirty="0" smtClean="0"/>
              <a:t>Ecology </a:t>
            </a:r>
          </a:p>
          <a:p>
            <a:pPr marL="628650" lvl="1" indent="-171450">
              <a:buFont typeface="Wingdings" panose="05000000000000000000" pitchFamily="2" charset="2"/>
              <a:buChar char="q"/>
            </a:pPr>
            <a:r>
              <a:rPr lang="en-US" dirty="0" smtClean="0"/>
              <a:t>Forestry </a:t>
            </a:r>
          </a:p>
          <a:p>
            <a:pPr marL="628650" lvl="1" indent="-171450">
              <a:buFont typeface="Wingdings" panose="05000000000000000000" pitchFamily="2" charset="2"/>
              <a:buChar char="q"/>
            </a:pPr>
            <a:r>
              <a:rPr lang="en-US" dirty="0" smtClean="0"/>
              <a:t>Hydrology </a:t>
            </a:r>
          </a:p>
          <a:p>
            <a:pPr marL="628650" lvl="1" indent="-171450">
              <a:buFont typeface="Wingdings" panose="05000000000000000000" pitchFamily="2" charset="2"/>
              <a:buChar char="q"/>
            </a:pPr>
            <a:r>
              <a:rPr lang="en-US" dirty="0" smtClean="0"/>
              <a:t>Oceanography </a:t>
            </a:r>
          </a:p>
          <a:p>
            <a:pPr marL="628650" lvl="1" indent="-171450">
              <a:buFont typeface="Wingdings" panose="05000000000000000000" pitchFamily="2" charset="2"/>
              <a:buChar char="q"/>
            </a:pPr>
            <a:r>
              <a:rPr lang="en-US" dirty="0" smtClean="0"/>
              <a:t>Toxicology </a:t>
            </a:r>
          </a:p>
          <a:p>
            <a:pPr marL="628650" lvl="1" indent="-171450">
              <a:buFont typeface="Wingdings" panose="05000000000000000000" pitchFamily="2" charset="2"/>
              <a:buChar char="q"/>
            </a:pPr>
            <a:r>
              <a:rPr lang="en-US" dirty="0" smtClean="0"/>
              <a:t>Other environmental science beyond the general/introductory level</a:t>
            </a:r>
          </a:p>
          <a:p>
            <a:endParaRPr lang="en-US" dirty="0" smtClean="0"/>
          </a:p>
          <a:p>
            <a:r>
              <a:rPr lang="en-US" sz="1200" kern="1200" dirty="0" smtClean="0">
                <a:solidFill>
                  <a:schemeClr val="tx1"/>
                </a:solidFill>
                <a:effectLst/>
                <a:latin typeface="+mn-lt"/>
                <a:ea typeface="+mn-ea"/>
                <a:cs typeface="+mn-cs"/>
              </a:rPr>
              <a:t>The numbers in parentheses are standard errors.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Findings Highlighted in Technical Report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Many secondary science classes, especially at the high school level, focus on a single area of science, such as biology or chemistry.  Table 2.18 provides information about the course background of high school science teachers.  Biology teachers tend to have particularly strong backgrounds in their discipline, with 53 percent having a degree in biology, and another 37 percent with at least three college courses beyond introductory biology.”</a:t>
            </a:r>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30</a:t>
            </a:fld>
            <a:endParaRPr lang="en-US"/>
          </a:p>
        </p:txBody>
      </p:sp>
    </p:spTree>
    <p:extLst>
      <p:ext uri="{BB962C8B-B14F-4D97-AF65-F5344CB8AC3E}">
        <p14:creationId xmlns:p14="http://schemas.microsoft.com/office/powerpoint/2010/main" val="24342947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A physical science degree is defined as a degree in physics and/or chemistry.</a:t>
            </a:r>
            <a:endParaRPr lang="en-US" b="0" dirty="0" smtClean="0"/>
          </a:p>
          <a:p>
            <a:endParaRPr lang="en-US" b="0" baseline="0" dirty="0" smtClean="0"/>
          </a:p>
          <a:p>
            <a:endParaRPr lang="en-US" b="0" baseline="0"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31</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32</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33</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A physical science degree is defined as a degree in physics and/or chemistry.</a:t>
            </a:r>
            <a:endParaRPr lang="en-US" b="0" dirty="0" smtClean="0"/>
          </a:p>
          <a:p>
            <a:endParaRPr lang="en-US" b="0" baseline="0" dirty="0" smtClean="0"/>
          </a:p>
          <a:p>
            <a:endParaRPr lang="en-US" b="0"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34</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A physical science degree is defined as a degree in physics and/or chemistry.</a:t>
            </a:r>
            <a:endParaRPr lang="en-US" b="0"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35</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36</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37</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38</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39</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a:t>
            </a:r>
            <a:r>
              <a:rPr lang="en-US" baseline="0" dirty="0" smtClean="0"/>
              <a:t> 2.1, p. 8 in Technical Report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This slide shows data from individual</a:t>
            </a:r>
            <a:r>
              <a:rPr lang="en-US" b="1" baseline="0" dirty="0" smtClean="0"/>
              <a:t> items. </a:t>
            </a:r>
          </a:p>
          <a:p>
            <a:endParaRPr lang="en-US" dirty="0" smtClean="0"/>
          </a:p>
          <a:p>
            <a:r>
              <a:rPr lang="en-US" dirty="0" smtClean="0"/>
              <a:t>Science Teacher Questionnaire</a:t>
            </a:r>
          </a:p>
          <a:p>
            <a:r>
              <a:rPr lang="en-US" dirty="0" smtClean="0"/>
              <a:t>Q1. How many years have you taught prior to this school year: </a:t>
            </a:r>
          </a:p>
          <a:p>
            <a:pPr marL="685800" lvl="1" indent="-228600">
              <a:buFont typeface="+mj-lt"/>
              <a:buAutoNum type="alphaLcPeriod"/>
            </a:pPr>
            <a:r>
              <a:rPr lang="en-US" dirty="0" smtClean="0"/>
              <a:t>any subject at the K–12 level? _____ </a:t>
            </a:r>
          </a:p>
          <a:p>
            <a:pPr marL="685800" lvl="1" indent="-228600">
              <a:buFont typeface="+mj-lt"/>
              <a:buAutoNum type="alphaLcPeriod"/>
            </a:pPr>
            <a:r>
              <a:rPr lang="en-US" dirty="0" smtClean="0"/>
              <a:t>science at the K–12 level? _____ </a:t>
            </a:r>
          </a:p>
          <a:p>
            <a:pPr marL="685800" lvl="1" indent="-228600">
              <a:buFont typeface="+mj-lt"/>
              <a:buAutoNum type="alphaLcPeriod"/>
            </a:pPr>
            <a:r>
              <a:rPr lang="en-US" dirty="0" smtClean="0"/>
              <a:t>at this school, any subject? _____ </a:t>
            </a:r>
          </a:p>
          <a:p>
            <a:pPr marL="0" lvl="0" indent="0">
              <a:buFont typeface="+mj-lt"/>
              <a:buNone/>
            </a:pPr>
            <a:endParaRPr lang="en-US" dirty="0" smtClean="0"/>
          </a:p>
          <a:p>
            <a:pPr marL="0" lvl="0" indent="0">
              <a:buFont typeface="+mj-lt"/>
              <a:buNone/>
            </a:pPr>
            <a:r>
              <a:rPr lang="en-US" dirty="0" smtClean="0"/>
              <a:t>Q78. Indicate your sex: </a:t>
            </a:r>
          </a:p>
          <a:p>
            <a:pPr marL="628650" lvl="1" indent="-171450">
              <a:buFont typeface="Courier New" panose="02070309020205020404" pitchFamily="49" charset="0"/>
              <a:buChar char="o"/>
            </a:pPr>
            <a:r>
              <a:rPr lang="en-US" dirty="0" smtClean="0"/>
              <a:t>Male </a:t>
            </a:r>
          </a:p>
          <a:p>
            <a:pPr marL="628650" lvl="1" indent="-171450">
              <a:buFont typeface="Courier New" panose="02070309020205020404" pitchFamily="49" charset="0"/>
              <a:buChar char="o"/>
            </a:pPr>
            <a:r>
              <a:rPr lang="en-US" dirty="0" smtClean="0"/>
              <a:t>Female</a:t>
            </a:r>
          </a:p>
          <a:p>
            <a:pPr marL="0" lvl="0" indent="0">
              <a:buFont typeface="Arial" panose="020B0604020202020204" pitchFamily="34" charset="0"/>
              <a:buNone/>
            </a:pPr>
            <a:endParaRPr lang="en-US" dirty="0" smtClean="0"/>
          </a:p>
          <a:p>
            <a:pPr marL="0" lvl="0" indent="0">
              <a:buFont typeface="Arial" panose="020B0604020202020204" pitchFamily="34" charset="0"/>
              <a:buNone/>
            </a:pPr>
            <a:r>
              <a:rPr lang="en-US" dirty="0" smtClean="0"/>
              <a:t>Q79. Are you of Hispanic or Latino origin? </a:t>
            </a:r>
          </a:p>
          <a:p>
            <a:pPr marL="628650" lvl="1" indent="-171450">
              <a:buFont typeface="Courier New" panose="02070309020205020404" pitchFamily="49" charset="0"/>
              <a:buChar char="o"/>
            </a:pPr>
            <a:r>
              <a:rPr lang="en-US" dirty="0" smtClean="0"/>
              <a:t>Yes </a:t>
            </a:r>
          </a:p>
          <a:p>
            <a:pPr marL="628650" lvl="1" indent="-171450">
              <a:buFont typeface="Courier New" panose="02070309020205020404" pitchFamily="49" charset="0"/>
              <a:buChar char="o"/>
            </a:pPr>
            <a:r>
              <a:rPr lang="en-US" dirty="0" smtClean="0"/>
              <a:t>No </a:t>
            </a:r>
          </a:p>
          <a:p>
            <a:pPr marL="0" lvl="0" indent="0">
              <a:buFont typeface="Arial" panose="020B0604020202020204" pitchFamily="34" charset="0"/>
              <a:buNone/>
            </a:pPr>
            <a:r>
              <a:rPr lang="en-US" dirty="0" smtClean="0"/>
              <a:t> </a:t>
            </a:r>
          </a:p>
          <a:p>
            <a:pPr marL="0" lvl="0" indent="0">
              <a:buFont typeface="Arial" panose="020B0604020202020204" pitchFamily="34" charset="0"/>
              <a:buNone/>
            </a:pPr>
            <a:r>
              <a:rPr lang="en-US" dirty="0" smtClean="0"/>
              <a:t>Q80. What is your race? (Select all that apply.)</a:t>
            </a:r>
          </a:p>
          <a:p>
            <a:pPr marL="628650" lvl="1" indent="-171450">
              <a:buFont typeface="Wingdings" panose="05000000000000000000" pitchFamily="2" charset="2"/>
              <a:buChar char="q"/>
            </a:pPr>
            <a:r>
              <a:rPr lang="en-US" dirty="0" smtClean="0"/>
              <a:t>American Indian or Alaska Native </a:t>
            </a:r>
          </a:p>
          <a:p>
            <a:pPr marL="628650" lvl="1" indent="-171450">
              <a:buFont typeface="Wingdings" panose="05000000000000000000" pitchFamily="2" charset="2"/>
              <a:buChar char="q"/>
            </a:pPr>
            <a:r>
              <a:rPr lang="en-US" dirty="0" smtClean="0"/>
              <a:t>Asian </a:t>
            </a:r>
          </a:p>
          <a:p>
            <a:pPr marL="628650" lvl="1" indent="-171450">
              <a:buFont typeface="Wingdings" panose="05000000000000000000" pitchFamily="2" charset="2"/>
              <a:buChar char="q"/>
            </a:pPr>
            <a:r>
              <a:rPr lang="en-US" dirty="0" smtClean="0"/>
              <a:t>Black or African American </a:t>
            </a:r>
          </a:p>
          <a:p>
            <a:pPr marL="628650" lvl="1" indent="-171450">
              <a:buFont typeface="Wingdings" panose="05000000000000000000" pitchFamily="2" charset="2"/>
              <a:buChar char="q"/>
            </a:pPr>
            <a:r>
              <a:rPr lang="en-US" dirty="0" smtClean="0"/>
              <a:t>Native Hawaiian or Other Pacific Islander </a:t>
            </a:r>
          </a:p>
          <a:p>
            <a:pPr marL="628650" lvl="1" indent="-171450">
              <a:buFont typeface="Wingdings" panose="05000000000000000000" pitchFamily="2" charset="2"/>
              <a:buChar char="q"/>
            </a:pPr>
            <a:r>
              <a:rPr lang="en-US" dirty="0" smtClean="0"/>
              <a:t>White </a:t>
            </a:r>
          </a:p>
          <a:p>
            <a:pPr marL="0" lvl="0" indent="0">
              <a:buFont typeface="Arial" panose="020B0604020202020204" pitchFamily="34" charset="0"/>
              <a:buNone/>
            </a:pPr>
            <a:r>
              <a:rPr lang="en-US" dirty="0" smtClean="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Q81. In what year were you born? _____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i="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The numbers in parentheses</a:t>
            </a:r>
            <a:r>
              <a:rPr lang="en-US" baseline="0" dirty="0" smtClean="0"/>
              <a:t> are standard errors.</a:t>
            </a:r>
            <a:endParaRPr lang="en-US" dirty="0" smtClean="0"/>
          </a:p>
          <a:p>
            <a:pPr marL="0" lvl="0" indent="0">
              <a:buFont typeface="Arial" panose="020B0604020202020204" pitchFamily="34" charset="0"/>
              <a:buNone/>
            </a:pPr>
            <a:endParaRPr lang="en-US" sz="1200" b="1" i="0" dirty="0" smtClean="0"/>
          </a:p>
          <a:p>
            <a:pPr marL="0" lvl="0" indent="0">
              <a:buFont typeface="Arial" panose="020B0604020202020204" pitchFamily="34" charset="0"/>
              <a:buNone/>
            </a:pPr>
            <a:r>
              <a:rPr lang="en-US" sz="1200" b="1" i="0" dirty="0" smtClean="0"/>
              <a:t>Findings</a:t>
            </a:r>
            <a:r>
              <a:rPr lang="en-US" sz="1200" b="1" i="0" baseline="0" dirty="0" smtClean="0"/>
              <a:t> Highlighted in Technical Report</a:t>
            </a:r>
            <a:endParaRPr lang="en-US" dirty="0" smtClean="0"/>
          </a:p>
          <a:p>
            <a:r>
              <a:rPr lang="en-US" sz="1200" kern="1200" dirty="0" smtClean="0">
                <a:solidFill>
                  <a:schemeClr val="tx1"/>
                </a:solidFill>
                <a:effectLst/>
                <a:latin typeface="+mn-lt"/>
                <a:ea typeface="+mn-ea"/>
                <a:cs typeface="+mn-cs"/>
              </a:rPr>
              <a:t>“As can be seen in Tables 2.1 and 2.2, the vast majority of science and mathematics teachers at the elementary level are female.  The proportion of science/mathematics teachers who are female decreases as grade level increases, to roughly half at the high school level.  In contrast, the teacher experience data—experience teaching any subject at the K–12 level, experience teaching science/mathematics, and experience teaching at the present school—are striking in their similarity by subject and grade range.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Black, Hispanic, and other minority teachers continue to be underrepresented in the science and mathematics teaching force; at a time when only 62 percent of the K–12 student enrollment is White and non-Hispanic, roughly 90 percent of science/mathematics teachers in each grade range characterize themselves that way.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addition, the majority of the science/mathematics teaching force is older than 40.  It is difficult to predict whether teacher supply will meet demand, as many people who prepare to become teachers do not enter the profession, and others who leave the classroom return at a later date.  However, the fact that more than 25 percent of science/mathematics teachers in each grade range are older than 50, and smaller percentages are age 30 or younger, raises concerns about having an adequate supply of science/mathematics teachers in the future.”</a:t>
            </a:r>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4</a:t>
            </a:fld>
            <a:endParaRPr lang="en-US"/>
          </a:p>
        </p:txBody>
      </p:sp>
    </p:spTree>
    <p:extLst>
      <p:ext uri="{BB962C8B-B14F-4D97-AF65-F5344CB8AC3E}">
        <p14:creationId xmlns:p14="http://schemas.microsoft.com/office/powerpoint/2010/main" val="20303709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A physical science degree is defined as a degree in physics and/or chemistry.</a:t>
            </a:r>
            <a:endParaRPr lang="en-US" b="0"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40</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41</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2.19,</a:t>
            </a:r>
            <a:r>
              <a:rPr lang="en-US" baseline="0" dirty="0" smtClean="0"/>
              <a:t> p. 17 in Technical Report</a:t>
            </a:r>
          </a:p>
          <a:p>
            <a:endParaRPr lang="en-US" baseline="0" dirty="0" smtClean="0"/>
          </a:p>
          <a:p>
            <a:r>
              <a:rPr lang="en-US" sz="1200" b="1" kern="1200" dirty="0" smtClean="0">
                <a:solidFill>
                  <a:schemeClr val="tx1"/>
                </a:solidFill>
                <a:effectLst/>
                <a:latin typeface="+mn-lt"/>
                <a:ea typeface="+mn-ea"/>
                <a:cs typeface="+mn-cs"/>
              </a:rPr>
              <a:t>This slide shows data derived</a:t>
            </a:r>
            <a:r>
              <a:rPr lang="en-US" sz="1200" b="1" kern="1200" baseline="0" dirty="0" smtClean="0">
                <a:solidFill>
                  <a:schemeClr val="tx1"/>
                </a:solidFill>
                <a:effectLst/>
                <a:latin typeface="+mn-lt"/>
                <a:ea typeface="+mn-ea"/>
                <a:cs typeface="+mn-cs"/>
              </a:rPr>
              <a:t> from:</a:t>
            </a:r>
            <a:r>
              <a:rPr lang="en-US" sz="1200" b="1"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Science Teacher Questionnaire</a:t>
            </a:r>
          </a:p>
          <a:p>
            <a:r>
              <a:rPr lang="en-US" sz="1200" kern="1200" dirty="0" smtClean="0">
                <a:solidFill>
                  <a:schemeClr val="tx1"/>
                </a:solidFill>
                <a:effectLst/>
                <a:latin typeface="+mn-lt"/>
                <a:ea typeface="+mn-ea"/>
                <a:cs typeface="+mn-cs"/>
              </a:rPr>
              <a:t>Q13. What type of natural science and/or engineering degree do you have? (With regard to bachelor’s degrees, count only areas in which you majored.) (Select all that apply.)</a:t>
            </a:r>
          </a:p>
          <a:p>
            <a:pPr marL="628650" lvl="1" indent="-171450">
              <a:buFont typeface="Wingdings" panose="05000000000000000000" pitchFamily="2" charset="2"/>
              <a:buChar char="q"/>
            </a:pPr>
            <a:r>
              <a:rPr lang="en-US" sz="1200" kern="1200" dirty="0" smtClean="0">
                <a:solidFill>
                  <a:schemeClr val="tx1"/>
                </a:solidFill>
                <a:effectLst/>
                <a:latin typeface="+mn-lt"/>
                <a:ea typeface="+mn-ea"/>
                <a:cs typeface="+mn-cs"/>
              </a:rPr>
              <a:t>Biology/Life Science</a:t>
            </a:r>
          </a:p>
          <a:p>
            <a:pPr marL="628650" lvl="1" indent="-171450">
              <a:buFont typeface="Wingdings" panose="05000000000000000000" pitchFamily="2" charset="2"/>
              <a:buChar char="q"/>
            </a:pPr>
            <a:r>
              <a:rPr lang="en-US" sz="1200" kern="1200" dirty="0" smtClean="0">
                <a:solidFill>
                  <a:schemeClr val="tx1"/>
                </a:solidFill>
                <a:effectLst/>
                <a:latin typeface="+mn-lt"/>
                <a:ea typeface="+mn-ea"/>
                <a:cs typeface="+mn-cs"/>
              </a:rPr>
              <a:t>Chemistry</a:t>
            </a:r>
          </a:p>
          <a:p>
            <a:pPr marL="628650" lvl="1" indent="-171450">
              <a:buFont typeface="Wingdings" panose="05000000000000000000" pitchFamily="2" charset="2"/>
              <a:buChar char="q"/>
            </a:pPr>
            <a:r>
              <a:rPr lang="en-US" sz="1200" kern="1200" dirty="0" smtClean="0">
                <a:solidFill>
                  <a:schemeClr val="tx1"/>
                </a:solidFill>
                <a:effectLst/>
                <a:latin typeface="+mn-lt"/>
                <a:ea typeface="+mn-ea"/>
                <a:cs typeface="+mn-cs"/>
              </a:rPr>
              <a:t>Earth/Space Science</a:t>
            </a:r>
          </a:p>
          <a:p>
            <a:pPr marL="628650" lvl="1" indent="-171450">
              <a:buFont typeface="Wingdings" panose="05000000000000000000" pitchFamily="2" charset="2"/>
              <a:buChar char="q"/>
            </a:pPr>
            <a:r>
              <a:rPr lang="en-US" sz="1200" kern="1200" dirty="0" smtClean="0">
                <a:solidFill>
                  <a:schemeClr val="tx1"/>
                </a:solidFill>
                <a:effectLst/>
                <a:latin typeface="+mn-lt"/>
                <a:ea typeface="+mn-ea"/>
                <a:cs typeface="+mn-cs"/>
              </a:rPr>
              <a:t>Engineering</a:t>
            </a:r>
          </a:p>
          <a:p>
            <a:pPr marL="628650" lvl="1" indent="-171450">
              <a:buFont typeface="Wingdings" panose="05000000000000000000" pitchFamily="2" charset="2"/>
              <a:buChar char="q"/>
            </a:pPr>
            <a:r>
              <a:rPr lang="en-US" sz="1200" kern="1200" dirty="0" smtClean="0">
                <a:solidFill>
                  <a:schemeClr val="tx1"/>
                </a:solidFill>
                <a:effectLst/>
                <a:latin typeface="+mn-lt"/>
                <a:ea typeface="+mn-ea"/>
                <a:cs typeface="+mn-cs"/>
              </a:rPr>
              <a:t>Environmental Science/Ecology</a:t>
            </a:r>
          </a:p>
          <a:p>
            <a:pPr marL="628650" lvl="1" indent="-171450">
              <a:buFont typeface="Wingdings" panose="05000000000000000000" pitchFamily="2" charset="2"/>
              <a:buChar char="q"/>
            </a:pPr>
            <a:r>
              <a:rPr lang="en-US" sz="1200" kern="1200" dirty="0" smtClean="0">
                <a:solidFill>
                  <a:schemeClr val="tx1"/>
                </a:solidFill>
                <a:effectLst/>
                <a:latin typeface="+mn-lt"/>
                <a:ea typeface="+mn-ea"/>
                <a:cs typeface="+mn-cs"/>
              </a:rPr>
              <a:t>Physics</a:t>
            </a:r>
          </a:p>
          <a:p>
            <a:pPr marL="628650" lvl="1" indent="-171450">
              <a:buFont typeface="Wingdings" panose="05000000000000000000" pitchFamily="2" charset="2"/>
              <a:buChar char="q"/>
            </a:pPr>
            <a:r>
              <a:rPr lang="en-US" sz="1200" kern="1200" dirty="0" smtClean="0">
                <a:solidFill>
                  <a:schemeClr val="tx1"/>
                </a:solidFill>
                <a:effectLst/>
                <a:latin typeface="+mn-lt"/>
                <a:ea typeface="+mn-ea"/>
                <a:cs typeface="+mn-cs"/>
              </a:rPr>
              <a:t>Other natural science, please specify _____</a:t>
            </a:r>
          </a:p>
          <a:p>
            <a:r>
              <a:rPr lang="en-US" dirty="0" smtClean="0"/>
              <a:t> </a:t>
            </a:r>
          </a:p>
          <a:p>
            <a:r>
              <a:rPr lang="en-US" dirty="0" smtClean="0"/>
              <a:t>Q15. Please indicate which of the following biology/life science courses you completed (beyond a general/introductory course) at the undergraduate or graduate level. (Select all that apply.) </a:t>
            </a:r>
          </a:p>
          <a:p>
            <a:pPr marL="628650" lvl="1" indent="-171450">
              <a:buFont typeface="Wingdings" panose="05000000000000000000" pitchFamily="2" charset="2"/>
              <a:buChar char="q"/>
            </a:pPr>
            <a:r>
              <a:rPr lang="en-US" dirty="0" smtClean="0"/>
              <a:t>Anatomy/Physiology </a:t>
            </a:r>
          </a:p>
          <a:p>
            <a:pPr marL="628650" lvl="1" indent="-171450">
              <a:buFont typeface="Wingdings" panose="05000000000000000000" pitchFamily="2" charset="2"/>
              <a:buChar char="q"/>
            </a:pPr>
            <a:r>
              <a:rPr lang="en-US" dirty="0" smtClean="0"/>
              <a:t>Biochemistry </a:t>
            </a:r>
          </a:p>
          <a:p>
            <a:pPr marL="628650" lvl="1" indent="-171450">
              <a:buFont typeface="Wingdings" panose="05000000000000000000" pitchFamily="2" charset="2"/>
              <a:buChar char="q"/>
            </a:pPr>
            <a:r>
              <a:rPr lang="en-US" dirty="0" smtClean="0"/>
              <a:t>Botany </a:t>
            </a:r>
          </a:p>
          <a:p>
            <a:pPr marL="628650" lvl="1" indent="-171450">
              <a:buFont typeface="Wingdings" panose="05000000000000000000" pitchFamily="2" charset="2"/>
              <a:buChar char="q"/>
            </a:pPr>
            <a:r>
              <a:rPr lang="en-US" dirty="0" smtClean="0"/>
              <a:t>Cell Biology </a:t>
            </a:r>
          </a:p>
          <a:p>
            <a:pPr marL="628650" lvl="1" indent="-171450">
              <a:buFont typeface="Wingdings" panose="05000000000000000000" pitchFamily="2" charset="2"/>
              <a:buChar char="q"/>
            </a:pPr>
            <a:r>
              <a:rPr lang="en-US" dirty="0" smtClean="0"/>
              <a:t>Ecology </a:t>
            </a:r>
          </a:p>
          <a:p>
            <a:pPr marL="628650" lvl="1" indent="-171450">
              <a:buFont typeface="Wingdings" panose="05000000000000000000" pitchFamily="2" charset="2"/>
              <a:buChar char="q"/>
            </a:pPr>
            <a:r>
              <a:rPr lang="en-US" dirty="0" smtClean="0"/>
              <a:t>Evolution </a:t>
            </a:r>
          </a:p>
          <a:p>
            <a:pPr marL="628650" lvl="1" indent="-171450">
              <a:buFont typeface="Wingdings" panose="05000000000000000000" pitchFamily="2" charset="2"/>
              <a:buChar char="q"/>
            </a:pPr>
            <a:r>
              <a:rPr lang="en-US" dirty="0" smtClean="0"/>
              <a:t>Genetics </a:t>
            </a:r>
          </a:p>
          <a:p>
            <a:pPr marL="628650" lvl="1" indent="-171450">
              <a:buFont typeface="Wingdings" panose="05000000000000000000" pitchFamily="2" charset="2"/>
              <a:buChar char="q"/>
            </a:pPr>
            <a:r>
              <a:rPr lang="en-US" dirty="0" smtClean="0"/>
              <a:t>Microbiology </a:t>
            </a:r>
          </a:p>
          <a:p>
            <a:pPr marL="628650" lvl="1" indent="-171450">
              <a:buFont typeface="Wingdings" panose="05000000000000000000" pitchFamily="2" charset="2"/>
              <a:buChar char="q"/>
            </a:pPr>
            <a:r>
              <a:rPr lang="en-US" dirty="0" smtClean="0"/>
              <a:t>Zoology </a:t>
            </a:r>
          </a:p>
          <a:p>
            <a:pPr marL="628650" lvl="1" indent="-171450">
              <a:buFont typeface="Wingdings" panose="05000000000000000000" pitchFamily="2" charset="2"/>
              <a:buChar char="q"/>
            </a:pPr>
            <a:r>
              <a:rPr lang="en-US" dirty="0" smtClean="0"/>
              <a:t>Other biology/life science beyond the general/introductory level </a:t>
            </a:r>
          </a:p>
          <a:p>
            <a:r>
              <a:rPr lang="en-US" dirty="0" smtClean="0"/>
              <a:t>  </a:t>
            </a:r>
          </a:p>
          <a:p>
            <a:r>
              <a:rPr lang="en-US" dirty="0" smtClean="0"/>
              <a:t>Q17. Please indicate which of the following chemistry courses you completed (beyond a general/introductory course) at the undergraduate or graduate level. (Select all that apply.) </a:t>
            </a:r>
          </a:p>
          <a:p>
            <a:pPr marL="628650" lvl="1" indent="-171450">
              <a:buFont typeface="Wingdings" panose="05000000000000000000" pitchFamily="2" charset="2"/>
              <a:buChar char="q"/>
            </a:pPr>
            <a:r>
              <a:rPr lang="en-US" dirty="0" smtClean="0"/>
              <a:t>Analytical Chemistry </a:t>
            </a:r>
          </a:p>
          <a:p>
            <a:pPr marL="628650" lvl="1" indent="-171450">
              <a:buFont typeface="Wingdings" panose="05000000000000000000" pitchFamily="2" charset="2"/>
              <a:buChar char="q"/>
            </a:pPr>
            <a:r>
              <a:rPr lang="en-US" dirty="0" smtClean="0"/>
              <a:t>Biochemistry </a:t>
            </a:r>
          </a:p>
          <a:p>
            <a:pPr marL="628650" lvl="1" indent="-171450">
              <a:buFont typeface="Wingdings" panose="05000000000000000000" pitchFamily="2" charset="2"/>
              <a:buChar char="q"/>
            </a:pPr>
            <a:r>
              <a:rPr lang="en-US" dirty="0" smtClean="0"/>
              <a:t>Inorganic Chemistry </a:t>
            </a:r>
          </a:p>
          <a:p>
            <a:pPr marL="628650" lvl="1" indent="-171450">
              <a:buFont typeface="Wingdings" panose="05000000000000000000" pitchFamily="2" charset="2"/>
              <a:buChar char="q"/>
            </a:pPr>
            <a:r>
              <a:rPr lang="en-US" dirty="0" smtClean="0"/>
              <a:t>Organic Chemistry </a:t>
            </a:r>
          </a:p>
          <a:p>
            <a:pPr marL="628650" lvl="1" indent="-171450">
              <a:buFont typeface="Wingdings" panose="05000000000000000000" pitchFamily="2" charset="2"/>
              <a:buChar char="q"/>
            </a:pPr>
            <a:r>
              <a:rPr lang="en-US" dirty="0" smtClean="0"/>
              <a:t>Physical Chemistry </a:t>
            </a:r>
          </a:p>
          <a:p>
            <a:pPr marL="628650" lvl="1" indent="-171450">
              <a:buFont typeface="Wingdings" panose="05000000000000000000" pitchFamily="2" charset="2"/>
              <a:buChar char="q"/>
            </a:pPr>
            <a:r>
              <a:rPr lang="en-US" dirty="0" smtClean="0"/>
              <a:t>Quantum Chemistry </a:t>
            </a:r>
          </a:p>
          <a:p>
            <a:pPr marL="628650" lvl="1" indent="-171450">
              <a:buFont typeface="Wingdings" panose="05000000000000000000" pitchFamily="2" charset="2"/>
              <a:buChar char="q"/>
            </a:pPr>
            <a:r>
              <a:rPr lang="en-US" dirty="0" smtClean="0"/>
              <a:t>Other chemistry beyond the general/introductory level </a:t>
            </a:r>
          </a:p>
          <a:p>
            <a:r>
              <a:rPr lang="en-US" dirty="0" smtClean="0"/>
              <a:t> </a:t>
            </a:r>
          </a:p>
          <a:p>
            <a:r>
              <a:rPr lang="en-US" dirty="0" smtClean="0"/>
              <a:t>Q19. Please indicate which of the following physics courses you completed (beyond a general/introductory course) at the undergraduate or graduate level. (Select all that apply.) </a:t>
            </a:r>
          </a:p>
          <a:p>
            <a:pPr marL="628650" lvl="1" indent="-171450">
              <a:buFont typeface="Wingdings" panose="05000000000000000000" pitchFamily="2" charset="2"/>
              <a:buChar char="q"/>
            </a:pPr>
            <a:r>
              <a:rPr lang="en-US" dirty="0" smtClean="0"/>
              <a:t>Electricity and Magnetism </a:t>
            </a:r>
          </a:p>
          <a:p>
            <a:pPr marL="628650" lvl="1" indent="-171450">
              <a:buFont typeface="Wingdings" panose="05000000000000000000" pitchFamily="2" charset="2"/>
              <a:buChar char="q"/>
            </a:pPr>
            <a:r>
              <a:rPr lang="en-US" dirty="0" smtClean="0"/>
              <a:t>Heat and Thermodynamics </a:t>
            </a:r>
          </a:p>
          <a:p>
            <a:pPr marL="628650" lvl="1" indent="-171450">
              <a:buFont typeface="Wingdings" panose="05000000000000000000" pitchFamily="2" charset="2"/>
              <a:buChar char="q"/>
            </a:pPr>
            <a:r>
              <a:rPr lang="en-US" dirty="0" smtClean="0"/>
              <a:t>Mechanics </a:t>
            </a:r>
          </a:p>
          <a:p>
            <a:pPr marL="628650" lvl="1" indent="-171450">
              <a:buFont typeface="Wingdings" panose="05000000000000000000" pitchFamily="2" charset="2"/>
              <a:buChar char="q"/>
            </a:pPr>
            <a:r>
              <a:rPr lang="en-US" dirty="0" smtClean="0"/>
              <a:t>Modern or Quantum Physics </a:t>
            </a:r>
          </a:p>
          <a:p>
            <a:pPr marL="628650" lvl="1" indent="-171450">
              <a:buFont typeface="Wingdings" panose="05000000000000000000" pitchFamily="2" charset="2"/>
              <a:buChar char="q"/>
            </a:pPr>
            <a:r>
              <a:rPr lang="en-US" dirty="0" smtClean="0"/>
              <a:t>Nuclear Physics </a:t>
            </a:r>
          </a:p>
          <a:p>
            <a:pPr marL="628650" lvl="1" indent="-171450">
              <a:buFont typeface="Wingdings" panose="05000000000000000000" pitchFamily="2" charset="2"/>
              <a:buChar char="q"/>
            </a:pPr>
            <a:r>
              <a:rPr lang="en-US" dirty="0" smtClean="0"/>
              <a:t>Optics </a:t>
            </a:r>
          </a:p>
          <a:p>
            <a:pPr marL="628650" lvl="1" indent="-171450">
              <a:buFont typeface="Wingdings" panose="05000000000000000000" pitchFamily="2" charset="2"/>
              <a:buChar char="q"/>
            </a:pPr>
            <a:r>
              <a:rPr lang="en-US" dirty="0" smtClean="0"/>
              <a:t>Other physics beyond the general/introductory level </a:t>
            </a:r>
          </a:p>
          <a:p>
            <a:r>
              <a:rPr lang="en-US" dirty="0" smtClean="0"/>
              <a:t> </a:t>
            </a:r>
          </a:p>
          <a:p>
            <a:r>
              <a:rPr lang="en-US" dirty="0" smtClean="0"/>
              <a:t>Q21. Please indicate which of the following Earth/space science courses you completed (beyond a general/introductory course) at the undergraduate or graduate level. (Select all that apply.) </a:t>
            </a:r>
          </a:p>
          <a:p>
            <a:pPr marL="628650" lvl="1" indent="-171450">
              <a:buFont typeface="Wingdings" panose="05000000000000000000" pitchFamily="2" charset="2"/>
              <a:buChar char="q"/>
            </a:pPr>
            <a:r>
              <a:rPr lang="en-US" dirty="0" smtClean="0"/>
              <a:t>Astronomy </a:t>
            </a:r>
          </a:p>
          <a:p>
            <a:pPr marL="628650" lvl="1" indent="-171450">
              <a:buFont typeface="Wingdings" panose="05000000000000000000" pitchFamily="2" charset="2"/>
              <a:buChar char="q"/>
            </a:pPr>
            <a:r>
              <a:rPr lang="en-US" dirty="0" smtClean="0"/>
              <a:t>Geology </a:t>
            </a:r>
          </a:p>
          <a:p>
            <a:pPr marL="628650" lvl="1" indent="-171450">
              <a:buFont typeface="Wingdings" panose="05000000000000000000" pitchFamily="2" charset="2"/>
              <a:buChar char="q"/>
            </a:pPr>
            <a:r>
              <a:rPr lang="en-US" dirty="0" smtClean="0"/>
              <a:t>Meteorology </a:t>
            </a:r>
          </a:p>
          <a:p>
            <a:pPr marL="628650" lvl="1" indent="-171450">
              <a:buFont typeface="Wingdings" panose="05000000000000000000" pitchFamily="2" charset="2"/>
              <a:buChar char="q"/>
            </a:pPr>
            <a:r>
              <a:rPr lang="en-US" dirty="0" smtClean="0"/>
              <a:t>Oceanography </a:t>
            </a:r>
          </a:p>
          <a:p>
            <a:pPr marL="628650" lvl="1" indent="-171450">
              <a:buFont typeface="Wingdings" panose="05000000000000000000" pitchFamily="2" charset="2"/>
              <a:buChar char="q"/>
            </a:pPr>
            <a:r>
              <a:rPr lang="en-US" dirty="0" smtClean="0"/>
              <a:t>Physical Geography </a:t>
            </a:r>
          </a:p>
          <a:p>
            <a:pPr marL="628650" lvl="1" indent="-171450">
              <a:buFont typeface="Wingdings" panose="05000000000000000000" pitchFamily="2" charset="2"/>
              <a:buChar char="q"/>
            </a:pPr>
            <a:r>
              <a:rPr lang="en-US" dirty="0" smtClean="0"/>
              <a:t>Other Earth/space science beyond the general/introductory level </a:t>
            </a:r>
          </a:p>
          <a:p>
            <a:r>
              <a:rPr lang="en-US" dirty="0" smtClean="0"/>
              <a:t>  </a:t>
            </a:r>
          </a:p>
          <a:p>
            <a:r>
              <a:rPr lang="en-US" dirty="0" smtClean="0"/>
              <a:t>Q23. Please indicate which of the following environmental science courses you completed (beyond a general/introductory course) at the undergraduate or graduate level. (Select all that apply.) </a:t>
            </a:r>
          </a:p>
          <a:p>
            <a:pPr marL="628650" lvl="1" indent="-171450">
              <a:buFont typeface="Wingdings" panose="05000000000000000000" pitchFamily="2" charset="2"/>
              <a:buChar char="q"/>
            </a:pPr>
            <a:r>
              <a:rPr lang="en-US" dirty="0" smtClean="0"/>
              <a:t>Conservation Biology </a:t>
            </a:r>
          </a:p>
          <a:p>
            <a:pPr marL="628650" lvl="1" indent="-171450">
              <a:buFont typeface="Wingdings" panose="05000000000000000000" pitchFamily="2" charset="2"/>
              <a:buChar char="q"/>
            </a:pPr>
            <a:r>
              <a:rPr lang="en-US" dirty="0" smtClean="0"/>
              <a:t>Ecology </a:t>
            </a:r>
          </a:p>
          <a:p>
            <a:pPr marL="628650" lvl="1" indent="-171450">
              <a:buFont typeface="Wingdings" panose="05000000000000000000" pitchFamily="2" charset="2"/>
              <a:buChar char="q"/>
            </a:pPr>
            <a:r>
              <a:rPr lang="en-US" dirty="0" smtClean="0"/>
              <a:t>Forestry </a:t>
            </a:r>
          </a:p>
          <a:p>
            <a:pPr marL="628650" lvl="1" indent="-171450">
              <a:buFont typeface="Wingdings" panose="05000000000000000000" pitchFamily="2" charset="2"/>
              <a:buChar char="q"/>
            </a:pPr>
            <a:r>
              <a:rPr lang="en-US" dirty="0" smtClean="0"/>
              <a:t>Hydrology </a:t>
            </a:r>
          </a:p>
          <a:p>
            <a:pPr marL="628650" lvl="1" indent="-171450">
              <a:buFont typeface="Wingdings" panose="05000000000000000000" pitchFamily="2" charset="2"/>
              <a:buChar char="q"/>
            </a:pPr>
            <a:r>
              <a:rPr lang="en-US" dirty="0" smtClean="0"/>
              <a:t>Oceanography </a:t>
            </a:r>
          </a:p>
          <a:p>
            <a:pPr marL="628650" lvl="1" indent="-171450">
              <a:buFont typeface="Wingdings" panose="05000000000000000000" pitchFamily="2" charset="2"/>
              <a:buChar char="q"/>
            </a:pPr>
            <a:r>
              <a:rPr lang="en-US" dirty="0" smtClean="0"/>
              <a:t>Toxicology </a:t>
            </a:r>
          </a:p>
          <a:p>
            <a:pPr marL="628650" lvl="1" indent="-171450">
              <a:buFont typeface="Wingdings" panose="05000000000000000000" pitchFamily="2" charset="2"/>
              <a:buChar char="q"/>
            </a:pPr>
            <a:r>
              <a:rPr lang="en-US" dirty="0" smtClean="0"/>
              <a:t>Other environmental science beyond the general/introductory level</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Q42. For the students in this class, indicate the number of males and females in this class in each of the following categories of race/ethnicity. </a:t>
            </a:r>
          </a:p>
          <a:p>
            <a:pPr marL="685800" lvl="1" indent="-228600">
              <a:buFont typeface="+mj-lt"/>
              <a:buAutoNum type="alphaLcPeriod"/>
            </a:pPr>
            <a:r>
              <a:rPr lang="en-US" sz="1200" kern="1200" dirty="0" smtClean="0">
                <a:solidFill>
                  <a:schemeClr val="tx1"/>
                </a:solidFill>
                <a:effectLst/>
                <a:latin typeface="+mn-lt"/>
                <a:ea typeface="+mn-ea"/>
                <a:cs typeface="+mn-cs"/>
              </a:rPr>
              <a:t>American Indian or Alaska Native _____	_____</a:t>
            </a:r>
          </a:p>
          <a:p>
            <a:pPr marL="685800"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1200" kern="1200" dirty="0" smtClean="0">
                <a:solidFill>
                  <a:schemeClr val="tx1"/>
                </a:solidFill>
                <a:effectLst/>
                <a:latin typeface="+mn-lt"/>
                <a:ea typeface="+mn-ea"/>
                <a:cs typeface="+mn-cs"/>
              </a:rPr>
              <a:t>Asian _____	_____</a:t>
            </a:r>
          </a:p>
          <a:p>
            <a:pPr marL="685800"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1200" kern="1200" dirty="0" smtClean="0">
                <a:solidFill>
                  <a:schemeClr val="tx1"/>
                </a:solidFill>
                <a:effectLst/>
                <a:latin typeface="+mn-lt"/>
                <a:ea typeface="+mn-ea"/>
                <a:cs typeface="+mn-cs"/>
              </a:rPr>
              <a:t>Black or African American _____</a:t>
            </a:r>
            <a:r>
              <a:rPr lang="en-US" sz="1200" kern="1200" baseline="0" dirty="0" smtClean="0">
                <a:solidFill>
                  <a:schemeClr val="tx1"/>
                </a:solidFill>
                <a:effectLst/>
                <a:latin typeface="+mn-lt"/>
                <a:ea typeface="+mn-ea"/>
                <a:cs typeface="+mn-cs"/>
              </a:rPr>
              <a:t>     _____</a:t>
            </a:r>
            <a:r>
              <a:rPr lang="en-US" sz="1200" kern="1200" dirty="0" smtClean="0">
                <a:solidFill>
                  <a:schemeClr val="tx1"/>
                </a:solidFill>
                <a:effectLst/>
                <a:latin typeface="+mn-lt"/>
                <a:ea typeface="+mn-ea"/>
                <a:cs typeface="+mn-cs"/>
              </a:rPr>
              <a:t> </a:t>
            </a:r>
          </a:p>
          <a:p>
            <a:pPr marL="685800"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1200" kern="1200" dirty="0" smtClean="0">
                <a:solidFill>
                  <a:schemeClr val="tx1"/>
                </a:solidFill>
                <a:effectLst/>
                <a:latin typeface="+mn-lt"/>
                <a:ea typeface="+mn-ea"/>
                <a:cs typeface="+mn-cs"/>
              </a:rPr>
              <a:t>Hispanic/Latino _____</a:t>
            </a:r>
            <a:r>
              <a:rPr lang="en-US" sz="1200" kern="1200" baseline="0" dirty="0" smtClean="0">
                <a:solidFill>
                  <a:schemeClr val="tx1"/>
                </a:solidFill>
                <a:effectLst/>
                <a:latin typeface="+mn-lt"/>
                <a:ea typeface="+mn-ea"/>
                <a:cs typeface="+mn-cs"/>
              </a:rPr>
              <a:t>     _____</a:t>
            </a:r>
            <a:endParaRPr lang="en-US" sz="12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Native Hawaiian or Other Pacific Islander _____     _____</a:t>
            </a:r>
          </a:p>
          <a:p>
            <a:pPr marL="685800" lvl="1" indent="-228600">
              <a:buFont typeface="+mj-lt"/>
              <a:buAutoNum type="alphaLcPeriod"/>
            </a:pPr>
            <a:r>
              <a:rPr lang="en-US" sz="1200" kern="1200" dirty="0" smtClean="0">
                <a:solidFill>
                  <a:schemeClr val="tx1"/>
                </a:solidFill>
                <a:effectLst/>
                <a:latin typeface="+mn-lt"/>
                <a:ea typeface="+mn-ea"/>
                <a:cs typeface="+mn-cs"/>
              </a:rPr>
              <a:t>White _____     _____</a:t>
            </a:r>
          </a:p>
          <a:p>
            <a:pPr marL="685800" lvl="1" indent="-228600">
              <a:buFont typeface="+mj-lt"/>
              <a:buAutoNum type="alphaLcPeriod"/>
            </a:pPr>
            <a:r>
              <a:rPr lang="en-US" sz="1200" kern="1200" dirty="0" smtClean="0">
                <a:solidFill>
                  <a:schemeClr val="tx1"/>
                </a:solidFill>
                <a:effectLst/>
                <a:latin typeface="+mn-lt"/>
                <a:ea typeface="+mn-ea"/>
                <a:cs typeface="+mn-cs"/>
              </a:rPr>
              <a:t>Two or more races _____     _____</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numbers in parentheses are standard errors.</a:t>
            </a:r>
          </a:p>
          <a:p>
            <a:endParaRPr lang="en-US"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Chapters 2–7 in the technical report provide data on several key indicators, disaggregated by one or more equity factors: the prior achievement level of students in the class, the percentage of non-Asian minority students in the class, the percentage of students in the school eligible for free/reduced-price lunch (FRL), school size, community type, and region.  For FRL, each school was classified into one of four categories (defined as quartiles) based on the proportion of students eligible for FRL.  Similarly, each randomly selected class was classified into one of the four categories based on the proportion of students in the class identified as non-Asian minorities.  Note: Since the publication of the technical report, the term “Non-Asian Minority” has been changed to “Race/Ethnic Groups Historically Underrepresented in STEM.”  This updated language is used in the slides provided for presentation.</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Findings Highlighted in Technical Report</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t>
            </a:r>
            <a:r>
              <a:rPr lang="en-US" sz="1200" kern="1200" dirty="0" smtClean="0">
                <a:solidFill>
                  <a:schemeClr val="tx1"/>
                </a:solidFill>
                <a:effectLst/>
                <a:latin typeface="+mn-lt"/>
                <a:ea typeface="+mn-ea"/>
                <a:cs typeface="+mn-cs"/>
              </a:rPr>
              <a:t>Additional analyses were conducted to examine the extent to which teachers with the strongest background in their field are equitably distributed.  As can be seen in Table 2.19, secondary science classes with different proportions of non-Asian minority students; in schools of different sizes; and in rural, urban, and suburban schools, are about equally likely to be taught by teachers who have had at least three courses in the subject beyond the introductory level.  In contrast, classes described as composed of high-achieving students are significantly more likely to be taught by teachers with strong content background than those with low levels of prior achievement.”</a:t>
            </a:r>
          </a:p>
        </p:txBody>
      </p:sp>
      <p:sp>
        <p:nvSpPr>
          <p:cNvPr id="4" name="Slide Number Placeholder 3"/>
          <p:cNvSpPr>
            <a:spLocks noGrp="1"/>
          </p:cNvSpPr>
          <p:nvPr>
            <p:ph type="sldNum" sz="quarter" idx="10"/>
          </p:nvPr>
        </p:nvSpPr>
        <p:spPr/>
        <p:txBody>
          <a:bodyPr/>
          <a:lstStyle/>
          <a:p>
            <a:fld id="{B472F11F-6199-4934-A1DC-A9FDDA9F712C}" type="slidenum">
              <a:rPr lang="en-US" smtClean="0"/>
              <a:t>42</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Substantial Background is defined as having either a degree or at least three advanced courses in the subject of their selected class.</a:t>
            </a:r>
          </a:p>
          <a:p>
            <a:pPr marL="0" marR="0" lvl="2"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Secondary Teachers include middle and high school teachers.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43</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science portion of Table 2.25, p. 20 of</a:t>
            </a:r>
            <a:r>
              <a:rPr lang="en-US" baseline="0" dirty="0" smtClean="0"/>
              <a:t> Technical Report</a:t>
            </a:r>
          </a:p>
          <a:p>
            <a:endParaRPr lang="en-US" baseline="0" dirty="0" smtClean="0"/>
          </a:p>
          <a:p>
            <a:r>
              <a:rPr lang="en-US" sz="1200" b="1" kern="1200" dirty="0" smtClean="0">
                <a:solidFill>
                  <a:schemeClr val="tx1"/>
                </a:solidFill>
                <a:effectLst/>
                <a:latin typeface="+mn-lt"/>
                <a:ea typeface="+mn-ea"/>
                <a:cs typeface="+mn-cs"/>
              </a:rPr>
              <a:t>This slide shows data from an individual item.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Science Teacher Questionnaire</a:t>
            </a:r>
          </a:p>
          <a:p>
            <a:pPr lvl="0"/>
            <a:r>
              <a:rPr lang="en-US" sz="1200" kern="1200" dirty="0" smtClean="0">
                <a:solidFill>
                  <a:schemeClr val="tx1"/>
                </a:solidFill>
                <a:effectLst/>
                <a:latin typeface="+mn-lt"/>
                <a:ea typeface="+mn-ea"/>
                <a:cs typeface="+mn-cs"/>
              </a:rPr>
              <a:t>Q28.</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Which of the following best describes your teacher certification program?</a:t>
            </a:r>
          </a:p>
          <a:p>
            <a:pPr marL="628650" lvl="1" indent="-171450">
              <a:buFont typeface="Courier New" panose="02070309020205020404" pitchFamily="49" charset="0"/>
              <a:buChar char="o"/>
            </a:pPr>
            <a:r>
              <a:rPr lang="en-US" sz="1200" kern="1200" dirty="0" smtClean="0">
                <a:solidFill>
                  <a:schemeClr val="tx1"/>
                </a:solidFill>
                <a:effectLst/>
                <a:latin typeface="+mn-lt"/>
                <a:ea typeface="+mn-ea"/>
                <a:cs typeface="+mn-cs"/>
              </a:rPr>
              <a:t>An undergraduate program leading to a bachelor’s degree and a teaching credential</a:t>
            </a:r>
          </a:p>
          <a:p>
            <a:pPr marL="628650" lvl="1" indent="-171450">
              <a:buFont typeface="Courier New" panose="02070309020205020404" pitchFamily="49" charset="0"/>
              <a:buChar char="o"/>
            </a:pPr>
            <a:r>
              <a:rPr lang="en-US" sz="1200" kern="1200" dirty="0" smtClean="0">
                <a:solidFill>
                  <a:schemeClr val="tx1"/>
                </a:solidFill>
                <a:effectLst/>
                <a:latin typeface="+mn-lt"/>
                <a:ea typeface="+mn-ea"/>
                <a:cs typeface="+mn-cs"/>
              </a:rPr>
              <a:t>A post-baccalaureate credentialing program (no master’s degree awarded)</a:t>
            </a:r>
          </a:p>
          <a:p>
            <a:pPr marL="628650" lvl="1" indent="-171450">
              <a:buFont typeface="Courier New" panose="02070309020205020404" pitchFamily="49" charset="0"/>
              <a:buChar char="o"/>
            </a:pPr>
            <a:r>
              <a:rPr lang="en-US" sz="1200" kern="1200" dirty="0" smtClean="0">
                <a:solidFill>
                  <a:schemeClr val="tx1"/>
                </a:solidFill>
                <a:effectLst/>
                <a:latin typeface="+mn-lt"/>
                <a:ea typeface="+mn-ea"/>
                <a:cs typeface="+mn-cs"/>
              </a:rPr>
              <a:t>A master’s program that also awarded a teaching credential</a:t>
            </a:r>
          </a:p>
          <a:p>
            <a:pPr marL="628650" lvl="1" indent="-171450">
              <a:buFont typeface="Courier New" panose="02070309020205020404" pitchFamily="49" charset="0"/>
              <a:buChar char="o"/>
            </a:pPr>
            <a:r>
              <a:rPr lang="en-US" sz="1200" kern="1200" dirty="0" smtClean="0">
                <a:solidFill>
                  <a:schemeClr val="tx1"/>
                </a:solidFill>
                <a:effectLst/>
                <a:latin typeface="+mn-lt"/>
                <a:ea typeface="+mn-ea"/>
                <a:cs typeface="+mn-cs"/>
              </a:rPr>
              <a:t>You did not have any formal teacher preparation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numbers in parentheses are standard errors.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Findings Highlighted in Technical Report</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sz="1200" kern="1200" dirty="0" smtClean="0">
                <a:solidFill>
                  <a:schemeClr val="tx1"/>
                </a:solidFill>
                <a:effectLst/>
                <a:latin typeface="+mn-lt"/>
                <a:ea typeface="+mn-ea"/>
                <a:cs typeface="+mn-cs"/>
              </a:rPr>
              <a:t>Teachers were also asked about their path to certification.  As can be seen in Table 2.25, elementary science/mathematics teachers are more likely than those at the high school level to have had an undergraduate program leading to a bachelor’s degree and a teaching credential.  In contrast, high school science/mathematics teachers are more likely than their elementary school counterparts to have completed a post-baccalaureate credentialing program that did not include a master’s degree.  Ten percent of high school mathematics teachers and eight percent of high school science teachers have not had any formal teacher preparation.”</a:t>
            </a:r>
          </a:p>
        </p:txBody>
      </p:sp>
      <p:sp>
        <p:nvSpPr>
          <p:cNvPr id="4" name="Slide Number Placeholder 3"/>
          <p:cNvSpPr>
            <a:spLocks noGrp="1"/>
          </p:cNvSpPr>
          <p:nvPr>
            <p:ph type="sldNum" sz="quarter" idx="10"/>
          </p:nvPr>
        </p:nvSpPr>
        <p:spPr/>
        <p:txBody>
          <a:bodyPr/>
          <a:lstStyle/>
          <a:p>
            <a:fld id="{B472F11F-6199-4934-A1DC-A9FDDA9F712C}" type="slidenum">
              <a:rPr lang="en-US" smtClean="0"/>
              <a:t>44</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45</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72F11F-6199-4934-A1DC-A9FDDA9F712C}" type="slidenum">
              <a:rPr lang="en-US" smtClean="0"/>
              <a:t>46</a:t>
            </a:fld>
            <a:endParaRPr lang="en-US"/>
          </a:p>
        </p:txBody>
      </p:sp>
    </p:spTree>
    <p:extLst>
      <p:ext uri="{BB962C8B-B14F-4D97-AF65-F5344CB8AC3E}">
        <p14:creationId xmlns:p14="http://schemas.microsoft.com/office/powerpoint/2010/main" val="21192067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2.26, p. 22 in Technical Report</a:t>
            </a:r>
          </a:p>
          <a:p>
            <a:endParaRPr lang="en-US" dirty="0" smtClean="0"/>
          </a:p>
          <a:p>
            <a:r>
              <a:rPr lang="en-US" sz="1200" b="1" kern="1200" dirty="0" smtClean="0">
                <a:solidFill>
                  <a:schemeClr val="tx1"/>
                </a:solidFill>
                <a:effectLst/>
                <a:latin typeface="+mn-lt"/>
                <a:ea typeface="+mn-ea"/>
                <a:cs typeface="+mn-cs"/>
              </a:rPr>
              <a:t>This slide shows data from an individual item.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Science Teacher Questionnaire</a:t>
            </a:r>
          </a:p>
          <a:p>
            <a:r>
              <a:rPr lang="en-US" sz="1200" kern="1200" dirty="0" smtClean="0">
                <a:solidFill>
                  <a:schemeClr val="tx1"/>
                </a:solidFill>
                <a:effectLst/>
                <a:latin typeface="+mn-lt"/>
                <a:ea typeface="+mn-ea"/>
                <a:cs typeface="+mn-cs"/>
              </a:rPr>
              <a:t>Q39. Please provide your opinion about each of the following statements. (Response Options:</a:t>
            </a:r>
            <a:r>
              <a:rPr lang="en-US" sz="1200" kern="1200" baseline="0" dirty="0" smtClean="0">
                <a:solidFill>
                  <a:schemeClr val="tx1"/>
                </a:solidFill>
                <a:effectLst/>
                <a:latin typeface="+mn-lt"/>
                <a:ea typeface="+mn-ea"/>
                <a:cs typeface="+mn-cs"/>
              </a:rPr>
              <a:t> [1] </a:t>
            </a:r>
            <a:r>
              <a:rPr lang="en-US" sz="1200" b="0" kern="1200" dirty="0" smtClean="0">
                <a:solidFill>
                  <a:schemeClr val="tx1"/>
                </a:solidFill>
                <a:effectLst/>
                <a:latin typeface="+mn-lt"/>
                <a:ea typeface="+mn-ea"/>
                <a:cs typeface="+mn-cs"/>
              </a:rPr>
              <a:t>Strongly Disagree, [2] Disagree, [3] No Opinion, [4] Agree, [5] Strongly Agree)</a:t>
            </a:r>
          </a:p>
          <a:p>
            <a:pPr marL="685800" lvl="1" indent="-228600">
              <a:buFont typeface="+mj-lt"/>
              <a:buAutoNum type="alphaLcPeriod"/>
            </a:pPr>
            <a:r>
              <a:rPr lang="en-US" sz="1200" b="0" kern="1200" dirty="0" smtClean="0">
                <a:solidFill>
                  <a:schemeClr val="tx1"/>
                </a:solidFill>
                <a:effectLst/>
                <a:latin typeface="+mn-lt"/>
                <a:ea typeface="+mn-ea"/>
                <a:cs typeface="+mn-cs"/>
              </a:rPr>
              <a:t>Students learn science best in classes with students of similar abilities.</a:t>
            </a:r>
          </a:p>
          <a:p>
            <a:pPr marL="685800" lvl="1" indent="-228600">
              <a:buFont typeface="+mj-lt"/>
              <a:buAutoNum type="alphaLcPeriod"/>
            </a:pPr>
            <a:r>
              <a:rPr lang="en-US" sz="1200" b="0" kern="1200" dirty="0" smtClean="0">
                <a:solidFill>
                  <a:schemeClr val="tx1"/>
                </a:solidFill>
                <a:effectLst/>
                <a:latin typeface="+mn-lt"/>
                <a:ea typeface="+mn-ea"/>
                <a:cs typeface="+mn-cs"/>
              </a:rPr>
              <a:t>Inadequacies in students’ science background can be overcome by effective teaching.</a:t>
            </a:r>
          </a:p>
          <a:p>
            <a:pPr marL="685800" lvl="1" indent="-228600">
              <a:buFont typeface="+mj-lt"/>
              <a:buAutoNum type="alphaLcPeriod"/>
            </a:pPr>
            <a:r>
              <a:rPr lang="en-US" sz="1200" b="0" kern="1200" dirty="0" smtClean="0">
                <a:solidFill>
                  <a:schemeClr val="tx1"/>
                </a:solidFill>
                <a:effectLst/>
                <a:latin typeface="+mn-lt"/>
                <a:ea typeface="+mn-ea"/>
                <a:cs typeface="+mn-cs"/>
              </a:rPr>
              <a:t>It is better for science instruction to focus on ideas in depth, even if that means covering fewer topics.  </a:t>
            </a:r>
          </a:p>
          <a:p>
            <a:pPr marL="685800" lvl="1" indent="-228600">
              <a:buFont typeface="+mj-lt"/>
              <a:buAutoNum type="alphaLcPeriod"/>
            </a:pPr>
            <a:r>
              <a:rPr lang="en-US" sz="1200" b="0" kern="1200" dirty="0" smtClean="0">
                <a:solidFill>
                  <a:schemeClr val="tx1"/>
                </a:solidFill>
                <a:effectLst/>
                <a:latin typeface="+mn-lt"/>
                <a:ea typeface="+mn-ea"/>
                <a:cs typeface="+mn-cs"/>
              </a:rPr>
              <a:t>Students should be provided with the purpose for a lesson as it begins.</a:t>
            </a:r>
          </a:p>
          <a:p>
            <a:pPr marL="685800" lvl="1" indent="-228600">
              <a:buFont typeface="+mj-lt"/>
              <a:buAutoNum type="alphaLcPeriod"/>
            </a:pPr>
            <a:r>
              <a:rPr lang="en-US" sz="1200" b="0" kern="1200" dirty="0" smtClean="0">
                <a:solidFill>
                  <a:schemeClr val="tx1"/>
                </a:solidFill>
                <a:effectLst/>
                <a:latin typeface="+mn-lt"/>
                <a:ea typeface="+mn-ea"/>
                <a:cs typeface="+mn-cs"/>
              </a:rPr>
              <a:t>At the beginning of instruction on a science idea, students should be provided with definitions for new scientific vocabulary that will be used.</a:t>
            </a:r>
          </a:p>
          <a:p>
            <a:pPr marL="685800" lvl="1" indent="-228600">
              <a:buFont typeface="+mj-lt"/>
              <a:buAutoNum type="alphaLcPeriod"/>
            </a:pPr>
            <a:r>
              <a:rPr lang="en-US" sz="1200" b="0" kern="1200" dirty="0" smtClean="0">
                <a:solidFill>
                  <a:schemeClr val="tx1"/>
                </a:solidFill>
                <a:effectLst/>
                <a:latin typeface="+mn-lt"/>
                <a:ea typeface="+mn-ea"/>
                <a:cs typeface="+mn-cs"/>
              </a:rPr>
              <a:t>Teachers should explain an idea to students before having them consider evidence that relates to the idea.</a:t>
            </a:r>
          </a:p>
          <a:p>
            <a:pPr marL="685800" lvl="1" indent="-228600">
              <a:buFont typeface="+mj-lt"/>
              <a:buAutoNum type="alphaLcPeriod"/>
            </a:pPr>
            <a:r>
              <a:rPr lang="en-US" sz="1200" b="0" kern="1200" dirty="0" smtClean="0">
                <a:solidFill>
                  <a:schemeClr val="tx1"/>
                </a:solidFill>
                <a:effectLst/>
                <a:latin typeface="+mn-lt"/>
                <a:ea typeface="+mn-ea"/>
                <a:cs typeface="+mn-cs"/>
              </a:rPr>
              <a:t>Most class periods should include some review of previously covered ideas and skills.</a:t>
            </a:r>
          </a:p>
          <a:p>
            <a:pPr marL="685800" lvl="1" indent="-228600">
              <a:buFont typeface="+mj-lt"/>
              <a:buAutoNum type="alphaLcPeriod"/>
            </a:pPr>
            <a:r>
              <a:rPr lang="en-US" sz="1200" b="0" kern="1200" dirty="0" smtClean="0">
                <a:solidFill>
                  <a:schemeClr val="tx1"/>
                </a:solidFill>
                <a:effectLst/>
                <a:latin typeface="+mn-lt"/>
                <a:ea typeface="+mn-ea"/>
                <a:cs typeface="+mn-cs"/>
              </a:rPr>
              <a:t>Most class periods should provide opportunities for students to share their thinking and reasoning.</a:t>
            </a:r>
          </a:p>
          <a:p>
            <a:pPr marL="685800" lvl="1" indent="-228600">
              <a:buFont typeface="+mj-lt"/>
              <a:buAutoNum type="alphaLcPeriod"/>
            </a:pPr>
            <a:r>
              <a:rPr lang="en-US" sz="1200" b="0" kern="1200" dirty="0" smtClean="0">
                <a:solidFill>
                  <a:schemeClr val="tx1"/>
                </a:solidFill>
                <a:effectLst/>
                <a:latin typeface="+mn-lt"/>
                <a:ea typeface="+mn-ea"/>
                <a:cs typeface="+mn-cs"/>
              </a:rPr>
              <a:t>Hands-on/laboratory activities should be used primarily to reinforce a science idea that the students have already learned.</a:t>
            </a:r>
          </a:p>
          <a:p>
            <a:pPr marL="685800" lvl="1" indent="-228600">
              <a:buFont typeface="+mj-lt"/>
              <a:buAutoNum type="alphaLcPeriod"/>
            </a:pPr>
            <a:r>
              <a:rPr lang="en-US" sz="1200" b="0" kern="1200" dirty="0" smtClean="0">
                <a:solidFill>
                  <a:schemeClr val="tx1"/>
                </a:solidFill>
                <a:effectLst/>
                <a:latin typeface="+mn-lt"/>
                <a:ea typeface="+mn-ea"/>
                <a:cs typeface="+mn-cs"/>
              </a:rPr>
              <a:t>Students should be assigned homework most days.</a:t>
            </a:r>
          </a:p>
          <a:p>
            <a:pPr marL="685800" lvl="1" indent="-228600">
              <a:buFont typeface="+mj-lt"/>
              <a:buAutoNum type="alphaLcPeriod"/>
            </a:pPr>
            <a:r>
              <a:rPr lang="en-US" sz="1200" b="0" kern="1200" dirty="0" smtClean="0">
                <a:solidFill>
                  <a:schemeClr val="tx1"/>
                </a:solidFill>
                <a:effectLst/>
                <a:latin typeface="+mn-lt"/>
                <a:ea typeface="+mn-ea"/>
                <a:cs typeface="+mn-cs"/>
              </a:rPr>
              <a:t>Most class periods should conclude with a summary of the key ideas addressed.</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numbers in parentheses are standard errors.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Findings Highlighted in Technical Report</a:t>
            </a:r>
            <a:endParaRPr lang="en-US" sz="1200" kern="1200" dirty="0" smtClean="0">
              <a:solidFill>
                <a:schemeClr val="tx1"/>
              </a:solidFill>
              <a:effectLst/>
              <a:latin typeface="+mn-lt"/>
              <a:ea typeface="+mn-ea"/>
              <a:cs typeface="+mn-cs"/>
            </a:endParaRPr>
          </a:p>
          <a:p>
            <a:r>
              <a:rPr lang="en-US" dirty="0" smtClean="0"/>
              <a:t>“</a:t>
            </a:r>
            <a:r>
              <a:rPr lang="en-US" sz="1200" kern="1200" dirty="0" smtClean="0">
                <a:solidFill>
                  <a:schemeClr val="tx1"/>
                </a:solidFill>
                <a:effectLst/>
                <a:latin typeface="+mn-lt"/>
                <a:ea typeface="+mn-ea"/>
                <a:cs typeface="+mn-cs"/>
              </a:rPr>
              <a:t>It is interesting to note that elementary, middle, and high school science teachers have similar views about a number of elements of science instruction.  More than 85 percent of teachers in each grade range agree that: (1) students should be provided with the purpose for a lesson as it begins; (2) most class periods should include review of previously covered material; (3) most class periods should provide students opportunities to share their thinking/reasoning; and (4) most class periods should conclude with a summary of the key ideas addressed in that lesson.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 similarly large proportion of science teachers in each grade range believe that inadequacies in students’ science background can be overcome by effective teaching.  In contrast, teacher opinions about ability grouping vary considerably by grade range, with 65 percent of high school science teachers, 48 percent of those in the middle grades, and 32 percent at the elementary level indicating that students learn science best in classes with students of similar abilities.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There are also inconsistent views in relation to a number of elements of effective science instruction.  Approximately three-fourths of teachers at each grade range agree that it is better to focus on ideas in depth, even if it means covering fewer topics, one of the central tenets of calls for reform in science instruction.  At the same time, despite research on learning that suggests otherwise, roughly 40 percent of science teachers at each grade level agree that teachers should explain an idea to students before having them consider evidence for that idea; and more than half indicate that laboratory activities should be used primarily to reinforce ideas that the students have already learned.  And despite recommendations that students develop understanding of concepts first and learn the scientific language later, from 70 to 85 percent of science teachers at the various grade ranges indicate that students should be given definitions for new vocabulary at the beginning of instruction on a science idea.”</a:t>
            </a:r>
          </a:p>
        </p:txBody>
      </p:sp>
      <p:sp>
        <p:nvSpPr>
          <p:cNvPr id="4" name="Slide Number Placeholder 3"/>
          <p:cNvSpPr>
            <a:spLocks noGrp="1"/>
          </p:cNvSpPr>
          <p:nvPr>
            <p:ph type="sldNum" sz="quarter" idx="10"/>
          </p:nvPr>
        </p:nvSpPr>
        <p:spPr/>
        <p:txBody>
          <a:bodyPr/>
          <a:lstStyle/>
          <a:p>
            <a:fld id="{B472F11F-6199-4934-A1DC-A9FDDA9F712C}" type="slidenum">
              <a:rPr lang="en-US" smtClean="0"/>
              <a:t>47</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Includes teachers indicating “strongly agree” or “agree” on a 5-point response scale with the options “strongly disagree,” “disagree,” “no</a:t>
            </a:r>
            <a:r>
              <a:rPr lang="en-US" sz="1200" kern="1200" baseline="0" dirty="0" smtClean="0">
                <a:solidFill>
                  <a:schemeClr val="tx1"/>
                </a:solidFill>
                <a:effectLst/>
                <a:latin typeface="+mn-lt"/>
                <a:ea typeface="+mn-ea"/>
                <a:cs typeface="+mn-cs"/>
              </a:rPr>
              <a:t> opinion,” “agree,” and “strongly agree.”</a:t>
            </a:r>
          </a:p>
          <a:p>
            <a:endParaRPr lang="en-US" sz="1200" u="non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Each grade-level chart is sorted independently; consequently items may appear in different orders.</a:t>
            </a:r>
          </a:p>
          <a:p>
            <a:endParaRPr lang="en-US" u="none"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48</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Includes teachers indicating “strongly agree” or “agree” on a 5-point response scale with the options “strongly disagree,” “disagree,” “no</a:t>
            </a:r>
            <a:r>
              <a:rPr lang="en-US" sz="1200" kern="1200" baseline="0" dirty="0" smtClean="0">
                <a:solidFill>
                  <a:schemeClr val="tx1"/>
                </a:solidFill>
                <a:effectLst/>
                <a:latin typeface="+mn-lt"/>
                <a:ea typeface="+mn-ea"/>
                <a:cs typeface="+mn-cs"/>
              </a:rPr>
              <a:t> opinion,” “agree,” and “strongly agree.”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u="non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Each grade-level chart is sorted independently; consequently items may appear in different orders.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u="none" dirty="0" smtClean="0"/>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49</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5</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Includes teachers indicating “strongly agree” or “agree” on a 5-point response scale with the options “strongly disagree,” “disagree,” “no</a:t>
            </a:r>
            <a:r>
              <a:rPr lang="en-US" sz="1200" kern="1200" baseline="0" dirty="0" smtClean="0">
                <a:solidFill>
                  <a:schemeClr val="tx1"/>
                </a:solidFill>
                <a:effectLst/>
                <a:latin typeface="+mn-lt"/>
                <a:ea typeface="+mn-ea"/>
                <a:cs typeface="+mn-cs"/>
              </a:rPr>
              <a:t> opinion,” “agree,” and “strongly agree.”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u="non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Each grade-level chart is sorted independently; consequently items may appear in different orders.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u="none" dirty="0" smtClean="0"/>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50</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Includes teachers indicating “strongly agree” or “agree” on a 5-point response scale with the options “strongly disagree,” “disagree,” “no</a:t>
            </a:r>
            <a:r>
              <a:rPr lang="en-US" sz="1200" kern="1200" baseline="0" dirty="0" smtClean="0">
                <a:solidFill>
                  <a:schemeClr val="tx1"/>
                </a:solidFill>
                <a:effectLst/>
                <a:latin typeface="+mn-lt"/>
                <a:ea typeface="+mn-ea"/>
                <a:cs typeface="+mn-cs"/>
              </a:rPr>
              <a:t> opinion,” “agree,” and “strongly agree.”</a:t>
            </a:r>
            <a:endParaRPr lang="en-US" u="none" dirty="0" smtClean="0"/>
          </a:p>
          <a:p>
            <a:endParaRPr lang="en-US" u="non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Each grade-level chart is sorted independently; consequently items may appear in different orders.</a:t>
            </a:r>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51</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Includes teachers indicating “strongly agree” or “agree” on a 5-point response scale with the options “strongly disagree,” “disagree,” “no</a:t>
            </a:r>
            <a:r>
              <a:rPr lang="en-US" sz="1200" kern="1200" baseline="0" dirty="0" smtClean="0">
                <a:solidFill>
                  <a:schemeClr val="tx1"/>
                </a:solidFill>
                <a:effectLst/>
                <a:latin typeface="+mn-lt"/>
                <a:ea typeface="+mn-ea"/>
                <a:cs typeface="+mn-cs"/>
              </a:rPr>
              <a:t> opinion,” “agree,” and “strongly agree.”</a:t>
            </a:r>
            <a:endParaRPr lang="en-US" u="none" dirty="0" smtClean="0"/>
          </a:p>
          <a:p>
            <a:endParaRPr lang="en-US" u="non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Each grade-level chart is sorted independently; consequently items may appear in different orders.</a:t>
            </a:r>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52</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Includes teachers indicating “strongly agree” or “agree” on a 5-point response scale with the options “strongly disagree,” “disagree,” “no</a:t>
            </a:r>
            <a:r>
              <a:rPr lang="en-US" sz="1200" kern="1200" baseline="0" dirty="0" smtClean="0">
                <a:solidFill>
                  <a:schemeClr val="tx1"/>
                </a:solidFill>
                <a:effectLst/>
                <a:latin typeface="+mn-lt"/>
                <a:ea typeface="+mn-ea"/>
                <a:cs typeface="+mn-cs"/>
              </a:rPr>
              <a:t> opinion,” “agree,” and “strongly agree.”</a:t>
            </a:r>
            <a:endParaRPr lang="en-US" u="none"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Each grade-level chart is sorted independently; consequently items may appear in different orders.</a:t>
            </a:r>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53</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72F11F-6199-4934-A1DC-A9FDDA9F712C}" type="slidenum">
              <a:rPr lang="en-US" smtClean="0"/>
              <a:t>54</a:t>
            </a:fld>
            <a:endParaRPr lang="en-US"/>
          </a:p>
        </p:txBody>
      </p:sp>
    </p:spTree>
    <p:extLst>
      <p:ext uri="{BB962C8B-B14F-4D97-AF65-F5344CB8AC3E}">
        <p14:creationId xmlns:p14="http://schemas.microsoft.com/office/powerpoint/2010/main" val="371661316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2.28, p. 24 in Technical Report</a:t>
            </a:r>
          </a:p>
          <a:p>
            <a:endParaRPr lang="en-US" dirty="0" smtClean="0"/>
          </a:p>
          <a:p>
            <a:r>
              <a:rPr lang="en-US" sz="1200" b="1" kern="1200" dirty="0" smtClean="0">
                <a:solidFill>
                  <a:schemeClr val="tx1"/>
                </a:solidFill>
                <a:effectLst/>
                <a:latin typeface="+mn-lt"/>
                <a:ea typeface="+mn-ea"/>
                <a:cs typeface="+mn-cs"/>
              </a:rPr>
              <a:t>This slide shows data from individual items found on both</a:t>
            </a:r>
            <a:r>
              <a:rPr lang="en-US" sz="1200" b="1" kern="1200" baseline="0" dirty="0" smtClean="0">
                <a:solidFill>
                  <a:schemeClr val="tx1"/>
                </a:solidFill>
                <a:effectLst/>
                <a:latin typeface="+mn-lt"/>
                <a:ea typeface="+mn-ea"/>
                <a:cs typeface="+mn-cs"/>
              </a:rPr>
              <a:t> the Science Teacher Questionnaire and Mathematics Teacher Questionnaire</a:t>
            </a:r>
            <a:r>
              <a:rPr lang="en-US" sz="1200" b="1"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Science Teacher Questionnaire</a:t>
            </a:r>
          </a:p>
          <a:p>
            <a:r>
              <a:rPr lang="en-US" sz="1200" kern="1200" dirty="0" smtClean="0">
                <a:solidFill>
                  <a:schemeClr val="tx1"/>
                </a:solidFill>
                <a:effectLst/>
                <a:latin typeface="+mn-lt"/>
                <a:ea typeface="+mn-ea"/>
                <a:cs typeface="+mn-cs"/>
              </a:rPr>
              <a:t>Q36.</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Many teachers feel better prepared to teach some subject areas than others.  How well prepared do you feel to teach each of the following subjects </a:t>
            </a:r>
            <a:r>
              <a:rPr lang="en-US" sz="1200" b="0" kern="1200" dirty="0" smtClean="0">
                <a:solidFill>
                  <a:schemeClr val="tx1"/>
                </a:solidFill>
                <a:effectLst/>
                <a:latin typeface="+mn-lt"/>
                <a:ea typeface="+mn-ea"/>
                <a:cs typeface="+mn-cs"/>
              </a:rPr>
              <a:t>at the grade level(s) you teach</a:t>
            </a:r>
            <a:r>
              <a:rPr lang="en-US" sz="1200" kern="1200" dirty="0" smtClean="0">
                <a:solidFill>
                  <a:schemeClr val="tx1"/>
                </a:solidFill>
                <a:effectLst/>
                <a:latin typeface="+mn-lt"/>
                <a:ea typeface="+mn-ea"/>
                <a:cs typeface="+mn-cs"/>
              </a:rPr>
              <a:t>, whether or not they are currently included in your teaching responsibilities? (Response</a:t>
            </a:r>
            <a:r>
              <a:rPr lang="en-US" sz="1200" kern="1200" baseline="0" dirty="0" smtClean="0">
                <a:solidFill>
                  <a:schemeClr val="tx1"/>
                </a:solidFill>
                <a:effectLst/>
                <a:latin typeface="+mn-lt"/>
                <a:ea typeface="+mn-ea"/>
                <a:cs typeface="+mn-cs"/>
              </a:rPr>
              <a:t> Options: [1] </a:t>
            </a:r>
            <a:r>
              <a:rPr lang="en-US" sz="1200" b="0" kern="1200" dirty="0" smtClean="0">
                <a:solidFill>
                  <a:schemeClr val="tx1"/>
                </a:solidFill>
                <a:effectLst/>
                <a:latin typeface="+mn-lt"/>
                <a:ea typeface="+mn-ea"/>
                <a:cs typeface="+mn-cs"/>
              </a:rPr>
              <a:t>Not adequately prepared, [2]</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Somewhat prepared, [3] Fairly well prepared, [4] Very well prepared)</a:t>
            </a:r>
            <a:endParaRPr lang="en-US" sz="1200" kern="1200" dirty="0" smtClean="0">
              <a:solidFill>
                <a:schemeClr val="tx1"/>
              </a:solidFill>
              <a:effectLst/>
              <a:latin typeface="+mn-lt"/>
              <a:ea typeface="+mn-ea"/>
              <a:cs typeface="+mn-cs"/>
            </a:endParaRPr>
          </a:p>
          <a:p>
            <a:pPr marL="685800" lvl="1" indent="-228600">
              <a:buFont typeface="+mj-lt"/>
              <a:buAutoNum type="alphaLcPeriod"/>
            </a:pPr>
            <a:r>
              <a:rPr lang="en-US" sz="1200" strike="sngStrike" kern="1200" dirty="0" smtClean="0">
                <a:solidFill>
                  <a:schemeClr val="tx1"/>
                </a:solidFill>
                <a:effectLst/>
                <a:latin typeface="+mn-lt"/>
                <a:ea typeface="+mn-ea"/>
                <a:cs typeface="+mn-cs"/>
              </a:rPr>
              <a:t>Life Science </a:t>
            </a:r>
          </a:p>
          <a:p>
            <a:pPr marL="685800" lvl="1" indent="-228600">
              <a:buFont typeface="+mj-lt"/>
              <a:buAutoNum type="alphaLcPeriod"/>
            </a:pPr>
            <a:r>
              <a:rPr lang="en-US" sz="1200" strike="sngStrike" kern="1200" dirty="0" smtClean="0">
                <a:solidFill>
                  <a:schemeClr val="tx1"/>
                </a:solidFill>
                <a:effectLst/>
                <a:latin typeface="+mn-lt"/>
                <a:ea typeface="+mn-ea"/>
                <a:cs typeface="+mn-cs"/>
              </a:rPr>
              <a:t>Earth Science </a:t>
            </a:r>
          </a:p>
          <a:p>
            <a:pPr marL="685800" lvl="1" indent="-228600">
              <a:buFont typeface="+mj-lt"/>
              <a:buAutoNum type="alphaLcPeriod"/>
            </a:pPr>
            <a:r>
              <a:rPr lang="en-US" sz="1200" strike="sngStrike" kern="1200" dirty="0" smtClean="0">
                <a:solidFill>
                  <a:schemeClr val="tx1"/>
                </a:solidFill>
                <a:effectLst/>
                <a:latin typeface="+mn-lt"/>
                <a:ea typeface="+mn-ea"/>
                <a:cs typeface="+mn-cs"/>
              </a:rPr>
              <a:t>Physical Science </a:t>
            </a:r>
          </a:p>
          <a:p>
            <a:pPr marL="685800" lvl="1" indent="-228600">
              <a:buFont typeface="+mj-lt"/>
              <a:buAutoNum type="alphaLcPeriod"/>
            </a:pPr>
            <a:r>
              <a:rPr lang="en-US" sz="1200" strike="sngStrike" kern="1200" dirty="0" smtClean="0">
                <a:solidFill>
                  <a:schemeClr val="tx1"/>
                </a:solidFill>
                <a:effectLst/>
                <a:latin typeface="+mn-lt"/>
                <a:ea typeface="+mn-ea"/>
                <a:cs typeface="+mn-cs"/>
              </a:rPr>
              <a:t>Engineering </a:t>
            </a:r>
          </a:p>
          <a:p>
            <a:pPr marL="685800" lvl="1" indent="-228600">
              <a:buFont typeface="+mj-lt"/>
              <a:buAutoNum type="alphaLcPeriod"/>
            </a:pPr>
            <a:r>
              <a:rPr lang="en-US" sz="1200" b="0" kern="1200" dirty="0" smtClean="0">
                <a:solidFill>
                  <a:schemeClr val="tx1"/>
                </a:solidFill>
                <a:effectLst/>
                <a:latin typeface="+mn-lt"/>
                <a:ea typeface="+mn-ea"/>
                <a:cs typeface="+mn-cs"/>
              </a:rPr>
              <a:t>Mathematics </a:t>
            </a:r>
          </a:p>
          <a:p>
            <a:pPr marL="685800" lvl="1" indent="-228600">
              <a:buFont typeface="+mj-lt"/>
              <a:buAutoNum type="alphaLcPeriod"/>
            </a:pPr>
            <a:r>
              <a:rPr lang="en-US" sz="1200" b="0" kern="1200" dirty="0" smtClean="0">
                <a:solidFill>
                  <a:schemeClr val="tx1"/>
                </a:solidFill>
                <a:effectLst/>
                <a:latin typeface="+mn-lt"/>
                <a:ea typeface="+mn-ea"/>
                <a:cs typeface="+mn-cs"/>
              </a:rPr>
              <a:t>Reading/Language Arts</a:t>
            </a:r>
          </a:p>
          <a:p>
            <a:pPr marL="685800" lvl="1" indent="-228600">
              <a:buFont typeface="+mj-lt"/>
              <a:buAutoNum type="alphaLcPeriod"/>
            </a:pPr>
            <a:r>
              <a:rPr lang="en-US" sz="1200" b="0" kern="1200" dirty="0" smtClean="0">
                <a:solidFill>
                  <a:schemeClr val="tx1"/>
                </a:solidFill>
                <a:effectLst/>
                <a:latin typeface="+mn-lt"/>
                <a:ea typeface="+mn-ea"/>
                <a:cs typeface="+mn-cs"/>
              </a:rPr>
              <a:t>Social Studies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Mathematics Teacher Questionnaire</a:t>
            </a:r>
          </a:p>
          <a:p>
            <a:r>
              <a:rPr lang="en-US" sz="1200" kern="1200" dirty="0" smtClean="0">
                <a:solidFill>
                  <a:schemeClr val="tx1"/>
                </a:solidFill>
                <a:effectLst/>
                <a:latin typeface="+mn-lt"/>
                <a:ea typeface="+mn-ea"/>
                <a:cs typeface="+mn-cs"/>
              </a:rPr>
              <a:t>Q24.</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Many teachers feel better prepared to teach some subjects/topics than others.  How well prepared do you feel to teach each of the following </a:t>
            </a:r>
            <a:r>
              <a:rPr lang="en-US" sz="1200" b="0" kern="1200" dirty="0" smtClean="0">
                <a:solidFill>
                  <a:schemeClr val="tx1"/>
                </a:solidFill>
                <a:effectLst/>
                <a:latin typeface="+mn-lt"/>
                <a:ea typeface="+mn-ea"/>
                <a:cs typeface="+mn-cs"/>
              </a:rPr>
              <a:t>at the grade level(s) you teach, </a:t>
            </a:r>
            <a:r>
              <a:rPr lang="en-US" sz="1200" kern="1200" dirty="0" smtClean="0">
                <a:solidFill>
                  <a:schemeClr val="tx1"/>
                </a:solidFill>
                <a:effectLst/>
                <a:latin typeface="+mn-lt"/>
                <a:ea typeface="+mn-ea"/>
                <a:cs typeface="+mn-cs"/>
              </a:rPr>
              <a:t>whether or not they are currently included in your teaching responsibilities? (Response</a:t>
            </a:r>
            <a:r>
              <a:rPr lang="en-US" sz="1200" kern="1200" baseline="0" dirty="0" smtClean="0">
                <a:solidFill>
                  <a:schemeClr val="tx1"/>
                </a:solidFill>
                <a:effectLst/>
                <a:latin typeface="+mn-lt"/>
                <a:ea typeface="+mn-ea"/>
                <a:cs typeface="+mn-cs"/>
              </a:rPr>
              <a:t> Options: [1] </a:t>
            </a:r>
            <a:r>
              <a:rPr lang="en-US" sz="1200" b="0" kern="1200" dirty="0" smtClean="0">
                <a:solidFill>
                  <a:schemeClr val="tx1"/>
                </a:solidFill>
                <a:effectLst/>
                <a:latin typeface="+mn-lt"/>
                <a:ea typeface="+mn-ea"/>
                <a:cs typeface="+mn-cs"/>
              </a:rPr>
              <a:t>Not adequately prepared, [2]</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Somewhat prepared, [3] Fairly well prepared, [4] Very well prepared)</a:t>
            </a:r>
            <a:endParaRPr lang="en-US" sz="1200" kern="1200" dirty="0" smtClean="0">
              <a:solidFill>
                <a:schemeClr val="tx1"/>
              </a:solidFill>
              <a:effectLst/>
              <a:latin typeface="+mn-lt"/>
              <a:ea typeface="+mn-ea"/>
              <a:cs typeface="+mn-cs"/>
            </a:endParaRPr>
          </a:p>
          <a:p>
            <a:pPr marL="685800" lvl="1" indent="-228600">
              <a:buFont typeface="+mj-lt"/>
              <a:buAutoNum type="alphaLcPeriod"/>
            </a:pPr>
            <a:r>
              <a:rPr lang="en-US" sz="1200" strike="sngStrike" kern="1200" dirty="0" smtClean="0">
                <a:solidFill>
                  <a:schemeClr val="tx1"/>
                </a:solidFill>
                <a:effectLst/>
                <a:latin typeface="+mn-lt"/>
                <a:ea typeface="+mn-ea"/>
                <a:cs typeface="+mn-cs"/>
              </a:rPr>
              <a:t>Number and Operations </a:t>
            </a:r>
          </a:p>
          <a:p>
            <a:pPr marL="685800" lvl="1" indent="-228600">
              <a:buFont typeface="+mj-lt"/>
              <a:buAutoNum type="alphaLcPeriod"/>
            </a:pPr>
            <a:r>
              <a:rPr lang="en-US" sz="1200" strike="sngStrike" kern="1200" dirty="0" smtClean="0">
                <a:solidFill>
                  <a:schemeClr val="tx1"/>
                </a:solidFill>
                <a:effectLst/>
                <a:latin typeface="+mn-lt"/>
                <a:ea typeface="+mn-ea"/>
                <a:cs typeface="+mn-cs"/>
              </a:rPr>
              <a:t>Early Algebra </a:t>
            </a:r>
          </a:p>
          <a:p>
            <a:pPr marL="685800" lvl="1" indent="-228600">
              <a:buFont typeface="+mj-lt"/>
              <a:buAutoNum type="alphaLcPeriod"/>
            </a:pPr>
            <a:r>
              <a:rPr lang="en-US" sz="1200" strike="sngStrike" kern="1200" dirty="0" smtClean="0">
                <a:solidFill>
                  <a:schemeClr val="tx1"/>
                </a:solidFill>
                <a:effectLst/>
                <a:latin typeface="+mn-lt"/>
                <a:ea typeface="+mn-ea"/>
                <a:cs typeface="+mn-cs"/>
              </a:rPr>
              <a:t>Geometry </a:t>
            </a:r>
          </a:p>
          <a:p>
            <a:pPr marL="685800" lvl="1" indent="-228600">
              <a:buFont typeface="+mj-lt"/>
              <a:buAutoNum type="alphaLcPeriod"/>
            </a:pPr>
            <a:r>
              <a:rPr lang="en-US" sz="1200" strike="sngStrike" kern="1200" dirty="0" smtClean="0">
                <a:solidFill>
                  <a:schemeClr val="tx1"/>
                </a:solidFill>
                <a:effectLst/>
                <a:latin typeface="+mn-lt"/>
                <a:ea typeface="+mn-ea"/>
                <a:cs typeface="+mn-cs"/>
              </a:rPr>
              <a:t>Measurement and Data Representation </a:t>
            </a:r>
          </a:p>
          <a:p>
            <a:pPr marL="685800" lvl="1" indent="-228600">
              <a:buFont typeface="+mj-lt"/>
              <a:buAutoNum type="alphaLcPeriod"/>
            </a:pPr>
            <a:r>
              <a:rPr lang="en-US" sz="1200" b="0" kern="1200" dirty="0" smtClean="0">
                <a:solidFill>
                  <a:schemeClr val="tx1"/>
                </a:solidFill>
                <a:effectLst/>
                <a:latin typeface="+mn-lt"/>
                <a:ea typeface="+mn-ea"/>
                <a:cs typeface="+mn-cs"/>
              </a:rPr>
              <a:t>Science </a:t>
            </a:r>
          </a:p>
          <a:p>
            <a:pPr marL="685800" lvl="1" indent="-228600">
              <a:buFont typeface="+mj-lt"/>
              <a:buAutoNum type="alphaLcPeriod"/>
            </a:pPr>
            <a:r>
              <a:rPr lang="en-US" sz="1200" b="0" kern="1200" dirty="0" smtClean="0">
                <a:solidFill>
                  <a:schemeClr val="tx1"/>
                </a:solidFill>
                <a:effectLst/>
                <a:latin typeface="+mn-lt"/>
                <a:ea typeface="+mn-ea"/>
                <a:cs typeface="+mn-cs"/>
              </a:rPr>
              <a:t>Reading/Language Arts  </a:t>
            </a:r>
          </a:p>
          <a:p>
            <a:pPr marL="685800" lvl="1" indent="-228600">
              <a:buFont typeface="+mj-lt"/>
              <a:buAutoNum type="alphaLcPeriod"/>
            </a:pPr>
            <a:r>
              <a:rPr lang="en-US" sz="1200" b="0" kern="1200" dirty="0" smtClean="0">
                <a:solidFill>
                  <a:schemeClr val="tx1"/>
                </a:solidFill>
                <a:effectLst/>
                <a:latin typeface="+mn-lt"/>
                <a:ea typeface="+mn-ea"/>
                <a:cs typeface="+mn-cs"/>
              </a:rPr>
              <a:t>Social Studies </a:t>
            </a:r>
          </a:p>
          <a:p>
            <a:pPr lvl="1"/>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numbers in parentheses are standard errors.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Findings Highlighted in Technical Report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Elementary teachers are typically assigned to teach multiple subjects to a single group of students, including not only science and mathematics, but other areas as well.  However, as can be seen in Table 2.28, these teachers do not feel equally well prepared to teach the various subjects.  Although 77 percent of elementary teachers of self-contained classes feel very well prepared to teach mathematics—slightly lower than the 81 percent for reading/language arts—only 39 percent feel very well prepared to teach science.”</a:t>
            </a:r>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55</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Includes only teachers assigned to teach mathematics, reading/language arts, science, and social studies to a single class of students in grades K–6.</a:t>
            </a:r>
          </a:p>
        </p:txBody>
      </p:sp>
      <p:sp>
        <p:nvSpPr>
          <p:cNvPr id="4" name="Slide Number Placeholder 3"/>
          <p:cNvSpPr>
            <a:spLocks noGrp="1"/>
          </p:cNvSpPr>
          <p:nvPr>
            <p:ph type="sldNum" sz="quarter" idx="10"/>
          </p:nvPr>
        </p:nvSpPr>
        <p:spPr/>
        <p:txBody>
          <a:bodyPr/>
          <a:lstStyle/>
          <a:p>
            <a:fld id="{B472F11F-6199-4934-A1DC-A9FDDA9F712C}" type="slidenum">
              <a:rPr lang="en-US" smtClean="0"/>
              <a:t>56</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2.29, p. 24 in Technical Report</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This slide shows data from an individual item.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Science Teacher Questionnaire</a:t>
            </a:r>
            <a:endParaRPr lang="en-US" dirty="0" smtClean="0"/>
          </a:p>
          <a:p>
            <a:r>
              <a:rPr lang="en-US" dirty="0" smtClean="0"/>
              <a:t>Q36.</a:t>
            </a:r>
            <a:r>
              <a:rPr lang="en-US" baseline="0" dirty="0" smtClean="0"/>
              <a:t> </a:t>
            </a:r>
            <a:r>
              <a:rPr lang="en-US" sz="1200" kern="1200" dirty="0" smtClean="0">
                <a:solidFill>
                  <a:schemeClr val="tx1"/>
                </a:solidFill>
                <a:effectLst/>
                <a:latin typeface="+mn-lt"/>
                <a:ea typeface="+mn-ea"/>
                <a:cs typeface="+mn-cs"/>
              </a:rPr>
              <a:t>Many teachers feel better prepared to teach some subject areas than others.  How well prepared do you feel to teach each of the following subjects </a:t>
            </a:r>
            <a:r>
              <a:rPr lang="en-US" sz="1200" b="0" kern="1200" dirty="0" smtClean="0">
                <a:solidFill>
                  <a:schemeClr val="tx1"/>
                </a:solidFill>
                <a:effectLst/>
                <a:latin typeface="+mn-lt"/>
                <a:ea typeface="+mn-ea"/>
                <a:cs typeface="+mn-cs"/>
              </a:rPr>
              <a:t>at the grade level(s) you teach</a:t>
            </a:r>
            <a:r>
              <a:rPr lang="en-US" sz="1200" kern="1200" dirty="0" smtClean="0">
                <a:solidFill>
                  <a:schemeClr val="tx1"/>
                </a:solidFill>
                <a:effectLst/>
                <a:latin typeface="+mn-lt"/>
                <a:ea typeface="+mn-ea"/>
                <a:cs typeface="+mn-cs"/>
              </a:rPr>
              <a:t>, whether or not they are currently included in your teaching responsibilities? (Response</a:t>
            </a:r>
            <a:r>
              <a:rPr lang="en-US" sz="1200" kern="1200" baseline="0" dirty="0" smtClean="0">
                <a:solidFill>
                  <a:schemeClr val="tx1"/>
                </a:solidFill>
                <a:effectLst/>
                <a:latin typeface="+mn-lt"/>
                <a:ea typeface="+mn-ea"/>
                <a:cs typeface="+mn-cs"/>
              </a:rPr>
              <a:t> Options: [1] </a:t>
            </a:r>
            <a:r>
              <a:rPr lang="en-US" sz="1200" b="0" kern="1200" dirty="0" smtClean="0">
                <a:solidFill>
                  <a:schemeClr val="tx1"/>
                </a:solidFill>
                <a:effectLst/>
                <a:latin typeface="+mn-lt"/>
                <a:ea typeface="+mn-ea"/>
                <a:cs typeface="+mn-cs"/>
              </a:rPr>
              <a:t>Not adequately prepared, [2]</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Somewhat prepared, [3] Fairly well prepared, [4] Very well prepared)</a:t>
            </a:r>
          </a:p>
          <a:p>
            <a:pPr marL="685800" lvl="1" indent="-228600">
              <a:buFont typeface="+mj-lt"/>
              <a:buAutoNum type="alphaLcPeriod"/>
            </a:pPr>
            <a:r>
              <a:rPr lang="en-US" sz="1200" kern="1200" dirty="0" smtClean="0">
                <a:solidFill>
                  <a:schemeClr val="tx1"/>
                </a:solidFill>
                <a:effectLst/>
                <a:latin typeface="+mn-lt"/>
                <a:ea typeface="+mn-ea"/>
                <a:cs typeface="+mn-cs"/>
              </a:rPr>
              <a:t>Life Science</a:t>
            </a:r>
          </a:p>
          <a:p>
            <a:pPr marL="685800" lvl="1" indent="-228600">
              <a:buFont typeface="+mj-lt"/>
              <a:buAutoNum type="alphaLcPeriod"/>
            </a:pPr>
            <a:r>
              <a:rPr lang="en-US" sz="1200" kern="1200" dirty="0" smtClean="0">
                <a:solidFill>
                  <a:schemeClr val="tx1"/>
                </a:solidFill>
                <a:effectLst/>
                <a:latin typeface="+mn-lt"/>
                <a:ea typeface="+mn-ea"/>
                <a:cs typeface="+mn-cs"/>
              </a:rPr>
              <a:t>Earth Science</a:t>
            </a:r>
          </a:p>
          <a:p>
            <a:pPr marL="685800" lvl="1" indent="-228600">
              <a:buFont typeface="+mj-lt"/>
              <a:buAutoNum type="alphaLcPeriod"/>
            </a:pPr>
            <a:r>
              <a:rPr lang="en-US" sz="1200" kern="1200" dirty="0" smtClean="0">
                <a:solidFill>
                  <a:schemeClr val="tx1"/>
                </a:solidFill>
                <a:effectLst/>
                <a:latin typeface="+mn-lt"/>
                <a:ea typeface="+mn-ea"/>
                <a:cs typeface="+mn-cs"/>
              </a:rPr>
              <a:t>Physical Science</a:t>
            </a:r>
          </a:p>
          <a:p>
            <a:pPr marL="685800" lvl="1" indent="-228600">
              <a:buFont typeface="+mj-lt"/>
              <a:buAutoNum type="alphaLcPeriod"/>
            </a:pPr>
            <a:r>
              <a:rPr lang="en-US" sz="1200" kern="1200" dirty="0" smtClean="0">
                <a:solidFill>
                  <a:schemeClr val="tx1"/>
                </a:solidFill>
                <a:effectLst/>
                <a:latin typeface="+mn-lt"/>
                <a:ea typeface="+mn-ea"/>
                <a:cs typeface="+mn-cs"/>
              </a:rPr>
              <a:t>Engineering</a:t>
            </a:r>
          </a:p>
          <a:p>
            <a:pPr marL="685800" lvl="1" indent="-228600">
              <a:buFont typeface="+mj-lt"/>
              <a:buAutoNum type="alphaLcPeriod"/>
            </a:pPr>
            <a:r>
              <a:rPr lang="en-US" sz="1200" b="0" strike="sngStrike" kern="1200" dirty="0" smtClean="0">
                <a:solidFill>
                  <a:schemeClr val="tx1"/>
                </a:solidFill>
                <a:effectLst/>
                <a:latin typeface="+mn-lt"/>
                <a:ea typeface="+mn-ea"/>
                <a:cs typeface="+mn-cs"/>
              </a:rPr>
              <a:t>Mathematics </a:t>
            </a:r>
          </a:p>
          <a:p>
            <a:pPr marL="685800" lvl="1" indent="-228600">
              <a:buFont typeface="+mj-lt"/>
              <a:buAutoNum type="alphaLcPeriod"/>
            </a:pPr>
            <a:r>
              <a:rPr lang="en-US" sz="1200" b="0" strike="sngStrike" kern="1200" dirty="0" smtClean="0">
                <a:solidFill>
                  <a:schemeClr val="tx1"/>
                </a:solidFill>
                <a:effectLst/>
                <a:latin typeface="+mn-lt"/>
                <a:ea typeface="+mn-ea"/>
                <a:cs typeface="+mn-cs"/>
              </a:rPr>
              <a:t>Reading/Language Arts</a:t>
            </a:r>
          </a:p>
          <a:p>
            <a:pPr marL="685800" lvl="1" indent="-228600">
              <a:buFont typeface="+mj-lt"/>
              <a:buAutoNum type="alphaLcPeriod"/>
            </a:pPr>
            <a:r>
              <a:rPr lang="en-US" sz="1200" b="0" strike="sngStrike" kern="1200" dirty="0" smtClean="0">
                <a:solidFill>
                  <a:schemeClr val="tx1"/>
                </a:solidFill>
                <a:effectLst/>
                <a:latin typeface="+mn-lt"/>
                <a:ea typeface="+mn-ea"/>
                <a:cs typeface="+mn-cs"/>
              </a:rPr>
              <a:t>Social Studies </a:t>
            </a:r>
          </a:p>
          <a:p>
            <a:endParaRPr lang="en-US" dirty="0" smtClean="0"/>
          </a:p>
          <a:p>
            <a:r>
              <a:rPr lang="en-US" sz="1200" kern="1200" dirty="0" smtClean="0">
                <a:solidFill>
                  <a:schemeClr val="tx1"/>
                </a:solidFill>
                <a:effectLst/>
                <a:latin typeface="+mn-lt"/>
                <a:ea typeface="+mn-ea"/>
                <a:cs typeface="+mn-cs"/>
              </a:rPr>
              <a:t>The numbers in parentheses are standard errors.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Findings Highlighted in Technical Report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sz="1200" kern="1200" dirty="0" smtClean="0">
                <a:solidFill>
                  <a:schemeClr val="tx1"/>
                </a:solidFill>
                <a:effectLst/>
                <a:latin typeface="+mn-lt"/>
                <a:ea typeface="+mn-ea"/>
                <a:cs typeface="+mn-cs"/>
              </a:rPr>
              <a:t>As can be seen in Table 2.29, elementary teachers are more likely to indicate feeling very well prepared to teach life science and Earth science than they are to teach physical science.  Engineering stands out as the area where elementary teachers feel least prepared, with only four percent indicating they are very well prepared to teach it at their grade level, and 73 percent noting that they are not adequately prepared.”</a:t>
            </a:r>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57</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Includes only teachers assigned to teach mathematics, reading/language arts, science, and social studies to a single class of students in grades K–6.</a:t>
            </a:r>
          </a:p>
        </p:txBody>
      </p:sp>
      <p:sp>
        <p:nvSpPr>
          <p:cNvPr id="4" name="Slide Number Placeholder 3"/>
          <p:cNvSpPr>
            <a:spLocks noGrp="1"/>
          </p:cNvSpPr>
          <p:nvPr>
            <p:ph type="sldNum" sz="quarter" idx="10"/>
          </p:nvPr>
        </p:nvSpPr>
        <p:spPr/>
        <p:txBody>
          <a:bodyPr/>
          <a:lstStyle/>
          <a:p>
            <a:fld id="{B472F11F-6199-4934-A1DC-A9FDDA9F712C}" type="slidenum">
              <a:rPr lang="en-US" smtClean="0"/>
              <a:t>58</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2.31, p. 26 in Technical Report</a:t>
            </a:r>
          </a:p>
          <a:p>
            <a:endParaRPr lang="en-US" dirty="0" smtClean="0"/>
          </a:p>
          <a:p>
            <a:r>
              <a:rPr lang="en-US" sz="1200" b="1" kern="1200" dirty="0" smtClean="0">
                <a:solidFill>
                  <a:schemeClr val="tx1"/>
                </a:solidFill>
                <a:effectLst/>
                <a:latin typeface="+mn-lt"/>
                <a:ea typeface="+mn-ea"/>
                <a:cs typeface="+mn-cs"/>
              </a:rPr>
              <a:t>This slide shows data from an individual item.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Science Teacher Questionnaire</a:t>
            </a:r>
          </a:p>
          <a:p>
            <a:r>
              <a:rPr lang="en-US" sz="1200" kern="1200" dirty="0" smtClean="0">
                <a:solidFill>
                  <a:schemeClr val="tx1"/>
                </a:solidFill>
                <a:effectLst/>
                <a:latin typeface="+mn-lt"/>
                <a:ea typeface="+mn-ea"/>
                <a:cs typeface="+mn-cs"/>
              </a:rPr>
              <a:t>Q37. Within science many teachers feel better prepared to teach some topics than others.  How well prepared do you feel to teach each of the following topics </a:t>
            </a:r>
            <a:r>
              <a:rPr lang="en-US" sz="1200" b="0" kern="1200" dirty="0" smtClean="0">
                <a:solidFill>
                  <a:schemeClr val="tx1"/>
                </a:solidFill>
                <a:effectLst/>
                <a:latin typeface="+mn-lt"/>
                <a:ea typeface="+mn-ea"/>
                <a:cs typeface="+mn-cs"/>
              </a:rPr>
              <a:t>at the grade level(s) you teach</a:t>
            </a:r>
            <a:r>
              <a:rPr lang="en-US" sz="1200" kern="1200" dirty="0" smtClean="0">
                <a:solidFill>
                  <a:schemeClr val="tx1"/>
                </a:solidFill>
                <a:effectLst/>
                <a:latin typeface="+mn-lt"/>
                <a:ea typeface="+mn-ea"/>
                <a:cs typeface="+mn-cs"/>
              </a:rPr>
              <a:t>, whether or not they are currently included in your teaching responsibilities? (Response</a:t>
            </a:r>
            <a:r>
              <a:rPr lang="en-US" sz="1200" kern="1200" baseline="0" dirty="0" smtClean="0">
                <a:solidFill>
                  <a:schemeClr val="tx1"/>
                </a:solidFill>
                <a:effectLst/>
                <a:latin typeface="+mn-lt"/>
                <a:ea typeface="+mn-ea"/>
                <a:cs typeface="+mn-cs"/>
              </a:rPr>
              <a:t> Options: [1] </a:t>
            </a:r>
            <a:r>
              <a:rPr lang="en-US" sz="1200" b="0" kern="1200" dirty="0" smtClean="0">
                <a:solidFill>
                  <a:schemeClr val="tx1"/>
                </a:solidFill>
                <a:effectLst/>
                <a:latin typeface="+mn-lt"/>
                <a:ea typeface="+mn-ea"/>
                <a:cs typeface="+mn-cs"/>
              </a:rPr>
              <a:t>Not adequately prepared, [2]</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Somewhat prepared, [3] Fairly well prepared, [4] Very well prepared)</a:t>
            </a:r>
          </a:p>
          <a:p>
            <a:pPr marL="685800" lvl="1" indent="-228600">
              <a:buFont typeface="+mj-lt"/>
              <a:buAutoNum type="alphaLcPeriod"/>
            </a:pPr>
            <a:r>
              <a:rPr lang="en-US" sz="1200" b="0" kern="1200" dirty="0" smtClean="0">
                <a:solidFill>
                  <a:schemeClr val="tx1"/>
                </a:solidFill>
                <a:effectLst/>
                <a:latin typeface="+mn-lt"/>
                <a:ea typeface="+mn-ea"/>
                <a:cs typeface="+mn-cs"/>
              </a:rPr>
              <a:t>Earth/Space Science</a:t>
            </a:r>
            <a:endParaRPr lang="en-US" sz="1800" b="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Earth’s features and physical processes</a:t>
            </a:r>
            <a:endParaRPr lang="en-US" sz="180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The solar system and the universe</a:t>
            </a:r>
            <a:endParaRPr lang="en-US" sz="180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Climate and weather</a:t>
            </a:r>
            <a:endParaRPr lang="en-US" sz="1800"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Biology/Life Science</a:t>
            </a:r>
            <a:endParaRPr lang="en-US" sz="1800" b="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Cell biology</a:t>
            </a:r>
            <a:endParaRPr lang="en-US" sz="180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Structures and functions of  organisms</a:t>
            </a:r>
            <a:endParaRPr lang="en-US" sz="180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Ecology/ecosystems </a:t>
            </a:r>
            <a:endParaRPr lang="en-US" sz="180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Genetics </a:t>
            </a:r>
            <a:endParaRPr lang="en-US" sz="180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Evolution</a:t>
            </a:r>
            <a:endParaRPr lang="en-US" sz="1800"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Chemistry</a:t>
            </a:r>
            <a:endParaRPr lang="en-US" sz="1800" b="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Atomic structure</a:t>
            </a:r>
            <a:endParaRPr lang="en-US" sz="180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Chemical bonding, equations, nomenclature, and reactions</a:t>
            </a:r>
            <a:endParaRPr lang="en-US" sz="180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Elements, compounds, and mixtures </a:t>
            </a:r>
          </a:p>
          <a:p>
            <a:pPr marL="1200150" lvl="2" indent="-285750">
              <a:buFont typeface="+mj-lt"/>
              <a:buAutoNum type="romanLcPeriod"/>
            </a:pPr>
            <a:r>
              <a:rPr lang="en-US" sz="1200" kern="1200" dirty="0" smtClean="0">
                <a:solidFill>
                  <a:schemeClr val="tx1"/>
                </a:solidFill>
                <a:effectLst/>
                <a:latin typeface="+mn-lt"/>
                <a:ea typeface="+mn-ea"/>
                <a:cs typeface="+mn-cs"/>
              </a:rPr>
              <a:t>The Periodic Table</a:t>
            </a:r>
            <a:endParaRPr lang="en-US" sz="180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Properties of solutions</a:t>
            </a:r>
            <a:endParaRPr lang="en-US" sz="180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States, classes, and properties of matter</a:t>
            </a:r>
            <a:endParaRPr lang="en-US" sz="1800"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Physics</a:t>
            </a:r>
            <a:endParaRPr lang="en-US" sz="1800" b="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Forces and motion</a:t>
            </a:r>
          </a:p>
          <a:p>
            <a:pPr marL="1200150" lvl="2" indent="-285750">
              <a:buFont typeface="+mj-lt"/>
              <a:buAutoNum type="romanLcPeriod"/>
            </a:pPr>
            <a:r>
              <a:rPr lang="en-US" sz="1200" kern="1200" dirty="0" smtClean="0">
                <a:solidFill>
                  <a:schemeClr val="tx1"/>
                </a:solidFill>
                <a:effectLst/>
                <a:latin typeface="+mn-lt"/>
                <a:ea typeface="+mn-ea"/>
                <a:cs typeface="+mn-cs"/>
              </a:rPr>
              <a:t>Energy transfers, transformations, and conservation</a:t>
            </a:r>
          </a:p>
          <a:p>
            <a:pPr marL="1200150" lvl="2" indent="-285750">
              <a:buFont typeface="+mj-lt"/>
              <a:buAutoNum type="romanLcPeriod"/>
            </a:pPr>
            <a:r>
              <a:rPr lang="en-US" sz="1200" kern="1200" dirty="0" smtClean="0">
                <a:solidFill>
                  <a:schemeClr val="tx1"/>
                </a:solidFill>
                <a:effectLst/>
                <a:latin typeface="+mn-lt"/>
                <a:ea typeface="+mn-ea"/>
                <a:cs typeface="+mn-cs"/>
              </a:rPr>
              <a:t>Properties and behaviors of waves</a:t>
            </a:r>
          </a:p>
          <a:p>
            <a:pPr marL="1200150" lvl="2" indent="-285750">
              <a:buFont typeface="+mj-lt"/>
              <a:buAutoNum type="romanLcPeriod"/>
            </a:pPr>
            <a:r>
              <a:rPr lang="en-US" sz="1200" kern="1200" dirty="0" smtClean="0">
                <a:solidFill>
                  <a:schemeClr val="tx1"/>
                </a:solidFill>
                <a:effectLst/>
                <a:latin typeface="+mn-lt"/>
                <a:ea typeface="+mn-ea"/>
                <a:cs typeface="+mn-cs"/>
              </a:rPr>
              <a:t>Electricity and magnetism</a:t>
            </a:r>
          </a:p>
          <a:p>
            <a:pPr marL="1200150" lvl="2" indent="-285750">
              <a:buFont typeface="+mj-lt"/>
              <a:buAutoNum type="romanLcPeriod"/>
            </a:pPr>
            <a:r>
              <a:rPr lang="en-US" sz="1200" kern="1200" dirty="0" smtClean="0">
                <a:solidFill>
                  <a:schemeClr val="tx1"/>
                </a:solidFill>
                <a:effectLst/>
                <a:latin typeface="+mn-lt"/>
                <a:ea typeface="+mn-ea"/>
                <a:cs typeface="+mn-cs"/>
              </a:rPr>
              <a:t>Modern physics (for example: special relativity)</a:t>
            </a:r>
          </a:p>
          <a:p>
            <a:pPr marL="685800" lvl="1" indent="-228600">
              <a:buFont typeface="+mj-lt"/>
              <a:buAutoNum type="alphaLcPeriod"/>
            </a:pPr>
            <a:r>
              <a:rPr lang="en-US" sz="1200" b="0" kern="1200" dirty="0" smtClean="0">
                <a:solidFill>
                  <a:schemeClr val="tx1"/>
                </a:solidFill>
                <a:effectLst/>
                <a:latin typeface="+mn-lt"/>
                <a:ea typeface="+mn-ea"/>
                <a:cs typeface="+mn-cs"/>
              </a:rPr>
              <a:t>Engineering (for example: nature of engineering and technology, design processes, analyzing and improving technological systems, interactions between technology and society)  </a:t>
            </a:r>
          </a:p>
          <a:p>
            <a:pPr marL="685800" lvl="1" indent="-228600">
              <a:buFont typeface="+mj-lt"/>
              <a:buAutoNum type="alphaLcPeriod"/>
            </a:pPr>
            <a:r>
              <a:rPr lang="en-US" sz="1200" b="0" kern="1200" dirty="0" smtClean="0">
                <a:solidFill>
                  <a:schemeClr val="tx1"/>
                </a:solidFill>
                <a:effectLst/>
                <a:latin typeface="+mn-lt"/>
                <a:ea typeface="+mn-ea"/>
                <a:cs typeface="+mn-cs"/>
              </a:rPr>
              <a:t>Environmental and resource issues (for example: land and water use, energy resources and consumption, sources and impacts of pollution)</a:t>
            </a:r>
            <a:endParaRPr lang="en-US" sz="1800" b="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numbers in parentheses are standard errors.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Findings Highlighted in Technical Report</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sz="1200" kern="1200" dirty="0" smtClean="0">
                <a:solidFill>
                  <a:schemeClr val="tx1"/>
                </a:solidFill>
                <a:effectLst/>
                <a:latin typeface="+mn-lt"/>
                <a:ea typeface="+mn-ea"/>
                <a:cs typeface="+mn-cs"/>
              </a:rPr>
              <a:t>As noted earlier, the teacher questionnaires included a series of items about a single, randomly selected class.  Middle and high school science teachers were shown a list of topics based on the subject of that class, and asked how well prepared they feel to teach each of those topics at the grade levels they teach.  As can be seen in Table 2.31, high school chemistry teachers are more likely to report a high level of preparedness than teachers in any other subject/grade-range group, with 66–83 percent indicating they feel very well prepared to teach the various topics.  (It is interesting to note the variation among topics within physics, with only 19 percent of high school physics teachers reporting feeling very well prepared to teach modern physics, e.g., relativity, compared to 43–71 percent for the other topics in the list.)  High school biology, chemistry, and physics teachers are more likely than their middle grades counterparts to report feeling very well prepared to teach topics within those disciplines, differences not seen in Earth/space science and environmental science.  Finally, fewer than 10 percent of middle and high school science teachers feel very well prepared to teach engineering concepts.  This finding is not surprising given that few teachers have had college coursework in engineering (see Table 2.13), and engineering has not traditionally been part of the school curriculum.  As the </a:t>
            </a:r>
            <a:r>
              <a:rPr lang="en-US" sz="1200" i="1" kern="1200" dirty="0" smtClean="0">
                <a:solidFill>
                  <a:schemeClr val="tx1"/>
                </a:solidFill>
                <a:effectLst/>
                <a:latin typeface="+mn-lt"/>
                <a:ea typeface="+mn-ea"/>
                <a:cs typeface="+mn-cs"/>
              </a:rPr>
              <a:t>Next Generation Science Standards</a:t>
            </a:r>
            <a:r>
              <a:rPr lang="en-US" sz="1200" kern="1200" dirty="0" smtClean="0">
                <a:solidFill>
                  <a:schemeClr val="tx1"/>
                </a:solidFill>
                <a:effectLst/>
                <a:latin typeface="+mn-lt"/>
                <a:ea typeface="+mn-ea"/>
                <a:cs typeface="+mn-cs"/>
              </a:rPr>
              <a:t> include engineering concepts for K–12, there will likely be a need for a major professional development effort focused on engineering.”</a:t>
            </a:r>
          </a:p>
        </p:txBody>
      </p:sp>
      <p:sp>
        <p:nvSpPr>
          <p:cNvPr id="4" name="Slide Number Placeholder 3"/>
          <p:cNvSpPr>
            <a:spLocks noGrp="1"/>
          </p:cNvSpPr>
          <p:nvPr>
            <p:ph type="sldNum" sz="quarter" idx="10"/>
          </p:nvPr>
        </p:nvSpPr>
        <p:spPr/>
        <p:txBody>
          <a:bodyPr/>
          <a:lstStyle/>
          <a:p>
            <a:fld id="{B472F11F-6199-4934-A1DC-A9FDDA9F712C}" type="slidenum">
              <a:rPr lang="en-US" smtClean="0"/>
              <a:t>59</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6</a:t>
            </a:fld>
            <a:endParaRPr lang="en-US"/>
          </a:p>
        </p:txBody>
      </p:sp>
    </p:spTree>
    <p:extLst>
      <p:ext uri="{BB962C8B-B14F-4D97-AF65-F5344CB8AC3E}">
        <p14:creationId xmlns:p14="http://schemas.microsoft.com/office/powerpoint/2010/main" val="263770227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Each grade-level chart is sorted independently; consequently items may appear in different orders.</a:t>
            </a:r>
          </a:p>
          <a:p>
            <a:endParaRPr lang="en-US" baseline="0"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60</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Each grade-level chart is sorted independently; consequently items may appear in different orders.</a:t>
            </a:r>
          </a:p>
          <a:p>
            <a:endParaRPr lang="en-US" baseline="0"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61</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Each grade-level chart is sorted independently; consequently items may appear in different orders.</a:t>
            </a:r>
          </a:p>
          <a:p>
            <a:endParaRPr lang="en-US" baseline="0"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62</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Each grade-level chart is sorted independently; consequently items may appear in different orders.</a:t>
            </a:r>
          </a:p>
          <a:p>
            <a:endParaRPr lang="en-US" baseline="0"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63</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Each grade-level chart is sorted independently; consequently items may appear in different orders.</a:t>
            </a:r>
          </a:p>
          <a:p>
            <a:endParaRPr lang="en-US" baseline="0"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64</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Each grade-level chart is sorted independently; consequently items may appear in different orders.</a:t>
            </a:r>
          </a:p>
          <a:p>
            <a:endParaRPr lang="en-US" baseline="0"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65</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Each grade-level chart is sorted independently; consequently items may appear in different orders.</a:t>
            </a:r>
          </a:p>
          <a:p>
            <a:endParaRPr lang="en-US" baseline="0"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66</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Each grade-level chart is sorted independently; consequently items may appear in different orders.</a:t>
            </a:r>
          </a:p>
          <a:p>
            <a:endParaRPr lang="en-US" baseline="0"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67</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Each grade-level chart is sorted independently; consequently items may appear in different orders.</a:t>
            </a:r>
          </a:p>
          <a:p>
            <a:endParaRPr lang="en-US" baseline="0"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68</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Each grade-level chart is sorted independently; consequently items may appear in different orders.</a:t>
            </a:r>
          </a:p>
          <a:p>
            <a:endParaRPr lang="en-US" baseline="0"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69</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7</a:t>
            </a:fld>
            <a:endParaRPr lang="en-US"/>
          </a:p>
        </p:txBody>
      </p:sp>
    </p:spTree>
    <p:extLst>
      <p:ext uri="{BB962C8B-B14F-4D97-AF65-F5344CB8AC3E}">
        <p14:creationId xmlns:p14="http://schemas.microsoft.com/office/powerpoint/2010/main" val="227102800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2.33, p. 28 in Technical Report</a:t>
            </a:r>
          </a:p>
          <a:p>
            <a:endParaRPr lang="en-US" dirty="0" smtClean="0"/>
          </a:p>
          <a:p>
            <a:r>
              <a:rPr lang="en-US" sz="1200" b="1" kern="1200" dirty="0" smtClean="0">
                <a:solidFill>
                  <a:schemeClr val="tx1"/>
                </a:solidFill>
                <a:effectLst/>
                <a:latin typeface="+mn-lt"/>
                <a:ea typeface="+mn-ea"/>
                <a:cs typeface="+mn-cs"/>
              </a:rPr>
              <a:t>This slide shows data from an individual item.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Science Teacher Questionnaire</a:t>
            </a:r>
          </a:p>
          <a:p>
            <a:r>
              <a:rPr lang="en-US" sz="1200" kern="1200" dirty="0" smtClean="0">
                <a:solidFill>
                  <a:schemeClr val="tx1"/>
                </a:solidFill>
                <a:effectLst/>
                <a:latin typeface="+mn-lt"/>
                <a:ea typeface="+mn-ea"/>
                <a:cs typeface="+mn-cs"/>
              </a:rPr>
              <a:t>Q38.</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How well prepared do you feel to do each of the following in your science instruction? (Response</a:t>
            </a:r>
            <a:r>
              <a:rPr lang="en-US" sz="1200" kern="1200" baseline="0" dirty="0" smtClean="0">
                <a:solidFill>
                  <a:schemeClr val="tx1"/>
                </a:solidFill>
                <a:effectLst/>
                <a:latin typeface="+mn-lt"/>
                <a:ea typeface="+mn-ea"/>
                <a:cs typeface="+mn-cs"/>
              </a:rPr>
              <a:t> Options: [1] </a:t>
            </a:r>
            <a:r>
              <a:rPr lang="en-US" sz="1200" b="0" kern="1200" dirty="0" smtClean="0">
                <a:solidFill>
                  <a:schemeClr val="tx1"/>
                </a:solidFill>
                <a:effectLst/>
                <a:latin typeface="+mn-lt"/>
                <a:ea typeface="+mn-ea"/>
                <a:cs typeface="+mn-cs"/>
              </a:rPr>
              <a:t>Not adequately prepared, [2]</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Somewhat prepared, [3] Fairly well prepared, [4] Very well prepared)</a:t>
            </a:r>
            <a:endParaRPr lang="en-US" sz="12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Plan instruction so students at different levels of achievement can increase their understanding of the ideas targeted in each activity</a:t>
            </a:r>
          </a:p>
          <a:p>
            <a:pPr marL="685800" lvl="1" indent="-228600">
              <a:buFont typeface="+mj-lt"/>
              <a:buAutoNum type="alphaLcPeriod"/>
            </a:pPr>
            <a:r>
              <a:rPr lang="en-US" sz="1200" kern="1200" dirty="0" smtClean="0">
                <a:solidFill>
                  <a:schemeClr val="tx1"/>
                </a:solidFill>
                <a:effectLst/>
                <a:latin typeface="+mn-lt"/>
                <a:ea typeface="+mn-ea"/>
                <a:cs typeface="+mn-cs"/>
              </a:rPr>
              <a:t>Teach science to students who have learning disabilities</a:t>
            </a:r>
          </a:p>
          <a:p>
            <a:pPr marL="685800" lvl="1" indent="-228600">
              <a:buFont typeface="+mj-lt"/>
              <a:buAutoNum type="alphaLcPeriod"/>
            </a:pPr>
            <a:r>
              <a:rPr lang="en-US" sz="1200" kern="1200" dirty="0" smtClean="0">
                <a:solidFill>
                  <a:schemeClr val="tx1"/>
                </a:solidFill>
                <a:effectLst/>
                <a:latin typeface="+mn-lt"/>
                <a:ea typeface="+mn-ea"/>
                <a:cs typeface="+mn-cs"/>
              </a:rPr>
              <a:t>Teach science to students who have physical disabilities</a:t>
            </a:r>
          </a:p>
          <a:p>
            <a:pPr marL="685800" lvl="1" indent="-228600">
              <a:buFont typeface="+mj-lt"/>
              <a:buAutoNum type="alphaLcPeriod"/>
            </a:pPr>
            <a:r>
              <a:rPr lang="en-US" sz="1200" kern="1200" dirty="0" smtClean="0">
                <a:solidFill>
                  <a:schemeClr val="tx1"/>
                </a:solidFill>
                <a:effectLst/>
                <a:latin typeface="+mn-lt"/>
                <a:ea typeface="+mn-ea"/>
                <a:cs typeface="+mn-cs"/>
              </a:rPr>
              <a:t>Teach science to English-language learners</a:t>
            </a:r>
          </a:p>
          <a:p>
            <a:pPr marL="685800" lvl="1" indent="-228600">
              <a:buFont typeface="+mj-lt"/>
              <a:buAutoNum type="alphaLcPeriod"/>
            </a:pPr>
            <a:r>
              <a:rPr lang="en-US" sz="1200" kern="1200" dirty="0" smtClean="0">
                <a:solidFill>
                  <a:schemeClr val="tx1"/>
                </a:solidFill>
                <a:effectLst/>
                <a:latin typeface="+mn-lt"/>
                <a:ea typeface="+mn-ea"/>
                <a:cs typeface="+mn-cs"/>
              </a:rPr>
              <a:t>Provide enrichment experiences for gifted students</a:t>
            </a:r>
          </a:p>
          <a:p>
            <a:pPr marL="685800" lvl="1" indent="-228600">
              <a:buFont typeface="+mj-lt"/>
              <a:buAutoNum type="alphaLcPeriod"/>
            </a:pPr>
            <a:r>
              <a:rPr lang="en-US" sz="1200" kern="1200" dirty="0" smtClean="0">
                <a:solidFill>
                  <a:schemeClr val="tx1"/>
                </a:solidFill>
                <a:effectLst/>
                <a:latin typeface="+mn-lt"/>
                <a:ea typeface="+mn-ea"/>
                <a:cs typeface="+mn-cs"/>
              </a:rPr>
              <a:t>Encourage students’ interest in science and/or engineering</a:t>
            </a:r>
          </a:p>
          <a:p>
            <a:pPr marL="685800" lvl="1" indent="-228600">
              <a:buFont typeface="+mj-lt"/>
              <a:buAutoNum type="alphaLcPeriod"/>
            </a:pPr>
            <a:r>
              <a:rPr lang="en-US" sz="1200" kern="1200" dirty="0" smtClean="0">
                <a:solidFill>
                  <a:schemeClr val="tx1"/>
                </a:solidFill>
                <a:effectLst/>
                <a:latin typeface="+mn-lt"/>
                <a:ea typeface="+mn-ea"/>
                <a:cs typeface="+mn-cs"/>
              </a:rPr>
              <a:t>Encourage participation of females in science and/or engineering</a:t>
            </a:r>
          </a:p>
          <a:p>
            <a:pPr marL="685800" lvl="1" indent="-228600">
              <a:buFont typeface="+mj-lt"/>
              <a:buAutoNum type="alphaLcPeriod"/>
            </a:pPr>
            <a:r>
              <a:rPr lang="en-US" sz="1200" kern="1200" dirty="0" smtClean="0">
                <a:solidFill>
                  <a:schemeClr val="tx1"/>
                </a:solidFill>
                <a:effectLst/>
                <a:latin typeface="+mn-lt"/>
                <a:ea typeface="+mn-ea"/>
                <a:cs typeface="+mn-cs"/>
              </a:rPr>
              <a:t>Encourage participation of racial or ethnic minorities in science and/or engineering</a:t>
            </a:r>
          </a:p>
          <a:p>
            <a:pPr marL="685800" lvl="1" indent="-228600">
              <a:buFont typeface="+mj-lt"/>
              <a:buAutoNum type="alphaLcPeriod"/>
            </a:pPr>
            <a:r>
              <a:rPr lang="en-US" sz="1200" kern="1200" dirty="0" smtClean="0">
                <a:solidFill>
                  <a:schemeClr val="tx1"/>
                </a:solidFill>
                <a:effectLst/>
                <a:latin typeface="+mn-lt"/>
                <a:ea typeface="+mn-ea"/>
                <a:cs typeface="+mn-cs"/>
              </a:rPr>
              <a:t>Encourage participation of students from low socioeconomic backgrounds in science and/or engineering</a:t>
            </a:r>
          </a:p>
          <a:p>
            <a:pPr marL="685800" lvl="1" indent="-228600">
              <a:buFont typeface="+mj-lt"/>
              <a:buAutoNum type="alphaLcPeriod"/>
            </a:pPr>
            <a:r>
              <a:rPr lang="en-US" sz="1200" kern="1200" dirty="0" smtClean="0">
                <a:solidFill>
                  <a:schemeClr val="tx1"/>
                </a:solidFill>
                <a:effectLst/>
                <a:latin typeface="+mn-lt"/>
                <a:ea typeface="+mn-ea"/>
                <a:cs typeface="+mn-cs"/>
              </a:rPr>
              <a:t>Manage classroom discipline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numbers in parentheses are standard errors.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Findings Highlighted in Technical Report</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sz="1200" kern="1200" dirty="0" smtClean="0">
                <a:solidFill>
                  <a:schemeClr val="tx1"/>
                </a:solidFill>
                <a:effectLst/>
                <a:latin typeface="+mn-lt"/>
                <a:ea typeface="+mn-ea"/>
                <a:cs typeface="+mn-cs"/>
              </a:rPr>
              <a:t>As can be seen in Table 2.33, the majority of science teachers in each grade range report feeling very well prepared to manage classroom discipline, which is a necessary precursor to effective teaching.  A majority of high school teachers also feel very well prepared to encourage the participation of females and to encourage student interest in science and/or engineering; the proportion of teachers feeling very well prepared decreases with decreasing grade level.  Fewer teachers at all grade levels feel very well prepared to encourage the participation of students from low socioeconomic backgrounds and racial or ethnic minorities in science and/or engineering.  Few teachers indicate feeling very well prepared to teach science to students who have learning or physical disabilities, or are English-language learners.”</a:t>
            </a:r>
          </a:p>
        </p:txBody>
      </p:sp>
      <p:sp>
        <p:nvSpPr>
          <p:cNvPr id="4" name="Slide Number Placeholder 3"/>
          <p:cNvSpPr>
            <a:spLocks noGrp="1"/>
          </p:cNvSpPr>
          <p:nvPr>
            <p:ph type="sldNum" sz="quarter" idx="10"/>
          </p:nvPr>
        </p:nvSpPr>
        <p:spPr/>
        <p:txBody>
          <a:bodyPr/>
          <a:lstStyle/>
          <a:p>
            <a:fld id="{B472F11F-6199-4934-A1DC-A9FDDA9F712C}" type="slidenum">
              <a:rPr lang="en-US" smtClean="0"/>
              <a:t>70</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Each grade-level chart is sorted independently; consequently items may appear in different orders.</a:t>
            </a:r>
          </a:p>
          <a:p>
            <a:endParaRPr lang="en-US" b="0"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71</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Each grade-level chart is sorted independently; consequently items may appear in different orders.</a:t>
            </a:r>
          </a:p>
          <a:p>
            <a:endParaRPr lang="en-US" b="0"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72</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Each grade-level chart is sorted independently; consequently items may appear in different orders.</a:t>
            </a:r>
          </a:p>
          <a:p>
            <a:endParaRPr lang="en-US" b="0"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73</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Each grade-level chart is sorted independently; consequently items may appear in different orders.</a:t>
            </a:r>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74</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Each grade-level chart is sorted independently; consequently items may appear in different orders.</a:t>
            </a:r>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75</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Each grade-level chart is sorted independently; consequently items may appear in different orders.</a:t>
            </a:r>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76</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2.34, p. 28 in Technical Report</a:t>
            </a:r>
          </a:p>
          <a:p>
            <a:endParaRPr lang="en-US" dirty="0" smtClean="0"/>
          </a:p>
          <a:p>
            <a:r>
              <a:rPr lang="en-US" sz="1200" b="1" kern="1200" dirty="0" smtClean="0">
                <a:solidFill>
                  <a:schemeClr val="tx1"/>
                </a:solidFill>
                <a:effectLst/>
                <a:latin typeface="+mn-lt"/>
                <a:ea typeface="+mn-ea"/>
                <a:cs typeface="+mn-cs"/>
              </a:rPr>
              <a:t>This slide shows data from an individual item.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Science Teacher Questionnaire</a:t>
            </a:r>
          </a:p>
          <a:p>
            <a:r>
              <a:rPr lang="en-US" sz="1200" kern="1200" dirty="0" smtClean="0">
                <a:solidFill>
                  <a:schemeClr val="tx1"/>
                </a:solidFill>
                <a:effectLst/>
                <a:latin typeface="+mn-lt"/>
                <a:ea typeface="+mn-ea"/>
                <a:cs typeface="+mn-cs"/>
              </a:rPr>
              <a:t>Q73. How well prepared did you feel to do each of the following as part of your instruction on this particular unit? (Response</a:t>
            </a:r>
            <a:r>
              <a:rPr lang="en-US" sz="1200" kern="1200" baseline="0" dirty="0" smtClean="0">
                <a:solidFill>
                  <a:schemeClr val="tx1"/>
                </a:solidFill>
                <a:effectLst/>
                <a:latin typeface="+mn-lt"/>
                <a:ea typeface="+mn-ea"/>
                <a:cs typeface="+mn-cs"/>
              </a:rPr>
              <a:t> Options: [1] </a:t>
            </a:r>
            <a:r>
              <a:rPr lang="en-US" sz="1200" b="0" kern="1200" dirty="0" smtClean="0">
                <a:solidFill>
                  <a:schemeClr val="tx1"/>
                </a:solidFill>
                <a:effectLst/>
                <a:latin typeface="+mn-lt"/>
                <a:ea typeface="+mn-ea"/>
                <a:cs typeface="+mn-cs"/>
              </a:rPr>
              <a:t>Not adequately prepared, [2]</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Somewhat prepared, [3] Fairly well prepared, [4] Very well prepared)</a:t>
            </a:r>
          </a:p>
          <a:p>
            <a:pPr marL="685800" lvl="1" indent="-228600">
              <a:buFont typeface="+mj-lt"/>
              <a:buAutoNum type="alphaLcPeriod"/>
            </a:pPr>
            <a:r>
              <a:rPr lang="en-US" sz="1200" kern="1200" dirty="0" smtClean="0">
                <a:solidFill>
                  <a:schemeClr val="tx1"/>
                </a:solidFill>
                <a:effectLst/>
                <a:latin typeface="+mn-lt"/>
                <a:ea typeface="+mn-ea"/>
                <a:cs typeface="+mn-cs"/>
              </a:rPr>
              <a:t>Anticipate difficulties that students may have with particular science ideas and procedures in this unit</a:t>
            </a:r>
          </a:p>
          <a:p>
            <a:pPr marL="685800" lvl="1" indent="-228600">
              <a:buFont typeface="+mj-lt"/>
              <a:buAutoNum type="alphaLcPeriod"/>
            </a:pPr>
            <a:r>
              <a:rPr lang="en-US" sz="1200" kern="1200" dirty="0" smtClean="0">
                <a:solidFill>
                  <a:schemeClr val="tx1"/>
                </a:solidFill>
                <a:effectLst/>
                <a:latin typeface="+mn-lt"/>
                <a:ea typeface="+mn-ea"/>
                <a:cs typeface="+mn-cs"/>
              </a:rPr>
              <a:t>Find out what students thought or already knew about the key science ideas </a:t>
            </a:r>
          </a:p>
          <a:p>
            <a:pPr marL="685800" lvl="1" indent="-228600">
              <a:buFont typeface="+mj-lt"/>
              <a:buAutoNum type="alphaLcPeriod"/>
            </a:pPr>
            <a:r>
              <a:rPr lang="en-US" sz="1200" kern="1200" dirty="0" smtClean="0">
                <a:solidFill>
                  <a:schemeClr val="tx1"/>
                </a:solidFill>
                <a:effectLst/>
                <a:latin typeface="+mn-lt"/>
                <a:ea typeface="+mn-ea"/>
                <a:cs typeface="+mn-cs"/>
              </a:rPr>
              <a:t>Implement the science textbook/module to be used during this unit </a:t>
            </a:r>
            <a:r>
              <a:rPr lang="en-US" sz="1200" b="0" i="0" kern="1200" dirty="0" smtClean="0">
                <a:solidFill>
                  <a:schemeClr val="tx1"/>
                </a:solidFill>
                <a:effectLst/>
                <a:latin typeface="+mn-lt"/>
                <a:ea typeface="+mn-ea"/>
                <a:cs typeface="+mn-cs"/>
              </a:rPr>
              <a:t> [Presented only to teachers who indicated using commercially-published textbooks/modules in Q67/68]</a:t>
            </a:r>
          </a:p>
          <a:p>
            <a:pPr marL="685800" lvl="1" indent="-228600">
              <a:buFont typeface="+mj-lt"/>
              <a:buAutoNum type="alphaLcPeriod"/>
            </a:pPr>
            <a:r>
              <a:rPr lang="en-US" sz="1200" kern="1200" dirty="0" smtClean="0">
                <a:solidFill>
                  <a:schemeClr val="tx1"/>
                </a:solidFill>
                <a:effectLst/>
                <a:latin typeface="+mn-lt"/>
                <a:ea typeface="+mn-ea"/>
                <a:cs typeface="+mn-cs"/>
              </a:rPr>
              <a:t>Monitor student understanding during this unit </a:t>
            </a:r>
          </a:p>
          <a:p>
            <a:pPr marL="685800" lvl="1" indent="-228600">
              <a:buFont typeface="+mj-lt"/>
              <a:buAutoNum type="alphaLcPeriod"/>
            </a:pPr>
            <a:r>
              <a:rPr lang="en-US" sz="1200" kern="1200" dirty="0" smtClean="0">
                <a:solidFill>
                  <a:schemeClr val="tx1"/>
                </a:solidFill>
                <a:effectLst/>
                <a:latin typeface="+mn-lt"/>
                <a:ea typeface="+mn-ea"/>
                <a:cs typeface="+mn-cs"/>
              </a:rPr>
              <a:t>Assess student understanding at the conclusion of this unit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numbers in parentheses are standard errors.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Findings Highlighted in Technical Report</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sz="1200" kern="1200" dirty="0" smtClean="0">
                <a:solidFill>
                  <a:schemeClr val="tx1"/>
                </a:solidFill>
                <a:effectLst/>
                <a:latin typeface="+mn-lt"/>
                <a:ea typeface="+mn-ea"/>
                <a:cs typeface="+mn-cs"/>
              </a:rPr>
              <a:t>Table 2.34 shows the percentage of science classes at each grade level taught by teachers who feel very well prepared for each of a number of tasks related to instruction.  Two findings are notable.  First, teacher preparedness for these tasks tends to increase with increasing grade range.  Second, science teachers tend to feel less well prepared for “pre-instruction” tasks, both finding out what students already knew or thought about the key science ideas to be addressed, and anticipating what students might find difficult in the unit.”</a:t>
            </a:r>
          </a:p>
        </p:txBody>
      </p:sp>
      <p:sp>
        <p:nvSpPr>
          <p:cNvPr id="4" name="Slide Number Placeholder 3"/>
          <p:cNvSpPr>
            <a:spLocks noGrp="1"/>
          </p:cNvSpPr>
          <p:nvPr>
            <p:ph type="sldNum" sz="quarter" idx="10"/>
          </p:nvPr>
        </p:nvSpPr>
        <p:spPr/>
        <p:txBody>
          <a:bodyPr/>
          <a:lstStyle/>
          <a:p>
            <a:fld id="{B472F11F-6199-4934-A1DC-A9FDDA9F712C}" type="slidenum">
              <a:rPr lang="en-US" smtClean="0"/>
              <a:t>77</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smtClean="0"/>
              <a:t>“Implement science</a:t>
            </a:r>
            <a:r>
              <a:rPr lang="en-US" u="none" baseline="0" dirty="0" smtClean="0"/>
              <a:t> textbook/module”</a:t>
            </a:r>
            <a:r>
              <a:rPr lang="en-US" u="none" dirty="0" smtClean="0"/>
              <a:t> was presented only to teachers who indicated using commercially published textbooks/modules in the most recent unit. </a:t>
            </a:r>
          </a:p>
          <a:p>
            <a:endParaRPr lang="en-US" u="non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Each grade-level chart is sorted independently; consequently items may appear in different orders.</a:t>
            </a:r>
          </a:p>
          <a:p>
            <a:endParaRPr lang="en-US" u="none" dirty="0" smtClean="0"/>
          </a:p>
          <a:p>
            <a:endParaRPr lang="en-US" u="none" dirty="0"/>
          </a:p>
        </p:txBody>
      </p:sp>
      <p:sp>
        <p:nvSpPr>
          <p:cNvPr id="4" name="Slide Number Placeholder 3"/>
          <p:cNvSpPr>
            <a:spLocks noGrp="1"/>
          </p:cNvSpPr>
          <p:nvPr>
            <p:ph type="sldNum" sz="quarter" idx="10"/>
          </p:nvPr>
        </p:nvSpPr>
        <p:spPr/>
        <p:txBody>
          <a:bodyPr/>
          <a:lstStyle/>
          <a:p>
            <a:fld id="{B472F11F-6199-4934-A1DC-A9FDDA9F712C}" type="slidenum">
              <a:rPr lang="en-US" smtClean="0"/>
              <a:t>78</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smtClean="0"/>
              <a:t>“Implement science</a:t>
            </a:r>
            <a:r>
              <a:rPr lang="en-US" u="none" baseline="0" dirty="0" smtClean="0"/>
              <a:t> textbook/module”</a:t>
            </a:r>
            <a:r>
              <a:rPr lang="en-US" u="none" dirty="0" smtClean="0"/>
              <a:t> </a:t>
            </a:r>
            <a:r>
              <a:rPr lang="en-US" dirty="0" smtClean="0"/>
              <a:t>was presented only to teachers who indicated using commercially published textbooks/modules in the most recent unit.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Each grade-level chart is sorted independently; consequently items may appear in different orders.</a:t>
            </a:r>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79</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8</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smtClean="0"/>
              <a:t>“Implement science</a:t>
            </a:r>
            <a:r>
              <a:rPr lang="en-US" u="none" baseline="0" dirty="0" smtClean="0"/>
              <a:t> textbook/module”</a:t>
            </a:r>
            <a:r>
              <a:rPr lang="en-US" u="none" dirty="0" smtClean="0"/>
              <a:t> </a:t>
            </a:r>
            <a:r>
              <a:rPr lang="en-US" dirty="0" smtClean="0"/>
              <a:t>was presented only to teachers who indicated using commercially published textbooks/modules in the most recent unit.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Each grade-level chart is sorted independently; consequently items may appear in different orders.</a:t>
            </a:r>
          </a:p>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80</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2.35,</a:t>
            </a:r>
            <a:r>
              <a:rPr lang="en-US" baseline="0" dirty="0" smtClean="0"/>
              <a:t> p. 29 in Technical Report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t>This slide shows data from Composites.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Sets of related questionnaire items were combined</a:t>
            </a:r>
            <a:r>
              <a:rPr lang="en-US" sz="1200" kern="1200" baseline="0" dirty="0" smtClean="0">
                <a:solidFill>
                  <a:schemeClr val="tx1"/>
                </a:solidFill>
                <a:effectLst/>
                <a:latin typeface="+mn-lt"/>
                <a:ea typeface="+mn-ea"/>
                <a:cs typeface="+mn-cs"/>
              </a:rPr>
              <a:t> to create</a:t>
            </a:r>
            <a:r>
              <a:rPr lang="en-US" sz="1200" kern="1200" dirty="0" smtClean="0">
                <a:solidFill>
                  <a:schemeClr val="tx1"/>
                </a:solidFill>
                <a:effectLst/>
                <a:latin typeface="+mn-lt"/>
                <a:ea typeface="+mn-ea"/>
                <a:cs typeface="+mn-cs"/>
              </a:rPr>
              <a:t> several composite variables related to key constructs.  Composite variables, which are more reliable than individual survey items, were computed to have a minimum possible value of 0 and a maximum possible value of 100.  Higher composite</a:t>
            </a:r>
            <a:r>
              <a:rPr lang="en-US" sz="1200" kern="1200" baseline="0" dirty="0" smtClean="0">
                <a:solidFill>
                  <a:schemeClr val="tx1"/>
                </a:solidFill>
                <a:effectLst/>
                <a:latin typeface="+mn-lt"/>
                <a:ea typeface="+mn-ea"/>
                <a:cs typeface="+mn-cs"/>
              </a:rPr>
              <a:t> scores indicate more of the construct being measured by the composite.  </a:t>
            </a:r>
            <a:r>
              <a:rPr lang="en-US" sz="1200" kern="1200" dirty="0" smtClean="0">
                <a:solidFill>
                  <a:schemeClr val="tx1"/>
                </a:solidFill>
                <a:effectLst/>
                <a:latin typeface="+mn-lt"/>
                <a:ea typeface="+mn-ea"/>
                <a:cs typeface="+mn-cs"/>
              </a:rPr>
              <a:t>Each composite is calculated by summing the responses to the items associated with that composite and then dividing by the total points possible.  In order for the composites to be on a 100-point scale, the lowest response option on each scale was set to 0 and the others were adjusted accordingly; so for example, an item with a scale ranging from 1 to 4 was re-coded to have a scale of 0 to 3.  By doing this, someone who marks the lowest point on every item in a composite receives a composite score of 0 rather than some positive number. It also assures that 50 is the true mid-point.  The denominator for each composite is determined by computing the maximum possible sum of responses for a series of items and dividing by 100; e.g., a 9-item composite where each item is on a scale of 0–3 would have a denominator of 0.27.  Composite values were not computed for participants who responded to fewer than two-thirds of the items that form the composite.</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effectLst/>
                <a:latin typeface="+mn-lt"/>
                <a:ea typeface="+mn-ea"/>
                <a:cs typeface="+mn-cs"/>
              </a:rPr>
              <a:t>Perceptions of Content Preparedness</a:t>
            </a:r>
            <a:r>
              <a:rPr lang="en-US" sz="1200" b="1" i="1" kern="1200" baseline="0" dirty="0" smtClean="0">
                <a:solidFill>
                  <a:schemeClr val="tx1"/>
                </a:solidFill>
                <a:effectLst/>
                <a:latin typeface="+mn-lt"/>
                <a:ea typeface="+mn-ea"/>
                <a:cs typeface="+mn-cs"/>
              </a:rPr>
              <a:t> </a:t>
            </a:r>
            <a:r>
              <a:rPr lang="en-US" b="1" i="1" dirty="0" smtClean="0"/>
              <a:t>Composite Items</a:t>
            </a:r>
            <a:endParaRPr lang="en-US" sz="1200" b="1" i="1"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Q37ai. Earth’s features and physical processes </a:t>
            </a:r>
          </a:p>
          <a:p>
            <a:r>
              <a:rPr lang="en-US" sz="1200" b="0" i="0" kern="1200" dirty="0" smtClean="0">
                <a:solidFill>
                  <a:schemeClr val="tx1"/>
                </a:solidFill>
                <a:effectLst/>
                <a:latin typeface="+mn-lt"/>
                <a:ea typeface="+mn-ea"/>
                <a:cs typeface="+mn-cs"/>
              </a:rPr>
              <a:t>Q37aii. The solar system and the universe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Q37aiii. Climate and weather</a:t>
            </a:r>
            <a:endParaRPr lang="en-US"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Q37bi. Cell biology </a:t>
            </a:r>
            <a:endParaRPr lang="en-US"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Q37bii.</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Structures and functions of organisms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Q37biii.</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Ecology/ecosystems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Q37biv. Genetics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Q37bv. Evolution</a:t>
            </a:r>
          </a:p>
          <a:p>
            <a:r>
              <a:rPr lang="en-US" sz="1200" b="0" i="0" kern="1200" dirty="0" smtClean="0">
                <a:solidFill>
                  <a:schemeClr val="tx1"/>
                </a:solidFill>
                <a:effectLst/>
                <a:latin typeface="+mn-lt"/>
                <a:ea typeface="+mn-ea"/>
                <a:cs typeface="+mn-cs"/>
              </a:rPr>
              <a:t>Q37ci. Atomic structure  </a:t>
            </a:r>
          </a:p>
          <a:p>
            <a:r>
              <a:rPr lang="en-US" sz="1200" b="0" i="0" kern="1200" dirty="0" smtClean="0">
                <a:solidFill>
                  <a:schemeClr val="tx1"/>
                </a:solidFill>
                <a:effectLst/>
                <a:latin typeface="+mn-lt"/>
                <a:ea typeface="+mn-ea"/>
                <a:cs typeface="+mn-cs"/>
              </a:rPr>
              <a:t>Q37cii. Chemical bonding, equations, nomenclature, and reactions </a:t>
            </a:r>
          </a:p>
          <a:p>
            <a:r>
              <a:rPr lang="en-US" sz="1200" b="0" i="0" kern="1200" dirty="0" smtClean="0">
                <a:solidFill>
                  <a:schemeClr val="tx1"/>
                </a:solidFill>
                <a:effectLst/>
                <a:latin typeface="+mn-lt"/>
                <a:ea typeface="+mn-ea"/>
                <a:cs typeface="+mn-cs"/>
              </a:rPr>
              <a:t>Q37ciii. Elements, compounds, and mixtures  </a:t>
            </a:r>
          </a:p>
          <a:p>
            <a:r>
              <a:rPr lang="en-US" sz="1200" b="0" i="0" kern="1200" dirty="0" smtClean="0">
                <a:solidFill>
                  <a:schemeClr val="tx1"/>
                </a:solidFill>
                <a:effectLst/>
                <a:latin typeface="+mn-lt"/>
                <a:ea typeface="+mn-ea"/>
                <a:cs typeface="+mn-cs"/>
              </a:rPr>
              <a:t>Q37civ. The Periodic Table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Q37cv.</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Properties of solutions</a:t>
            </a:r>
            <a:endParaRPr lang="en-US"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Q37cvi. States, classes, and properties of matter</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Q37di.</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Forces and motion </a:t>
            </a:r>
            <a:endParaRPr lang="en-US"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Q37dii. Energy transfers, transformations, and conservation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Q37diii. Properties and behaviors of waves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Q37div. Electricity and magnetism</a:t>
            </a:r>
          </a:p>
          <a:p>
            <a:r>
              <a:rPr lang="en-US" sz="1200" b="0" i="0" kern="1200" dirty="0" smtClean="0">
                <a:solidFill>
                  <a:schemeClr val="tx1"/>
                </a:solidFill>
                <a:effectLst/>
                <a:latin typeface="+mn-lt"/>
                <a:ea typeface="+mn-ea"/>
                <a:cs typeface="+mn-cs"/>
              </a:rPr>
              <a:t>Q37dv. Modern physics (e.g., special relativity)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Q37f. Environmental and resource issues (e.g., land and water use, energy resources and consumption, sources and impacts of pollution) </a:t>
            </a:r>
            <a:endParaRPr lang="en-US" sz="1200" kern="1200" dirty="0" smtClean="0">
              <a:solidFill>
                <a:schemeClr val="tx1"/>
              </a:solidFill>
              <a:effectLst/>
              <a:latin typeface="+mn-lt"/>
              <a:ea typeface="+mn-ea"/>
              <a:cs typeface="+mn-cs"/>
            </a:endParaRPr>
          </a:p>
          <a:p>
            <a:endParaRPr lang="en-US" sz="1200" b="1" i="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effectLst/>
                <a:latin typeface="+mn-lt"/>
                <a:ea typeface="+mn-ea"/>
                <a:cs typeface="+mn-cs"/>
              </a:rPr>
              <a:t>Perceptions of Preparedness to Teach Diverse Learners </a:t>
            </a:r>
            <a:r>
              <a:rPr lang="en-US" b="1" i="1" dirty="0" smtClean="0"/>
              <a:t>Composite Items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Q38a. Plan instruction so students at different levels of achievement can increase their</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understanding of the ideas targeted in each activity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Q38b. Teach science to students who have learning disabilities </a:t>
            </a:r>
          </a:p>
          <a:p>
            <a:r>
              <a:rPr lang="en-US" sz="1200" b="0" i="0" kern="1200" dirty="0" smtClean="0">
                <a:solidFill>
                  <a:schemeClr val="tx1"/>
                </a:solidFill>
                <a:effectLst/>
                <a:latin typeface="+mn-lt"/>
                <a:ea typeface="+mn-ea"/>
                <a:cs typeface="+mn-cs"/>
              </a:rPr>
              <a:t>Q38c. Teach science to students who have physical disabilities</a:t>
            </a:r>
            <a:r>
              <a:rPr lang="en-US" sz="1200" b="0" i="0" kern="1200" baseline="0" dirty="0" smtClean="0">
                <a:solidFill>
                  <a:schemeClr val="tx1"/>
                </a:solidFill>
                <a:effectLst/>
                <a:latin typeface="+mn-lt"/>
                <a:ea typeface="+mn-ea"/>
                <a:cs typeface="+mn-cs"/>
              </a:rPr>
              <a:t> </a:t>
            </a:r>
          </a:p>
          <a:p>
            <a:r>
              <a:rPr lang="en-US" sz="1200" b="0" i="0" kern="1200" dirty="0" smtClean="0">
                <a:solidFill>
                  <a:schemeClr val="tx1"/>
                </a:solidFill>
                <a:effectLst/>
                <a:latin typeface="+mn-lt"/>
                <a:ea typeface="+mn-ea"/>
                <a:cs typeface="+mn-cs"/>
              </a:rPr>
              <a:t>Q38d. Teach science to English-language learners </a:t>
            </a:r>
          </a:p>
          <a:p>
            <a:r>
              <a:rPr lang="en-US" sz="1200" b="0" i="0" kern="1200" dirty="0" smtClean="0">
                <a:solidFill>
                  <a:schemeClr val="tx1"/>
                </a:solidFill>
                <a:effectLst/>
                <a:latin typeface="+mn-lt"/>
                <a:ea typeface="+mn-ea"/>
                <a:cs typeface="+mn-cs"/>
              </a:rPr>
              <a:t>Q38e.</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Provide enrichment experiences for gifted students </a:t>
            </a:r>
          </a:p>
          <a:p>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effectLst/>
                <a:latin typeface="+mn-lt"/>
                <a:ea typeface="+mn-ea"/>
                <a:cs typeface="+mn-cs"/>
              </a:rPr>
              <a:t>Perceptions of Preparedness to Encourage Students </a:t>
            </a:r>
            <a:r>
              <a:rPr lang="en-US" b="1" i="1" dirty="0" smtClean="0"/>
              <a:t>Composite Items</a:t>
            </a:r>
          </a:p>
          <a:p>
            <a:r>
              <a:rPr lang="en-US" sz="1200" b="0" i="0" kern="1200" dirty="0" smtClean="0">
                <a:solidFill>
                  <a:schemeClr val="tx1"/>
                </a:solidFill>
                <a:effectLst/>
                <a:latin typeface="+mn-lt"/>
                <a:ea typeface="+mn-ea"/>
                <a:cs typeface="+mn-cs"/>
              </a:rPr>
              <a:t>Q38f. Encourage students’ interest in science and/or engineering </a:t>
            </a:r>
          </a:p>
          <a:p>
            <a:r>
              <a:rPr lang="en-US" sz="1200" b="0" i="0" kern="1200" dirty="0" smtClean="0">
                <a:solidFill>
                  <a:schemeClr val="tx1"/>
                </a:solidFill>
                <a:effectLst/>
                <a:latin typeface="+mn-lt"/>
                <a:ea typeface="+mn-ea"/>
                <a:cs typeface="+mn-cs"/>
              </a:rPr>
              <a:t>Q38g. Encourage participation of females in science and/or engineering </a:t>
            </a:r>
          </a:p>
          <a:p>
            <a:r>
              <a:rPr lang="en-US" sz="1200" b="0" i="0" kern="1200" dirty="0" smtClean="0">
                <a:solidFill>
                  <a:schemeClr val="tx1"/>
                </a:solidFill>
                <a:effectLst/>
                <a:latin typeface="+mn-lt"/>
                <a:ea typeface="+mn-ea"/>
                <a:cs typeface="+mn-cs"/>
              </a:rPr>
              <a:t>Q38h. Encourage participation of racial or ethnic minorities in science and/or engineering </a:t>
            </a:r>
          </a:p>
          <a:p>
            <a:r>
              <a:rPr lang="en-US" sz="1200" b="0" i="0" kern="1200" dirty="0" smtClean="0">
                <a:solidFill>
                  <a:schemeClr val="tx1"/>
                </a:solidFill>
                <a:effectLst/>
                <a:latin typeface="+mn-lt"/>
                <a:ea typeface="+mn-ea"/>
                <a:cs typeface="+mn-cs"/>
              </a:rPr>
              <a:t>Q38i. Encourage participation of students from low socioeconomic backgrounds in science and/or engineering </a:t>
            </a:r>
          </a:p>
          <a:p>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effectLst/>
                <a:latin typeface="+mn-lt"/>
                <a:ea typeface="+mn-ea"/>
                <a:cs typeface="+mn-cs"/>
              </a:rPr>
              <a:t>Perceptions of Preparedness to Implement Instruction in Particular Unit </a:t>
            </a:r>
            <a:r>
              <a:rPr lang="en-US" b="1" i="1" dirty="0" smtClean="0"/>
              <a:t>Composite Items</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effectLst/>
                <a:latin typeface="+mn-lt"/>
                <a:ea typeface="+mn-ea"/>
                <a:cs typeface="+mn-cs"/>
              </a:rPr>
              <a:t>Q73a.</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Anticipate difficulties that students may have with particular science ideas and procedures in this unit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effectLst/>
                <a:latin typeface="+mn-lt"/>
                <a:ea typeface="+mn-ea"/>
                <a:cs typeface="+mn-cs"/>
              </a:rPr>
              <a:t>Q73b. Find out what students thought or already knew about the key science ideas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effectLst/>
                <a:latin typeface="+mn-lt"/>
                <a:ea typeface="+mn-ea"/>
                <a:cs typeface="+mn-cs"/>
              </a:rPr>
              <a:t>Q73c. Implement the science textbook/module to be used during this unit  [Presented only to teachers who indicated using commercially-published textbooks/modules in Q67/68]</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effectLst/>
                <a:latin typeface="+mn-lt"/>
                <a:ea typeface="+mn-ea"/>
                <a:cs typeface="+mn-cs"/>
              </a:rPr>
              <a:t>Q73d. Monitor student understanding during this unit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effectLst/>
                <a:latin typeface="+mn-lt"/>
                <a:ea typeface="+mn-ea"/>
                <a:cs typeface="+mn-cs"/>
              </a:rPr>
              <a:t>Q73e. Assess student understanding at the conclusion of this unit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Science Teacher Questionnaire</a:t>
            </a:r>
          </a:p>
          <a:p>
            <a:r>
              <a:rPr lang="en-US" sz="1200" kern="1200" dirty="0" smtClean="0">
                <a:solidFill>
                  <a:schemeClr val="tx1"/>
                </a:solidFill>
                <a:effectLst/>
                <a:latin typeface="+mn-lt"/>
                <a:ea typeface="+mn-ea"/>
                <a:cs typeface="+mn-cs"/>
              </a:rPr>
              <a:t>Q37. Within science many teachers feel better prepared to teach some topics than others.  How well prepared do you feel to teach each of the following topics </a:t>
            </a:r>
            <a:r>
              <a:rPr lang="en-US" sz="1200" b="0" kern="1200" dirty="0" smtClean="0">
                <a:solidFill>
                  <a:schemeClr val="tx1"/>
                </a:solidFill>
                <a:effectLst/>
                <a:latin typeface="+mn-lt"/>
                <a:ea typeface="+mn-ea"/>
                <a:cs typeface="+mn-cs"/>
              </a:rPr>
              <a:t>at the grade level(s) you teach</a:t>
            </a:r>
            <a:r>
              <a:rPr lang="en-US" sz="1200" kern="1200" dirty="0" smtClean="0">
                <a:solidFill>
                  <a:schemeClr val="tx1"/>
                </a:solidFill>
                <a:effectLst/>
                <a:latin typeface="+mn-lt"/>
                <a:ea typeface="+mn-ea"/>
                <a:cs typeface="+mn-cs"/>
              </a:rPr>
              <a:t>, whether or not they are currently included in your teaching responsibilities? (Response</a:t>
            </a:r>
            <a:r>
              <a:rPr lang="en-US" sz="1200" kern="1200" baseline="0" dirty="0" smtClean="0">
                <a:solidFill>
                  <a:schemeClr val="tx1"/>
                </a:solidFill>
                <a:effectLst/>
                <a:latin typeface="+mn-lt"/>
                <a:ea typeface="+mn-ea"/>
                <a:cs typeface="+mn-cs"/>
              </a:rPr>
              <a:t> Options: [1] </a:t>
            </a:r>
            <a:r>
              <a:rPr lang="en-US" sz="1200" b="0" kern="1200" dirty="0" smtClean="0">
                <a:solidFill>
                  <a:schemeClr val="tx1"/>
                </a:solidFill>
                <a:effectLst/>
                <a:latin typeface="+mn-lt"/>
                <a:ea typeface="+mn-ea"/>
                <a:cs typeface="+mn-cs"/>
              </a:rPr>
              <a:t>Not adequately prepared, [2]</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Somewhat prepared, [3] Fairly well prepared, [4] Very well prepared)</a:t>
            </a:r>
          </a:p>
          <a:p>
            <a:pPr marL="685800" lvl="1" indent="-228600">
              <a:buFont typeface="+mj-lt"/>
              <a:buAutoNum type="alphaLcPeriod"/>
            </a:pPr>
            <a:r>
              <a:rPr lang="en-US" sz="1200" b="0" kern="1200" dirty="0" smtClean="0">
                <a:solidFill>
                  <a:schemeClr val="tx1"/>
                </a:solidFill>
                <a:effectLst/>
                <a:latin typeface="+mn-lt"/>
                <a:ea typeface="+mn-ea"/>
                <a:cs typeface="+mn-cs"/>
              </a:rPr>
              <a:t>Earth/Space Science</a:t>
            </a:r>
            <a:endParaRPr lang="en-US" sz="1800" b="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Earth’s features and physical processes</a:t>
            </a:r>
            <a:endParaRPr lang="en-US" sz="180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The solar system and the universe</a:t>
            </a:r>
            <a:endParaRPr lang="en-US" sz="180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Climate and weather</a:t>
            </a:r>
            <a:endParaRPr lang="en-US" sz="1800"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Biology/Life Science</a:t>
            </a:r>
            <a:endParaRPr lang="en-US" sz="1800" b="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Cell biology</a:t>
            </a:r>
            <a:endParaRPr lang="en-US" sz="180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Structures and functions of  organisms</a:t>
            </a:r>
            <a:endParaRPr lang="en-US" sz="180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Ecology/ecosystems </a:t>
            </a:r>
            <a:endParaRPr lang="en-US" sz="180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Genetics </a:t>
            </a:r>
            <a:endParaRPr lang="en-US" sz="180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Evolution</a:t>
            </a:r>
            <a:endParaRPr lang="en-US" sz="1800"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Chemistry</a:t>
            </a:r>
            <a:endParaRPr lang="en-US" sz="1800" b="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Atomic structure</a:t>
            </a:r>
            <a:endParaRPr lang="en-US" sz="180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Chemical bonding, equations, nomenclature, and reactions</a:t>
            </a:r>
            <a:endParaRPr lang="en-US" sz="180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Elements, compounds, and mixtures </a:t>
            </a:r>
          </a:p>
          <a:p>
            <a:pPr marL="1200150" lvl="2" indent="-285750">
              <a:buFont typeface="+mj-lt"/>
              <a:buAutoNum type="romanLcPeriod"/>
            </a:pPr>
            <a:r>
              <a:rPr lang="en-US" sz="1200" kern="1200" dirty="0" smtClean="0">
                <a:solidFill>
                  <a:schemeClr val="tx1"/>
                </a:solidFill>
                <a:effectLst/>
                <a:latin typeface="+mn-lt"/>
                <a:ea typeface="+mn-ea"/>
                <a:cs typeface="+mn-cs"/>
              </a:rPr>
              <a:t>The Periodic Table</a:t>
            </a:r>
            <a:endParaRPr lang="en-US" sz="180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Properties of solutions</a:t>
            </a:r>
            <a:endParaRPr lang="en-US" sz="180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States, classes, and properties of matter</a:t>
            </a:r>
            <a:endParaRPr lang="en-US" sz="1800"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Physics</a:t>
            </a:r>
            <a:endParaRPr lang="en-US" sz="1800" b="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Forces and motion</a:t>
            </a:r>
          </a:p>
          <a:p>
            <a:pPr marL="1200150" lvl="2" indent="-285750">
              <a:buFont typeface="+mj-lt"/>
              <a:buAutoNum type="romanLcPeriod"/>
            </a:pPr>
            <a:r>
              <a:rPr lang="en-US" sz="1200" kern="1200" dirty="0" smtClean="0">
                <a:solidFill>
                  <a:schemeClr val="tx1"/>
                </a:solidFill>
                <a:effectLst/>
                <a:latin typeface="+mn-lt"/>
                <a:ea typeface="+mn-ea"/>
                <a:cs typeface="+mn-cs"/>
              </a:rPr>
              <a:t>Energy transfers, transformations, and conservation</a:t>
            </a:r>
          </a:p>
          <a:p>
            <a:pPr marL="1200150" lvl="2" indent="-285750">
              <a:buFont typeface="+mj-lt"/>
              <a:buAutoNum type="romanLcPeriod"/>
            </a:pPr>
            <a:r>
              <a:rPr lang="en-US" sz="1200" kern="1200" dirty="0" smtClean="0">
                <a:solidFill>
                  <a:schemeClr val="tx1"/>
                </a:solidFill>
                <a:effectLst/>
                <a:latin typeface="+mn-lt"/>
                <a:ea typeface="+mn-ea"/>
                <a:cs typeface="+mn-cs"/>
              </a:rPr>
              <a:t>Properties and behaviors of waves</a:t>
            </a:r>
          </a:p>
          <a:p>
            <a:pPr marL="1200150" lvl="2" indent="-285750">
              <a:buFont typeface="+mj-lt"/>
              <a:buAutoNum type="romanLcPeriod"/>
            </a:pPr>
            <a:r>
              <a:rPr lang="en-US" sz="1200" kern="1200" dirty="0" smtClean="0">
                <a:solidFill>
                  <a:schemeClr val="tx1"/>
                </a:solidFill>
                <a:effectLst/>
                <a:latin typeface="+mn-lt"/>
                <a:ea typeface="+mn-ea"/>
                <a:cs typeface="+mn-cs"/>
              </a:rPr>
              <a:t>Electricity and magnetism</a:t>
            </a:r>
          </a:p>
          <a:p>
            <a:pPr marL="1200150" lvl="2" indent="-285750">
              <a:buFont typeface="+mj-lt"/>
              <a:buAutoNum type="romanLcPeriod"/>
            </a:pPr>
            <a:r>
              <a:rPr lang="en-US" sz="1200" kern="1200" dirty="0" smtClean="0">
                <a:solidFill>
                  <a:schemeClr val="tx1"/>
                </a:solidFill>
                <a:effectLst/>
                <a:latin typeface="+mn-lt"/>
                <a:ea typeface="+mn-ea"/>
                <a:cs typeface="+mn-cs"/>
              </a:rPr>
              <a:t>Modern physics (for example: special relativity)</a:t>
            </a:r>
          </a:p>
          <a:p>
            <a:pPr marL="685800" lvl="1" indent="-228600">
              <a:buFont typeface="+mj-lt"/>
              <a:buAutoNum type="alphaLcPeriod"/>
            </a:pPr>
            <a:r>
              <a:rPr lang="en-US" sz="1200" b="0" kern="1200" dirty="0" smtClean="0">
                <a:solidFill>
                  <a:schemeClr val="tx1"/>
                </a:solidFill>
                <a:effectLst/>
                <a:latin typeface="+mn-lt"/>
                <a:ea typeface="+mn-ea"/>
                <a:cs typeface="+mn-cs"/>
              </a:rPr>
              <a:t>Engineering (for example: nature of engineering and technology, design processes, analyzing and improving technological systems, interactions between technology and society)  </a:t>
            </a:r>
          </a:p>
          <a:p>
            <a:pPr marL="685800" lvl="1" indent="-228600">
              <a:buFont typeface="+mj-lt"/>
              <a:buAutoNum type="alphaLcPeriod"/>
            </a:pPr>
            <a:r>
              <a:rPr lang="en-US" sz="1200" b="0" kern="1200" dirty="0" smtClean="0">
                <a:solidFill>
                  <a:schemeClr val="tx1"/>
                </a:solidFill>
                <a:effectLst/>
                <a:latin typeface="+mn-lt"/>
                <a:ea typeface="+mn-ea"/>
                <a:cs typeface="+mn-cs"/>
              </a:rPr>
              <a:t>Environmental and resource issues (for example: land and water use, energy resources and consumption, sources and impacts of pollution)</a:t>
            </a:r>
            <a:endParaRPr lang="en-US" sz="1800" b="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Q38. How well prepared do you feel to do each of the following in your science instruction? (Response</a:t>
            </a:r>
            <a:r>
              <a:rPr lang="en-US" sz="1200" kern="1200" baseline="0" dirty="0" smtClean="0">
                <a:solidFill>
                  <a:schemeClr val="tx1"/>
                </a:solidFill>
                <a:effectLst/>
                <a:latin typeface="+mn-lt"/>
                <a:ea typeface="+mn-ea"/>
                <a:cs typeface="+mn-cs"/>
              </a:rPr>
              <a:t> Options: [1] </a:t>
            </a:r>
            <a:r>
              <a:rPr lang="en-US" sz="1200" b="0" kern="1200" dirty="0" smtClean="0">
                <a:solidFill>
                  <a:schemeClr val="tx1"/>
                </a:solidFill>
                <a:effectLst/>
                <a:latin typeface="+mn-lt"/>
                <a:ea typeface="+mn-ea"/>
                <a:cs typeface="+mn-cs"/>
              </a:rPr>
              <a:t>Not adequately prepared, [2]</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Somewhat prepared, [3] Fairly well prepared, [4] Very well prepared)</a:t>
            </a:r>
          </a:p>
          <a:p>
            <a:pPr marL="685800" lvl="1" indent="-228600">
              <a:buFont typeface="+mj-lt"/>
              <a:buAutoNum type="alphaLcPeriod"/>
            </a:pPr>
            <a:r>
              <a:rPr lang="en-US" sz="1200" kern="1200" dirty="0" smtClean="0">
                <a:solidFill>
                  <a:schemeClr val="tx1"/>
                </a:solidFill>
                <a:effectLst/>
                <a:latin typeface="+mn-lt"/>
                <a:ea typeface="+mn-ea"/>
                <a:cs typeface="+mn-cs"/>
              </a:rPr>
              <a:t>Plan instruction so students at different levels of achievement can increase their understanding of the ideas targeted in each activity</a:t>
            </a:r>
          </a:p>
          <a:p>
            <a:pPr marL="685800" lvl="1" indent="-228600">
              <a:buFont typeface="+mj-lt"/>
              <a:buAutoNum type="alphaLcPeriod"/>
            </a:pPr>
            <a:r>
              <a:rPr lang="en-US" sz="1200" kern="1200" dirty="0" smtClean="0">
                <a:solidFill>
                  <a:schemeClr val="tx1"/>
                </a:solidFill>
                <a:effectLst/>
                <a:latin typeface="+mn-lt"/>
                <a:ea typeface="+mn-ea"/>
                <a:cs typeface="+mn-cs"/>
              </a:rPr>
              <a:t>Teach science to students who have learning disabilities</a:t>
            </a:r>
          </a:p>
          <a:p>
            <a:pPr marL="685800" lvl="1" indent="-228600">
              <a:buFont typeface="+mj-lt"/>
              <a:buAutoNum type="alphaLcPeriod"/>
            </a:pPr>
            <a:r>
              <a:rPr lang="en-US" sz="1200" kern="1200" dirty="0" smtClean="0">
                <a:solidFill>
                  <a:schemeClr val="tx1"/>
                </a:solidFill>
                <a:effectLst/>
                <a:latin typeface="+mn-lt"/>
                <a:ea typeface="+mn-ea"/>
                <a:cs typeface="+mn-cs"/>
              </a:rPr>
              <a:t>Teach science to students who have physical disabilities</a:t>
            </a:r>
          </a:p>
          <a:p>
            <a:pPr marL="685800" lvl="1" indent="-228600">
              <a:buFont typeface="+mj-lt"/>
              <a:buAutoNum type="alphaLcPeriod"/>
            </a:pPr>
            <a:r>
              <a:rPr lang="en-US" sz="1200" kern="1200" dirty="0" smtClean="0">
                <a:solidFill>
                  <a:schemeClr val="tx1"/>
                </a:solidFill>
                <a:effectLst/>
                <a:latin typeface="+mn-lt"/>
                <a:ea typeface="+mn-ea"/>
                <a:cs typeface="+mn-cs"/>
              </a:rPr>
              <a:t>Teach science to English-language learners</a:t>
            </a:r>
          </a:p>
          <a:p>
            <a:pPr marL="685800" lvl="1" indent="-228600">
              <a:buFont typeface="+mj-lt"/>
              <a:buAutoNum type="alphaLcPeriod"/>
            </a:pPr>
            <a:r>
              <a:rPr lang="en-US" sz="1200" kern="1200" dirty="0" smtClean="0">
                <a:solidFill>
                  <a:schemeClr val="tx1"/>
                </a:solidFill>
                <a:effectLst/>
                <a:latin typeface="+mn-lt"/>
                <a:ea typeface="+mn-ea"/>
                <a:cs typeface="+mn-cs"/>
              </a:rPr>
              <a:t>Provide enrichment experiences for gifted students</a:t>
            </a:r>
          </a:p>
          <a:p>
            <a:pPr marL="685800" lvl="1" indent="-228600">
              <a:buFont typeface="+mj-lt"/>
              <a:buAutoNum type="alphaLcPeriod"/>
            </a:pPr>
            <a:r>
              <a:rPr lang="en-US" sz="1200" kern="1200" dirty="0" smtClean="0">
                <a:solidFill>
                  <a:schemeClr val="tx1"/>
                </a:solidFill>
                <a:effectLst/>
                <a:latin typeface="+mn-lt"/>
                <a:ea typeface="+mn-ea"/>
                <a:cs typeface="+mn-cs"/>
              </a:rPr>
              <a:t>Encourage students’ interest in science and/or engineering</a:t>
            </a:r>
          </a:p>
          <a:p>
            <a:pPr marL="685800" lvl="1" indent="-228600">
              <a:buFont typeface="+mj-lt"/>
              <a:buAutoNum type="alphaLcPeriod"/>
            </a:pPr>
            <a:r>
              <a:rPr lang="en-US" sz="1200" kern="1200" dirty="0" smtClean="0">
                <a:solidFill>
                  <a:schemeClr val="tx1"/>
                </a:solidFill>
                <a:effectLst/>
                <a:latin typeface="+mn-lt"/>
                <a:ea typeface="+mn-ea"/>
                <a:cs typeface="+mn-cs"/>
              </a:rPr>
              <a:t>Encourage participation of females in science and/or engineering</a:t>
            </a:r>
          </a:p>
          <a:p>
            <a:pPr marL="685800" lvl="1" indent="-228600">
              <a:buFont typeface="+mj-lt"/>
              <a:buAutoNum type="alphaLcPeriod"/>
            </a:pPr>
            <a:r>
              <a:rPr lang="en-US" sz="1200" kern="1200" dirty="0" smtClean="0">
                <a:solidFill>
                  <a:schemeClr val="tx1"/>
                </a:solidFill>
                <a:effectLst/>
                <a:latin typeface="+mn-lt"/>
                <a:ea typeface="+mn-ea"/>
                <a:cs typeface="+mn-cs"/>
              </a:rPr>
              <a:t>Encourage participation of racial or ethnic minorities in science and/or engineering</a:t>
            </a:r>
          </a:p>
          <a:p>
            <a:pPr marL="685800" lvl="1" indent="-228600">
              <a:buFont typeface="+mj-lt"/>
              <a:buAutoNum type="alphaLcPeriod"/>
            </a:pPr>
            <a:r>
              <a:rPr lang="en-US" sz="1200" kern="1200" dirty="0" smtClean="0">
                <a:solidFill>
                  <a:schemeClr val="tx1"/>
                </a:solidFill>
                <a:effectLst/>
                <a:latin typeface="+mn-lt"/>
                <a:ea typeface="+mn-ea"/>
                <a:cs typeface="+mn-cs"/>
              </a:rPr>
              <a:t>Encourage participation of students from low socioeconomic backgrounds in science and/or engineering</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Q73. How well prepared did you feel to do each of the following as part of your instruction on this particular unit? </a:t>
            </a:r>
            <a:r>
              <a:rPr lang="en-US" sz="1200" b="0" kern="1200" dirty="0" smtClean="0">
                <a:solidFill>
                  <a:schemeClr val="tx1"/>
                </a:solidFill>
                <a:effectLst/>
                <a:latin typeface="+mn-lt"/>
                <a:ea typeface="+mn-ea"/>
                <a:cs typeface="+mn-cs"/>
              </a:rPr>
              <a:t>(Response Options: [1] Not adequately prepared, [2] Somewhat prepared, [3] Fairly well prepared, [4] Very well prepared)</a:t>
            </a:r>
          </a:p>
          <a:p>
            <a:pPr marL="685800" lvl="1" indent="-228600">
              <a:buFont typeface="+mj-lt"/>
              <a:buAutoNum type="alphaLcPeriod"/>
            </a:pPr>
            <a:r>
              <a:rPr lang="en-US" sz="1200" kern="1200" dirty="0" smtClean="0">
                <a:solidFill>
                  <a:schemeClr val="tx1"/>
                </a:solidFill>
                <a:effectLst/>
                <a:latin typeface="+mn-lt"/>
                <a:ea typeface="+mn-ea"/>
                <a:cs typeface="+mn-cs"/>
              </a:rPr>
              <a:t>Anticipate difficulties that students may have with particular science ideas and procedures in this unit</a:t>
            </a:r>
          </a:p>
          <a:p>
            <a:pPr marL="685800" lvl="1" indent="-228600">
              <a:buFont typeface="+mj-lt"/>
              <a:buAutoNum type="alphaLcPeriod"/>
            </a:pPr>
            <a:r>
              <a:rPr lang="en-US" sz="1200" kern="1200" dirty="0" smtClean="0">
                <a:solidFill>
                  <a:schemeClr val="tx1"/>
                </a:solidFill>
                <a:effectLst/>
                <a:latin typeface="+mn-lt"/>
                <a:ea typeface="+mn-ea"/>
                <a:cs typeface="+mn-cs"/>
              </a:rPr>
              <a:t>Find out what students thought or already knew about the key science ideas </a:t>
            </a:r>
          </a:p>
          <a:p>
            <a:pPr marL="685800"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1200" kern="1200" dirty="0" smtClean="0">
                <a:solidFill>
                  <a:schemeClr val="tx1"/>
                </a:solidFill>
                <a:effectLst/>
                <a:latin typeface="+mn-lt"/>
                <a:ea typeface="+mn-ea"/>
                <a:cs typeface="+mn-cs"/>
              </a:rPr>
              <a:t>Implement the science textbook/module to be used during this unit </a:t>
            </a:r>
            <a:r>
              <a:rPr lang="en-US" sz="1200" b="0" i="0" kern="1200" dirty="0" smtClean="0">
                <a:solidFill>
                  <a:schemeClr val="tx1"/>
                </a:solidFill>
                <a:effectLst/>
                <a:latin typeface="+mn-lt"/>
                <a:ea typeface="+mn-ea"/>
                <a:cs typeface="+mn-cs"/>
              </a:rPr>
              <a:t>[Presented only to teachers who indicated using commercially-published textbooks/modules in Q67/68]</a:t>
            </a:r>
            <a:endParaRPr lang="en-US" sz="12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Monitor student understanding during this unit </a:t>
            </a:r>
          </a:p>
          <a:p>
            <a:pPr marL="685800" lvl="1" indent="-228600">
              <a:buFont typeface="+mj-lt"/>
              <a:buAutoNum type="alphaLcPeriod"/>
            </a:pPr>
            <a:r>
              <a:rPr lang="en-US" sz="1200" kern="1200" dirty="0" smtClean="0">
                <a:solidFill>
                  <a:schemeClr val="tx1"/>
                </a:solidFill>
                <a:effectLst/>
                <a:latin typeface="+mn-lt"/>
                <a:ea typeface="+mn-ea"/>
                <a:cs typeface="+mn-cs"/>
              </a:rPr>
              <a:t>Assess student understanding at the conclusion of this unit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numbers in parentheses are standard errors.</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Chapters 2–7 in the technical report provide data on several key indicators, disaggregated by one or more equity factors: the prior achievement level of students in the class, the percentage of non-Asian minority students in the class, the percentage of students in the school eligible for free/reduced-price lunch (FRL), school size, community type, and region.  For FRL, each school was classified into one of four categories (defined as quartiles) based on the proportion of students eligible for FRL.  Similarly, each randomly selected class was classified into one of the four categories based on the proportion of students in the class identified as non-Asian minorities.  Note: Since the publication of the technical report, the term “Non-Asian Minority” has been changed to “Race/Ethnic Groups Historically Underrepresented in STEM.”  This updated language is used in the slides provided for presentation.</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Findings Highlighted in Technical Report</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sz="1200" kern="1200" dirty="0" smtClean="0">
                <a:solidFill>
                  <a:schemeClr val="tx1"/>
                </a:solidFill>
                <a:effectLst/>
                <a:latin typeface="+mn-lt"/>
                <a:ea typeface="+mn-ea"/>
                <a:cs typeface="+mn-cs"/>
              </a:rPr>
              <a:t>Table 2.35 shows the mean scores on each of several “teacher preparedness” composites for science classes categorized by a number of equity variables.  The most striking differences are among classes of students with different levels of prior achievement.  Compared to classes of “mostly low achievers,” teachers of classes with “mostly high achievers” are more likely to feel well prepared to teach science content, encourage students’ interest in science, teach students from diverse backgrounds, and implement instruction in a particular unit.  In addition, classes containing a higher proportion of non-Asian minority students and classes in higher poverty schools are more likely to be taught by teachers who feel less well prepared to encourage students’ interest in science and implement instruction in a particular unit.”</a:t>
            </a:r>
          </a:p>
        </p:txBody>
      </p:sp>
      <p:sp>
        <p:nvSpPr>
          <p:cNvPr id="4" name="Slide Number Placeholder 3"/>
          <p:cNvSpPr>
            <a:spLocks noGrp="1"/>
          </p:cNvSpPr>
          <p:nvPr>
            <p:ph type="sldNum" sz="quarter" idx="10"/>
          </p:nvPr>
        </p:nvSpPr>
        <p:spPr/>
        <p:txBody>
          <a:bodyPr/>
          <a:lstStyle/>
          <a:p>
            <a:fld id="{B472F11F-6199-4934-A1DC-A9FDDA9F712C}" type="slidenum">
              <a:rPr lang="en-US" smtClean="0"/>
              <a:t>81</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Perceptions of Preparedness to Teach Science Content score was computed only for non-self-contained classes and is based on content in the randomly selected class.</a:t>
            </a:r>
            <a:endParaRPr lang="en-US" b="0" dirty="0"/>
          </a:p>
        </p:txBody>
      </p:sp>
      <p:sp>
        <p:nvSpPr>
          <p:cNvPr id="4" name="Slide Number Placeholder 3"/>
          <p:cNvSpPr>
            <a:spLocks noGrp="1"/>
          </p:cNvSpPr>
          <p:nvPr>
            <p:ph type="sldNum" sz="quarter" idx="10"/>
          </p:nvPr>
        </p:nvSpPr>
        <p:spPr/>
        <p:txBody>
          <a:bodyPr/>
          <a:lstStyle/>
          <a:p>
            <a:fld id="{B472F11F-6199-4934-A1DC-A9FDDA9F712C}" type="slidenum">
              <a:rPr lang="en-US" smtClean="0"/>
              <a:t>82</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Historically Underrepresented Students includes American Indian or Alaskan Native, Black or African American, Hispanic or Latino, or Native Hawaiian or Other Pacific Islander students.</a:t>
            </a:r>
          </a:p>
          <a:p>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Perceptions of Preparedness to Teach Science Content score was computed only for non-self-contained classes and is based on content in the randomly selected class.</a:t>
            </a:r>
          </a:p>
          <a:p>
            <a:endParaRPr lang="en-US" b="1" dirty="0"/>
          </a:p>
        </p:txBody>
      </p:sp>
      <p:sp>
        <p:nvSpPr>
          <p:cNvPr id="4" name="Slide Number Placeholder 3"/>
          <p:cNvSpPr>
            <a:spLocks noGrp="1"/>
          </p:cNvSpPr>
          <p:nvPr>
            <p:ph type="sldNum" sz="quarter" idx="10"/>
          </p:nvPr>
        </p:nvSpPr>
        <p:spPr/>
        <p:txBody>
          <a:bodyPr/>
          <a:lstStyle/>
          <a:p>
            <a:fld id="{B472F11F-6199-4934-A1DC-A9FDDA9F712C}" type="slidenum">
              <a:rPr lang="en-US" smtClean="0"/>
              <a:t>83</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smtClean="0"/>
              <a:t>Perceptions of Preparedness to Teach Science Content score was computed only for non-self-contained classes and is based on content in the randomly selected class.</a:t>
            </a:r>
          </a:p>
          <a:p>
            <a:endParaRPr lang="en-US" b="0" baseline="0"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84</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science portion of Table 2.3,</a:t>
            </a:r>
            <a:r>
              <a:rPr lang="en-US" baseline="0" dirty="0" smtClean="0"/>
              <a:t> p. 10 in Technical Report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This slide shows data from an individual</a:t>
            </a:r>
            <a:r>
              <a:rPr lang="en-US" b="1" baseline="0" dirty="0" smtClean="0"/>
              <a:t> item. </a:t>
            </a:r>
          </a:p>
          <a:p>
            <a:endParaRPr lang="en-US" dirty="0" smtClean="0"/>
          </a:p>
          <a:p>
            <a:r>
              <a:rPr lang="en-US" dirty="0" smtClean="0"/>
              <a:t>Science Teacher Questionnaire</a:t>
            </a:r>
          </a:p>
          <a:p>
            <a:r>
              <a:rPr lang="en-US" dirty="0" smtClean="0"/>
              <a:t>Q1. How many years have you taught prior to this school year: </a:t>
            </a:r>
            <a:endParaRPr lang="en-US" baseline="0" dirty="0" smtClean="0"/>
          </a:p>
          <a:p>
            <a:pPr marL="685800" lvl="1" indent="-228600">
              <a:buFont typeface="+mj-lt"/>
              <a:buAutoNum type="alphaLcPeriod"/>
            </a:pPr>
            <a:r>
              <a:rPr lang="en-US" b="0" strike="sngStrike" baseline="0" dirty="0" smtClean="0"/>
              <a:t>any subject at the K</a:t>
            </a:r>
            <a:r>
              <a:rPr lang="en-US" strike="sngStrike" dirty="0" smtClean="0"/>
              <a:t>–</a:t>
            </a:r>
            <a:r>
              <a:rPr lang="en-US" b="0" strike="sngStrike" baseline="0" dirty="0" smtClean="0"/>
              <a:t>12 level? _____ </a:t>
            </a:r>
          </a:p>
          <a:p>
            <a:pPr marL="685800" lvl="1" indent="-228600">
              <a:buFont typeface="+mj-lt"/>
              <a:buAutoNum type="alphaLcPeriod"/>
            </a:pPr>
            <a:r>
              <a:rPr lang="en-US" b="0" baseline="0" dirty="0" smtClean="0"/>
              <a:t>science at the K</a:t>
            </a:r>
            <a:r>
              <a:rPr lang="en-US" dirty="0" smtClean="0"/>
              <a:t>–</a:t>
            </a:r>
            <a:r>
              <a:rPr lang="en-US" b="0" baseline="0" dirty="0" smtClean="0"/>
              <a:t>12 level? _____ </a:t>
            </a:r>
          </a:p>
          <a:p>
            <a:pPr marL="685800" lvl="1" indent="-228600">
              <a:buFont typeface="+mj-lt"/>
              <a:buAutoNum type="alphaLcPeriod"/>
            </a:pPr>
            <a:r>
              <a:rPr lang="en-US" b="0" strike="sngStrike" baseline="0" dirty="0" smtClean="0"/>
              <a:t>at this school, any subject? _____ </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numbers in parentheses</a:t>
            </a:r>
            <a:r>
              <a:rPr lang="en-US" baseline="0" dirty="0" smtClean="0"/>
              <a:t> are standard errors.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Chapters 2–7 in the technical report provide data on several key indicators, disaggregated by one or more equity factors: the prior achievement level of students in the class, the percentage of non-Asian minority students in the class, the percentage of students in the school eligible for free/reduced-price lunch (FRL), school size, community type, and region.  For FRL, each school was classified into one of four categories (defined as quartiles) based on the proportion of students eligible for FRL.  Similarly, each randomly selected class was classified into one of the four categories based on the proportion of students in the class identified as non-Asian minorities.  Note: Since the publication of the technical report, the term “Non-Asian Minority” has been changed to “Race/Ethnic Groups Historically Underrepresented in STEM.”  This updated language is used in the slides provided for presentation.</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smtClean="0"/>
              <a:t>Findings</a:t>
            </a:r>
            <a:r>
              <a:rPr lang="en-US" sz="1200" b="1" i="0" baseline="0" dirty="0" smtClean="0"/>
              <a:t> Highlighted in Technical Report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“Analyses were conducted to examine how teachers are distributed among schools; for example, whether teachers with the least experience are concentrated in high-poverty schools.  As can be seen in Table 2.3, science classes in high-poverty schools are more likely than those in low-poverty schools to be taught by teachers with five or fewer years of experience.”</a:t>
            </a:r>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9</a:t>
            </a:fld>
            <a:endParaRPr lang="en-US"/>
          </a:p>
        </p:txBody>
      </p:sp>
    </p:spTree>
    <p:extLst>
      <p:ext uri="{BB962C8B-B14F-4D97-AF65-F5344CB8AC3E}">
        <p14:creationId xmlns:p14="http://schemas.microsoft.com/office/powerpoint/2010/main" val="2668706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3A75BF-0480-42D9-BC3B-AF0BCD6F0051}" type="datetimeFigureOut">
              <a:rPr lang="en-US" smtClean="0"/>
              <a:t>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2A18CB-4BA9-4DA6-A360-974B972256DF}" type="slidenum">
              <a:rPr lang="en-US" smtClean="0"/>
              <a:t>‹#›</a:t>
            </a:fld>
            <a:endParaRPr lang="en-US"/>
          </a:p>
        </p:txBody>
      </p:sp>
    </p:spTree>
    <p:extLst>
      <p:ext uri="{BB962C8B-B14F-4D97-AF65-F5344CB8AC3E}">
        <p14:creationId xmlns:p14="http://schemas.microsoft.com/office/powerpoint/2010/main" val="600470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3A75BF-0480-42D9-BC3B-AF0BCD6F0051}" type="datetimeFigureOut">
              <a:rPr lang="en-US" smtClean="0"/>
              <a:t>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2A18CB-4BA9-4DA6-A360-974B972256DF}" type="slidenum">
              <a:rPr lang="en-US" smtClean="0"/>
              <a:t>‹#›</a:t>
            </a:fld>
            <a:endParaRPr lang="en-US"/>
          </a:p>
        </p:txBody>
      </p:sp>
    </p:spTree>
    <p:extLst>
      <p:ext uri="{BB962C8B-B14F-4D97-AF65-F5344CB8AC3E}">
        <p14:creationId xmlns:p14="http://schemas.microsoft.com/office/powerpoint/2010/main" val="3705031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3A75BF-0480-42D9-BC3B-AF0BCD6F0051}" type="datetimeFigureOut">
              <a:rPr lang="en-US" smtClean="0"/>
              <a:t>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2A18CB-4BA9-4DA6-A360-974B972256DF}" type="slidenum">
              <a:rPr lang="en-US" smtClean="0"/>
              <a:t>‹#›</a:t>
            </a:fld>
            <a:endParaRPr lang="en-US"/>
          </a:p>
        </p:txBody>
      </p:sp>
    </p:spTree>
    <p:extLst>
      <p:ext uri="{BB962C8B-B14F-4D97-AF65-F5344CB8AC3E}">
        <p14:creationId xmlns:p14="http://schemas.microsoft.com/office/powerpoint/2010/main" val="1088965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3A75BF-0480-42D9-BC3B-AF0BCD6F0051}" type="datetimeFigureOut">
              <a:rPr lang="en-US" smtClean="0"/>
              <a:t>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2A18CB-4BA9-4DA6-A360-974B972256DF}" type="slidenum">
              <a:rPr lang="en-US" smtClean="0"/>
              <a:t>‹#›</a:t>
            </a:fld>
            <a:endParaRPr lang="en-US"/>
          </a:p>
        </p:txBody>
      </p:sp>
    </p:spTree>
    <p:extLst>
      <p:ext uri="{BB962C8B-B14F-4D97-AF65-F5344CB8AC3E}">
        <p14:creationId xmlns:p14="http://schemas.microsoft.com/office/powerpoint/2010/main" val="3926783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3A75BF-0480-42D9-BC3B-AF0BCD6F0051}" type="datetimeFigureOut">
              <a:rPr lang="en-US" smtClean="0"/>
              <a:t>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2A18CB-4BA9-4DA6-A360-974B972256DF}" type="slidenum">
              <a:rPr lang="en-US" smtClean="0"/>
              <a:t>‹#›</a:t>
            </a:fld>
            <a:endParaRPr lang="en-US"/>
          </a:p>
        </p:txBody>
      </p:sp>
    </p:spTree>
    <p:extLst>
      <p:ext uri="{BB962C8B-B14F-4D97-AF65-F5344CB8AC3E}">
        <p14:creationId xmlns:p14="http://schemas.microsoft.com/office/powerpoint/2010/main" val="1337073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3A75BF-0480-42D9-BC3B-AF0BCD6F0051}" type="datetimeFigureOut">
              <a:rPr lang="en-US" smtClean="0"/>
              <a:t>1/29/2014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2A18CB-4BA9-4DA6-A360-974B972256DF}" type="slidenum">
              <a:rPr lang="en-US" smtClean="0"/>
              <a:t>‹#›</a:t>
            </a:fld>
            <a:endParaRPr lang="en-US"/>
          </a:p>
        </p:txBody>
      </p:sp>
    </p:spTree>
    <p:extLst>
      <p:ext uri="{BB962C8B-B14F-4D97-AF65-F5344CB8AC3E}">
        <p14:creationId xmlns:p14="http://schemas.microsoft.com/office/powerpoint/2010/main" val="562166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3A75BF-0480-42D9-BC3B-AF0BCD6F0051}" type="datetimeFigureOut">
              <a:rPr lang="en-US" smtClean="0"/>
              <a:t>1/29/2014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2A18CB-4BA9-4DA6-A360-974B972256DF}" type="slidenum">
              <a:rPr lang="en-US" smtClean="0"/>
              <a:t>‹#›</a:t>
            </a:fld>
            <a:endParaRPr lang="en-US"/>
          </a:p>
        </p:txBody>
      </p:sp>
    </p:spTree>
    <p:extLst>
      <p:ext uri="{BB962C8B-B14F-4D97-AF65-F5344CB8AC3E}">
        <p14:creationId xmlns:p14="http://schemas.microsoft.com/office/powerpoint/2010/main" val="1325854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3A75BF-0480-42D9-BC3B-AF0BCD6F0051}" type="datetimeFigureOut">
              <a:rPr lang="en-US" smtClean="0"/>
              <a:t>1/29/2014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2A18CB-4BA9-4DA6-A360-974B972256DF}" type="slidenum">
              <a:rPr lang="en-US" smtClean="0"/>
              <a:t>‹#›</a:t>
            </a:fld>
            <a:endParaRPr lang="en-US"/>
          </a:p>
        </p:txBody>
      </p:sp>
    </p:spTree>
    <p:extLst>
      <p:ext uri="{BB962C8B-B14F-4D97-AF65-F5344CB8AC3E}">
        <p14:creationId xmlns:p14="http://schemas.microsoft.com/office/powerpoint/2010/main" val="1479705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3A75BF-0480-42D9-BC3B-AF0BCD6F0051}" type="datetimeFigureOut">
              <a:rPr lang="en-US" smtClean="0"/>
              <a:t>1/29/2014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2A18CB-4BA9-4DA6-A360-974B972256DF}" type="slidenum">
              <a:rPr lang="en-US" smtClean="0"/>
              <a:t>‹#›</a:t>
            </a:fld>
            <a:endParaRPr lang="en-US"/>
          </a:p>
        </p:txBody>
      </p:sp>
    </p:spTree>
    <p:extLst>
      <p:ext uri="{BB962C8B-B14F-4D97-AF65-F5344CB8AC3E}">
        <p14:creationId xmlns:p14="http://schemas.microsoft.com/office/powerpoint/2010/main" val="599444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3A75BF-0480-42D9-BC3B-AF0BCD6F0051}" type="datetimeFigureOut">
              <a:rPr lang="en-US" smtClean="0"/>
              <a:t>1/29/2014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2A18CB-4BA9-4DA6-A360-974B972256DF}" type="slidenum">
              <a:rPr lang="en-US" smtClean="0"/>
              <a:t>‹#›</a:t>
            </a:fld>
            <a:endParaRPr lang="en-US"/>
          </a:p>
        </p:txBody>
      </p:sp>
    </p:spTree>
    <p:extLst>
      <p:ext uri="{BB962C8B-B14F-4D97-AF65-F5344CB8AC3E}">
        <p14:creationId xmlns:p14="http://schemas.microsoft.com/office/powerpoint/2010/main" val="100140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3A75BF-0480-42D9-BC3B-AF0BCD6F0051}" type="datetimeFigureOut">
              <a:rPr lang="en-US" smtClean="0"/>
              <a:t>1/29/2014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2A18CB-4BA9-4DA6-A360-974B972256DF}" type="slidenum">
              <a:rPr lang="en-US" smtClean="0"/>
              <a:t>‹#›</a:t>
            </a:fld>
            <a:endParaRPr lang="en-US"/>
          </a:p>
        </p:txBody>
      </p:sp>
    </p:spTree>
    <p:extLst>
      <p:ext uri="{BB962C8B-B14F-4D97-AF65-F5344CB8AC3E}">
        <p14:creationId xmlns:p14="http://schemas.microsoft.com/office/powerpoint/2010/main" val="3328966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3A75BF-0480-42D9-BC3B-AF0BCD6F0051}" type="datetimeFigureOut">
              <a:rPr lang="en-US" smtClean="0"/>
              <a:t>1/29/2014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2A18CB-4BA9-4DA6-A360-974B972256DF}" type="slidenum">
              <a:rPr lang="en-US" smtClean="0"/>
              <a:t>‹#›</a:t>
            </a:fld>
            <a:endParaRPr lang="en-US"/>
          </a:p>
        </p:txBody>
      </p:sp>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52400" y="0"/>
            <a:ext cx="9448799" cy="6858000"/>
          </a:xfrm>
          <a:prstGeom prst="rect">
            <a:avLst/>
          </a:prstGeom>
        </p:spPr>
      </p:pic>
      <p:grpSp>
        <p:nvGrpSpPr>
          <p:cNvPr id="14" name="Group 13"/>
          <p:cNvGrpSpPr/>
          <p:nvPr/>
        </p:nvGrpSpPr>
        <p:grpSpPr>
          <a:xfrm>
            <a:off x="3581400" y="6236753"/>
            <a:ext cx="6142684" cy="585339"/>
            <a:chOff x="2311936" y="6236753"/>
            <a:chExt cx="6142684" cy="585339"/>
          </a:xfrm>
        </p:grpSpPr>
        <p:grpSp>
          <p:nvGrpSpPr>
            <p:cNvPr id="8" name="Group 7"/>
            <p:cNvGrpSpPr/>
            <p:nvPr/>
          </p:nvGrpSpPr>
          <p:grpSpPr>
            <a:xfrm>
              <a:off x="2311936" y="6237316"/>
              <a:ext cx="3856627" cy="584776"/>
              <a:chOff x="433677" y="371749"/>
              <a:chExt cx="3856627" cy="584776"/>
            </a:xfrm>
          </p:grpSpPr>
          <p:sp>
            <p:nvSpPr>
              <p:cNvPr id="9" name="TextBox 8"/>
              <p:cNvSpPr txBox="1"/>
              <p:nvPr/>
            </p:nvSpPr>
            <p:spPr>
              <a:xfrm>
                <a:off x="433677" y="371749"/>
                <a:ext cx="3856627" cy="584776"/>
              </a:xfrm>
              <a:prstGeom prst="rect">
                <a:avLst/>
              </a:prstGeom>
              <a:noFill/>
            </p:spPr>
            <p:txBody>
              <a:bodyPr wrap="square" rtlCol="0">
                <a:spAutoFit/>
              </a:bodyPr>
              <a:lstStyle/>
              <a:p>
                <a:r>
                  <a:rPr lang="en-US" sz="3200" dirty="0" smtClean="0">
                    <a:solidFill>
                      <a:schemeClr val="bg1">
                        <a:alpha val="70000"/>
                      </a:schemeClr>
                    </a:solidFill>
                    <a:latin typeface="+mj-lt"/>
                  </a:rPr>
                  <a:t>2012 NSSME</a:t>
                </a:r>
                <a:endParaRPr lang="en-US" sz="3200" dirty="0">
                  <a:solidFill>
                    <a:schemeClr val="bg1">
                      <a:alpha val="70000"/>
                    </a:schemeClr>
                  </a:solidFill>
                  <a:latin typeface="+mj-lt"/>
                </a:endParaRPr>
              </a:p>
            </p:txBody>
          </p:sp>
          <p:cxnSp>
            <p:nvCxnSpPr>
              <p:cNvPr id="10" name="Straight Connector 9"/>
              <p:cNvCxnSpPr/>
              <p:nvPr/>
            </p:nvCxnSpPr>
            <p:spPr>
              <a:xfrm>
                <a:off x="2693741" y="530240"/>
                <a:ext cx="0" cy="309793"/>
              </a:xfrm>
              <a:prstGeom prst="line">
                <a:avLst/>
              </a:prstGeom>
              <a:ln>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1" name="TextBox 10"/>
            <p:cNvSpPr txBox="1"/>
            <p:nvPr/>
          </p:nvSpPr>
          <p:spPr>
            <a:xfrm>
              <a:off x="4652907" y="6236753"/>
              <a:ext cx="3801713" cy="523220"/>
            </a:xfrm>
            <a:prstGeom prst="rect">
              <a:avLst/>
            </a:prstGeom>
            <a:noFill/>
            <a:ln>
              <a:noFill/>
            </a:ln>
          </p:spPr>
          <p:txBody>
            <a:bodyPr wrap="square" rtlCol="0">
              <a:spAutoFit/>
            </a:bodyPr>
            <a:lstStyle/>
            <a:p>
              <a:r>
                <a:rPr lang="en-US" sz="1400" dirty="0" smtClean="0">
                  <a:solidFill>
                    <a:schemeClr val="bg1">
                      <a:alpha val="70000"/>
                    </a:schemeClr>
                  </a:solidFill>
                </a:rPr>
                <a:t>THE 2012 NATIONAL SURVEY OF</a:t>
              </a:r>
            </a:p>
            <a:p>
              <a:r>
                <a:rPr lang="en-US" sz="1400" dirty="0" smtClean="0">
                  <a:solidFill>
                    <a:schemeClr val="bg1">
                      <a:alpha val="70000"/>
                    </a:schemeClr>
                  </a:solidFill>
                </a:rPr>
                <a:t>SCIENCE AND MATHEMATICS EDUCATION</a:t>
              </a:r>
              <a:endParaRPr lang="en-US" sz="1400" dirty="0">
                <a:solidFill>
                  <a:schemeClr val="bg1">
                    <a:alpha val="70000"/>
                  </a:schemeClr>
                </a:solidFill>
              </a:endParaRPr>
            </a:p>
          </p:txBody>
        </p:sp>
      </p:grpSp>
      <p:pic>
        <p:nvPicPr>
          <p:cNvPr id="13" name="Picture 1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6200" y="6242541"/>
            <a:ext cx="2057400" cy="511642"/>
          </a:xfrm>
          <a:prstGeom prst="rect">
            <a:avLst/>
          </a:prstGeom>
        </p:spPr>
      </p:pic>
    </p:spTree>
    <p:extLst>
      <p:ext uri="{BB962C8B-B14F-4D97-AF65-F5344CB8AC3E}">
        <p14:creationId xmlns:p14="http://schemas.microsoft.com/office/powerpoint/2010/main" val="22207950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62000" y="2743200"/>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600" b="0" i="0" u="none" strike="noStrike" kern="1200" cap="none" spc="0" normalizeH="0" baseline="0" noProof="0" smtClean="0">
                <a:ln>
                  <a:noFill/>
                </a:ln>
                <a:solidFill>
                  <a:schemeClr val="tx1"/>
                </a:solidFill>
                <a:effectLst/>
                <a:uLnTx/>
                <a:uFillTx/>
                <a:latin typeface="Calibri"/>
              </a:rPr>
              <a:t>Chapter </a:t>
            </a:r>
            <a:r>
              <a:rPr kumimoji="0" lang="en-US" sz="6600" b="0" i="0" u="none" strike="noStrike" kern="1200" cap="none" spc="0" normalizeH="0" baseline="0" noProof="0" dirty="0" smtClean="0">
                <a:ln>
                  <a:noFill/>
                </a:ln>
                <a:solidFill>
                  <a:schemeClr val="tx1"/>
                </a:solidFill>
                <a:effectLst/>
                <a:uLnTx/>
                <a:uFillTx/>
                <a:latin typeface="Calibri"/>
              </a:rPr>
              <a:t>2</a:t>
            </a:r>
          </a:p>
          <a:p>
            <a:pPr marL="0" marR="0" lvl="0" indent="0" algn="ctr" defTabSz="457200" rtl="0" eaLnBrk="1" fontAlgn="auto" latinLnBrk="0" hangingPunct="1">
              <a:lnSpc>
                <a:spcPct val="100000"/>
              </a:lnSpc>
              <a:spcBef>
                <a:spcPct val="0"/>
              </a:spcBef>
              <a:spcAft>
                <a:spcPts val="0"/>
              </a:spcAft>
              <a:buClrTx/>
              <a:buSzTx/>
              <a:buFontTx/>
              <a:buNone/>
              <a:tabLst/>
              <a:defRPr/>
            </a:pPr>
            <a:r>
              <a:rPr lang="en-US" sz="6600" dirty="0" smtClean="0">
                <a:solidFill>
                  <a:schemeClr val="tx1"/>
                </a:solidFill>
                <a:latin typeface="Calibri"/>
              </a:rPr>
              <a:t>Teacher Background and Beliefs</a:t>
            </a:r>
            <a:endParaRPr kumimoji="0" lang="en-US" sz="6600" b="0" i="0" u="none" strike="noStrike" kern="1200" cap="none" spc="0" normalizeH="0" baseline="0" noProof="0" dirty="0">
              <a:ln>
                <a:noFill/>
              </a:ln>
              <a:solidFill>
                <a:schemeClr val="tx1"/>
              </a:solidFill>
              <a:effectLst/>
              <a:uLnTx/>
              <a:uFillTx/>
              <a:latin typeface="Calibri"/>
            </a:endParaRPr>
          </a:p>
        </p:txBody>
      </p:sp>
    </p:spTree>
    <p:extLst>
      <p:ext uri="{BB962C8B-B14F-4D97-AF65-F5344CB8AC3E}">
        <p14:creationId xmlns:p14="http://schemas.microsoft.com/office/powerpoint/2010/main" val="305164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042600128"/>
              </p:ext>
            </p:extLst>
          </p:nvPr>
        </p:nvGraphicFramePr>
        <p:xfrm>
          <a:off x="1066800" y="1676400"/>
          <a:ext cx="73152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381000" y="274638"/>
            <a:ext cx="8382000" cy="1143000"/>
          </a:xfrm>
          <a:prstGeom prst="rect">
            <a:avLst/>
          </a:prstGeom>
        </p:spPr>
        <p:txBody>
          <a:bodyPr vert="horz" lIns="91440" tIns="45720" rIns="91440" bIns="45720" rtlCol="0" anchor="ctr">
            <a:normAutofit fontScale="6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r>
              <a:rPr lang="en-US" dirty="0" smtClean="0">
                <a:solidFill>
                  <a:schemeClr val="tx1"/>
                </a:solidFill>
              </a:rPr>
              <a:t>Classes Taught by </a:t>
            </a:r>
            <a:r>
              <a:rPr lang="en-US" dirty="0">
                <a:solidFill>
                  <a:schemeClr val="tx1"/>
                </a:solidFill>
              </a:rPr>
              <a:t>Science Teachers </a:t>
            </a:r>
            <a:r>
              <a:rPr lang="en-US" dirty="0" smtClean="0">
                <a:solidFill>
                  <a:schemeClr val="tx1"/>
                </a:solidFill>
              </a:rPr>
              <a:t>with 5 or Fewer Years Experience Teaching Science, </a:t>
            </a:r>
            <a:r>
              <a:rPr lang="en-US" dirty="0">
                <a:solidFill>
                  <a:prstClr val="black"/>
                </a:solidFill>
              </a:rPr>
              <a:t>by Percentage of Students in School Eligible for Free/Reduced-Price </a:t>
            </a:r>
            <a:r>
              <a:rPr lang="en-US" dirty="0" smtClean="0">
                <a:solidFill>
                  <a:prstClr val="black"/>
                </a:solidFill>
              </a:rPr>
              <a:t>Lunch</a:t>
            </a:r>
            <a:endParaRPr lang="en-US" dirty="0">
              <a:solidFill>
                <a:prstClr val="black"/>
              </a:solidFill>
            </a:endParaRPr>
          </a:p>
        </p:txBody>
      </p:sp>
    </p:spTree>
    <p:extLst>
      <p:ext uri="{BB962C8B-B14F-4D97-AF65-F5344CB8AC3E}">
        <p14:creationId xmlns:p14="http://schemas.microsoft.com/office/powerpoint/2010/main" val="15851344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74638"/>
            <a:ext cx="8229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r>
              <a:rPr lang="en-US" dirty="0">
                <a:solidFill>
                  <a:schemeClr val="tx1"/>
                </a:solidFill>
              </a:rPr>
              <a:t>Original Data for Slide </a:t>
            </a:r>
            <a:r>
              <a:rPr lang="en-US" dirty="0" smtClean="0">
                <a:solidFill>
                  <a:schemeClr val="tx1"/>
                </a:solidFill>
              </a:rPr>
              <a:t>12 </a:t>
            </a:r>
          </a:p>
          <a:p>
            <a:pPr lvl="0">
              <a:defRPr/>
            </a:pPr>
            <a:r>
              <a:rPr lang="en-US" dirty="0" smtClean="0">
                <a:solidFill>
                  <a:schemeClr val="tx1"/>
                </a:solidFill>
              </a:rPr>
              <a:t>(</a:t>
            </a:r>
            <a:r>
              <a:rPr lang="en-US" dirty="0">
                <a:solidFill>
                  <a:schemeClr val="tx1"/>
                </a:solidFill>
              </a:rPr>
              <a:t>not for presentation</a:t>
            </a:r>
            <a:r>
              <a:rPr lang="en-US" dirty="0" smtClean="0">
                <a:solidFill>
                  <a:schemeClr val="tx1"/>
                </a:solidFill>
              </a:rPr>
              <a:t>)</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0350" y="3159125"/>
            <a:ext cx="6083300" cy="1581150"/>
          </a:xfrm>
          <a:prstGeom prst="rect">
            <a:avLst/>
          </a:prstGeom>
          <a:solidFill>
            <a:schemeClr val="bg1"/>
          </a:solidFill>
          <a:ln>
            <a:noFill/>
          </a:ln>
          <a:effectLst/>
        </p:spPr>
      </p:pic>
    </p:spTree>
    <p:extLst>
      <p:ext uri="{BB962C8B-B14F-4D97-AF65-F5344CB8AC3E}">
        <p14:creationId xmlns:p14="http://schemas.microsoft.com/office/powerpoint/2010/main" val="434111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251727179"/>
              </p:ext>
            </p:extLst>
          </p:nvPr>
        </p:nvGraphicFramePr>
        <p:xfrm>
          <a:off x="502920" y="1417638"/>
          <a:ext cx="8138160" cy="444976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47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r>
              <a:rPr lang="en-US" dirty="0" smtClean="0">
                <a:solidFill>
                  <a:schemeClr val="tx1"/>
                </a:solidFill>
                <a:latin typeface="Calibri"/>
              </a:rPr>
              <a:t>Science Classes Taught by Teachers from Race/Ethnicity Groups Historically Underrepresented in Science, </a:t>
            </a:r>
            <a:r>
              <a:rPr lang="en-US" dirty="0">
                <a:solidFill>
                  <a:prstClr val="black"/>
                </a:solidFill>
              </a:rPr>
              <a:t>by Percentage of Students in Class from Historically Underrepresented Race/Ethnicity Groups</a:t>
            </a:r>
            <a:endParaRPr kumimoji="0" lang="en-US" sz="4400" b="0" i="0" u="none" strike="noStrike" kern="1200" cap="none" spc="0" normalizeH="0" baseline="0" noProof="0" dirty="0">
              <a:ln>
                <a:noFill/>
              </a:ln>
              <a:solidFill>
                <a:schemeClr val="tx1"/>
              </a:solidFill>
              <a:effectLst/>
              <a:uLnTx/>
              <a:uFillTx/>
              <a:latin typeface="Calibri"/>
            </a:endParaRPr>
          </a:p>
        </p:txBody>
      </p:sp>
    </p:spTree>
    <p:extLst>
      <p:ext uri="{BB962C8B-B14F-4D97-AF65-F5344CB8AC3E}">
        <p14:creationId xmlns:p14="http://schemas.microsoft.com/office/powerpoint/2010/main" val="11946266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52600" y="2514600"/>
            <a:ext cx="57912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600" b="0" i="0" u="none" strike="noStrike" kern="1200" cap="none" spc="0" normalizeH="0" baseline="0" noProof="0" dirty="0" smtClean="0">
                <a:ln>
                  <a:noFill/>
                </a:ln>
                <a:solidFill>
                  <a:srgbClr val="1F497D">
                    <a:lumMod val="75000"/>
                  </a:srgbClr>
                </a:solidFill>
                <a:effectLst/>
                <a:uLnTx/>
                <a:uFillTx/>
                <a:latin typeface="Calibri"/>
              </a:rPr>
              <a:t>Teacher Preparation</a:t>
            </a:r>
            <a:endParaRPr kumimoji="0" lang="en-US" sz="6600" b="0" i="0" u="none" strike="noStrike" kern="1200" cap="none" spc="0" normalizeH="0" baseline="0" noProof="0" dirty="0">
              <a:ln>
                <a:noFill/>
              </a:ln>
              <a:solidFill>
                <a:srgbClr val="1F497D">
                  <a:lumMod val="75000"/>
                </a:srgbClr>
              </a:solidFill>
              <a:effectLst/>
              <a:uLnTx/>
              <a:uFillTx/>
              <a:latin typeface="Calibri"/>
            </a:endParaRPr>
          </a:p>
        </p:txBody>
      </p:sp>
    </p:spTree>
    <p:extLst>
      <p:ext uri="{BB962C8B-B14F-4D97-AF65-F5344CB8AC3E}">
        <p14:creationId xmlns:p14="http://schemas.microsoft.com/office/powerpoint/2010/main" val="15932773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74638"/>
            <a:ext cx="8229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r>
              <a:rPr lang="en-US" dirty="0">
                <a:solidFill>
                  <a:schemeClr val="tx1"/>
                </a:solidFill>
              </a:rPr>
              <a:t>Original Data for Slide </a:t>
            </a:r>
            <a:r>
              <a:rPr lang="en-US" dirty="0" smtClean="0">
                <a:solidFill>
                  <a:schemeClr val="tx1"/>
                </a:solidFill>
              </a:rPr>
              <a:t>15 </a:t>
            </a:r>
          </a:p>
          <a:p>
            <a:pPr lvl="0">
              <a:defRPr/>
            </a:pPr>
            <a:r>
              <a:rPr lang="en-US" dirty="0" smtClean="0">
                <a:solidFill>
                  <a:schemeClr val="tx1"/>
                </a:solidFill>
              </a:rPr>
              <a:t>(</a:t>
            </a:r>
            <a:r>
              <a:rPr lang="en-US" dirty="0">
                <a:solidFill>
                  <a:schemeClr val="tx1"/>
                </a:solidFill>
              </a:rPr>
              <a:t>not for presentation</a:t>
            </a:r>
            <a:r>
              <a:rPr lang="en-US" dirty="0" smtClean="0">
                <a:solidFill>
                  <a:schemeClr val="tx1"/>
                </a:solidFill>
              </a:rPr>
              <a:t>)</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4950" y="3200400"/>
            <a:ext cx="6083300" cy="1406525"/>
          </a:xfrm>
          <a:prstGeom prst="rect">
            <a:avLst/>
          </a:prstGeom>
          <a:solidFill>
            <a:schemeClr val="bg1"/>
          </a:solidFill>
          <a:ln>
            <a:noFill/>
          </a:ln>
          <a:effectLst/>
        </p:spPr>
      </p:pic>
    </p:spTree>
    <p:extLst>
      <p:ext uri="{BB962C8B-B14F-4D97-AF65-F5344CB8AC3E}">
        <p14:creationId xmlns:p14="http://schemas.microsoft.com/office/powerpoint/2010/main" val="1913763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82170744"/>
              </p:ext>
            </p:extLst>
          </p:nvPr>
        </p:nvGraphicFramePr>
        <p:xfrm>
          <a:off x="1295400" y="1752600"/>
          <a:ext cx="68580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r>
              <a:rPr lang="en-US" dirty="0">
                <a:solidFill>
                  <a:schemeClr val="tx1"/>
                </a:solidFill>
              </a:rPr>
              <a:t>Science Teacher </a:t>
            </a:r>
            <a:r>
              <a:rPr lang="en-US" dirty="0" smtClean="0">
                <a:solidFill>
                  <a:schemeClr val="tx1"/>
                </a:solidFill>
              </a:rPr>
              <a:t>Degrees, by Grade Range</a:t>
            </a:r>
            <a:endParaRPr lang="en-US" dirty="0">
              <a:solidFill>
                <a:schemeClr val="tx1"/>
              </a:solidFill>
            </a:endParaRPr>
          </a:p>
        </p:txBody>
      </p:sp>
    </p:spTree>
    <p:extLst>
      <p:ext uri="{BB962C8B-B14F-4D97-AF65-F5344CB8AC3E}">
        <p14:creationId xmlns:p14="http://schemas.microsoft.com/office/powerpoint/2010/main" val="24599456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74638"/>
            <a:ext cx="8229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r>
              <a:rPr lang="en-US" dirty="0">
                <a:solidFill>
                  <a:schemeClr val="tx1"/>
                </a:solidFill>
              </a:rPr>
              <a:t>Original Data for Slide </a:t>
            </a:r>
            <a:r>
              <a:rPr lang="en-US" dirty="0" smtClean="0">
                <a:solidFill>
                  <a:schemeClr val="tx1"/>
                </a:solidFill>
              </a:rPr>
              <a:t>17 </a:t>
            </a:r>
          </a:p>
          <a:p>
            <a:pPr lvl="0">
              <a:defRPr/>
            </a:pPr>
            <a:r>
              <a:rPr lang="en-US" dirty="0" smtClean="0">
                <a:solidFill>
                  <a:schemeClr val="tx1"/>
                </a:solidFill>
              </a:rPr>
              <a:t>(</a:t>
            </a:r>
            <a:r>
              <a:rPr lang="en-US" dirty="0">
                <a:solidFill>
                  <a:schemeClr val="tx1"/>
                </a:solidFill>
              </a:rPr>
              <a:t>not for presentation</a:t>
            </a:r>
            <a:r>
              <a:rPr lang="en-US" dirty="0" smtClean="0">
                <a:solidFill>
                  <a:schemeClr val="tx1"/>
                </a:solidFill>
              </a:rPr>
              <a:t>)</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0350" y="2762250"/>
            <a:ext cx="6083300" cy="1333500"/>
          </a:xfrm>
          <a:prstGeom prst="rect">
            <a:avLst/>
          </a:prstGeom>
          <a:solidFill>
            <a:schemeClr val="bg1"/>
          </a:solidFill>
          <a:ln>
            <a:noFill/>
          </a:ln>
          <a:effectLst/>
        </p:spPr>
      </p:pic>
    </p:spTree>
    <p:extLst>
      <p:ext uri="{BB962C8B-B14F-4D97-AF65-F5344CB8AC3E}">
        <p14:creationId xmlns:p14="http://schemas.microsoft.com/office/powerpoint/2010/main" val="3039796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43301203"/>
              </p:ext>
            </p:extLst>
          </p:nvPr>
        </p:nvGraphicFramePr>
        <p:xfrm>
          <a:off x="304800" y="1752600"/>
          <a:ext cx="85344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6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r>
              <a:rPr lang="en-US" dirty="0" smtClean="0">
                <a:solidFill>
                  <a:schemeClr val="tx1"/>
                </a:solidFill>
              </a:rPr>
              <a:t>Secondary Science Teachers With a Degree in Discipline</a:t>
            </a:r>
            <a:r>
              <a:rPr lang="en-US" dirty="0">
                <a:solidFill>
                  <a:schemeClr val="tx1"/>
                </a:solidFill>
              </a:rPr>
              <a:t>, by </a:t>
            </a:r>
            <a:r>
              <a:rPr lang="en-US" dirty="0" smtClean="0">
                <a:solidFill>
                  <a:schemeClr val="tx1"/>
                </a:solidFill>
              </a:rPr>
              <a:t>Percentage of </a:t>
            </a:r>
            <a:r>
              <a:rPr lang="en-US" dirty="0">
                <a:solidFill>
                  <a:schemeClr val="tx1"/>
                </a:solidFill>
              </a:rPr>
              <a:t>Students in School Eligible for Free/Reduced-Price Lunch</a:t>
            </a:r>
          </a:p>
        </p:txBody>
      </p:sp>
    </p:spTree>
    <p:extLst>
      <p:ext uri="{BB962C8B-B14F-4D97-AF65-F5344CB8AC3E}">
        <p14:creationId xmlns:p14="http://schemas.microsoft.com/office/powerpoint/2010/main" val="10298642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74638"/>
            <a:ext cx="8229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r>
              <a:rPr lang="en-US" dirty="0">
                <a:solidFill>
                  <a:schemeClr val="tx1"/>
                </a:solidFill>
              </a:rPr>
              <a:t>Original Data for </a:t>
            </a:r>
            <a:r>
              <a:rPr lang="en-US" dirty="0" smtClean="0">
                <a:solidFill>
                  <a:schemeClr val="tx1"/>
                </a:solidFill>
              </a:rPr>
              <a:t>Slides 19</a:t>
            </a:r>
            <a:r>
              <a:rPr lang="en-US" dirty="0" smtClean="0">
                <a:solidFill>
                  <a:prstClr val="black"/>
                </a:solidFill>
              </a:rPr>
              <a:t>–21</a:t>
            </a:r>
            <a:r>
              <a:rPr lang="en-US" dirty="0" smtClean="0">
                <a:solidFill>
                  <a:schemeClr val="tx1"/>
                </a:solidFill>
              </a:rPr>
              <a:t> </a:t>
            </a:r>
          </a:p>
          <a:p>
            <a:pPr lvl="0">
              <a:defRPr/>
            </a:pPr>
            <a:r>
              <a:rPr lang="en-US" dirty="0" smtClean="0">
                <a:solidFill>
                  <a:schemeClr val="tx1"/>
                </a:solidFill>
              </a:rPr>
              <a:t>(</a:t>
            </a:r>
            <a:r>
              <a:rPr lang="en-US" dirty="0">
                <a:solidFill>
                  <a:schemeClr val="tx1"/>
                </a:solidFill>
              </a:rPr>
              <a:t>not for presentation)</a:t>
            </a: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6063" y="2116138"/>
            <a:ext cx="6111875" cy="2370137"/>
          </a:xfrm>
          <a:prstGeom prst="rect">
            <a:avLst/>
          </a:prstGeom>
          <a:solidFill>
            <a:schemeClr val="bg1"/>
          </a:solidFill>
          <a:ln>
            <a:noFill/>
          </a:ln>
          <a:effectLst/>
        </p:spPr>
      </p:pic>
    </p:spTree>
    <p:extLst>
      <p:ext uri="{BB962C8B-B14F-4D97-AF65-F5344CB8AC3E}">
        <p14:creationId xmlns:p14="http://schemas.microsoft.com/office/powerpoint/2010/main" val="14723678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416010513"/>
              </p:ext>
            </p:extLst>
          </p:nvPr>
        </p:nvGraphicFramePr>
        <p:xfrm>
          <a:off x="304800" y="1752600"/>
          <a:ext cx="85344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r>
              <a:rPr lang="en-US" dirty="0" smtClean="0">
                <a:solidFill>
                  <a:schemeClr val="tx1"/>
                </a:solidFill>
              </a:rPr>
              <a:t>Elementary Science Teachers with at Least One College Course in Various Science Disciplines</a:t>
            </a:r>
            <a:endParaRPr lang="en-US" sz="8800" dirty="0">
              <a:solidFill>
                <a:schemeClr val="tx1"/>
              </a:solidFill>
            </a:endParaRPr>
          </a:p>
        </p:txBody>
      </p:sp>
    </p:spTree>
    <p:extLst>
      <p:ext uri="{BB962C8B-B14F-4D97-AF65-F5344CB8AC3E}">
        <p14:creationId xmlns:p14="http://schemas.microsoft.com/office/powerpoint/2010/main" val="14232573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295400" y="2743200"/>
            <a:ext cx="65532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8000" b="0" i="0" u="none" strike="noStrike" kern="1200" cap="none" spc="0" normalizeH="0" baseline="0" noProof="0" dirty="0" smtClean="0">
                <a:ln>
                  <a:noFill/>
                </a:ln>
                <a:solidFill>
                  <a:schemeClr val="tx1"/>
                </a:solidFill>
                <a:effectLst/>
                <a:uLnTx/>
                <a:uFillTx/>
                <a:latin typeface="Calibri"/>
              </a:rPr>
              <a:t>SCIENCE</a:t>
            </a:r>
            <a:endParaRPr kumimoji="0" lang="en-US" sz="6600" b="0" i="0" u="none" strike="noStrike" kern="1200" cap="none" spc="0" normalizeH="0" baseline="0" noProof="0" dirty="0">
              <a:ln>
                <a:noFill/>
              </a:ln>
              <a:solidFill>
                <a:schemeClr val="tx1"/>
              </a:solidFill>
              <a:effectLst/>
              <a:uLnTx/>
              <a:uFillTx/>
              <a:latin typeface="Calibri"/>
            </a:endParaRPr>
          </a:p>
        </p:txBody>
      </p:sp>
    </p:spTree>
    <p:extLst>
      <p:ext uri="{BB962C8B-B14F-4D97-AF65-F5344CB8AC3E}">
        <p14:creationId xmlns:p14="http://schemas.microsoft.com/office/powerpoint/2010/main" val="22596231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786200737"/>
              </p:ext>
            </p:extLst>
          </p:nvPr>
        </p:nvGraphicFramePr>
        <p:xfrm>
          <a:off x="304800" y="1752600"/>
          <a:ext cx="85344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r>
              <a:rPr lang="en-US" dirty="0" smtClean="0">
                <a:solidFill>
                  <a:schemeClr val="tx1"/>
                </a:solidFill>
              </a:rPr>
              <a:t>Middle School Science Teachers </a:t>
            </a:r>
            <a:r>
              <a:rPr lang="en-US" dirty="0">
                <a:solidFill>
                  <a:schemeClr val="tx1"/>
                </a:solidFill>
              </a:rPr>
              <a:t>with at Least One College Course in </a:t>
            </a:r>
            <a:r>
              <a:rPr lang="en-US" dirty="0" smtClean="0">
                <a:solidFill>
                  <a:schemeClr val="tx1"/>
                </a:solidFill>
              </a:rPr>
              <a:t>Various Science </a:t>
            </a:r>
            <a:r>
              <a:rPr lang="en-US" dirty="0">
                <a:solidFill>
                  <a:schemeClr val="tx1"/>
                </a:solidFill>
              </a:rPr>
              <a:t>Disciplines</a:t>
            </a:r>
            <a:endParaRPr lang="en-US" sz="9600" dirty="0">
              <a:solidFill>
                <a:schemeClr val="tx1"/>
              </a:solidFill>
            </a:endParaRPr>
          </a:p>
        </p:txBody>
      </p:sp>
    </p:spTree>
    <p:extLst>
      <p:ext uri="{BB962C8B-B14F-4D97-AF65-F5344CB8AC3E}">
        <p14:creationId xmlns:p14="http://schemas.microsoft.com/office/powerpoint/2010/main" val="29879404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813847120"/>
              </p:ext>
            </p:extLst>
          </p:nvPr>
        </p:nvGraphicFramePr>
        <p:xfrm>
          <a:off x="304800" y="1752600"/>
          <a:ext cx="85344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r>
              <a:rPr lang="en-US" dirty="0" smtClean="0">
                <a:solidFill>
                  <a:schemeClr val="tx1"/>
                </a:solidFill>
              </a:rPr>
              <a:t>High School Science Teachers </a:t>
            </a:r>
            <a:r>
              <a:rPr lang="en-US" dirty="0">
                <a:solidFill>
                  <a:schemeClr val="tx1"/>
                </a:solidFill>
              </a:rPr>
              <a:t>with at Least One College Course in Various </a:t>
            </a:r>
            <a:r>
              <a:rPr lang="en-US" dirty="0" smtClean="0">
                <a:solidFill>
                  <a:schemeClr val="tx1"/>
                </a:solidFill>
              </a:rPr>
              <a:t>Science Disciplines</a:t>
            </a:r>
            <a:endParaRPr lang="en-US" sz="9600" dirty="0">
              <a:solidFill>
                <a:schemeClr val="tx1"/>
              </a:solidFill>
            </a:endParaRPr>
          </a:p>
        </p:txBody>
      </p:sp>
    </p:spTree>
    <p:extLst>
      <p:ext uri="{BB962C8B-B14F-4D97-AF65-F5344CB8AC3E}">
        <p14:creationId xmlns:p14="http://schemas.microsoft.com/office/powerpoint/2010/main" val="30605278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74638"/>
            <a:ext cx="8229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r>
              <a:rPr lang="en-US" dirty="0">
                <a:solidFill>
                  <a:schemeClr val="tx1"/>
                </a:solidFill>
              </a:rPr>
              <a:t>Original Data for Slide </a:t>
            </a:r>
            <a:r>
              <a:rPr lang="en-US" dirty="0" smtClean="0">
                <a:solidFill>
                  <a:schemeClr val="tx1"/>
                </a:solidFill>
              </a:rPr>
              <a:t>23 </a:t>
            </a:r>
          </a:p>
          <a:p>
            <a:pPr lvl="0">
              <a:defRPr/>
            </a:pPr>
            <a:r>
              <a:rPr lang="en-US" dirty="0" smtClean="0">
                <a:solidFill>
                  <a:schemeClr val="tx1"/>
                </a:solidFill>
              </a:rPr>
              <a:t>(</a:t>
            </a:r>
            <a:r>
              <a:rPr lang="en-US" dirty="0">
                <a:solidFill>
                  <a:schemeClr val="tx1"/>
                </a:solidFill>
              </a:rPr>
              <a:t>not for presentation</a:t>
            </a:r>
            <a:r>
              <a:rPr lang="en-US" dirty="0" smtClean="0">
                <a:solidFill>
                  <a:schemeClr val="tx1"/>
                </a:solidFill>
              </a:rPr>
              <a:t>)</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4950" y="3048000"/>
            <a:ext cx="6083300" cy="1187450"/>
          </a:xfrm>
          <a:prstGeom prst="rect">
            <a:avLst/>
          </a:prstGeom>
          <a:solidFill>
            <a:schemeClr val="bg1"/>
          </a:solidFill>
          <a:ln>
            <a:noFill/>
          </a:ln>
          <a:effectLst/>
        </p:spPr>
      </p:pic>
    </p:spTree>
    <p:extLst>
      <p:ext uri="{BB962C8B-B14F-4D97-AF65-F5344CB8AC3E}">
        <p14:creationId xmlns:p14="http://schemas.microsoft.com/office/powerpoint/2010/main" val="20551928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391989567"/>
              </p:ext>
            </p:extLst>
          </p:nvPr>
        </p:nvGraphicFramePr>
        <p:xfrm>
          <a:off x="304800" y="1752600"/>
          <a:ext cx="85344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6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r>
              <a:rPr lang="en-US" dirty="0" smtClean="0">
                <a:solidFill>
                  <a:schemeClr val="tx1"/>
                </a:solidFill>
              </a:rPr>
              <a:t>Science Teachers Completing at Least One Course in Their Field at Two-Year Institutions, by Grade Range</a:t>
            </a:r>
            <a:endParaRPr lang="en-US" sz="8800" dirty="0">
              <a:solidFill>
                <a:schemeClr val="tx1"/>
              </a:solidFill>
            </a:endParaRPr>
          </a:p>
        </p:txBody>
      </p:sp>
    </p:spTree>
    <p:extLst>
      <p:ext uri="{BB962C8B-B14F-4D97-AF65-F5344CB8AC3E}">
        <p14:creationId xmlns:p14="http://schemas.microsoft.com/office/powerpoint/2010/main" val="28845438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74638"/>
            <a:ext cx="8229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r>
              <a:rPr lang="en-US" dirty="0">
                <a:solidFill>
                  <a:schemeClr val="tx1"/>
                </a:solidFill>
              </a:rPr>
              <a:t>Original Data for Slide </a:t>
            </a:r>
            <a:r>
              <a:rPr lang="en-US" dirty="0" smtClean="0">
                <a:solidFill>
                  <a:schemeClr val="tx1"/>
                </a:solidFill>
              </a:rPr>
              <a:t>25 </a:t>
            </a:r>
          </a:p>
          <a:p>
            <a:pPr lvl="0">
              <a:defRPr/>
            </a:pPr>
            <a:r>
              <a:rPr lang="en-US" dirty="0" smtClean="0">
                <a:solidFill>
                  <a:schemeClr val="tx1"/>
                </a:solidFill>
              </a:rPr>
              <a:t>(</a:t>
            </a:r>
            <a:r>
              <a:rPr lang="en-US" dirty="0">
                <a:solidFill>
                  <a:schemeClr val="tx1"/>
                </a:solidFill>
              </a:rPr>
              <a:t>not for presentation</a:t>
            </a:r>
            <a:r>
              <a:rPr lang="en-US" dirty="0" smtClean="0">
                <a:solidFill>
                  <a:schemeClr val="tx1"/>
                </a:solidFill>
              </a:rPr>
              <a:t>)</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0350" y="2667000"/>
            <a:ext cx="6083300" cy="1144587"/>
          </a:xfrm>
          <a:prstGeom prst="rect">
            <a:avLst/>
          </a:prstGeom>
          <a:solidFill>
            <a:schemeClr val="bg1"/>
          </a:solidFill>
          <a:ln>
            <a:noFill/>
          </a:ln>
          <a:effectLst/>
        </p:spPr>
      </p:pic>
    </p:spTree>
    <p:extLst>
      <p:ext uri="{BB962C8B-B14F-4D97-AF65-F5344CB8AC3E}">
        <p14:creationId xmlns:p14="http://schemas.microsoft.com/office/powerpoint/2010/main" val="18475974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735266631"/>
              </p:ext>
            </p:extLst>
          </p:nvPr>
        </p:nvGraphicFramePr>
        <p:xfrm>
          <a:off x="304800" y="1752600"/>
          <a:ext cx="85344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6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r>
              <a:rPr lang="en-US" dirty="0" smtClean="0">
                <a:solidFill>
                  <a:schemeClr val="tx1"/>
                </a:solidFill>
              </a:rPr>
              <a:t>Average Percentage of Courses Science Teachers Completed in Their Field at Two-Year Institutions, by Grade Range</a:t>
            </a:r>
            <a:endParaRPr lang="en-US" sz="8800" dirty="0">
              <a:solidFill>
                <a:schemeClr val="tx1"/>
              </a:solidFill>
            </a:endParaRPr>
          </a:p>
        </p:txBody>
      </p:sp>
    </p:spTree>
    <p:extLst>
      <p:ext uri="{BB962C8B-B14F-4D97-AF65-F5344CB8AC3E}">
        <p14:creationId xmlns:p14="http://schemas.microsoft.com/office/powerpoint/2010/main" val="17310006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74638"/>
            <a:ext cx="8229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r>
              <a:rPr lang="en-US" dirty="0">
                <a:solidFill>
                  <a:schemeClr val="tx1"/>
                </a:solidFill>
              </a:rPr>
              <a:t>Original Data for Slide </a:t>
            </a:r>
            <a:r>
              <a:rPr lang="en-US" dirty="0" smtClean="0">
                <a:solidFill>
                  <a:schemeClr val="tx1"/>
                </a:solidFill>
              </a:rPr>
              <a:t>27 </a:t>
            </a:r>
          </a:p>
          <a:p>
            <a:pPr lvl="0">
              <a:defRPr/>
            </a:pPr>
            <a:r>
              <a:rPr lang="en-US" dirty="0" smtClean="0">
                <a:solidFill>
                  <a:schemeClr val="tx1"/>
                </a:solidFill>
              </a:rPr>
              <a:t>(</a:t>
            </a:r>
            <a:r>
              <a:rPr lang="en-US" dirty="0">
                <a:solidFill>
                  <a:schemeClr val="tx1"/>
                </a:solidFill>
              </a:rPr>
              <a:t>not for presentation)</a:t>
            </a:r>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6063" y="2735263"/>
            <a:ext cx="6111875" cy="1385887"/>
          </a:xfrm>
          <a:prstGeom prst="rect">
            <a:avLst/>
          </a:prstGeom>
          <a:solidFill>
            <a:schemeClr val="bg1"/>
          </a:solidFill>
          <a:ln>
            <a:noFill/>
          </a:ln>
          <a:effectLst/>
        </p:spPr>
      </p:pic>
    </p:spTree>
    <p:extLst>
      <p:ext uri="{BB962C8B-B14F-4D97-AF65-F5344CB8AC3E}">
        <p14:creationId xmlns:p14="http://schemas.microsoft.com/office/powerpoint/2010/main" val="25771542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0473959"/>
              </p:ext>
            </p:extLst>
          </p:nvPr>
        </p:nvGraphicFramePr>
        <p:xfrm>
          <a:off x="304800" y="1752600"/>
          <a:ext cx="85344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r>
              <a:rPr lang="en-US" dirty="0" smtClean="0">
                <a:solidFill>
                  <a:schemeClr val="tx1"/>
                </a:solidFill>
              </a:rPr>
              <a:t>Elementary Science Teachers Meeting NSTA Course-Background Standards</a:t>
            </a:r>
            <a:endParaRPr lang="en-US" sz="8800" dirty="0">
              <a:solidFill>
                <a:schemeClr val="tx1"/>
              </a:solidFill>
            </a:endParaRPr>
          </a:p>
        </p:txBody>
      </p:sp>
    </p:spTree>
    <p:extLst>
      <p:ext uri="{BB962C8B-B14F-4D97-AF65-F5344CB8AC3E}">
        <p14:creationId xmlns:p14="http://schemas.microsoft.com/office/powerpoint/2010/main" val="37380961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74638"/>
            <a:ext cx="8229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r>
              <a:rPr lang="en-US" dirty="0">
                <a:solidFill>
                  <a:schemeClr val="tx1"/>
                </a:solidFill>
              </a:rPr>
              <a:t>Original Data for Slide </a:t>
            </a:r>
            <a:r>
              <a:rPr lang="en-US" dirty="0" smtClean="0">
                <a:solidFill>
                  <a:schemeClr val="tx1"/>
                </a:solidFill>
              </a:rPr>
              <a:t>29 </a:t>
            </a:r>
          </a:p>
          <a:p>
            <a:pPr lvl="0">
              <a:defRPr/>
            </a:pPr>
            <a:r>
              <a:rPr lang="en-US" dirty="0" smtClean="0">
                <a:solidFill>
                  <a:schemeClr val="tx1"/>
                </a:solidFill>
              </a:rPr>
              <a:t>(</a:t>
            </a:r>
            <a:r>
              <a:rPr lang="en-US" dirty="0">
                <a:solidFill>
                  <a:schemeClr val="tx1"/>
                </a:solidFill>
              </a:rPr>
              <a:t>not for presentation)</a:t>
            </a:r>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6063" y="2590800"/>
            <a:ext cx="6111875" cy="1560513"/>
          </a:xfrm>
          <a:prstGeom prst="rect">
            <a:avLst/>
          </a:prstGeom>
          <a:solidFill>
            <a:schemeClr val="bg1"/>
          </a:solidFill>
          <a:ln>
            <a:noFill/>
          </a:ln>
          <a:effectLst/>
        </p:spPr>
      </p:pic>
    </p:spTree>
    <p:extLst>
      <p:ext uri="{BB962C8B-B14F-4D97-AF65-F5344CB8AC3E}">
        <p14:creationId xmlns:p14="http://schemas.microsoft.com/office/powerpoint/2010/main" val="34042714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735064309"/>
              </p:ext>
            </p:extLst>
          </p:nvPr>
        </p:nvGraphicFramePr>
        <p:xfrm>
          <a:off x="304800" y="1752600"/>
          <a:ext cx="85344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6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r>
              <a:rPr lang="en-US" dirty="0" smtClean="0">
                <a:solidFill>
                  <a:schemeClr val="tx1"/>
                </a:solidFill>
              </a:rPr>
              <a:t>Middle School General/Integrated Science Teachers Meeting NSTA Course-Background Standards</a:t>
            </a:r>
            <a:endParaRPr lang="en-US" sz="8800" dirty="0">
              <a:solidFill>
                <a:schemeClr val="tx1"/>
              </a:solidFill>
            </a:endParaRPr>
          </a:p>
        </p:txBody>
      </p:sp>
    </p:spTree>
    <p:extLst>
      <p:ext uri="{BB962C8B-B14F-4D97-AF65-F5344CB8AC3E}">
        <p14:creationId xmlns:p14="http://schemas.microsoft.com/office/powerpoint/2010/main" val="13292519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52600" y="2743200"/>
            <a:ext cx="57912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600" b="0" i="0" u="none" strike="noStrike" kern="1200" cap="none" spc="0" normalizeH="0" baseline="0" noProof="0" dirty="0" smtClean="0">
                <a:ln>
                  <a:noFill/>
                </a:ln>
                <a:solidFill>
                  <a:schemeClr val="tx1"/>
                </a:solidFill>
                <a:effectLst/>
                <a:uLnTx/>
                <a:uFillTx/>
                <a:latin typeface="Calibri"/>
              </a:rPr>
              <a:t>Teacher Characteristics</a:t>
            </a:r>
            <a:endParaRPr kumimoji="0" lang="en-US" sz="6600" b="0" i="0" u="none" strike="noStrike" kern="1200" cap="none" spc="0" normalizeH="0" baseline="0" noProof="0" dirty="0">
              <a:ln>
                <a:noFill/>
              </a:ln>
              <a:solidFill>
                <a:schemeClr val="tx1"/>
              </a:solidFill>
              <a:effectLst/>
              <a:uLnTx/>
              <a:uFillTx/>
              <a:latin typeface="Calibri"/>
            </a:endParaRPr>
          </a:p>
        </p:txBody>
      </p:sp>
    </p:spTree>
    <p:extLst>
      <p:ext uri="{BB962C8B-B14F-4D97-AF65-F5344CB8AC3E}">
        <p14:creationId xmlns:p14="http://schemas.microsoft.com/office/powerpoint/2010/main" val="15699062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74638"/>
            <a:ext cx="8229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r>
              <a:rPr lang="en-US" dirty="0">
                <a:solidFill>
                  <a:schemeClr val="tx1"/>
                </a:solidFill>
              </a:rPr>
              <a:t>Original Data for </a:t>
            </a:r>
            <a:r>
              <a:rPr lang="en-US" dirty="0" smtClean="0">
                <a:solidFill>
                  <a:schemeClr val="tx1"/>
                </a:solidFill>
              </a:rPr>
              <a:t>Slides 31</a:t>
            </a:r>
            <a:r>
              <a:rPr lang="en-US" dirty="0" smtClean="0">
                <a:solidFill>
                  <a:prstClr val="black"/>
                </a:solidFill>
              </a:rPr>
              <a:t>–41</a:t>
            </a:r>
            <a:r>
              <a:rPr lang="en-US" dirty="0" smtClean="0">
                <a:solidFill>
                  <a:schemeClr val="tx1"/>
                </a:solidFill>
              </a:rPr>
              <a:t> </a:t>
            </a:r>
          </a:p>
          <a:p>
            <a:pPr lvl="0">
              <a:defRPr/>
            </a:pPr>
            <a:r>
              <a:rPr lang="en-US" dirty="0" smtClean="0">
                <a:solidFill>
                  <a:schemeClr val="tx1"/>
                </a:solidFill>
              </a:rPr>
              <a:t>(</a:t>
            </a:r>
            <a:r>
              <a:rPr lang="en-US" dirty="0">
                <a:solidFill>
                  <a:schemeClr val="tx1"/>
                </a:solidFill>
              </a:rPr>
              <a:t>not for presentation)</a:t>
            </a:r>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6063" y="2065338"/>
            <a:ext cx="6111875" cy="2727325"/>
          </a:xfrm>
          <a:prstGeom prst="rect">
            <a:avLst/>
          </a:prstGeom>
          <a:solidFill>
            <a:schemeClr val="bg1"/>
          </a:solidFill>
          <a:ln>
            <a:noFill/>
          </a:ln>
          <a:effectLst/>
        </p:spPr>
      </p:pic>
    </p:spTree>
    <p:extLst>
      <p:ext uri="{BB962C8B-B14F-4D97-AF65-F5344CB8AC3E}">
        <p14:creationId xmlns:p14="http://schemas.microsoft.com/office/powerpoint/2010/main" val="18449713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77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r>
              <a:rPr lang="en-US" dirty="0" smtClean="0">
                <a:solidFill>
                  <a:schemeClr val="tx1"/>
                </a:solidFill>
              </a:rPr>
              <a:t>Middle School Science Teachers with Degree in Field or 3+ Courses Beyond </a:t>
            </a:r>
            <a:r>
              <a:rPr lang="en-US" dirty="0">
                <a:solidFill>
                  <a:schemeClr val="tx1"/>
                </a:solidFill>
              </a:rPr>
              <a:t>Introductory</a:t>
            </a:r>
            <a:endParaRPr lang="en-US" sz="8800" dirty="0">
              <a:solidFill>
                <a:schemeClr val="tx1"/>
              </a:solidFill>
            </a:endParaRPr>
          </a:p>
        </p:txBody>
      </p:sp>
      <p:graphicFrame>
        <p:nvGraphicFramePr>
          <p:cNvPr id="5" name="Chart 4"/>
          <p:cNvGraphicFramePr/>
          <p:nvPr>
            <p:extLst>
              <p:ext uri="{D42A27DB-BD31-4B8C-83A1-F6EECF244321}">
                <p14:modId xmlns:p14="http://schemas.microsoft.com/office/powerpoint/2010/main" val="372823657"/>
              </p:ext>
            </p:extLst>
          </p:nvPr>
        </p:nvGraphicFramePr>
        <p:xfrm>
          <a:off x="304800" y="1752600"/>
          <a:ext cx="85344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868157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r>
              <a:rPr lang="en-US" dirty="0" smtClean="0">
                <a:solidFill>
                  <a:schemeClr val="tx1"/>
                </a:solidFill>
              </a:rPr>
              <a:t>Middle School Biology Teachers’ Course Background</a:t>
            </a:r>
            <a:endParaRPr lang="en-US" sz="8800" dirty="0">
              <a:solidFill>
                <a:schemeClr val="tx1"/>
              </a:solidFill>
            </a:endParaRPr>
          </a:p>
        </p:txBody>
      </p:sp>
      <p:graphicFrame>
        <p:nvGraphicFramePr>
          <p:cNvPr id="5" name="Chart 4"/>
          <p:cNvGraphicFramePr/>
          <p:nvPr>
            <p:extLst>
              <p:ext uri="{D42A27DB-BD31-4B8C-83A1-F6EECF244321}">
                <p14:modId xmlns:p14="http://schemas.microsoft.com/office/powerpoint/2010/main" val="1465591521"/>
              </p:ext>
            </p:extLst>
          </p:nvPr>
        </p:nvGraphicFramePr>
        <p:xfrm>
          <a:off x="304800" y="1752600"/>
          <a:ext cx="85344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380807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r>
              <a:rPr lang="en-US" dirty="0" smtClean="0">
                <a:solidFill>
                  <a:schemeClr val="tx1"/>
                </a:solidFill>
              </a:rPr>
              <a:t>Middle School Earth Science Teachers</a:t>
            </a:r>
            <a:r>
              <a:rPr lang="en-US" dirty="0">
                <a:solidFill>
                  <a:schemeClr val="tx1"/>
                </a:solidFill>
              </a:rPr>
              <a:t>’ </a:t>
            </a:r>
            <a:r>
              <a:rPr lang="en-US" dirty="0" smtClean="0">
                <a:solidFill>
                  <a:schemeClr val="tx1"/>
                </a:solidFill>
              </a:rPr>
              <a:t>Course Background</a:t>
            </a:r>
            <a:endParaRPr lang="en-US" sz="23500" dirty="0">
              <a:solidFill>
                <a:schemeClr val="tx1"/>
              </a:solidFill>
            </a:endParaRPr>
          </a:p>
        </p:txBody>
      </p:sp>
      <p:graphicFrame>
        <p:nvGraphicFramePr>
          <p:cNvPr id="5" name="Chart 4"/>
          <p:cNvGraphicFramePr/>
          <p:nvPr>
            <p:extLst>
              <p:ext uri="{D42A27DB-BD31-4B8C-83A1-F6EECF244321}">
                <p14:modId xmlns:p14="http://schemas.microsoft.com/office/powerpoint/2010/main" val="2414704505"/>
              </p:ext>
            </p:extLst>
          </p:nvPr>
        </p:nvGraphicFramePr>
        <p:xfrm>
          <a:off x="304800" y="1752600"/>
          <a:ext cx="85344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365835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r>
              <a:rPr lang="en-US" dirty="0" smtClean="0">
                <a:solidFill>
                  <a:schemeClr val="tx1"/>
                </a:solidFill>
              </a:rPr>
              <a:t>Middle School Physical Science Teachers</a:t>
            </a:r>
            <a:r>
              <a:rPr lang="en-US" dirty="0">
                <a:solidFill>
                  <a:schemeClr val="tx1"/>
                </a:solidFill>
              </a:rPr>
              <a:t>’ </a:t>
            </a:r>
            <a:r>
              <a:rPr lang="en-US" dirty="0" smtClean="0">
                <a:solidFill>
                  <a:schemeClr val="tx1"/>
                </a:solidFill>
              </a:rPr>
              <a:t>Course Background</a:t>
            </a:r>
            <a:endParaRPr lang="en-US" sz="23500" dirty="0">
              <a:solidFill>
                <a:schemeClr val="tx1"/>
              </a:solidFill>
            </a:endParaRPr>
          </a:p>
        </p:txBody>
      </p:sp>
      <p:graphicFrame>
        <p:nvGraphicFramePr>
          <p:cNvPr id="5" name="Chart 4"/>
          <p:cNvGraphicFramePr/>
          <p:nvPr>
            <p:extLst>
              <p:ext uri="{D42A27DB-BD31-4B8C-83A1-F6EECF244321}">
                <p14:modId xmlns:p14="http://schemas.microsoft.com/office/powerpoint/2010/main" val="2163137163"/>
              </p:ext>
            </p:extLst>
          </p:nvPr>
        </p:nvGraphicFramePr>
        <p:xfrm>
          <a:off x="304800" y="1752600"/>
          <a:ext cx="85344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556141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77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r>
              <a:rPr lang="en-US" dirty="0" smtClean="0">
                <a:solidFill>
                  <a:schemeClr val="tx1"/>
                </a:solidFill>
              </a:rPr>
              <a:t>High School Science Teachers with Degree in Field or 3+ </a:t>
            </a:r>
            <a:r>
              <a:rPr lang="en-US" dirty="0">
                <a:solidFill>
                  <a:schemeClr val="tx1"/>
                </a:solidFill>
              </a:rPr>
              <a:t>Courses Beyond Introductory</a:t>
            </a:r>
            <a:endParaRPr lang="en-US" sz="9600" dirty="0">
              <a:solidFill>
                <a:schemeClr val="tx1"/>
              </a:solidFill>
            </a:endParaRPr>
          </a:p>
        </p:txBody>
      </p:sp>
      <p:graphicFrame>
        <p:nvGraphicFramePr>
          <p:cNvPr id="5" name="Chart 4"/>
          <p:cNvGraphicFramePr/>
          <p:nvPr>
            <p:extLst>
              <p:ext uri="{D42A27DB-BD31-4B8C-83A1-F6EECF244321}">
                <p14:modId xmlns:p14="http://schemas.microsoft.com/office/powerpoint/2010/main" val="3282601272"/>
              </p:ext>
            </p:extLst>
          </p:nvPr>
        </p:nvGraphicFramePr>
        <p:xfrm>
          <a:off x="304800" y="1752600"/>
          <a:ext cx="85344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935183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r>
              <a:rPr lang="en-US" dirty="0" smtClean="0">
                <a:solidFill>
                  <a:schemeClr val="tx1"/>
                </a:solidFill>
              </a:rPr>
              <a:t>High School Biology Teachers’ Course Background</a:t>
            </a:r>
            <a:endParaRPr lang="en-US" sz="8800" dirty="0">
              <a:solidFill>
                <a:schemeClr val="tx1"/>
              </a:solidFill>
            </a:endParaRPr>
          </a:p>
        </p:txBody>
      </p:sp>
      <p:graphicFrame>
        <p:nvGraphicFramePr>
          <p:cNvPr id="5" name="Chart 4"/>
          <p:cNvGraphicFramePr/>
          <p:nvPr>
            <p:extLst>
              <p:ext uri="{D42A27DB-BD31-4B8C-83A1-F6EECF244321}">
                <p14:modId xmlns:p14="http://schemas.microsoft.com/office/powerpoint/2010/main" val="569446919"/>
              </p:ext>
            </p:extLst>
          </p:nvPr>
        </p:nvGraphicFramePr>
        <p:xfrm>
          <a:off x="304800" y="1752600"/>
          <a:ext cx="85344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325584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r>
              <a:rPr lang="en-US" dirty="0">
                <a:solidFill>
                  <a:schemeClr val="tx1"/>
                </a:solidFill>
              </a:rPr>
              <a:t>High School </a:t>
            </a:r>
            <a:r>
              <a:rPr lang="en-US" dirty="0" smtClean="0">
                <a:solidFill>
                  <a:schemeClr val="tx1"/>
                </a:solidFill>
              </a:rPr>
              <a:t>Chemistry Teachers</a:t>
            </a:r>
            <a:r>
              <a:rPr lang="en-US" dirty="0">
                <a:solidFill>
                  <a:schemeClr val="tx1"/>
                </a:solidFill>
              </a:rPr>
              <a:t>’ </a:t>
            </a:r>
            <a:r>
              <a:rPr lang="en-US" dirty="0" smtClean="0">
                <a:solidFill>
                  <a:schemeClr val="tx1"/>
                </a:solidFill>
              </a:rPr>
              <a:t>Course Background</a:t>
            </a:r>
            <a:endParaRPr lang="en-US" sz="9600" dirty="0">
              <a:solidFill>
                <a:schemeClr val="tx1"/>
              </a:solidFill>
            </a:endParaRPr>
          </a:p>
        </p:txBody>
      </p:sp>
      <p:graphicFrame>
        <p:nvGraphicFramePr>
          <p:cNvPr id="5" name="Chart 4"/>
          <p:cNvGraphicFramePr/>
          <p:nvPr>
            <p:extLst>
              <p:ext uri="{D42A27DB-BD31-4B8C-83A1-F6EECF244321}">
                <p14:modId xmlns:p14="http://schemas.microsoft.com/office/powerpoint/2010/main" val="2128503928"/>
              </p:ext>
            </p:extLst>
          </p:nvPr>
        </p:nvGraphicFramePr>
        <p:xfrm>
          <a:off x="304800" y="1752600"/>
          <a:ext cx="85344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393208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r>
              <a:rPr lang="en-US" dirty="0">
                <a:solidFill>
                  <a:schemeClr val="tx1"/>
                </a:solidFill>
              </a:rPr>
              <a:t>High School </a:t>
            </a:r>
            <a:r>
              <a:rPr lang="en-US" dirty="0" smtClean="0">
                <a:solidFill>
                  <a:schemeClr val="tx1"/>
                </a:solidFill>
              </a:rPr>
              <a:t>Physics Teachers</a:t>
            </a:r>
            <a:r>
              <a:rPr lang="en-US" dirty="0">
                <a:solidFill>
                  <a:schemeClr val="tx1"/>
                </a:solidFill>
              </a:rPr>
              <a:t>’ </a:t>
            </a:r>
            <a:r>
              <a:rPr lang="en-US" dirty="0" smtClean="0">
                <a:solidFill>
                  <a:schemeClr val="tx1"/>
                </a:solidFill>
              </a:rPr>
              <a:t>Course Background</a:t>
            </a:r>
            <a:endParaRPr lang="en-US" sz="23500" dirty="0">
              <a:solidFill>
                <a:schemeClr val="tx1"/>
              </a:solidFill>
            </a:endParaRPr>
          </a:p>
        </p:txBody>
      </p:sp>
      <p:graphicFrame>
        <p:nvGraphicFramePr>
          <p:cNvPr id="5" name="Chart 4"/>
          <p:cNvGraphicFramePr/>
          <p:nvPr>
            <p:extLst>
              <p:ext uri="{D42A27DB-BD31-4B8C-83A1-F6EECF244321}">
                <p14:modId xmlns:p14="http://schemas.microsoft.com/office/powerpoint/2010/main" val="138210093"/>
              </p:ext>
            </p:extLst>
          </p:nvPr>
        </p:nvGraphicFramePr>
        <p:xfrm>
          <a:off x="304800" y="1752600"/>
          <a:ext cx="85344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183836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r>
              <a:rPr lang="en-US" dirty="0">
                <a:solidFill>
                  <a:schemeClr val="tx1"/>
                </a:solidFill>
              </a:rPr>
              <a:t>High School </a:t>
            </a:r>
            <a:r>
              <a:rPr lang="en-US" dirty="0" smtClean="0">
                <a:solidFill>
                  <a:schemeClr val="tx1"/>
                </a:solidFill>
              </a:rPr>
              <a:t>Earth Science Teachers</a:t>
            </a:r>
            <a:r>
              <a:rPr lang="en-US" dirty="0">
                <a:solidFill>
                  <a:schemeClr val="tx1"/>
                </a:solidFill>
              </a:rPr>
              <a:t>’ </a:t>
            </a:r>
            <a:r>
              <a:rPr lang="en-US" dirty="0" smtClean="0">
                <a:solidFill>
                  <a:schemeClr val="tx1"/>
                </a:solidFill>
              </a:rPr>
              <a:t>Course Background</a:t>
            </a:r>
            <a:endParaRPr lang="en-US" sz="23500" dirty="0">
              <a:solidFill>
                <a:schemeClr val="tx1"/>
              </a:solidFill>
            </a:endParaRPr>
          </a:p>
        </p:txBody>
      </p:sp>
      <p:graphicFrame>
        <p:nvGraphicFramePr>
          <p:cNvPr id="5" name="Chart 4"/>
          <p:cNvGraphicFramePr/>
          <p:nvPr>
            <p:extLst>
              <p:ext uri="{D42A27DB-BD31-4B8C-83A1-F6EECF244321}">
                <p14:modId xmlns:p14="http://schemas.microsoft.com/office/powerpoint/2010/main" val="3255857057"/>
              </p:ext>
            </p:extLst>
          </p:nvPr>
        </p:nvGraphicFramePr>
        <p:xfrm>
          <a:off x="304800" y="1752600"/>
          <a:ext cx="85344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991865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5882" y="1524000"/>
            <a:ext cx="5272236" cy="4784725"/>
          </a:xfrm>
          <a:prstGeom prst="rect">
            <a:avLst/>
          </a:prstGeom>
          <a:solidFill>
            <a:schemeClr val="bg1"/>
          </a:solidFill>
          <a:ln>
            <a:noFill/>
          </a:ln>
          <a:effectLst/>
        </p:spPr>
      </p:pic>
      <p:sp>
        <p:nvSpPr>
          <p:cNvPr id="6" name="Title 1"/>
          <p:cNvSpPr txBox="1">
            <a:spLocks/>
          </p:cNvSpPr>
          <p:nvPr/>
        </p:nvSpPr>
        <p:spPr>
          <a:xfrm>
            <a:off x="457200" y="274638"/>
            <a:ext cx="8229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Calibri"/>
              </a:rPr>
              <a:t>Original</a:t>
            </a:r>
            <a:r>
              <a:rPr kumimoji="0" lang="en-US" sz="4400" b="0" i="0" u="none" strike="noStrike" kern="1200" cap="none" spc="0" normalizeH="0" noProof="0" dirty="0" smtClean="0">
                <a:ln>
                  <a:noFill/>
                </a:ln>
                <a:solidFill>
                  <a:schemeClr val="tx1"/>
                </a:solidFill>
                <a:effectLst/>
                <a:uLnTx/>
                <a:uFillTx/>
                <a:latin typeface="Calibri"/>
              </a:rPr>
              <a:t> Data for Slides 5–8 </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noProof="0" dirty="0" smtClean="0">
                <a:ln>
                  <a:noFill/>
                </a:ln>
                <a:solidFill>
                  <a:schemeClr val="tx1"/>
                </a:solidFill>
                <a:effectLst/>
                <a:uLnTx/>
                <a:uFillTx/>
                <a:latin typeface="Calibri"/>
              </a:rPr>
              <a:t>(not for presentation)</a:t>
            </a:r>
            <a:endParaRPr kumimoji="0" lang="en-US" sz="4400" b="0" i="0" u="none" strike="noStrike" kern="1200" cap="none" spc="0" normalizeH="0" baseline="0" noProof="0" dirty="0">
              <a:ln>
                <a:noFill/>
              </a:ln>
              <a:solidFill>
                <a:schemeClr val="tx1"/>
              </a:solidFill>
              <a:effectLst/>
              <a:uLnTx/>
              <a:uFillTx/>
              <a:latin typeface="Calibri"/>
            </a:endParaRPr>
          </a:p>
        </p:txBody>
      </p:sp>
    </p:spTree>
    <p:extLst>
      <p:ext uri="{BB962C8B-B14F-4D97-AF65-F5344CB8AC3E}">
        <p14:creationId xmlns:p14="http://schemas.microsoft.com/office/powerpoint/2010/main" val="7421952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r>
              <a:rPr lang="en-US" dirty="0">
                <a:solidFill>
                  <a:schemeClr val="tx1"/>
                </a:solidFill>
              </a:rPr>
              <a:t>High School </a:t>
            </a:r>
            <a:r>
              <a:rPr lang="en-US" dirty="0" smtClean="0">
                <a:solidFill>
                  <a:schemeClr val="tx1"/>
                </a:solidFill>
              </a:rPr>
              <a:t>Physical Science Teachers</a:t>
            </a:r>
            <a:r>
              <a:rPr lang="en-US" dirty="0">
                <a:solidFill>
                  <a:schemeClr val="tx1"/>
                </a:solidFill>
              </a:rPr>
              <a:t>’ </a:t>
            </a:r>
            <a:r>
              <a:rPr lang="en-US" dirty="0" smtClean="0">
                <a:solidFill>
                  <a:schemeClr val="tx1"/>
                </a:solidFill>
              </a:rPr>
              <a:t>Course Background</a:t>
            </a:r>
            <a:endParaRPr lang="en-US" sz="23500" dirty="0">
              <a:solidFill>
                <a:schemeClr val="tx1"/>
              </a:solidFill>
            </a:endParaRPr>
          </a:p>
        </p:txBody>
      </p:sp>
      <p:graphicFrame>
        <p:nvGraphicFramePr>
          <p:cNvPr id="5" name="Chart 4"/>
          <p:cNvGraphicFramePr/>
          <p:nvPr>
            <p:extLst>
              <p:ext uri="{D42A27DB-BD31-4B8C-83A1-F6EECF244321}">
                <p14:modId xmlns:p14="http://schemas.microsoft.com/office/powerpoint/2010/main" val="1142913525"/>
              </p:ext>
            </p:extLst>
          </p:nvPr>
        </p:nvGraphicFramePr>
        <p:xfrm>
          <a:off x="304800" y="1752600"/>
          <a:ext cx="85344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699500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r>
              <a:rPr lang="en-US" dirty="0">
                <a:solidFill>
                  <a:schemeClr val="tx1"/>
                </a:solidFill>
              </a:rPr>
              <a:t>High School </a:t>
            </a:r>
            <a:r>
              <a:rPr lang="en-US" dirty="0" smtClean="0">
                <a:solidFill>
                  <a:schemeClr val="tx1"/>
                </a:solidFill>
              </a:rPr>
              <a:t>Environmental Science Teachers</a:t>
            </a:r>
            <a:r>
              <a:rPr lang="en-US" dirty="0">
                <a:solidFill>
                  <a:schemeClr val="tx1"/>
                </a:solidFill>
              </a:rPr>
              <a:t>’ </a:t>
            </a:r>
            <a:r>
              <a:rPr lang="en-US" dirty="0" smtClean="0">
                <a:solidFill>
                  <a:schemeClr val="tx1"/>
                </a:solidFill>
              </a:rPr>
              <a:t>Course Background</a:t>
            </a:r>
            <a:endParaRPr lang="en-US" sz="23500" dirty="0">
              <a:solidFill>
                <a:schemeClr val="tx1"/>
              </a:solidFill>
            </a:endParaRPr>
          </a:p>
        </p:txBody>
      </p:sp>
      <p:graphicFrame>
        <p:nvGraphicFramePr>
          <p:cNvPr id="5" name="Chart 4"/>
          <p:cNvGraphicFramePr/>
          <p:nvPr>
            <p:extLst>
              <p:ext uri="{D42A27DB-BD31-4B8C-83A1-F6EECF244321}">
                <p14:modId xmlns:p14="http://schemas.microsoft.com/office/powerpoint/2010/main" val="3901749268"/>
              </p:ext>
            </p:extLst>
          </p:nvPr>
        </p:nvGraphicFramePr>
        <p:xfrm>
          <a:off x="304800" y="1752600"/>
          <a:ext cx="85344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589164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r>
              <a:rPr lang="en-US" dirty="0">
                <a:solidFill>
                  <a:schemeClr val="tx1"/>
                </a:solidFill>
              </a:rPr>
              <a:t>Original Data for Slide </a:t>
            </a:r>
            <a:r>
              <a:rPr lang="en-US" dirty="0" smtClean="0">
                <a:solidFill>
                  <a:schemeClr val="tx1"/>
                </a:solidFill>
              </a:rPr>
              <a:t>43 </a:t>
            </a:r>
          </a:p>
          <a:p>
            <a:pPr lvl="0">
              <a:defRPr/>
            </a:pPr>
            <a:r>
              <a:rPr lang="en-US" dirty="0" smtClean="0">
                <a:solidFill>
                  <a:schemeClr val="tx1"/>
                </a:solidFill>
              </a:rPr>
              <a:t>(</a:t>
            </a:r>
            <a:r>
              <a:rPr lang="en-US" dirty="0">
                <a:solidFill>
                  <a:schemeClr val="tx1"/>
                </a:solidFill>
              </a:rPr>
              <a:t>not for presentation)</a:t>
            </a:r>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6063" y="1409700"/>
            <a:ext cx="6111875" cy="4038600"/>
          </a:xfrm>
          <a:prstGeom prst="rect">
            <a:avLst/>
          </a:prstGeom>
          <a:solidFill>
            <a:schemeClr val="bg1"/>
          </a:solidFill>
          <a:ln>
            <a:noFill/>
          </a:ln>
          <a:effectLst/>
        </p:spPr>
      </p:pic>
    </p:spTree>
    <p:extLst>
      <p:ext uri="{BB962C8B-B14F-4D97-AF65-F5344CB8AC3E}">
        <p14:creationId xmlns:p14="http://schemas.microsoft.com/office/powerpoint/2010/main" val="39929505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6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r>
              <a:rPr lang="en-US" dirty="0">
                <a:solidFill>
                  <a:schemeClr val="tx1"/>
                </a:solidFill>
              </a:rPr>
              <a:t>Secondary Science Classes </a:t>
            </a:r>
            <a:r>
              <a:rPr lang="en-US" dirty="0" smtClean="0">
                <a:solidFill>
                  <a:schemeClr val="tx1"/>
                </a:solidFill>
              </a:rPr>
              <a:t>Taught by Teachers with Substantial Background in Subject of Selected Class, by Prior Achievement Level of Class</a:t>
            </a:r>
            <a:endParaRPr lang="en-US" sz="8800" dirty="0">
              <a:solidFill>
                <a:schemeClr val="tx1"/>
              </a:solidFill>
            </a:endParaRPr>
          </a:p>
        </p:txBody>
      </p:sp>
      <p:graphicFrame>
        <p:nvGraphicFramePr>
          <p:cNvPr id="5" name="Chart 4"/>
          <p:cNvGraphicFramePr/>
          <p:nvPr>
            <p:extLst>
              <p:ext uri="{D42A27DB-BD31-4B8C-83A1-F6EECF244321}">
                <p14:modId xmlns:p14="http://schemas.microsoft.com/office/powerpoint/2010/main" val="363282900"/>
              </p:ext>
            </p:extLst>
          </p:nvPr>
        </p:nvGraphicFramePr>
        <p:xfrm>
          <a:off x="304800" y="1752600"/>
          <a:ext cx="85344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385953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r>
              <a:rPr lang="en-US" dirty="0">
                <a:solidFill>
                  <a:schemeClr val="tx1"/>
                </a:solidFill>
              </a:rPr>
              <a:t>Original Data for Slide </a:t>
            </a:r>
            <a:r>
              <a:rPr lang="en-US" dirty="0" smtClean="0">
                <a:solidFill>
                  <a:schemeClr val="tx1"/>
                </a:solidFill>
              </a:rPr>
              <a:t>45 </a:t>
            </a:r>
          </a:p>
          <a:p>
            <a:pPr lvl="0">
              <a:defRPr/>
            </a:pPr>
            <a:r>
              <a:rPr lang="en-US" dirty="0" smtClean="0">
                <a:solidFill>
                  <a:schemeClr val="tx1"/>
                </a:solidFill>
              </a:rPr>
              <a:t>(</a:t>
            </a:r>
            <a:r>
              <a:rPr lang="en-US" dirty="0">
                <a:solidFill>
                  <a:schemeClr val="tx1"/>
                </a:solidFill>
              </a:rPr>
              <a:t>not for presentation</a:t>
            </a:r>
            <a:r>
              <a:rPr lang="en-US" dirty="0" smtClean="0">
                <a:solidFill>
                  <a:schemeClr val="tx1"/>
                </a:solidFill>
              </a:rPr>
              <a:t>)</a:t>
            </a: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0350" y="2241550"/>
            <a:ext cx="6083300" cy="1800225"/>
          </a:xfrm>
          <a:prstGeom prst="rect">
            <a:avLst/>
          </a:prstGeom>
          <a:solidFill>
            <a:schemeClr val="bg1"/>
          </a:solidFill>
          <a:ln>
            <a:noFill/>
          </a:ln>
          <a:effectLst/>
        </p:spPr>
      </p:pic>
    </p:spTree>
    <p:extLst>
      <p:ext uri="{BB962C8B-B14F-4D97-AF65-F5344CB8AC3E}">
        <p14:creationId xmlns:p14="http://schemas.microsoft.com/office/powerpoint/2010/main" val="12150604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r>
              <a:rPr lang="en-US" dirty="0">
                <a:solidFill>
                  <a:schemeClr val="tx1"/>
                </a:solidFill>
              </a:rPr>
              <a:t>Science Teachers’ Path to </a:t>
            </a:r>
            <a:r>
              <a:rPr lang="en-US" dirty="0" smtClean="0">
                <a:solidFill>
                  <a:schemeClr val="tx1"/>
                </a:solidFill>
              </a:rPr>
              <a:t>Certification, by Grade Range</a:t>
            </a:r>
            <a:endParaRPr lang="en-US" sz="9600" dirty="0">
              <a:solidFill>
                <a:schemeClr val="tx1"/>
              </a:solidFill>
            </a:endParaRPr>
          </a:p>
        </p:txBody>
      </p:sp>
      <p:graphicFrame>
        <p:nvGraphicFramePr>
          <p:cNvPr id="5" name="Chart 4"/>
          <p:cNvGraphicFramePr/>
          <p:nvPr>
            <p:extLst>
              <p:ext uri="{D42A27DB-BD31-4B8C-83A1-F6EECF244321}">
                <p14:modId xmlns:p14="http://schemas.microsoft.com/office/powerpoint/2010/main" val="3139689510"/>
              </p:ext>
            </p:extLst>
          </p:nvPr>
        </p:nvGraphicFramePr>
        <p:xfrm>
          <a:off x="152400" y="1295400"/>
          <a:ext cx="8839200"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654683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90600" y="2743200"/>
            <a:ext cx="73914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600" b="0" i="0" u="none" strike="noStrike" kern="1200" cap="none" spc="0" normalizeH="0" baseline="0" noProof="0" dirty="0" smtClean="0">
                <a:ln>
                  <a:noFill/>
                </a:ln>
                <a:solidFill>
                  <a:schemeClr val="tx1"/>
                </a:solidFill>
                <a:effectLst/>
                <a:uLnTx/>
                <a:uFillTx/>
                <a:latin typeface="Calibri"/>
              </a:rPr>
              <a:t>Teacher Pedagogical Beliefs</a:t>
            </a:r>
            <a:endParaRPr kumimoji="0" lang="en-US" sz="6600" b="0" i="0" u="none" strike="noStrike" kern="1200" cap="none" spc="0" normalizeH="0" baseline="0" noProof="0" dirty="0">
              <a:ln>
                <a:noFill/>
              </a:ln>
              <a:solidFill>
                <a:schemeClr val="tx1"/>
              </a:solidFill>
              <a:effectLst/>
              <a:uLnTx/>
              <a:uFillTx/>
              <a:latin typeface="Calibri"/>
            </a:endParaRPr>
          </a:p>
        </p:txBody>
      </p:sp>
    </p:spTree>
    <p:extLst>
      <p:ext uri="{BB962C8B-B14F-4D97-AF65-F5344CB8AC3E}">
        <p14:creationId xmlns:p14="http://schemas.microsoft.com/office/powerpoint/2010/main" val="120237144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r>
              <a:rPr lang="en-US" dirty="0">
                <a:solidFill>
                  <a:schemeClr val="tx1"/>
                </a:solidFill>
              </a:rPr>
              <a:t>Original Data for </a:t>
            </a:r>
            <a:r>
              <a:rPr lang="en-US" dirty="0" smtClean="0">
                <a:solidFill>
                  <a:schemeClr val="tx1"/>
                </a:solidFill>
              </a:rPr>
              <a:t>Slides 48</a:t>
            </a:r>
            <a:r>
              <a:rPr lang="en-US" dirty="0" smtClean="0">
                <a:solidFill>
                  <a:prstClr val="black"/>
                </a:solidFill>
              </a:rPr>
              <a:t>–53</a:t>
            </a:r>
            <a:r>
              <a:rPr lang="en-US" dirty="0" smtClean="0">
                <a:solidFill>
                  <a:schemeClr val="tx1"/>
                </a:solidFill>
              </a:rPr>
              <a:t> </a:t>
            </a:r>
          </a:p>
          <a:p>
            <a:pPr lvl="0">
              <a:defRPr/>
            </a:pPr>
            <a:r>
              <a:rPr lang="en-US" dirty="0" smtClean="0">
                <a:solidFill>
                  <a:schemeClr val="tx1"/>
                </a:solidFill>
              </a:rPr>
              <a:t>(</a:t>
            </a:r>
            <a:r>
              <a:rPr lang="en-US" dirty="0">
                <a:solidFill>
                  <a:schemeClr val="tx1"/>
                </a:solidFill>
              </a:rPr>
              <a:t>not for presentation)</a:t>
            </a:r>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6063" y="1681163"/>
            <a:ext cx="6111875" cy="4033837"/>
          </a:xfrm>
          <a:prstGeom prst="rect">
            <a:avLst/>
          </a:prstGeom>
          <a:solidFill>
            <a:schemeClr val="bg1"/>
          </a:solidFill>
          <a:ln>
            <a:noFill/>
          </a:ln>
          <a:effectLst/>
        </p:spPr>
      </p:pic>
    </p:spTree>
    <p:extLst>
      <p:ext uri="{BB962C8B-B14F-4D97-AF65-F5344CB8AC3E}">
        <p14:creationId xmlns:p14="http://schemas.microsoft.com/office/powerpoint/2010/main" val="7666644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633261715"/>
              </p:ext>
            </p:extLst>
          </p:nvPr>
        </p:nvGraphicFramePr>
        <p:xfrm>
          <a:off x="177800" y="1392238"/>
          <a:ext cx="85344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txBox="1">
            <a:spLocks/>
          </p:cNvSpPr>
          <p:nvPr/>
        </p:nvSpPr>
        <p:spPr>
          <a:xfrm>
            <a:off x="457200" y="274638"/>
            <a:ext cx="8229600" cy="1143000"/>
          </a:xfrm>
          <a:prstGeom prst="rect">
            <a:avLst/>
          </a:prstGeom>
        </p:spPr>
        <p:txBody>
          <a:bodyPr vert="horz" lIns="91440" tIns="45720" rIns="91440" bIns="45720" rtlCol="0" anchor="ctr">
            <a:normAutofit fontScale="6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r>
              <a:rPr lang="en-US" dirty="0" smtClean="0">
                <a:solidFill>
                  <a:schemeClr val="tx1"/>
                </a:solidFill>
              </a:rPr>
              <a:t>Elementary School Science Teachers Agreeing with Various Statements </a:t>
            </a:r>
            <a:r>
              <a:rPr lang="en-US" dirty="0">
                <a:solidFill>
                  <a:schemeClr val="tx1"/>
                </a:solidFill>
              </a:rPr>
              <a:t>about Teaching and </a:t>
            </a:r>
            <a:r>
              <a:rPr lang="en-US" dirty="0" smtClean="0">
                <a:solidFill>
                  <a:schemeClr val="tx1"/>
                </a:solidFill>
              </a:rPr>
              <a:t>Learning</a:t>
            </a:r>
            <a:endParaRPr lang="en-US" sz="23500" dirty="0">
              <a:solidFill>
                <a:schemeClr val="tx1"/>
              </a:solidFill>
            </a:endParaRPr>
          </a:p>
        </p:txBody>
      </p:sp>
    </p:spTree>
    <p:extLst>
      <p:ext uri="{BB962C8B-B14F-4D97-AF65-F5344CB8AC3E}">
        <p14:creationId xmlns:p14="http://schemas.microsoft.com/office/powerpoint/2010/main" val="17646513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928294970"/>
              </p:ext>
            </p:extLst>
          </p:nvPr>
        </p:nvGraphicFramePr>
        <p:xfrm>
          <a:off x="177800" y="1392238"/>
          <a:ext cx="85344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6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r>
              <a:rPr lang="en-US" dirty="0" smtClean="0">
                <a:solidFill>
                  <a:schemeClr val="tx1"/>
                </a:solidFill>
              </a:rPr>
              <a:t>Elementary School Science Teachers Agreeing with </a:t>
            </a:r>
            <a:r>
              <a:rPr lang="en-US" dirty="0">
                <a:solidFill>
                  <a:schemeClr val="tx1"/>
                </a:solidFill>
              </a:rPr>
              <a:t>Various Statements about Teaching and </a:t>
            </a:r>
            <a:r>
              <a:rPr lang="en-US" dirty="0" smtClean="0">
                <a:solidFill>
                  <a:schemeClr val="tx1"/>
                </a:solidFill>
              </a:rPr>
              <a:t>Learning</a:t>
            </a:r>
            <a:endParaRPr lang="en-US" sz="23500" dirty="0">
              <a:solidFill>
                <a:schemeClr val="tx1"/>
              </a:solidFill>
            </a:endParaRPr>
          </a:p>
        </p:txBody>
      </p:sp>
    </p:spTree>
    <p:extLst>
      <p:ext uri="{BB962C8B-B14F-4D97-AF65-F5344CB8AC3E}">
        <p14:creationId xmlns:p14="http://schemas.microsoft.com/office/powerpoint/2010/main" val="23154983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829526334"/>
              </p:ext>
            </p:extLst>
          </p:nvPr>
        </p:nvGraphicFramePr>
        <p:xfrm>
          <a:off x="1295400" y="1752600"/>
          <a:ext cx="68580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Calibri"/>
              </a:rPr>
              <a:t>Science Teacher</a:t>
            </a:r>
            <a:r>
              <a:rPr kumimoji="0" lang="en-US" sz="4400" b="0" i="0" u="none" strike="noStrike" kern="1200" cap="none" spc="0" normalizeH="0" noProof="0" dirty="0" smtClean="0">
                <a:ln>
                  <a:noFill/>
                </a:ln>
                <a:solidFill>
                  <a:schemeClr val="tx1"/>
                </a:solidFill>
                <a:effectLst/>
                <a:uLnTx/>
                <a:uFillTx/>
                <a:latin typeface="Calibri"/>
              </a:rPr>
              <a:t> Sex, by Grade Range</a:t>
            </a:r>
            <a:endParaRPr kumimoji="0" lang="en-US" sz="4400" b="0" i="0" u="none" strike="noStrike" kern="1200" cap="none" spc="0" normalizeH="0" baseline="0" noProof="0" dirty="0">
              <a:ln>
                <a:noFill/>
              </a:ln>
              <a:solidFill>
                <a:schemeClr val="tx1"/>
              </a:solidFill>
              <a:effectLst/>
              <a:uLnTx/>
              <a:uFillTx/>
              <a:latin typeface="Calibri"/>
            </a:endParaRPr>
          </a:p>
        </p:txBody>
      </p:sp>
    </p:spTree>
    <p:extLst>
      <p:ext uri="{BB962C8B-B14F-4D97-AF65-F5344CB8AC3E}">
        <p14:creationId xmlns:p14="http://schemas.microsoft.com/office/powerpoint/2010/main" val="281559752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322965247"/>
              </p:ext>
            </p:extLst>
          </p:nvPr>
        </p:nvGraphicFramePr>
        <p:xfrm>
          <a:off x="177800" y="1392238"/>
          <a:ext cx="85344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r>
              <a:rPr lang="en-US" dirty="0" smtClean="0">
                <a:solidFill>
                  <a:schemeClr val="tx1"/>
                </a:solidFill>
              </a:rPr>
              <a:t>Middle School Science Teachers Agreeing </a:t>
            </a:r>
            <a:r>
              <a:rPr lang="en-US" dirty="0">
                <a:solidFill>
                  <a:schemeClr val="tx1"/>
                </a:solidFill>
              </a:rPr>
              <a:t>with Various Statements about Teaching and Learning</a:t>
            </a:r>
            <a:endParaRPr lang="en-US" sz="57400" dirty="0">
              <a:solidFill>
                <a:schemeClr val="tx1"/>
              </a:solidFill>
            </a:endParaRPr>
          </a:p>
        </p:txBody>
      </p:sp>
    </p:spTree>
    <p:extLst>
      <p:ext uri="{BB962C8B-B14F-4D97-AF65-F5344CB8AC3E}">
        <p14:creationId xmlns:p14="http://schemas.microsoft.com/office/powerpoint/2010/main" val="329253964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779482886"/>
              </p:ext>
            </p:extLst>
          </p:nvPr>
        </p:nvGraphicFramePr>
        <p:xfrm>
          <a:off x="177800" y="1392238"/>
          <a:ext cx="85344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r>
              <a:rPr lang="en-US" dirty="0" smtClean="0">
                <a:solidFill>
                  <a:schemeClr val="tx1"/>
                </a:solidFill>
              </a:rPr>
              <a:t>Middle School Science Teachers Agreeing </a:t>
            </a:r>
            <a:r>
              <a:rPr lang="en-US" dirty="0">
                <a:solidFill>
                  <a:schemeClr val="tx1"/>
                </a:solidFill>
              </a:rPr>
              <a:t>with Various Statements about Teaching and Learning</a:t>
            </a:r>
            <a:endParaRPr lang="en-US" sz="57400" dirty="0">
              <a:solidFill>
                <a:schemeClr val="tx1"/>
              </a:solidFill>
            </a:endParaRPr>
          </a:p>
        </p:txBody>
      </p:sp>
    </p:spTree>
    <p:extLst>
      <p:ext uri="{BB962C8B-B14F-4D97-AF65-F5344CB8AC3E}">
        <p14:creationId xmlns:p14="http://schemas.microsoft.com/office/powerpoint/2010/main" val="151726038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357563594"/>
              </p:ext>
            </p:extLst>
          </p:nvPr>
        </p:nvGraphicFramePr>
        <p:xfrm>
          <a:off x="177800" y="1392238"/>
          <a:ext cx="85344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r>
              <a:rPr lang="en-US" dirty="0" smtClean="0">
                <a:solidFill>
                  <a:schemeClr val="tx1"/>
                </a:solidFill>
              </a:rPr>
              <a:t>High School Science Teachers Agreeing with </a:t>
            </a:r>
            <a:r>
              <a:rPr lang="en-US" dirty="0">
                <a:solidFill>
                  <a:schemeClr val="tx1"/>
                </a:solidFill>
              </a:rPr>
              <a:t>Various Statements about Teaching and Learning</a:t>
            </a:r>
            <a:endParaRPr lang="en-US" sz="57400" dirty="0">
              <a:solidFill>
                <a:schemeClr val="tx1"/>
              </a:solidFill>
            </a:endParaRPr>
          </a:p>
        </p:txBody>
      </p:sp>
    </p:spTree>
    <p:extLst>
      <p:ext uri="{BB962C8B-B14F-4D97-AF65-F5344CB8AC3E}">
        <p14:creationId xmlns:p14="http://schemas.microsoft.com/office/powerpoint/2010/main" val="131021122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817779425"/>
              </p:ext>
            </p:extLst>
          </p:nvPr>
        </p:nvGraphicFramePr>
        <p:xfrm>
          <a:off x="177800" y="1392238"/>
          <a:ext cx="85344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r>
              <a:rPr lang="en-US" dirty="0" smtClean="0">
                <a:solidFill>
                  <a:schemeClr val="tx1"/>
                </a:solidFill>
              </a:rPr>
              <a:t>High School Science Teachers Agreeing </a:t>
            </a:r>
            <a:r>
              <a:rPr lang="en-US" smtClean="0">
                <a:solidFill>
                  <a:schemeClr val="tx1"/>
                </a:solidFill>
              </a:rPr>
              <a:t>with </a:t>
            </a:r>
            <a:r>
              <a:rPr lang="en-US">
                <a:solidFill>
                  <a:schemeClr val="tx1"/>
                </a:solidFill>
              </a:rPr>
              <a:t>Various Statements </a:t>
            </a:r>
            <a:r>
              <a:rPr lang="en-US" dirty="0">
                <a:solidFill>
                  <a:schemeClr val="tx1"/>
                </a:solidFill>
              </a:rPr>
              <a:t>about Teaching and Learning</a:t>
            </a:r>
            <a:endParaRPr lang="en-US" sz="57400" dirty="0">
              <a:solidFill>
                <a:schemeClr val="tx1"/>
              </a:solidFill>
            </a:endParaRPr>
          </a:p>
        </p:txBody>
      </p:sp>
    </p:spTree>
    <p:extLst>
      <p:ext uri="{BB962C8B-B14F-4D97-AF65-F5344CB8AC3E}">
        <p14:creationId xmlns:p14="http://schemas.microsoft.com/office/powerpoint/2010/main" val="401668845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90600" y="2743200"/>
            <a:ext cx="73914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600" b="0" i="0" u="none" strike="noStrike" kern="1200" cap="none" spc="0" normalizeH="0" baseline="0" noProof="0" dirty="0" smtClean="0">
                <a:ln>
                  <a:noFill/>
                </a:ln>
                <a:solidFill>
                  <a:schemeClr val="tx1"/>
                </a:solidFill>
                <a:effectLst/>
                <a:uLnTx/>
                <a:uFillTx/>
                <a:latin typeface="Calibri"/>
              </a:rPr>
              <a:t>Teachers’ Perception of Preparedness</a:t>
            </a:r>
            <a:endParaRPr kumimoji="0" lang="en-US" sz="6600" b="0" i="0" u="none" strike="noStrike" kern="1200" cap="none" spc="0" normalizeH="0" baseline="0" noProof="0" dirty="0">
              <a:ln>
                <a:noFill/>
              </a:ln>
              <a:solidFill>
                <a:schemeClr val="tx1"/>
              </a:solidFill>
              <a:effectLst/>
              <a:uLnTx/>
              <a:uFillTx/>
              <a:latin typeface="Calibri"/>
            </a:endParaRPr>
          </a:p>
        </p:txBody>
      </p:sp>
    </p:spTree>
    <p:extLst>
      <p:ext uri="{BB962C8B-B14F-4D97-AF65-F5344CB8AC3E}">
        <p14:creationId xmlns:p14="http://schemas.microsoft.com/office/powerpoint/2010/main" val="61362345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r>
              <a:rPr lang="en-US" dirty="0">
                <a:solidFill>
                  <a:schemeClr val="tx1"/>
                </a:solidFill>
              </a:rPr>
              <a:t>Original Data for Slide </a:t>
            </a:r>
            <a:r>
              <a:rPr lang="en-US" dirty="0" smtClean="0">
                <a:solidFill>
                  <a:schemeClr val="tx1"/>
                </a:solidFill>
              </a:rPr>
              <a:t>56</a:t>
            </a:r>
          </a:p>
          <a:p>
            <a:pPr lvl="0">
              <a:defRPr/>
            </a:pPr>
            <a:r>
              <a:rPr lang="en-US" dirty="0" smtClean="0">
                <a:solidFill>
                  <a:schemeClr val="tx1"/>
                </a:solidFill>
              </a:rPr>
              <a:t>(</a:t>
            </a:r>
            <a:r>
              <a:rPr lang="en-US" dirty="0">
                <a:solidFill>
                  <a:schemeClr val="tx1"/>
                </a:solidFill>
              </a:rPr>
              <a:t>not for presentation)</a:t>
            </a:r>
          </a:p>
        </p:txBody>
      </p:sp>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8125" y="2586038"/>
            <a:ext cx="6127750" cy="1684337"/>
          </a:xfrm>
          <a:prstGeom prst="rect">
            <a:avLst/>
          </a:prstGeom>
          <a:solidFill>
            <a:schemeClr val="bg1"/>
          </a:solidFill>
          <a:ln>
            <a:noFill/>
          </a:ln>
          <a:effectLst/>
        </p:spPr>
      </p:pic>
    </p:spTree>
    <p:extLst>
      <p:ext uri="{BB962C8B-B14F-4D97-AF65-F5344CB8AC3E}">
        <p14:creationId xmlns:p14="http://schemas.microsoft.com/office/powerpoint/2010/main" val="307442750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77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r>
              <a:rPr lang="en-US" dirty="0" smtClean="0">
                <a:solidFill>
                  <a:schemeClr val="tx1"/>
                </a:solidFill>
              </a:rPr>
              <a:t>Elementary Teachers Considering Themselves Very Well Prepared to Teach Each Subject</a:t>
            </a:r>
            <a:endParaRPr lang="en-US" sz="9600" dirty="0">
              <a:solidFill>
                <a:schemeClr val="tx1"/>
              </a:solidFill>
            </a:endParaRPr>
          </a:p>
        </p:txBody>
      </p:sp>
      <p:graphicFrame>
        <p:nvGraphicFramePr>
          <p:cNvPr id="6" name="Chart 5"/>
          <p:cNvGraphicFramePr/>
          <p:nvPr>
            <p:extLst>
              <p:ext uri="{D42A27DB-BD31-4B8C-83A1-F6EECF244321}">
                <p14:modId xmlns:p14="http://schemas.microsoft.com/office/powerpoint/2010/main" val="3156983410"/>
              </p:ext>
            </p:extLst>
          </p:nvPr>
        </p:nvGraphicFramePr>
        <p:xfrm>
          <a:off x="152400" y="1295400"/>
          <a:ext cx="8839200"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0443939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r>
              <a:rPr lang="en-US" dirty="0">
                <a:solidFill>
                  <a:schemeClr val="tx1"/>
                </a:solidFill>
              </a:rPr>
              <a:t>Original Data for Slide </a:t>
            </a:r>
            <a:r>
              <a:rPr lang="en-US" dirty="0" smtClean="0">
                <a:solidFill>
                  <a:schemeClr val="tx1"/>
                </a:solidFill>
              </a:rPr>
              <a:t>58 </a:t>
            </a:r>
          </a:p>
          <a:p>
            <a:pPr lvl="0">
              <a:defRPr/>
            </a:pPr>
            <a:r>
              <a:rPr lang="en-US" dirty="0" smtClean="0">
                <a:solidFill>
                  <a:schemeClr val="tx1"/>
                </a:solidFill>
              </a:rPr>
              <a:t>(</a:t>
            </a:r>
            <a:r>
              <a:rPr lang="en-US" dirty="0">
                <a:solidFill>
                  <a:schemeClr val="tx1"/>
                </a:solidFill>
              </a:rPr>
              <a:t>not for presentation)</a:t>
            </a:r>
          </a:p>
        </p:txBody>
      </p:sp>
      <p:pic>
        <p:nvPicPr>
          <p:cNvPr id="1536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6063" y="2520950"/>
            <a:ext cx="6111875" cy="1816100"/>
          </a:xfrm>
          <a:prstGeom prst="rect">
            <a:avLst/>
          </a:prstGeom>
          <a:solidFill>
            <a:schemeClr val="bg1"/>
          </a:solidFill>
          <a:ln>
            <a:noFill/>
          </a:ln>
          <a:effectLst/>
        </p:spPr>
      </p:pic>
    </p:spTree>
    <p:extLst>
      <p:ext uri="{BB962C8B-B14F-4D97-AF65-F5344CB8AC3E}">
        <p14:creationId xmlns:p14="http://schemas.microsoft.com/office/powerpoint/2010/main" val="80948612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6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r>
              <a:rPr lang="en-US" dirty="0">
                <a:solidFill>
                  <a:schemeClr val="tx1"/>
                </a:solidFill>
              </a:rPr>
              <a:t>Elementary Teachers </a:t>
            </a:r>
            <a:r>
              <a:rPr lang="en-US" dirty="0" smtClean="0">
                <a:solidFill>
                  <a:schemeClr val="tx1"/>
                </a:solidFill>
              </a:rPr>
              <a:t>Considering Themselves Very </a:t>
            </a:r>
            <a:r>
              <a:rPr lang="en-US" dirty="0">
                <a:solidFill>
                  <a:schemeClr val="tx1"/>
                </a:solidFill>
              </a:rPr>
              <a:t>Well Prepared to </a:t>
            </a:r>
            <a:r>
              <a:rPr lang="en-US" dirty="0" smtClean="0">
                <a:solidFill>
                  <a:schemeClr val="tx1"/>
                </a:solidFill>
              </a:rPr>
              <a:t>Teach Various Science Disciplines</a:t>
            </a:r>
            <a:endParaRPr lang="en-US" sz="23500" dirty="0">
              <a:solidFill>
                <a:schemeClr val="tx1"/>
              </a:solidFill>
            </a:endParaRPr>
          </a:p>
        </p:txBody>
      </p:sp>
      <p:graphicFrame>
        <p:nvGraphicFramePr>
          <p:cNvPr id="6" name="Chart 5"/>
          <p:cNvGraphicFramePr/>
          <p:nvPr>
            <p:extLst>
              <p:ext uri="{D42A27DB-BD31-4B8C-83A1-F6EECF244321}">
                <p14:modId xmlns:p14="http://schemas.microsoft.com/office/powerpoint/2010/main" val="433140141"/>
              </p:ext>
            </p:extLst>
          </p:nvPr>
        </p:nvGraphicFramePr>
        <p:xfrm>
          <a:off x="152400" y="1295400"/>
          <a:ext cx="8839200"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0686448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52400"/>
            <a:ext cx="8229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r>
              <a:rPr lang="en-US" dirty="0">
                <a:solidFill>
                  <a:schemeClr val="tx1"/>
                </a:solidFill>
              </a:rPr>
              <a:t>Original Data for </a:t>
            </a:r>
            <a:r>
              <a:rPr lang="en-US" dirty="0" smtClean="0">
                <a:solidFill>
                  <a:schemeClr val="tx1"/>
                </a:solidFill>
              </a:rPr>
              <a:t>Slides 60</a:t>
            </a:r>
            <a:r>
              <a:rPr lang="en-US" dirty="0" smtClean="0">
                <a:solidFill>
                  <a:prstClr val="black"/>
                </a:solidFill>
              </a:rPr>
              <a:t>–69</a:t>
            </a:r>
            <a:endParaRPr lang="en-US" dirty="0" smtClean="0">
              <a:solidFill>
                <a:schemeClr val="tx1"/>
              </a:solidFill>
            </a:endParaRPr>
          </a:p>
          <a:p>
            <a:pPr lvl="0">
              <a:defRPr/>
            </a:pPr>
            <a:r>
              <a:rPr lang="en-US" dirty="0" smtClean="0">
                <a:solidFill>
                  <a:schemeClr val="tx1"/>
                </a:solidFill>
              </a:rPr>
              <a:t>(</a:t>
            </a:r>
            <a:r>
              <a:rPr lang="en-US" dirty="0">
                <a:solidFill>
                  <a:schemeClr val="tx1"/>
                </a:solidFill>
              </a:rPr>
              <a:t>not for presentation)</a:t>
            </a:r>
          </a:p>
        </p:txBody>
      </p:sp>
      <p:pic>
        <p:nvPicPr>
          <p:cNvPr id="163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6063" y="1295400"/>
            <a:ext cx="6111875" cy="4979987"/>
          </a:xfrm>
          <a:prstGeom prst="rect">
            <a:avLst/>
          </a:prstGeom>
          <a:solidFill>
            <a:schemeClr val="bg1"/>
          </a:solidFill>
          <a:ln>
            <a:noFill/>
          </a:ln>
          <a:effectLst/>
        </p:spPr>
      </p:pic>
    </p:spTree>
    <p:extLst>
      <p:ext uri="{BB962C8B-B14F-4D97-AF65-F5344CB8AC3E}">
        <p14:creationId xmlns:p14="http://schemas.microsoft.com/office/powerpoint/2010/main" val="6823770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4237731689"/>
              </p:ext>
            </p:extLst>
          </p:nvPr>
        </p:nvGraphicFramePr>
        <p:xfrm>
          <a:off x="800100" y="1390934"/>
          <a:ext cx="75438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28600"/>
            <a:ext cx="8229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defRPr/>
            </a:pPr>
            <a:r>
              <a:rPr lang="en-US" dirty="0" smtClean="0">
                <a:solidFill>
                  <a:schemeClr val="tx1"/>
                </a:solidFill>
              </a:rPr>
              <a:t>Science Teacher Race/Ethnicity</a:t>
            </a:r>
            <a:r>
              <a:rPr lang="en-US" dirty="0">
                <a:solidFill>
                  <a:schemeClr val="tx1"/>
                </a:solidFill>
              </a:rPr>
              <a:t>, by Grade </a:t>
            </a:r>
            <a:r>
              <a:rPr lang="en-US" dirty="0" smtClean="0">
                <a:solidFill>
                  <a:schemeClr val="tx1"/>
                </a:solidFill>
              </a:rPr>
              <a:t>Range</a:t>
            </a:r>
            <a:endParaRPr lang="en-US" dirty="0">
              <a:solidFill>
                <a:schemeClr val="tx1"/>
              </a:solidFill>
            </a:endParaRPr>
          </a:p>
        </p:txBody>
      </p:sp>
    </p:spTree>
    <p:extLst>
      <p:ext uri="{BB962C8B-B14F-4D97-AF65-F5344CB8AC3E}">
        <p14:creationId xmlns:p14="http://schemas.microsoft.com/office/powerpoint/2010/main" val="298464309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6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r>
              <a:rPr lang="en-US" dirty="0" smtClean="0">
                <a:solidFill>
                  <a:schemeClr val="tx1"/>
                </a:solidFill>
              </a:rPr>
              <a:t>Middle School Science Teachers Considering Themselves Very Well Prepared to Teach Earth/Space Science Topics</a:t>
            </a:r>
            <a:endParaRPr lang="en-US" sz="9600" dirty="0">
              <a:solidFill>
                <a:schemeClr val="tx1"/>
              </a:solidFill>
            </a:endParaRPr>
          </a:p>
        </p:txBody>
      </p:sp>
      <p:graphicFrame>
        <p:nvGraphicFramePr>
          <p:cNvPr id="6" name="Chart 5"/>
          <p:cNvGraphicFramePr/>
          <p:nvPr>
            <p:extLst>
              <p:ext uri="{D42A27DB-BD31-4B8C-83A1-F6EECF244321}">
                <p14:modId xmlns:p14="http://schemas.microsoft.com/office/powerpoint/2010/main" val="3923758210"/>
              </p:ext>
            </p:extLst>
          </p:nvPr>
        </p:nvGraphicFramePr>
        <p:xfrm>
          <a:off x="152400" y="1295400"/>
          <a:ext cx="8839200"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6831468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6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r>
              <a:rPr lang="en-US" dirty="0" smtClean="0">
                <a:solidFill>
                  <a:schemeClr val="tx1"/>
                </a:solidFill>
              </a:rPr>
              <a:t>High School Science Teachers </a:t>
            </a:r>
            <a:r>
              <a:rPr lang="en-US" dirty="0">
                <a:solidFill>
                  <a:schemeClr val="tx1"/>
                </a:solidFill>
              </a:rPr>
              <a:t>Considering Themselves Very </a:t>
            </a:r>
            <a:r>
              <a:rPr lang="en-US" dirty="0" smtClean="0">
                <a:solidFill>
                  <a:schemeClr val="tx1"/>
                </a:solidFill>
              </a:rPr>
              <a:t>Well Prepared to Teach Earth/Space Science Topics</a:t>
            </a:r>
            <a:endParaRPr lang="en-US" sz="9600" dirty="0">
              <a:solidFill>
                <a:schemeClr val="tx1"/>
              </a:solidFill>
            </a:endParaRPr>
          </a:p>
        </p:txBody>
      </p:sp>
      <p:graphicFrame>
        <p:nvGraphicFramePr>
          <p:cNvPr id="6" name="Chart 5"/>
          <p:cNvGraphicFramePr/>
          <p:nvPr>
            <p:extLst>
              <p:ext uri="{D42A27DB-BD31-4B8C-83A1-F6EECF244321}">
                <p14:modId xmlns:p14="http://schemas.microsoft.com/office/powerpoint/2010/main" val="2746808427"/>
              </p:ext>
            </p:extLst>
          </p:nvPr>
        </p:nvGraphicFramePr>
        <p:xfrm>
          <a:off x="152400" y="1295400"/>
          <a:ext cx="8839200"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9831371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28600"/>
            <a:ext cx="8229600" cy="1143000"/>
          </a:xfrm>
          <a:prstGeom prst="rect">
            <a:avLst/>
          </a:prstGeom>
        </p:spPr>
        <p:txBody>
          <a:bodyPr vert="horz" lIns="91440" tIns="45720" rIns="91440" bIns="45720" rtlCol="0" anchor="ctr">
            <a:normAutofit fontScale="6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r>
              <a:rPr lang="en-US" dirty="0" smtClean="0">
                <a:solidFill>
                  <a:schemeClr val="tx1"/>
                </a:solidFill>
              </a:rPr>
              <a:t>Middle School Science </a:t>
            </a:r>
            <a:r>
              <a:rPr lang="en-US" dirty="0">
                <a:solidFill>
                  <a:schemeClr val="tx1"/>
                </a:solidFill>
              </a:rPr>
              <a:t>Teachers Considering Themselves Very Well Prepared to Teach </a:t>
            </a:r>
            <a:r>
              <a:rPr lang="en-US" dirty="0" smtClean="0">
                <a:solidFill>
                  <a:schemeClr val="tx1"/>
                </a:solidFill>
              </a:rPr>
              <a:t>Biology/Life </a:t>
            </a:r>
            <a:r>
              <a:rPr lang="en-US" dirty="0">
                <a:solidFill>
                  <a:schemeClr val="tx1"/>
                </a:solidFill>
              </a:rPr>
              <a:t>Science Topics</a:t>
            </a:r>
            <a:endParaRPr lang="en-US" sz="23500" dirty="0">
              <a:solidFill>
                <a:schemeClr val="tx1"/>
              </a:solidFill>
            </a:endParaRPr>
          </a:p>
        </p:txBody>
      </p:sp>
      <p:graphicFrame>
        <p:nvGraphicFramePr>
          <p:cNvPr id="6" name="Chart 5"/>
          <p:cNvGraphicFramePr/>
          <p:nvPr>
            <p:extLst>
              <p:ext uri="{D42A27DB-BD31-4B8C-83A1-F6EECF244321}">
                <p14:modId xmlns:p14="http://schemas.microsoft.com/office/powerpoint/2010/main" val="1410384295"/>
              </p:ext>
            </p:extLst>
          </p:nvPr>
        </p:nvGraphicFramePr>
        <p:xfrm>
          <a:off x="152400" y="1295400"/>
          <a:ext cx="8839200"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221603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28600"/>
            <a:ext cx="8229600" cy="1143000"/>
          </a:xfrm>
          <a:prstGeom prst="rect">
            <a:avLst/>
          </a:prstGeom>
        </p:spPr>
        <p:txBody>
          <a:bodyPr vert="horz" lIns="91440" tIns="45720" rIns="91440" bIns="45720" rtlCol="0" anchor="ctr">
            <a:normAutofit fontScale="6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r>
              <a:rPr lang="en-US" dirty="0" smtClean="0">
                <a:solidFill>
                  <a:schemeClr val="tx1"/>
                </a:solidFill>
              </a:rPr>
              <a:t>High School Science </a:t>
            </a:r>
            <a:r>
              <a:rPr lang="en-US" dirty="0">
                <a:solidFill>
                  <a:schemeClr val="tx1"/>
                </a:solidFill>
              </a:rPr>
              <a:t>Teachers Considering Themselves Very Well Prepared to Teach </a:t>
            </a:r>
            <a:r>
              <a:rPr lang="en-US" dirty="0" smtClean="0">
                <a:solidFill>
                  <a:schemeClr val="tx1"/>
                </a:solidFill>
              </a:rPr>
              <a:t>Biology/Life </a:t>
            </a:r>
            <a:r>
              <a:rPr lang="en-US" dirty="0">
                <a:solidFill>
                  <a:schemeClr val="tx1"/>
                </a:solidFill>
              </a:rPr>
              <a:t>Science Topics</a:t>
            </a:r>
            <a:endParaRPr lang="en-US" sz="23500" dirty="0">
              <a:solidFill>
                <a:schemeClr val="tx1"/>
              </a:solidFill>
            </a:endParaRPr>
          </a:p>
        </p:txBody>
      </p:sp>
      <p:graphicFrame>
        <p:nvGraphicFramePr>
          <p:cNvPr id="6" name="Chart 5"/>
          <p:cNvGraphicFramePr/>
          <p:nvPr>
            <p:extLst>
              <p:ext uri="{D42A27DB-BD31-4B8C-83A1-F6EECF244321}">
                <p14:modId xmlns:p14="http://schemas.microsoft.com/office/powerpoint/2010/main" val="1364949769"/>
              </p:ext>
            </p:extLst>
          </p:nvPr>
        </p:nvGraphicFramePr>
        <p:xfrm>
          <a:off x="152400" y="1295400"/>
          <a:ext cx="8839200"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5474822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6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r>
              <a:rPr lang="en-US" dirty="0" smtClean="0">
                <a:solidFill>
                  <a:schemeClr val="tx1"/>
                </a:solidFill>
              </a:rPr>
              <a:t>Middle School Science </a:t>
            </a:r>
            <a:r>
              <a:rPr lang="en-US" dirty="0">
                <a:solidFill>
                  <a:schemeClr val="tx1"/>
                </a:solidFill>
              </a:rPr>
              <a:t>Teachers Considering Themselves Very Well Prepared to Teach </a:t>
            </a:r>
            <a:r>
              <a:rPr lang="en-US" dirty="0" smtClean="0">
                <a:solidFill>
                  <a:schemeClr val="tx1"/>
                </a:solidFill>
              </a:rPr>
              <a:t>Chemistry Topics</a:t>
            </a:r>
            <a:endParaRPr lang="en-US" sz="23500" dirty="0">
              <a:solidFill>
                <a:schemeClr val="tx1"/>
              </a:solidFill>
            </a:endParaRPr>
          </a:p>
        </p:txBody>
      </p:sp>
      <p:graphicFrame>
        <p:nvGraphicFramePr>
          <p:cNvPr id="6" name="Chart 5"/>
          <p:cNvGraphicFramePr/>
          <p:nvPr>
            <p:extLst>
              <p:ext uri="{D42A27DB-BD31-4B8C-83A1-F6EECF244321}">
                <p14:modId xmlns:p14="http://schemas.microsoft.com/office/powerpoint/2010/main" val="345767168"/>
              </p:ext>
            </p:extLst>
          </p:nvPr>
        </p:nvGraphicFramePr>
        <p:xfrm>
          <a:off x="152400" y="1295400"/>
          <a:ext cx="8839200"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1753911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6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r>
              <a:rPr lang="en-US" dirty="0" smtClean="0">
                <a:solidFill>
                  <a:schemeClr val="tx1"/>
                </a:solidFill>
              </a:rPr>
              <a:t>High School Science </a:t>
            </a:r>
            <a:r>
              <a:rPr lang="en-US" dirty="0">
                <a:solidFill>
                  <a:schemeClr val="tx1"/>
                </a:solidFill>
              </a:rPr>
              <a:t>Teachers Considering Themselves Very Well Prepared to Teach </a:t>
            </a:r>
            <a:r>
              <a:rPr lang="en-US" dirty="0" smtClean="0">
                <a:solidFill>
                  <a:schemeClr val="tx1"/>
                </a:solidFill>
              </a:rPr>
              <a:t>Chemistry Topics</a:t>
            </a:r>
            <a:endParaRPr lang="en-US" sz="23500" dirty="0">
              <a:solidFill>
                <a:schemeClr val="tx1"/>
              </a:solidFill>
            </a:endParaRPr>
          </a:p>
        </p:txBody>
      </p:sp>
      <p:graphicFrame>
        <p:nvGraphicFramePr>
          <p:cNvPr id="6" name="Chart 5"/>
          <p:cNvGraphicFramePr/>
          <p:nvPr>
            <p:extLst>
              <p:ext uri="{D42A27DB-BD31-4B8C-83A1-F6EECF244321}">
                <p14:modId xmlns:p14="http://schemas.microsoft.com/office/powerpoint/2010/main" val="2889631794"/>
              </p:ext>
            </p:extLst>
          </p:nvPr>
        </p:nvGraphicFramePr>
        <p:xfrm>
          <a:off x="152400" y="1295400"/>
          <a:ext cx="8839200"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4673203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6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r>
              <a:rPr lang="en-US" dirty="0" smtClean="0">
                <a:solidFill>
                  <a:schemeClr val="tx1"/>
                </a:solidFill>
              </a:rPr>
              <a:t>Middle School Science </a:t>
            </a:r>
            <a:r>
              <a:rPr lang="en-US" dirty="0">
                <a:solidFill>
                  <a:schemeClr val="tx1"/>
                </a:solidFill>
              </a:rPr>
              <a:t>Teachers Considering Themselves Very Well Prepared to Teach </a:t>
            </a:r>
            <a:r>
              <a:rPr lang="en-US" dirty="0" smtClean="0">
                <a:solidFill>
                  <a:schemeClr val="tx1"/>
                </a:solidFill>
              </a:rPr>
              <a:t>Physics Topics</a:t>
            </a:r>
            <a:endParaRPr lang="en-US" sz="23500" dirty="0">
              <a:solidFill>
                <a:schemeClr val="tx1"/>
              </a:solidFill>
            </a:endParaRPr>
          </a:p>
        </p:txBody>
      </p:sp>
      <p:graphicFrame>
        <p:nvGraphicFramePr>
          <p:cNvPr id="6" name="Chart 5"/>
          <p:cNvGraphicFramePr/>
          <p:nvPr>
            <p:extLst>
              <p:ext uri="{D42A27DB-BD31-4B8C-83A1-F6EECF244321}">
                <p14:modId xmlns:p14="http://schemas.microsoft.com/office/powerpoint/2010/main" val="152001503"/>
              </p:ext>
            </p:extLst>
          </p:nvPr>
        </p:nvGraphicFramePr>
        <p:xfrm>
          <a:off x="152400" y="1295400"/>
          <a:ext cx="8839200"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0109514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6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r>
              <a:rPr lang="en-US" dirty="0" smtClean="0">
                <a:solidFill>
                  <a:schemeClr val="tx1"/>
                </a:solidFill>
              </a:rPr>
              <a:t>High School Science </a:t>
            </a:r>
            <a:r>
              <a:rPr lang="en-US" dirty="0">
                <a:solidFill>
                  <a:schemeClr val="tx1"/>
                </a:solidFill>
              </a:rPr>
              <a:t>Teachers Considering Themselves Very Well Prepared to Teach </a:t>
            </a:r>
            <a:r>
              <a:rPr lang="en-US" dirty="0" smtClean="0">
                <a:solidFill>
                  <a:schemeClr val="tx1"/>
                </a:solidFill>
              </a:rPr>
              <a:t>Physics Topics</a:t>
            </a:r>
            <a:endParaRPr lang="en-US" sz="23500" dirty="0">
              <a:solidFill>
                <a:schemeClr val="tx1"/>
              </a:solidFill>
            </a:endParaRPr>
          </a:p>
        </p:txBody>
      </p:sp>
      <p:graphicFrame>
        <p:nvGraphicFramePr>
          <p:cNvPr id="6" name="Chart 5"/>
          <p:cNvGraphicFramePr/>
          <p:nvPr>
            <p:extLst>
              <p:ext uri="{D42A27DB-BD31-4B8C-83A1-F6EECF244321}">
                <p14:modId xmlns:p14="http://schemas.microsoft.com/office/powerpoint/2010/main" val="3178363008"/>
              </p:ext>
            </p:extLst>
          </p:nvPr>
        </p:nvGraphicFramePr>
        <p:xfrm>
          <a:off x="152400" y="1295400"/>
          <a:ext cx="8839200"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2590927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6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r>
              <a:rPr lang="en-US" dirty="0" smtClean="0">
                <a:solidFill>
                  <a:schemeClr val="tx1"/>
                </a:solidFill>
              </a:rPr>
              <a:t>Middle School Science Teachers </a:t>
            </a:r>
            <a:r>
              <a:rPr lang="en-US" dirty="0">
                <a:solidFill>
                  <a:schemeClr val="tx1"/>
                </a:solidFill>
              </a:rPr>
              <a:t>Considering Themselves Very </a:t>
            </a:r>
            <a:r>
              <a:rPr lang="en-US" dirty="0" smtClean="0">
                <a:solidFill>
                  <a:schemeClr val="tx1"/>
                </a:solidFill>
              </a:rPr>
              <a:t>Well Prepared to Teach Engineering or Environmental Science Topics</a:t>
            </a:r>
            <a:endParaRPr lang="en-US" sz="9600" dirty="0">
              <a:solidFill>
                <a:schemeClr val="tx1"/>
              </a:solidFill>
            </a:endParaRPr>
          </a:p>
        </p:txBody>
      </p:sp>
      <p:graphicFrame>
        <p:nvGraphicFramePr>
          <p:cNvPr id="7" name="Chart 6"/>
          <p:cNvGraphicFramePr/>
          <p:nvPr>
            <p:extLst>
              <p:ext uri="{D42A27DB-BD31-4B8C-83A1-F6EECF244321}">
                <p14:modId xmlns:p14="http://schemas.microsoft.com/office/powerpoint/2010/main" val="1902377023"/>
              </p:ext>
            </p:extLst>
          </p:nvPr>
        </p:nvGraphicFramePr>
        <p:xfrm>
          <a:off x="152400" y="1295400"/>
          <a:ext cx="8839200"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6805250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6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r>
              <a:rPr lang="en-US" dirty="0" smtClean="0">
                <a:solidFill>
                  <a:schemeClr val="tx1"/>
                </a:solidFill>
              </a:rPr>
              <a:t>High School Science Teachers </a:t>
            </a:r>
            <a:r>
              <a:rPr lang="en-US" dirty="0">
                <a:solidFill>
                  <a:schemeClr val="tx1"/>
                </a:solidFill>
              </a:rPr>
              <a:t>Considering Themselves Very </a:t>
            </a:r>
            <a:r>
              <a:rPr lang="en-US" dirty="0" smtClean="0">
                <a:solidFill>
                  <a:schemeClr val="tx1"/>
                </a:solidFill>
              </a:rPr>
              <a:t>Well Prepared to Teach Engineering or Environmental Science Topics</a:t>
            </a:r>
            <a:endParaRPr lang="en-US" sz="9600" dirty="0">
              <a:solidFill>
                <a:schemeClr val="tx1"/>
              </a:solidFill>
            </a:endParaRPr>
          </a:p>
        </p:txBody>
      </p:sp>
      <p:graphicFrame>
        <p:nvGraphicFramePr>
          <p:cNvPr id="5" name="Chart 4"/>
          <p:cNvGraphicFramePr/>
          <p:nvPr>
            <p:extLst>
              <p:ext uri="{D42A27DB-BD31-4B8C-83A1-F6EECF244321}">
                <p14:modId xmlns:p14="http://schemas.microsoft.com/office/powerpoint/2010/main" val="3247564250"/>
              </p:ext>
            </p:extLst>
          </p:nvPr>
        </p:nvGraphicFramePr>
        <p:xfrm>
          <a:off x="152400" y="1295400"/>
          <a:ext cx="8839200"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589504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4107477220"/>
              </p:ext>
            </p:extLst>
          </p:nvPr>
        </p:nvGraphicFramePr>
        <p:xfrm>
          <a:off x="838200" y="1524000"/>
          <a:ext cx="74676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28600"/>
            <a:ext cx="8229600" cy="1143000"/>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defRPr/>
            </a:pPr>
            <a:r>
              <a:rPr lang="en-US" dirty="0" smtClean="0">
                <a:solidFill>
                  <a:schemeClr val="tx1"/>
                </a:solidFill>
                <a:latin typeface="Calibri"/>
              </a:rPr>
              <a:t>Science Teacher Age</a:t>
            </a:r>
            <a:r>
              <a:rPr lang="en-US" dirty="0">
                <a:solidFill>
                  <a:schemeClr val="tx1"/>
                </a:solidFill>
              </a:rPr>
              <a:t>, by Grade </a:t>
            </a:r>
            <a:r>
              <a:rPr lang="en-US" dirty="0" smtClean="0">
                <a:solidFill>
                  <a:schemeClr val="tx1"/>
                </a:solidFill>
              </a:rPr>
              <a:t>Range</a:t>
            </a:r>
            <a:endParaRPr lang="en-US" dirty="0">
              <a:solidFill>
                <a:schemeClr val="tx1"/>
              </a:solidFill>
            </a:endParaRPr>
          </a:p>
        </p:txBody>
      </p:sp>
    </p:spTree>
    <p:extLst>
      <p:ext uri="{BB962C8B-B14F-4D97-AF65-F5344CB8AC3E}">
        <p14:creationId xmlns:p14="http://schemas.microsoft.com/office/powerpoint/2010/main" val="371727197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52400"/>
            <a:ext cx="8229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r>
              <a:rPr lang="en-US" dirty="0">
                <a:solidFill>
                  <a:schemeClr val="tx1"/>
                </a:solidFill>
              </a:rPr>
              <a:t>Original Data for </a:t>
            </a:r>
            <a:r>
              <a:rPr lang="en-US" dirty="0" smtClean="0">
                <a:solidFill>
                  <a:schemeClr val="tx1"/>
                </a:solidFill>
              </a:rPr>
              <a:t>Slides 71</a:t>
            </a:r>
            <a:r>
              <a:rPr lang="en-US" dirty="0" smtClean="0">
                <a:solidFill>
                  <a:prstClr val="black"/>
                </a:solidFill>
              </a:rPr>
              <a:t>–76</a:t>
            </a:r>
            <a:r>
              <a:rPr lang="en-US" dirty="0" smtClean="0">
                <a:solidFill>
                  <a:schemeClr val="tx1"/>
                </a:solidFill>
              </a:rPr>
              <a:t> </a:t>
            </a:r>
          </a:p>
          <a:p>
            <a:pPr lvl="0">
              <a:defRPr/>
            </a:pPr>
            <a:r>
              <a:rPr lang="en-US" dirty="0" smtClean="0">
                <a:solidFill>
                  <a:schemeClr val="tx1"/>
                </a:solidFill>
              </a:rPr>
              <a:t>(</a:t>
            </a:r>
            <a:r>
              <a:rPr lang="en-US" dirty="0">
                <a:solidFill>
                  <a:schemeClr val="tx1"/>
                </a:solidFill>
              </a:rPr>
              <a:t>not for presentation)</a:t>
            </a:r>
          </a:p>
        </p:txBody>
      </p:sp>
      <p:pic>
        <p:nvPicPr>
          <p:cNvPr id="174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6063" y="1987550"/>
            <a:ext cx="6111875" cy="2881313"/>
          </a:xfrm>
          <a:prstGeom prst="rect">
            <a:avLst/>
          </a:prstGeom>
          <a:solidFill>
            <a:schemeClr val="bg1"/>
          </a:solidFill>
          <a:ln>
            <a:noFill/>
          </a:ln>
          <a:effectLst/>
        </p:spPr>
      </p:pic>
    </p:spTree>
    <p:extLst>
      <p:ext uri="{BB962C8B-B14F-4D97-AF65-F5344CB8AC3E}">
        <p14:creationId xmlns:p14="http://schemas.microsoft.com/office/powerpoint/2010/main" val="159561072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402802444"/>
              </p:ext>
            </p:extLst>
          </p:nvPr>
        </p:nvGraphicFramePr>
        <p:xfrm>
          <a:off x="177800" y="1392238"/>
          <a:ext cx="85344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r>
              <a:rPr lang="en-US" dirty="0" smtClean="0">
                <a:solidFill>
                  <a:schemeClr val="tx1"/>
                </a:solidFill>
              </a:rPr>
              <a:t>Elementary School Science Teachers Considering Themselves Very Well Prepared for Various Tasks</a:t>
            </a:r>
            <a:endParaRPr lang="en-US" sz="23500" dirty="0">
              <a:solidFill>
                <a:schemeClr val="tx1"/>
              </a:solidFill>
            </a:endParaRPr>
          </a:p>
        </p:txBody>
      </p:sp>
    </p:spTree>
    <p:extLst>
      <p:ext uri="{BB962C8B-B14F-4D97-AF65-F5344CB8AC3E}">
        <p14:creationId xmlns:p14="http://schemas.microsoft.com/office/powerpoint/2010/main" val="342303889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54008756"/>
              </p:ext>
            </p:extLst>
          </p:nvPr>
        </p:nvGraphicFramePr>
        <p:xfrm>
          <a:off x="177800" y="1392238"/>
          <a:ext cx="85344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r>
              <a:rPr lang="en-US" dirty="0" smtClean="0">
                <a:solidFill>
                  <a:schemeClr val="tx1"/>
                </a:solidFill>
              </a:rPr>
              <a:t>Elementary School Science Teachers Considering Themselves Very </a:t>
            </a:r>
            <a:r>
              <a:rPr lang="en-US" dirty="0">
                <a:solidFill>
                  <a:schemeClr val="tx1"/>
                </a:solidFill>
              </a:rPr>
              <a:t>Well Prepared for Various Tasks</a:t>
            </a:r>
            <a:endParaRPr lang="en-US" sz="23500" dirty="0">
              <a:solidFill>
                <a:schemeClr val="tx1"/>
              </a:solidFill>
            </a:endParaRPr>
          </a:p>
        </p:txBody>
      </p:sp>
    </p:spTree>
    <p:extLst>
      <p:ext uri="{BB962C8B-B14F-4D97-AF65-F5344CB8AC3E}">
        <p14:creationId xmlns:p14="http://schemas.microsoft.com/office/powerpoint/2010/main" val="108885087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325580031"/>
              </p:ext>
            </p:extLst>
          </p:nvPr>
        </p:nvGraphicFramePr>
        <p:xfrm>
          <a:off x="177800" y="1392238"/>
          <a:ext cx="85344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r>
              <a:rPr lang="en-US" dirty="0" smtClean="0">
                <a:solidFill>
                  <a:schemeClr val="tx1"/>
                </a:solidFill>
              </a:rPr>
              <a:t>Middle School Science Teachers Considering Themselves Very </a:t>
            </a:r>
            <a:r>
              <a:rPr lang="en-US" dirty="0">
                <a:solidFill>
                  <a:schemeClr val="tx1"/>
                </a:solidFill>
              </a:rPr>
              <a:t>Well Prepared for Various Tasks</a:t>
            </a:r>
            <a:endParaRPr lang="en-US" sz="23500" dirty="0">
              <a:solidFill>
                <a:schemeClr val="tx1"/>
              </a:solidFill>
            </a:endParaRPr>
          </a:p>
        </p:txBody>
      </p:sp>
    </p:spTree>
    <p:extLst>
      <p:ext uri="{BB962C8B-B14F-4D97-AF65-F5344CB8AC3E}">
        <p14:creationId xmlns:p14="http://schemas.microsoft.com/office/powerpoint/2010/main" val="235582955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168813774"/>
              </p:ext>
            </p:extLst>
          </p:nvPr>
        </p:nvGraphicFramePr>
        <p:xfrm>
          <a:off x="177800" y="1392238"/>
          <a:ext cx="85344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r>
              <a:rPr lang="en-US" dirty="0" smtClean="0">
                <a:solidFill>
                  <a:schemeClr val="tx1"/>
                </a:solidFill>
              </a:rPr>
              <a:t>Middle School Science Teachers Considering Themselves Very </a:t>
            </a:r>
            <a:r>
              <a:rPr lang="en-US" dirty="0">
                <a:solidFill>
                  <a:schemeClr val="tx1"/>
                </a:solidFill>
              </a:rPr>
              <a:t>Well Prepared for Various Tasks</a:t>
            </a:r>
            <a:endParaRPr lang="en-US" sz="23500" dirty="0">
              <a:solidFill>
                <a:schemeClr val="tx1"/>
              </a:solidFill>
            </a:endParaRPr>
          </a:p>
        </p:txBody>
      </p:sp>
    </p:spTree>
    <p:extLst>
      <p:ext uri="{BB962C8B-B14F-4D97-AF65-F5344CB8AC3E}">
        <p14:creationId xmlns:p14="http://schemas.microsoft.com/office/powerpoint/2010/main" val="196573426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197860148"/>
              </p:ext>
            </p:extLst>
          </p:nvPr>
        </p:nvGraphicFramePr>
        <p:xfrm>
          <a:off x="177800" y="1392238"/>
          <a:ext cx="85344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r>
              <a:rPr lang="en-US" dirty="0" smtClean="0">
                <a:solidFill>
                  <a:schemeClr val="tx1"/>
                </a:solidFill>
              </a:rPr>
              <a:t>High School Science Teachers Considering Themselves Very </a:t>
            </a:r>
            <a:r>
              <a:rPr lang="en-US" dirty="0">
                <a:solidFill>
                  <a:schemeClr val="tx1"/>
                </a:solidFill>
              </a:rPr>
              <a:t>Well Prepared for Various Tasks</a:t>
            </a:r>
            <a:endParaRPr lang="en-US" sz="23500" dirty="0">
              <a:solidFill>
                <a:schemeClr val="tx1"/>
              </a:solidFill>
            </a:endParaRPr>
          </a:p>
        </p:txBody>
      </p:sp>
    </p:spTree>
    <p:extLst>
      <p:ext uri="{BB962C8B-B14F-4D97-AF65-F5344CB8AC3E}">
        <p14:creationId xmlns:p14="http://schemas.microsoft.com/office/powerpoint/2010/main" val="19465270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137465547"/>
              </p:ext>
            </p:extLst>
          </p:nvPr>
        </p:nvGraphicFramePr>
        <p:xfrm>
          <a:off x="177800" y="1392238"/>
          <a:ext cx="85344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r>
              <a:rPr lang="en-US" dirty="0" smtClean="0">
                <a:solidFill>
                  <a:schemeClr val="tx1"/>
                </a:solidFill>
              </a:rPr>
              <a:t>High School Science Teachers Considering Themselves Very </a:t>
            </a:r>
            <a:r>
              <a:rPr lang="en-US" dirty="0">
                <a:solidFill>
                  <a:schemeClr val="tx1"/>
                </a:solidFill>
              </a:rPr>
              <a:t>Well Prepared for Various Tasks</a:t>
            </a:r>
            <a:endParaRPr lang="en-US" sz="23500" dirty="0">
              <a:solidFill>
                <a:schemeClr val="tx1"/>
              </a:solidFill>
            </a:endParaRPr>
          </a:p>
        </p:txBody>
      </p:sp>
    </p:spTree>
    <p:extLst>
      <p:ext uri="{BB962C8B-B14F-4D97-AF65-F5344CB8AC3E}">
        <p14:creationId xmlns:p14="http://schemas.microsoft.com/office/powerpoint/2010/main" val="30546105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52400"/>
            <a:ext cx="8229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r>
              <a:rPr lang="en-US" dirty="0">
                <a:solidFill>
                  <a:schemeClr val="tx1"/>
                </a:solidFill>
              </a:rPr>
              <a:t>Original Data for Slide </a:t>
            </a:r>
            <a:r>
              <a:rPr lang="en-US" dirty="0" smtClean="0">
                <a:solidFill>
                  <a:schemeClr val="tx1"/>
                </a:solidFill>
              </a:rPr>
              <a:t>78</a:t>
            </a:r>
            <a:r>
              <a:rPr lang="en-US" dirty="0" smtClean="0">
                <a:solidFill>
                  <a:prstClr val="black"/>
                </a:solidFill>
              </a:rPr>
              <a:t>–80</a:t>
            </a:r>
            <a:r>
              <a:rPr lang="en-US" dirty="0" smtClean="0">
                <a:solidFill>
                  <a:schemeClr val="tx1"/>
                </a:solidFill>
              </a:rPr>
              <a:t> </a:t>
            </a:r>
          </a:p>
          <a:p>
            <a:pPr lvl="0">
              <a:defRPr/>
            </a:pPr>
            <a:r>
              <a:rPr lang="en-US" dirty="0" smtClean="0">
                <a:solidFill>
                  <a:schemeClr val="tx1"/>
                </a:solidFill>
              </a:rPr>
              <a:t>(</a:t>
            </a:r>
            <a:r>
              <a:rPr lang="en-US" dirty="0">
                <a:solidFill>
                  <a:schemeClr val="tx1"/>
                </a:solidFill>
              </a:rPr>
              <a:t>not for presentation)</a:t>
            </a:r>
          </a:p>
        </p:txBody>
      </p:sp>
      <p:pic>
        <p:nvPicPr>
          <p:cNvPr id="184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6063" y="2462213"/>
            <a:ext cx="6111875" cy="1931987"/>
          </a:xfrm>
          <a:prstGeom prst="rect">
            <a:avLst/>
          </a:prstGeom>
          <a:solidFill>
            <a:schemeClr val="bg1"/>
          </a:solidFill>
          <a:ln>
            <a:noFill/>
          </a:ln>
          <a:effectLst/>
        </p:spPr>
      </p:pic>
    </p:spTree>
    <p:extLst>
      <p:ext uri="{BB962C8B-B14F-4D97-AF65-F5344CB8AC3E}">
        <p14:creationId xmlns:p14="http://schemas.microsoft.com/office/powerpoint/2010/main" val="393721683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089182967"/>
              </p:ext>
            </p:extLst>
          </p:nvPr>
        </p:nvGraphicFramePr>
        <p:xfrm>
          <a:off x="177800" y="1392238"/>
          <a:ext cx="85344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6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r>
              <a:rPr lang="en-US" dirty="0" smtClean="0">
                <a:solidFill>
                  <a:schemeClr val="tx1"/>
                </a:solidFill>
              </a:rPr>
              <a:t>Elementary School Science </a:t>
            </a:r>
            <a:r>
              <a:rPr lang="en-US" dirty="0">
                <a:solidFill>
                  <a:schemeClr val="tx1"/>
                </a:solidFill>
              </a:rPr>
              <a:t>Classes in Which Teachers Feel Very Well Prepared </a:t>
            </a:r>
            <a:r>
              <a:rPr lang="en-US" dirty="0" smtClean="0">
                <a:solidFill>
                  <a:schemeClr val="tx1"/>
                </a:solidFill>
              </a:rPr>
              <a:t>for Various Tasks in the Most Recent Unit</a:t>
            </a:r>
            <a:endParaRPr lang="en-US" sz="57400" dirty="0">
              <a:solidFill>
                <a:schemeClr val="tx1"/>
              </a:solidFill>
            </a:endParaRPr>
          </a:p>
        </p:txBody>
      </p:sp>
    </p:spTree>
    <p:extLst>
      <p:ext uri="{BB962C8B-B14F-4D97-AF65-F5344CB8AC3E}">
        <p14:creationId xmlns:p14="http://schemas.microsoft.com/office/powerpoint/2010/main" val="404249542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792038820"/>
              </p:ext>
            </p:extLst>
          </p:nvPr>
        </p:nvGraphicFramePr>
        <p:xfrm>
          <a:off x="179696" y="1415363"/>
          <a:ext cx="85344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6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r>
              <a:rPr lang="en-US" dirty="0" smtClean="0">
                <a:solidFill>
                  <a:schemeClr val="tx1"/>
                </a:solidFill>
              </a:rPr>
              <a:t>Middle School Science </a:t>
            </a:r>
            <a:r>
              <a:rPr lang="en-US" dirty="0">
                <a:solidFill>
                  <a:schemeClr val="tx1"/>
                </a:solidFill>
              </a:rPr>
              <a:t>Classes in Which Teachers Feel Very Well Prepared </a:t>
            </a:r>
            <a:r>
              <a:rPr lang="en-US" dirty="0" smtClean="0">
                <a:solidFill>
                  <a:schemeClr val="tx1"/>
                </a:solidFill>
              </a:rPr>
              <a:t>for Various Tasks in </a:t>
            </a:r>
            <a:r>
              <a:rPr lang="en-US" dirty="0">
                <a:solidFill>
                  <a:schemeClr val="tx1"/>
                </a:solidFill>
              </a:rPr>
              <a:t>the Most Recent Unit</a:t>
            </a:r>
            <a:endParaRPr lang="en-US" sz="140300" dirty="0">
              <a:solidFill>
                <a:schemeClr val="tx1"/>
              </a:solidFill>
            </a:endParaRPr>
          </a:p>
        </p:txBody>
      </p:sp>
    </p:spTree>
    <p:extLst>
      <p:ext uri="{BB962C8B-B14F-4D97-AF65-F5344CB8AC3E}">
        <p14:creationId xmlns:p14="http://schemas.microsoft.com/office/powerpoint/2010/main" val="17965600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608296768"/>
              </p:ext>
            </p:extLst>
          </p:nvPr>
        </p:nvGraphicFramePr>
        <p:xfrm>
          <a:off x="1295400" y="1752600"/>
          <a:ext cx="68580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r>
              <a:rPr lang="en-US" dirty="0" smtClean="0">
                <a:solidFill>
                  <a:schemeClr val="tx1"/>
                </a:solidFill>
              </a:rPr>
              <a:t>Experience Teaching Science at K–12 Level</a:t>
            </a:r>
            <a:r>
              <a:rPr lang="en-US" dirty="0">
                <a:solidFill>
                  <a:schemeClr val="tx1"/>
                </a:solidFill>
              </a:rPr>
              <a:t>, by Grade </a:t>
            </a:r>
            <a:r>
              <a:rPr lang="en-US" dirty="0" smtClean="0">
                <a:solidFill>
                  <a:schemeClr val="tx1"/>
                </a:solidFill>
              </a:rPr>
              <a:t>Range</a:t>
            </a:r>
          </a:p>
        </p:txBody>
      </p:sp>
    </p:spTree>
    <p:extLst>
      <p:ext uri="{BB962C8B-B14F-4D97-AF65-F5344CB8AC3E}">
        <p14:creationId xmlns:p14="http://schemas.microsoft.com/office/powerpoint/2010/main" val="143682817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35157068"/>
              </p:ext>
            </p:extLst>
          </p:nvPr>
        </p:nvGraphicFramePr>
        <p:xfrm>
          <a:off x="177800" y="1392238"/>
          <a:ext cx="85344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6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r>
              <a:rPr lang="en-US" dirty="0" smtClean="0">
                <a:solidFill>
                  <a:schemeClr val="tx1"/>
                </a:solidFill>
              </a:rPr>
              <a:t>High School Science </a:t>
            </a:r>
            <a:r>
              <a:rPr lang="en-US" dirty="0">
                <a:solidFill>
                  <a:schemeClr val="tx1"/>
                </a:solidFill>
              </a:rPr>
              <a:t>Classes in Which Teachers Feel Very Well Prepared </a:t>
            </a:r>
            <a:r>
              <a:rPr lang="en-US" dirty="0" smtClean="0">
                <a:solidFill>
                  <a:schemeClr val="tx1"/>
                </a:solidFill>
              </a:rPr>
              <a:t>for Various </a:t>
            </a:r>
            <a:r>
              <a:rPr lang="en-US" dirty="0">
                <a:solidFill>
                  <a:schemeClr val="tx1"/>
                </a:solidFill>
              </a:rPr>
              <a:t>Tasks in the Most Recent Unit</a:t>
            </a:r>
            <a:endParaRPr lang="en-US" sz="140300" dirty="0">
              <a:solidFill>
                <a:schemeClr val="tx1"/>
              </a:solidFill>
            </a:endParaRPr>
          </a:p>
        </p:txBody>
      </p:sp>
    </p:spTree>
    <p:extLst>
      <p:ext uri="{BB962C8B-B14F-4D97-AF65-F5344CB8AC3E}">
        <p14:creationId xmlns:p14="http://schemas.microsoft.com/office/powerpoint/2010/main" val="219569945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52400"/>
            <a:ext cx="8229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r>
              <a:rPr lang="en-US" dirty="0">
                <a:solidFill>
                  <a:schemeClr val="tx1"/>
                </a:solidFill>
              </a:rPr>
              <a:t>Original Data for </a:t>
            </a:r>
            <a:r>
              <a:rPr lang="en-US" smtClean="0">
                <a:solidFill>
                  <a:schemeClr val="tx1"/>
                </a:solidFill>
              </a:rPr>
              <a:t>Slides 82</a:t>
            </a:r>
            <a:r>
              <a:rPr lang="en-US" smtClean="0">
                <a:solidFill>
                  <a:prstClr val="black"/>
                </a:solidFill>
              </a:rPr>
              <a:t>–84</a:t>
            </a:r>
            <a:r>
              <a:rPr lang="en-US" smtClean="0">
                <a:solidFill>
                  <a:schemeClr val="tx1"/>
                </a:solidFill>
              </a:rPr>
              <a:t> </a:t>
            </a:r>
            <a:endParaRPr lang="en-US" dirty="0" smtClean="0">
              <a:solidFill>
                <a:schemeClr val="tx1"/>
              </a:solidFill>
            </a:endParaRPr>
          </a:p>
          <a:p>
            <a:pPr lvl="0">
              <a:defRPr/>
            </a:pPr>
            <a:r>
              <a:rPr lang="en-US" dirty="0" smtClean="0">
                <a:solidFill>
                  <a:schemeClr val="tx1"/>
                </a:solidFill>
              </a:rPr>
              <a:t>(</a:t>
            </a:r>
            <a:r>
              <a:rPr lang="en-US" dirty="0">
                <a:solidFill>
                  <a:schemeClr val="tx1"/>
                </a:solidFill>
              </a:rPr>
              <a:t>not for presentation)</a:t>
            </a:r>
          </a:p>
        </p:txBody>
      </p:sp>
      <p:pic>
        <p:nvPicPr>
          <p:cNvPr id="194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6063" y="1652588"/>
            <a:ext cx="6111875" cy="3551237"/>
          </a:xfrm>
          <a:prstGeom prst="rect">
            <a:avLst/>
          </a:prstGeom>
          <a:solidFill>
            <a:schemeClr val="bg1"/>
          </a:solidFill>
          <a:ln>
            <a:noFill/>
          </a:ln>
          <a:effectLst/>
        </p:spPr>
      </p:pic>
    </p:spTree>
    <p:extLst>
      <p:ext uri="{BB962C8B-B14F-4D97-AF65-F5344CB8AC3E}">
        <p14:creationId xmlns:p14="http://schemas.microsoft.com/office/powerpoint/2010/main" val="183225226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080431803"/>
              </p:ext>
            </p:extLst>
          </p:nvPr>
        </p:nvGraphicFramePr>
        <p:xfrm>
          <a:off x="457200" y="1295400"/>
          <a:ext cx="84582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r>
              <a:rPr lang="en-US" dirty="0" smtClean="0">
                <a:solidFill>
                  <a:schemeClr val="tx1"/>
                </a:solidFill>
              </a:rPr>
              <a:t>Science Teacher Perceptions of Preparedness Composite, by Prior Achievement Level of Class</a:t>
            </a:r>
            <a:endParaRPr lang="en-US" sz="57400" dirty="0">
              <a:solidFill>
                <a:schemeClr val="tx1"/>
              </a:solidFill>
            </a:endParaRPr>
          </a:p>
        </p:txBody>
      </p:sp>
    </p:spTree>
    <p:extLst>
      <p:ext uri="{BB962C8B-B14F-4D97-AF65-F5344CB8AC3E}">
        <p14:creationId xmlns:p14="http://schemas.microsoft.com/office/powerpoint/2010/main" val="365836555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798429980"/>
              </p:ext>
            </p:extLst>
          </p:nvPr>
        </p:nvGraphicFramePr>
        <p:xfrm>
          <a:off x="152400" y="1295400"/>
          <a:ext cx="8991600" cy="4638676"/>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6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defRPr/>
            </a:pPr>
            <a:r>
              <a:rPr lang="en-US" dirty="0" smtClean="0">
                <a:solidFill>
                  <a:schemeClr val="tx1"/>
                </a:solidFill>
              </a:rPr>
              <a:t>Science Teacher Perceptions of Preparedness Composite, </a:t>
            </a:r>
            <a:r>
              <a:rPr lang="en-US" dirty="0">
                <a:solidFill>
                  <a:prstClr val="black"/>
                </a:solidFill>
              </a:rPr>
              <a:t>by Percentage of Students in Class from Historically Underrepresented Race/Ethnicity Groups</a:t>
            </a:r>
          </a:p>
        </p:txBody>
      </p:sp>
    </p:spTree>
    <p:extLst>
      <p:ext uri="{BB962C8B-B14F-4D97-AF65-F5344CB8AC3E}">
        <p14:creationId xmlns:p14="http://schemas.microsoft.com/office/powerpoint/2010/main" val="164504949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33964779"/>
              </p:ext>
            </p:extLst>
          </p:nvPr>
        </p:nvGraphicFramePr>
        <p:xfrm>
          <a:off x="273050" y="1295400"/>
          <a:ext cx="85979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6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defRPr/>
            </a:pPr>
            <a:r>
              <a:rPr lang="en-US" dirty="0">
                <a:solidFill>
                  <a:schemeClr val="tx1"/>
                </a:solidFill>
              </a:rPr>
              <a:t>Science Teacher </a:t>
            </a:r>
            <a:r>
              <a:rPr lang="en-US" dirty="0" smtClean="0">
                <a:solidFill>
                  <a:schemeClr val="tx1"/>
                </a:solidFill>
              </a:rPr>
              <a:t>Perceptions </a:t>
            </a:r>
            <a:r>
              <a:rPr lang="en-US" dirty="0">
                <a:solidFill>
                  <a:schemeClr val="tx1"/>
                </a:solidFill>
              </a:rPr>
              <a:t>of </a:t>
            </a:r>
            <a:r>
              <a:rPr lang="en-US" dirty="0" smtClean="0">
                <a:solidFill>
                  <a:schemeClr val="tx1"/>
                </a:solidFill>
              </a:rPr>
              <a:t>Preparedness Composite, </a:t>
            </a:r>
            <a:r>
              <a:rPr lang="en-US" dirty="0">
                <a:solidFill>
                  <a:schemeClr val="tx1"/>
                </a:solidFill>
              </a:rPr>
              <a:t>by </a:t>
            </a:r>
            <a:r>
              <a:rPr lang="en-US" dirty="0" smtClean="0">
                <a:solidFill>
                  <a:schemeClr val="tx1"/>
                </a:solidFill>
              </a:rPr>
              <a:t>Percentage of Students in School Eligible for </a:t>
            </a:r>
            <a:r>
              <a:rPr lang="en-US" dirty="0">
                <a:solidFill>
                  <a:prstClr val="black"/>
                </a:solidFill>
              </a:rPr>
              <a:t>Free/Reduced-Price Lunch</a:t>
            </a:r>
          </a:p>
        </p:txBody>
      </p:sp>
    </p:spTree>
    <p:extLst>
      <p:ext uri="{BB962C8B-B14F-4D97-AF65-F5344CB8AC3E}">
        <p14:creationId xmlns:p14="http://schemas.microsoft.com/office/powerpoint/2010/main" val="28873902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74638"/>
            <a:ext cx="8229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r>
              <a:rPr lang="en-US" dirty="0">
                <a:solidFill>
                  <a:schemeClr val="tx1"/>
                </a:solidFill>
              </a:rPr>
              <a:t>Original Data for Slide </a:t>
            </a:r>
            <a:r>
              <a:rPr lang="en-US" dirty="0" smtClean="0">
                <a:solidFill>
                  <a:schemeClr val="tx1"/>
                </a:solidFill>
              </a:rPr>
              <a:t>10 </a:t>
            </a:r>
          </a:p>
          <a:p>
            <a:pPr lvl="0">
              <a:defRPr/>
            </a:pPr>
            <a:r>
              <a:rPr lang="en-US" dirty="0" smtClean="0">
                <a:solidFill>
                  <a:schemeClr val="tx1"/>
                </a:solidFill>
              </a:rPr>
              <a:t>(</a:t>
            </a:r>
            <a:r>
              <a:rPr lang="en-US" dirty="0">
                <a:solidFill>
                  <a:schemeClr val="tx1"/>
                </a:solidFill>
              </a:rPr>
              <a:t>not for presentation</a:t>
            </a:r>
            <a:r>
              <a:rPr lang="en-US" dirty="0" smtClean="0">
                <a:solidFill>
                  <a:schemeClr val="tx1"/>
                </a:solidFill>
              </a:rPr>
              <a:t>)</a:t>
            </a: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0350" y="2209006"/>
            <a:ext cx="6083300" cy="2058987"/>
          </a:xfrm>
          <a:prstGeom prst="rect">
            <a:avLst/>
          </a:prstGeom>
          <a:solidFill>
            <a:schemeClr val="bg1"/>
          </a:solidFill>
          <a:ln>
            <a:noFill/>
          </a:ln>
          <a:effectLst/>
        </p:spPr>
      </p:pic>
    </p:spTree>
    <p:extLst>
      <p:ext uri="{BB962C8B-B14F-4D97-AF65-F5344CB8AC3E}">
        <p14:creationId xmlns:p14="http://schemas.microsoft.com/office/powerpoint/2010/main" val="4284619076"/>
      </p:ext>
    </p:extLst>
  </p:cSld>
  <p:clrMapOvr>
    <a:masterClrMapping/>
  </p:clrMapOvr>
</p:sld>
</file>

<file path=ppt/theme/theme1.xml><?xml version="1.0" encoding="utf-8"?>
<a:theme xmlns:a="http://schemas.openxmlformats.org/drawingml/2006/main" name="NSSME ppt template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NSSME ppt template (4)</Template>
  <TotalTime>8633</TotalTime>
  <Words>8382</Words>
  <Application>Microsoft Office PowerPoint</Application>
  <PresentationFormat>On-screen Show (4:3)</PresentationFormat>
  <Paragraphs>972</Paragraphs>
  <Slides>84</Slides>
  <Notes>84</Notes>
  <HiddenSlides>0</HiddenSlides>
  <MMClips>0</MMClips>
  <ScaleCrop>false</ScaleCrop>
  <HeadingPairs>
    <vt:vector size="4" baseType="variant">
      <vt:variant>
        <vt:lpstr>Theme</vt:lpstr>
      </vt:variant>
      <vt:variant>
        <vt:i4>1</vt:i4>
      </vt:variant>
      <vt:variant>
        <vt:lpstr>Slide Titles</vt:lpstr>
      </vt:variant>
      <vt:variant>
        <vt:i4>84</vt:i4>
      </vt:variant>
    </vt:vector>
  </HeadingPairs>
  <TitlesOfParts>
    <vt:vector size="85" baseType="lpstr">
      <vt:lpstr>NSSME ppt template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Jordan Brinkman</dc:creator>
  <cp:lastModifiedBy>Jordan Brinkman</cp:lastModifiedBy>
  <cp:revision>471</cp:revision>
  <cp:lastPrinted>2014-01-16T14:32:40Z</cp:lastPrinted>
  <dcterms:created xsi:type="dcterms:W3CDTF">2013-08-19T14:34:21Z</dcterms:created>
  <dcterms:modified xsi:type="dcterms:W3CDTF">2014-01-29T17:14:56Z</dcterms:modified>
</cp:coreProperties>
</file>