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charts/chart4.xml" ContentType="application/vnd.openxmlformats-officedocument.drawingml.chart+xml"/>
  <Override PartName="/ppt/notesSlides/notesSlide11.xml" ContentType="application/vnd.openxmlformats-officedocument.presentationml.notesSlide+xml"/>
  <Override PartName="/ppt/charts/chart5.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6.xml" ContentType="application/vnd.openxmlformats-officedocument.drawingml.chart+xml"/>
  <Override PartName="/ppt/notesSlides/notesSlide14.xml" ContentType="application/vnd.openxmlformats-officedocument.presentationml.notesSlide+xml"/>
  <Override PartName="/ppt/charts/chart7.xml" ContentType="application/vnd.openxmlformats-officedocument.drawingml.chart+xml"/>
  <Override PartName="/ppt/notesSlides/notesSlide15.xml" ContentType="application/vnd.openxmlformats-officedocument.presentationml.notesSlide+xml"/>
  <Override PartName="/ppt/charts/chart8.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9.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0.xml" ContentType="application/vnd.openxmlformats-officedocument.drawingml.chart+xml"/>
  <Override PartName="/ppt/notesSlides/notesSlide20.xml" ContentType="application/vnd.openxmlformats-officedocument.presentationml.notesSlide+xml"/>
  <Override PartName="/ppt/charts/chart11.xml" ContentType="application/vnd.openxmlformats-officedocument.drawingml.chart+xml"/>
  <Override PartName="/ppt/notesSlides/notesSlide21.xml" ContentType="application/vnd.openxmlformats-officedocument.presentationml.notesSlide+xml"/>
  <Override PartName="/ppt/charts/chart12.xml" ContentType="application/vnd.openxmlformats-officedocument.drawingml.chart+xml"/>
  <Override PartName="/ppt/notesSlides/notesSlide22.xml" ContentType="application/vnd.openxmlformats-officedocument.presentationml.notesSlide+xml"/>
  <Override PartName="/ppt/charts/chart13.xml" ContentType="application/vnd.openxmlformats-officedocument.drawingml.chart+xml"/>
  <Override PartName="/ppt/notesSlides/notesSlide23.xml" ContentType="application/vnd.openxmlformats-officedocument.presentationml.notesSlide+xml"/>
  <Override PartName="/ppt/charts/chart14.xml" ContentType="application/vnd.openxmlformats-officedocument.drawingml.chart+xml"/>
  <Override PartName="/ppt/notesSlides/notesSlide24.xml" ContentType="application/vnd.openxmlformats-officedocument.presentationml.notesSlide+xml"/>
  <Override PartName="/ppt/charts/chart15.xml" ContentType="application/vnd.openxmlformats-officedocument.drawingml.chart+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6.xml" ContentType="application/vnd.openxmlformats-officedocument.drawingml.chart+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17.xml" ContentType="application/vnd.openxmlformats-officedocument.drawingml.chart+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18.xml" ContentType="application/vnd.openxmlformats-officedocument.drawingml.chart+xml"/>
  <Override PartName="/ppt/notesSlides/notesSlide32.xml" ContentType="application/vnd.openxmlformats-officedocument.presentationml.notesSlide+xml"/>
  <Override PartName="/ppt/charts/chart19.xml" ContentType="application/vnd.openxmlformats-officedocument.drawingml.chart+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harts/chart20.xml" ContentType="application/vnd.openxmlformats-officedocument.drawingml.chart+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rts/chart21.xml" ContentType="application/vnd.openxmlformats-officedocument.drawingml.chart+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rts/chart22.xml" ContentType="application/vnd.openxmlformats-officedocument.drawingml.chart+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rts/chart23.xml" ContentType="application/vnd.openxmlformats-officedocument.drawingml.chart+xml"/>
  <Override PartName="/ppt/notesSlides/notesSlide41.xml" ContentType="application/vnd.openxmlformats-officedocument.presentationml.notesSlide+xml"/>
  <Override PartName="/ppt/charts/chart24.xml" ContentType="application/vnd.openxmlformats-officedocument.drawingml.chart+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charts/chart25.xml" ContentType="application/vnd.openxmlformats-officedocument.drawingml.chart+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charts/chart26.xml" ContentType="application/vnd.openxmlformats-officedocument.drawingml.chart+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charts/chart27.xml" ContentType="application/vnd.openxmlformats-officedocument.drawingml.chart+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charts/chart28.xml" ContentType="application/vnd.openxmlformats-officedocument.drawingml.chart+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charts/chart29.xml" ContentType="application/vnd.openxmlformats-officedocument.drawingml.chart+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charts/chart30.xml" ContentType="application/vnd.openxmlformats-officedocument.drawingml.chart+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charts/chart3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7"/>
  </p:notesMasterIdLst>
  <p:sldIdLst>
    <p:sldId id="259" r:id="rId2"/>
    <p:sldId id="258" r:id="rId3"/>
    <p:sldId id="268" r:id="rId4"/>
    <p:sldId id="360" r:id="rId5"/>
    <p:sldId id="262" r:id="rId6"/>
    <p:sldId id="361" r:id="rId7"/>
    <p:sldId id="339" r:id="rId8"/>
    <p:sldId id="362" r:id="rId9"/>
    <p:sldId id="273" r:id="rId10"/>
    <p:sldId id="272" r:id="rId11"/>
    <p:sldId id="271" r:id="rId12"/>
    <p:sldId id="363" r:id="rId13"/>
    <p:sldId id="336" r:id="rId14"/>
    <p:sldId id="337" r:id="rId15"/>
    <p:sldId id="338" r:id="rId16"/>
    <p:sldId id="364" r:id="rId17"/>
    <p:sldId id="278" r:id="rId18"/>
    <p:sldId id="365" r:id="rId19"/>
    <p:sldId id="285" r:id="rId20"/>
    <p:sldId id="383" r:id="rId21"/>
    <p:sldId id="284" r:id="rId22"/>
    <p:sldId id="384" r:id="rId23"/>
    <p:sldId id="283" r:id="rId24"/>
    <p:sldId id="385" r:id="rId25"/>
    <p:sldId id="366" r:id="rId26"/>
    <p:sldId id="288" r:id="rId27"/>
    <p:sldId id="291" r:id="rId28"/>
    <p:sldId id="367" r:id="rId29"/>
    <p:sldId id="293" r:id="rId30"/>
    <p:sldId id="368" r:id="rId31"/>
    <p:sldId id="295" r:id="rId32"/>
    <p:sldId id="387" r:id="rId33"/>
    <p:sldId id="369" r:id="rId34"/>
    <p:sldId id="297" r:id="rId35"/>
    <p:sldId id="370" r:id="rId36"/>
    <p:sldId id="300" r:id="rId37"/>
    <p:sldId id="371" r:id="rId38"/>
    <p:sldId id="303" r:id="rId39"/>
    <p:sldId id="372" r:id="rId40"/>
    <p:sldId id="306" r:id="rId41"/>
    <p:sldId id="307" r:id="rId42"/>
    <p:sldId id="373" r:id="rId43"/>
    <p:sldId id="311" r:id="rId44"/>
    <p:sldId id="374" r:id="rId45"/>
    <p:sldId id="313" r:id="rId46"/>
    <p:sldId id="375" r:id="rId47"/>
    <p:sldId id="316" r:id="rId48"/>
    <p:sldId id="376" r:id="rId49"/>
    <p:sldId id="318" r:id="rId50"/>
    <p:sldId id="377" r:id="rId51"/>
    <p:sldId id="320" r:id="rId52"/>
    <p:sldId id="378" r:id="rId53"/>
    <p:sldId id="325" r:id="rId54"/>
    <p:sldId id="379" r:id="rId55"/>
    <p:sldId id="329" r:id="rId5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rdan Brinkman" initials="J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71576" autoAdjust="0"/>
  </p:normalViewPr>
  <p:slideViewPr>
    <p:cSldViewPr>
      <p:cViewPr>
        <p:scale>
          <a:sx n="80" d="100"/>
          <a:sy n="80" d="100"/>
        </p:scale>
        <p:origin x="-768" y="1368"/>
      </p:cViewPr>
      <p:guideLst>
        <p:guide orient="horz" pos="2160"/>
        <p:guide pos="2880"/>
      </p:guideLst>
    </p:cSldViewPr>
  </p:slideViewPr>
  <p:notesTextViewPr>
    <p:cViewPr>
      <p:scale>
        <a:sx n="1" d="1"/>
        <a:sy n="1" d="1"/>
      </p:scale>
      <p:origin x="0" y="0"/>
    </p:cViewPr>
  </p:notesTextViewPr>
  <p:sorterViewPr>
    <p:cViewPr>
      <p:scale>
        <a:sx n="100" d="100"/>
        <a:sy n="100" d="100"/>
      </p:scale>
      <p:origin x="0" y="1015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Percent of Teachers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87</c:v>
                </c:pt>
                <c:pt idx="1">
                  <c:v>89</c:v>
                </c:pt>
                <c:pt idx="2">
                  <c:v>88</c:v>
                </c:pt>
              </c:numCache>
            </c:numRef>
          </c:val>
        </c:ser>
        <c:dLbls>
          <c:showLegendKey val="0"/>
          <c:showVal val="0"/>
          <c:showCatName val="0"/>
          <c:showSerName val="0"/>
          <c:showPercent val="0"/>
          <c:showBubbleSize val="0"/>
        </c:dLbls>
        <c:gapWidth val="150"/>
        <c:axId val="105892864"/>
        <c:axId val="42066688"/>
      </c:barChart>
      <c:catAx>
        <c:axId val="105892864"/>
        <c:scaling>
          <c:orientation val="minMax"/>
        </c:scaling>
        <c:delete val="0"/>
        <c:axPos val="b"/>
        <c:majorTickMark val="out"/>
        <c:minorTickMark val="none"/>
        <c:tickLblPos val="nextTo"/>
        <c:crossAx val="42066688"/>
        <c:crosses val="autoZero"/>
        <c:auto val="1"/>
        <c:lblAlgn val="ctr"/>
        <c:lblOffset val="100"/>
        <c:noMultiLvlLbl val="0"/>
      </c:catAx>
      <c:valAx>
        <c:axId val="42066688"/>
        <c:scaling>
          <c:orientation val="minMax"/>
          <c:min val="0"/>
        </c:scaling>
        <c:delete val="0"/>
        <c:axPos val="l"/>
        <c:title>
          <c:tx>
            <c:rich>
              <a:bodyPr rot="-540000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10589286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Teachers</c:v>
                </c:pt>
              </c:strCache>
            </c:strRef>
          </c:tx>
          <c:invertIfNegative val="0"/>
          <c:dLbls>
            <c:showLegendKey val="0"/>
            <c:showVal val="1"/>
            <c:showCatName val="0"/>
            <c:showSerName val="0"/>
            <c:showPercent val="0"/>
            <c:showBubbleSize val="0"/>
            <c:showLeaderLines val="0"/>
          </c:dLbls>
          <c:cat>
            <c:strRef>
              <c:f>Sheet1!$A$2:$A$6</c:f>
              <c:strCache>
                <c:ptCount val="5"/>
                <c:pt idx="0">
                  <c:v>Implementing mathematics textbook/program</c:v>
                </c:pt>
                <c:pt idx="1">
                  <c:v>Monitoring student understanding</c:v>
                </c:pt>
                <c:pt idx="2">
                  <c:v>Assessing student understanding</c:v>
                </c:pt>
                <c:pt idx="3">
                  <c:v>Planning instruction for students at different levels</c:v>
                </c:pt>
                <c:pt idx="4">
                  <c:v>Learning to use hands-on activities</c:v>
                </c:pt>
              </c:strCache>
            </c:strRef>
          </c:cat>
          <c:val>
            <c:numRef>
              <c:f>Sheet1!$B$2:$B$6</c:f>
              <c:numCache>
                <c:formatCode>General</c:formatCode>
                <c:ptCount val="5"/>
                <c:pt idx="0">
                  <c:v>55</c:v>
                </c:pt>
                <c:pt idx="1">
                  <c:v>56</c:v>
                </c:pt>
                <c:pt idx="2">
                  <c:v>58</c:v>
                </c:pt>
                <c:pt idx="3">
                  <c:v>60</c:v>
                </c:pt>
                <c:pt idx="4">
                  <c:v>80</c:v>
                </c:pt>
              </c:numCache>
            </c:numRef>
          </c:val>
        </c:ser>
        <c:dLbls>
          <c:showLegendKey val="0"/>
          <c:showVal val="0"/>
          <c:showCatName val="0"/>
          <c:showSerName val="0"/>
          <c:showPercent val="0"/>
          <c:showBubbleSize val="0"/>
        </c:dLbls>
        <c:gapWidth val="150"/>
        <c:axId val="102812672"/>
        <c:axId val="102818560"/>
      </c:barChart>
      <c:catAx>
        <c:axId val="102812672"/>
        <c:scaling>
          <c:orientation val="minMax"/>
        </c:scaling>
        <c:delete val="0"/>
        <c:axPos val="l"/>
        <c:majorTickMark val="out"/>
        <c:minorTickMark val="none"/>
        <c:tickLblPos val="nextTo"/>
        <c:txPr>
          <a:bodyPr/>
          <a:lstStyle/>
          <a:p>
            <a:pPr>
              <a:defRPr sz="1600"/>
            </a:pPr>
            <a:endParaRPr lang="en-US"/>
          </a:p>
        </c:txPr>
        <c:crossAx val="102818560"/>
        <c:crosses val="autoZero"/>
        <c:auto val="1"/>
        <c:lblAlgn val="ctr"/>
        <c:lblOffset val="100"/>
        <c:noMultiLvlLbl val="0"/>
      </c:catAx>
      <c:valAx>
        <c:axId val="102818560"/>
        <c:scaling>
          <c:orientation val="minMax"/>
        </c:scaling>
        <c:delete val="0"/>
        <c:axPos val="b"/>
        <c:title>
          <c:tx>
            <c:rich>
              <a:bodyPr rot="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10281267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Teachers</c:v>
                </c:pt>
              </c:strCache>
            </c:strRef>
          </c:tx>
          <c:invertIfNegative val="0"/>
          <c:dLbls>
            <c:showLegendKey val="0"/>
            <c:showVal val="1"/>
            <c:showCatName val="0"/>
            <c:showSerName val="0"/>
            <c:showPercent val="0"/>
            <c:showBubbleSize val="0"/>
            <c:showLeaderLines val="0"/>
          </c:dLbls>
          <c:cat>
            <c:strRef>
              <c:f>Sheet1!$A$2:$A$7</c:f>
              <c:strCache>
                <c:ptCount val="6"/>
                <c:pt idx="0">
                  <c:v>Teaching content to ELLs</c:v>
                </c:pt>
                <c:pt idx="1">
                  <c:v>Providing alternative learning experiences</c:v>
                </c:pt>
                <c:pt idx="2">
                  <c:v>Providing enrichment for gifted students</c:v>
                </c:pt>
                <c:pt idx="3">
                  <c:v>Deepening their content knowledge</c:v>
                </c:pt>
                <c:pt idx="4">
                  <c:v>Finding out what students know prior to instruction</c:v>
                </c:pt>
                <c:pt idx="5">
                  <c:v>Learning about student difficulties </c:v>
                </c:pt>
              </c:strCache>
            </c:strRef>
          </c:cat>
          <c:val>
            <c:numRef>
              <c:f>Sheet1!$B$2:$B$7</c:f>
              <c:numCache>
                <c:formatCode>General</c:formatCode>
                <c:ptCount val="6"/>
                <c:pt idx="0">
                  <c:v>21</c:v>
                </c:pt>
                <c:pt idx="1">
                  <c:v>33</c:v>
                </c:pt>
                <c:pt idx="2">
                  <c:v>37</c:v>
                </c:pt>
                <c:pt idx="3">
                  <c:v>43</c:v>
                </c:pt>
                <c:pt idx="4">
                  <c:v>43</c:v>
                </c:pt>
                <c:pt idx="5">
                  <c:v>49</c:v>
                </c:pt>
              </c:numCache>
            </c:numRef>
          </c:val>
        </c:ser>
        <c:dLbls>
          <c:showLegendKey val="0"/>
          <c:showVal val="0"/>
          <c:showCatName val="0"/>
          <c:showSerName val="0"/>
          <c:showPercent val="0"/>
          <c:showBubbleSize val="0"/>
        </c:dLbls>
        <c:gapWidth val="150"/>
        <c:axId val="102959744"/>
        <c:axId val="102965632"/>
      </c:barChart>
      <c:catAx>
        <c:axId val="102959744"/>
        <c:scaling>
          <c:orientation val="minMax"/>
        </c:scaling>
        <c:delete val="0"/>
        <c:axPos val="l"/>
        <c:majorTickMark val="out"/>
        <c:minorTickMark val="none"/>
        <c:tickLblPos val="nextTo"/>
        <c:txPr>
          <a:bodyPr/>
          <a:lstStyle/>
          <a:p>
            <a:pPr>
              <a:defRPr sz="1600"/>
            </a:pPr>
            <a:endParaRPr lang="en-US"/>
          </a:p>
        </c:txPr>
        <c:crossAx val="102965632"/>
        <c:crosses val="autoZero"/>
        <c:auto val="1"/>
        <c:lblAlgn val="ctr"/>
        <c:lblOffset val="100"/>
        <c:noMultiLvlLbl val="0"/>
      </c:catAx>
      <c:valAx>
        <c:axId val="102965632"/>
        <c:scaling>
          <c:orientation val="minMax"/>
          <c:max val="100"/>
        </c:scaling>
        <c:delete val="0"/>
        <c:axPos val="b"/>
        <c:title>
          <c:tx>
            <c:rich>
              <a:bodyPr rot="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10295974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Teachers</c:v>
                </c:pt>
              </c:strCache>
            </c:strRef>
          </c:tx>
          <c:invertIfNegative val="0"/>
          <c:dLbls>
            <c:showLegendKey val="0"/>
            <c:showVal val="1"/>
            <c:showCatName val="0"/>
            <c:showSerName val="0"/>
            <c:showPercent val="0"/>
            <c:showBubbleSize val="0"/>
            <c:showLeaderLines val="0"/>
          </c:dLbls>
          <c:cat>
            <c:strRef>
              <c:f>Sheet1!$A$2:$A$6</c:f>
              <c:strCache>
                <c:ptCount val="5"/>
                <c:pt idx="0">
                  <c:v>Learning about student difficulties </c:v>
                </c:pt>
                <c:pt idx="1">
                  <c:v>Monitoring student understanding</c:v>
                </c:pt>
                <c:pt idx="2">
                  <c:v>Assessing student understanding</c:v>
                </c:pt>
                <c:pt idx="3">
                  <c:v>Planning instruction for students at different levels</c:v>
                </c:pt>
                <c:pt idx="4">
                  <c:v>Learning to use hands-on activities</c:v>
                </c:pt>
              </c:strCache>
            </c:strRef>
          </c:cat>
          <c:val>
            <c:numRef>
              <c:f>Sheet1!$B$2:$B$6</c:f>
              <c:numCache>
                <c:formatCode>General</c:formatCode>
                <c:ptCount val="5"/>
                <c:pt idx="0">
                  <c:v>51</c:v>
                </c:pt>
                <c:pt idx="1">
                  <c:v>55</c:v>
                </c:pt>
                <c:pt idx="2">
                  <c:v>57</c:v>
                </c:pt>
                <c:pt idx="3">
                  <c:v>64</c:v>
                </c:pt>
                <c:pt idx="4">
                  <c:v>67</c:v>
                </c:pt>
              </c:numCache>
            </c:numRef>
          </c:val>
        </c:ser>
        <c:dLbls>
          <c:showLegendKey val="0"/>
          <c:showVal val="0"/>
          <c:showCatName val="0"/>
          <c:showSerName val="0"/>
          <c:showPercent val="0"/>
          <c:showBubbleSize val="0"/>
        </c:dLbls>
        <c:gapWidth val="150"/>
        <c:axId val="102979840"/>
        <c:axId val="103010304"/>
      </c:barChart>
      <c:catAx>
        <c:axId val="102979840"/>
        <c:scaling>
          <c:orientation val="minMax"/>
        </c:scaling>
        <c:delete val="0"/>
        <c:axPos val="l"/>
        <c:majorTickMark val="out"/>
        <c:minorTickMark val="none"/>
        <c:tickLblPos val="nextTo"/>
        <c:txPr>
          <a:bodyPr/>
          <a:lstStyle/>
          <a:p>
            <a:pPr>
              <a:defRPr sz="1600"/>
            </a:pPr>
            <a:endParaRPr lang="en-US"/>
          </a:p>
        </c:txPr>
        <c:crossAx val="103010304"/>
        <c:crosses val="autoZero"/>
        <c:auto val="1"/>
        <c:lblAlgn val="ctr"/>
        <c:lblOffset val="100"/>
        <c:noMultiLvlLbl val="0"/>
      </c:catAx>
      <c:valAx>
        <c:axId val="103010304"/>
        <c:scaling>
          <c:orientation val="minMax"/>
          <c:max val="100"/>
        </c:scaling>
        <c:delete val="0"/>
        <c:axPos val="b"/>
        <c:title>
          <c:tx>
            <c:rich>
              <a:bodyPr rot="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10297984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Teachers</c:v>
                </c:pt>
              </c:strCache>
            </c:strRef>
          </c:tx>
          <c:invertIfNegative val="0"/>
          <c:dLbls>
            <c:showLegendKey val="0"/>
            <c:showVal val="1"/>
            <c:showCatName val="0"/>
            <c:showSerName val="0"/>
            <c:showPercent val="0"/>
            <c:showBubbleSize val="0"/>
            <c:showLeaderLines val="0"/>
          </c:dLbls>
          <c:cat>
            <c:strRef>
              <c:f>Sheet1!$A$2:$A$7</c:f>
              <c:strCache>
                <c:ptCount val="6"/>
                <c:pt idx="0">
                  <c:v>Teaching content to ELLs</c:v>
                </c:pt>
                <c:pt idx="1">
                  <c:v>Providing enrichment for gifted students</c:v>
                </c:pt>
                <c:pt idx="2">
                  <c:v>Finding out what students know prior to instruction</c:v>
                </c:pt>
                <c:pt idx="3">
                  <c:v>Implementing mathematics textbook/program</c:v>
                </c:pt>
                <c:pt idx="4">
                  <c:v>Providing alternative learning experiences</c:v>
                </c:pt>
                <c:pt idx="5">
                  <c:v>Deepening their content knowledge</c:v>
                </c:pt>
              </c:strCache>
            </c:strRef>
          </c:cat>
          <c:val>
            <c:numRef>
              <c:f>Sheet1!$B$2:$B$7</c:f>
              <c:numCache>
                <c:formatCode>General</c:formatCode>
                <c:ptCount val="6"/>
                <c:pt idx="0">
                  <c:v>19</c:v>
                </c:pt>
                <c:pt idx="1">
                  <c:v>30</c:v>
                </c:pt>
                <c:pt idx="2">
                  <c:v>37</c:v>
                </c:pt>
                <c:pt idx="3">
                  <c:v>39</c:v>
                </c:pt>
                <c:pt idx="4">
                  <c:v>39</c:v>
                </c:pt>
                <c:pt idx="5">
                  <c:v>44</c:v>
                </c:pt>
              </c:numCache>
            </c:numRef>
          </c:val>
        </c:ser>
        <c:dLbls>
          <c:showLegendKey val="0"/>
          <c:showVal val="0"/>
          <c:showCatName val="0"/>
          <c:showSerName val="0"/>
          <c:showPercent val="0"/>
          <c:showBubbleSize val="0"/>
        </c:dLbls>
        <c:gapWidth val="150"/>
        <c:axId val="103090048"/>
        <c:axId val="103091584"/>
      </c:barChart>
      <c:catAx>
        <c:axId val="103090048"/>
        <c:scaling>
          <c:orientation val="minMax"/>
        </c:scaling>
        <c:delete val="0"/>
        <c:axPos val="l"/>
        <c:majorTickMark val="out"/>
        <c:minorTickMark val="none"/>
        <c:tickLblPos val="nextTo"/>
        <c:txPr>
          <a:bodyPr/>
          <a:lstStyle/>
          <a:p>
            <a:pPr>
              <a:defRPr sz="1600"/>
            </a:pPr>
            <a:endParaRPr lang="en-US"/>
          </a:p>
        </c:txPr>
        <c:crossAx val="103091584"/>
        <c:crosses val="autoZero"/>
        <c:auto val="1"/>
        <c:lblAlgn val="ctr"/>
        <c:lblOffset val="100"/>
        <c:noMultiLvlLbl val="0"/>
      </c:catAx>
      <c:valAx>
        <c:axId val="103091584"/>
        <c:scaling>
          <c:orientation val="minMax"/>
          <c:max val="100"/>
        </c:scaling>
        <c:delete val="0"/>
        <c:axPos val="b"/>
        <c:title>
          <c:tx>
            <c:rich>
              <a:bodyPr rot="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10309004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Teachers</c:v>
                </c:pt>
              </c:strCache>
            </c:strRef>
          </c:tx>
          <c:invertIfNegative val="0"/>
          <c:dLbls>
            <c:showLegendKey val="0"/>
            <c:showVal val="1"/>
            <c:showCatName val="0"/>
            <c:showSerName val="0"/>
            <c:showPercent val="0"/>
            <c:showBubbleSize val="0"/>
            <c:showLeaderLines val="0"/>
          </c:dLbls>
          <c:cat>
            <c:strRef>
              <c:f>Sheet1!$A$2:$A$6</c:f>
              <c:strCache>
                <c:ptCount val="5"/>
                <c:pt idx="0">
                  <c:v>Learning about student difficulties </c:v>
                </c:pt>
                <c:pt idx="1">
                  <c:v>Assessing student understanding</c:v>
                </c:pt>
                <c:pt idx="2">
                  <c:v>Monitoring student understanding</c:v>
                </c:pt>
                <c:pt idx="3">
                  <c:v>Planning instruction for students at different levels</c:v>
                </c:pt>
                <c:pt idx="4">
                  <c:v>Learning to use hands-on activities</c:v>
                </c:pt>
              </c:strCache>
            </c:strRef>
          </c:cat>
          <c:val>
            <c:numRef>
              <c:f>Sheet1!$B$2:$B$6</c:f>
              <c:numCache>
                <c:formatCode>General</c:formatCode>
                <c:ptCount val="5"/>
                <c:pt idx="0">
                  <c:v>46</c:v>
                </c:pt>
                <c:pt idx="1">
                  <c:v>49</c:v>
                </c:pt>
                <c:pt idx="2">
                  <c:v>49</c:v>
                </c:pt>
                <c:pt idx="3">
                  <c:v>53</c:v>
                </c:pt>
                <c:pt idx="4">
                  <c:v>55</c:v>
                </c:pt>
              </c:numCache>
            </c:numRef>
          </c:val>
        </c:ser>
        <c:dLbls>
          <c:showLegendKey val="0"/>
          <c:showVal val="0"/>
          <c:showCatName val="0"/>
          <c:showSerName val="0"/>
          <c:showPercent val="0"/>
          <c:showBubbleSize val="0"/>
        </c:dLbls>
        <c:gapWidth val="150"/>
        <c:axId val="104887808"/>
        <c:axId val="104889344"/>
      </c:barChart>
      <c:catAx>
        <c:axId val="104887808"/>
        <c:scaling>
          <c:orientation val="minMax"/>
        </c:scaling>
        <c:delete val="0"/>
        <c:axPos val="l"/>
        <c:majorTickMark val="out"/>
        <c:minorTickMark val="none"/>
        <c:tickLblPos val="nextTo"/>
        <c:txPr>
          <a:bodyPr/>
          <a:lstStyle/>
          <a:p>
            <a:pPr>
              <a:defRPr sz="1600"/>
            </a:pPr>
            <a:endParaRPr lang="en-US"/>
          </a:p>
        </c:txPr>
        <c:crossAx val="104889344"/>
        <c:crosses val="autoZero"/>
        <c:auto val="1"/>
        <c:lblAlgn val="ctr"/>
        <c:lblOffset val="100"/>
        <c:noMultiLvlLbl val="0"/>
      </c:catAx>
      <c:valAx>
        <c:axId val="104889344"/>
        <c:scaling>
          <c:orientation val="minMax"/>
          <c:max val="100"/>
        </c:scaling>
        <c:delete val="0"/>
        <c:axPos val="b"/>
        <c:title>
          <c:tx>
            <c:rich>
              <a:bodyPr rot="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10488780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Teachers</c:v>
                </c:pt>
              </c:strCache>
            </c:strRef>
          </c:tx>
          <c:invertIfNegative val="0"/>
          <c:dLbls>
            <c:showLegendKey val="0"/>
            <c:showVal val="1"/>
            <c:showCatName val="0"/>
            <c:showSerName val="0"/>
            <c:showPercent val="0"/>
            <c:showBubbleSize val="0"/>
            <c:showLeaderLines val="0"/>
          </c:dLbls>
          <c:cat>
            <c:strRef>
              <c:f>Sheet1!$A$2:$A$7</c:f>
              <c:strCache>
                <c:ptCount val="6"/>
                <c:pt idx="0">
                  <c:v>Teaching content to ELLs</c:v>
                </c:pt>
                <c:pt idx="1">
                  <c:v>Providing enrichment for gifted students</c:v>
                </c:pt>
                <c:pt idx="2">
                  <c:v>Providing alternative learning experiences</c:v>
                </c:pt>
                <c:pt idx="3">
                  <c:v>Implementing mathematics textbook/program</c:v>
                </c:pt>
                <c:pt idx="4">
                  <c:v>Finding out what students know prior to instruction</c:v>
                </c:pt>
                <c:pt idx="5">
                  <c:v>Deepening their content knowledge</c:v>
                </c:pt>
              </c:strCache>
            </c:strRef>
          </c:cat>
          <c:val>
            <c:numRef>
              <c:f>Sheet1!$B$2:$B$7</c:f>
              <c:numCache>
                <c:formatCode>General</c:formatCode>
                <c:ptCount val="6"/>
                <c:pt idx="0">
                  <c:v>18</c:v>
                </c:pt>
                <c:pt idx="1">
                  <c:v>21</c:v>
                </c:pt>
                <c:pt idx="2">
                  <c:v>30</c:v>
                </c:pt>
                <c:pt idx="3">
                  <c:v>32</c:v>
                </c:pt>
                <c:pt idx="4">
                  <c:v>32</c:v>
                </c:pt>
                <c:pt idx="5">
                  <c:v>35</c:v>
                </c:pt>
              </c:numCache>
            </c:numRef>
          </c:val>
        </c:ser>
        <c:dLbls>
          <c:showLegendKey val="0"/>
          <c:showVal val="0"/>
          <c:showCatName val="0"/>
          <c:showSerName val="0"/>
          <c:showPercent val="0"/>
          <c:showBubbleSize val="0"/>
        </c:dLbls>
        <c:gapWidth val="150"/>
        <c:axId val="105751680"/>
        <c:axId val="105753216"/>
      </c:barChart>
      <c:catAx>
        <c:axId val="105751680"/>
        <c:scaling>
          <c:orientation val="minMax"/>
        </c:scaling>
        <c:delete val="0"/>
        <c:axPos val="l"/>
        <c:majorTickMark val="out"/>
        <c:minorTickMark val="none"/>
        <c:tickLblPos val="nextTo"/>
        <c:txPr>
          <a:bodyPr/>
          <a:lstStyle/>
          <a:p>
            <a:pPr>
              <a:defRPr sz="1600"/>
            </a:pPr>
            <a:endParaRPr lang="en-US"/>
          </a:p>
        </c:txPr>
        <c:crossAx val="105753216"/>
        <c:crosses val="autoZero"/>
        <c:auto val="1"/>
        <c:lblAlgn val="ctr"/>
        <c:lblOffset val="100"/>
        <c:noMultiLvlLbl val="0"/>
      </c:catAx>
      <c:valAx>
        <c:axId val="105753216"/>
        <c:scaling>
          <c:orientation val="minMax"/>
          <c:max val="100"/>
        </c:scaling>
        <c:delete val="0"/>
        <c:axPos val="b"/>
        <c:title>
          <c:tx>
            <c:rich>
              <a:bodyPr rot="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10575168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Led teacher study group</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8</c:v>
                </c:pt>
                <c:pt idx="1">
                  <c:v>21</c:v>
                </c:pt>
                <c:pt idx="2">
                  <c:v>25</c:v>
                </c:pt>
              </c:numCache>
            </c:numRef>
          </c:val>
        </c:ser>
        <c:ser>
          <c:idx val="1"/>
          <c:order val="1"/>
          <c:tx>
            <c:strRef>
              <c:f>Sheet1!$C$1</c:f>
              <c:strCache>
                <c:ptCount val="1"/>
                <c:pt idx="0">
                  <c:v>Supervised student teacher</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35</c:v>
                </c:pt>
                <c:pt idx="1">
                  <c:v>24</c:v>
                </c:pt>
                <c:pt idx="2">
                  <c:v>23</c:v>
                </c:pt>
              </c:numCache>
            </c:numRef>
          </c:val>
        </c:ser>
        <c:ser>
          <c:idx val="2"/>
          <c:order val="2"/>
          <c:tx>
            <c:strRef>
              <c:f>Sheet1!$D$1</c:f>
              <c:strCache>
                <c:ptCount val="1"/>
                <c:pt idx="0">
                  <c:v>Served as formal mentor/coach</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Sheet1!$D$2:$D$4</c:f>
              <c:numCache>
                <c:formatCode>General</c:formatCode>
                <c:ptCount val="3"/>
                <c:pt idx="0">
                  <c:v>10</c:v>
                </c:pt>
                <c:pt idx="1">
                  <c:v>22</c:v>
                </c:pt>
                <c:pt idx="2">
                  <c:v>22</c:v>
                </c:pt>
              </c:numCache>
            </c:numRef>
          </c:val>
        </c:ser>
        <c:ser>
          <c:idx val="3"/>
          <c:order val="3"/>
          <c:tx>
            <c:strRef>
              <c:f>Sheet1!$E$1</c:f>
              <c:strCache>
                <c:ptCount val="1"/>
                <c:pt idx="0">
                  <c:v>Taught in-service workshops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Sheet1!$E$2:$E$4</c:f>
              <c:numCache>
                <c:formatCode>General</c:formatCode>
                <c:ptCount val="3"/>
                <c:pt idx="0">
                  <c:v>6</c:v>
                </c:pt>
                <c:pt idx="1">
                  <c:v>14</c:v>
                </c:pt>
                <c:pt idx="2">
                  <c:v>15</c:v>
                </c:pt>
              </c:numCache>
            </c:numRef>
          </c:val>
        </c:ser>
        <c:dLbls>
          <c:showLegendKey val="0"/>
          <c:showVal val="0"/>
          <c:showCatName val="0"/>
          <c:showSerName val="0"/>
          <c:showPercent val="0"/>
          <c:showBubbleSize val="0"/>
        </c:dLbls>
        <c:gapWidth val="150"/>
        <c:axId val="105781504"/>
        <c:axId val="105787392"/>
      </c:barChart>
      <c:catAx>
        <c:axId val="105781504"/>
        <c:scaling>
          <c:orientation val="minMax"/>
        </c:scaling>
        <c:delete val="0"/>
        <c:axPos val="b"/>
        <c:majorTickMark val="out"/>
        <c:minorTickMark val="none"/>
        <c:tickLblPos val="nextTo"/>
        <c:crossAx val="105787392"/>
        <c:crosses val="autoZero"/>
        <c:auto val="1"/>
        <c:lblAlgn val="ctr"/>
        <c:lblOffset val="100"/>
        <c:noMultiLvlLbl val="0"/>
      </c:catAx>
      <c:valAx>
        <c:axId val="105787392"/>
        <c:scaling>
          <c:orientation val="minMax"/>
          <c:max val="100"/>
        </c:scaling>
        <c:delete val="0"/>
        <c:axPos val="l"/>
        <c:title>
          <c:tx>
            <c:rich>
              <a:bodyPr rot="-540000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105781504"/>
        <c:crosses val="autoZero"/>
        <c:crossBetween val="between"/>
        <c:majorUnit val="20"/>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Mathematics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 </c:v>
                </c:pt>
                <c:pt idx="2">
                  <c:v>High</c:v>
                </c:pt>
              </c:strCache>
            </c:strRef>
          </c:cat>
          <c:val>
            <c:numRef>
              <c:f>Sheet1!$B$2:$B$4</c:f>
              <c:numCache>
                <c:formatCode>General</c:formatCode>
                <c:ptCount val="3"/>
                <c:pt idx="0">
                  <c:v>65</c:v>
                </c:pt>
                <c:pt idx="1">
                  <c:v>60</c:v>
                </c:pt>
                <c:pt idx="2">
                  <c:v>51</c:v>
                </c:pt>
              </c:numCache>
            </c:numRef>
          </c:val>
        </c:ser>
        <c:dLbls>
          <c:showLegendKey val="0"/>
          <c:showVal val="0"/>
          <c:showCatName val="0"/>
          <c:showSerName val="0"/>
          <c:showPercent val="0"/>
          <c:showBubbleSize val="0"/>
        </c:dLbls>
        <c:gapWidth val="150"/>
        <c:axId val="106350848"/>
        <c:axId val="106356736"/>
      </c:barChart>
      <c:catAx>
        <c:axId val="106350848"/>
        <c:scaling>
          <c:orientation val="minMax"/>
        </c:scaling>
        <c:delete val="0"/>
        <c:axPos val="b"/>
        <c:majorTickMark val="out"/>
        <c:minorTickMark val="none"/>
        <c:tickLblPos val="nextTo"/>
        <c:crossAx val="106356736"/>
        <c:crosses val="autoZero"/>
        <c:auto val="1"/>
        <c:lblAlgn val="ctr"/>
        <c:lblOffset val="100"/>
        <c:noMultiLvlLbl val="0"/>
      </c:catAx>
      <c:valAx>
        <c:axId val="106356736"/>
        <c:scaling>
          <c:orientation val="minMax"/>
          <c:max val="100"/>
        </c:scaling>
        <c:delete val="0"/>
        <c:axPos val="l"/>
        <c:title>
          <c:tx>
            <c:rich>
              <a:bodyPr rot="-540000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10635084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Teachers</c:v>
                </c:pt>
              </c:strCache>
            </c:strRef>
          </c:tx>
          <c:invertIfNegative val="0"/>
          <c:dLbls>
            <c:showLegendKey val="0"/>
            <c:showVal val="1"/>
            <c:showCatName val="0"/>
            <c:showSerName val="0"/>
            <c:showPercent val="0"/>
            <c:showBubbleSize val="0"/>
            <c:showLeaderLines val="0"/>
          </c:dLbls>
          <c:cat>
            <c:strRef>
              <c:f>Sheet1!$A$2:$A$6</c:f>
              <c:strCache>
                <c:ptCount val="5"/>
                <c:pt idx="0">
                  <c:v>How to monitor student understanding</c:v>
                </c:pt>
                <c:pt idx="1">
                  <c:v>How to use technology</c:v>
                </c:pt>
                <c:pt idx="2">
                  <c:v>How to use instructional materials</c:v>
                </c:pt>
                <c:pt idx="3">
                  <c:v>Mathematics content</c:v>
                </c:pt>
                <c:pt idx="4">
                  <c:v>State mathematics standards</c:v>
                </c:pt>
              </c:strCache>
            </c:strRef>
          </c:cat>
          <c:val>
            <c:numRef>
              <c:f>Sheet1!$B$2:$B$6</c:f>
              <c:numCache>
                <c:formatCode>General</c:formatCode>
                <c:ptCount val="5"/>
                <c:pt idx="0">
                  <c:v>43</c:v>
                </c:pt>
                <c:pt idx="1">
                  <c:v>46</c:v>
                </c:pt>
                <c:pt idx="2">
                  <c:v>55</c:v>
                </c:pt>
                <c:pt idx="3">
                  <c:v>60</c:v>
                </c:pt>
                <c:pt idx="4">
                  <c:v>76</c:v>
                </c:pt>
              </c:numCache>
            </c:numRef>
          </c:val>
        </c:ser>
        <c:dLbls>
          <c:showLegendKey val="0"/>
          <c:showVal val="0"/>
          <c:showCatName val="0"/>
          <c:showSerName val="0"/>
          <c:showPercent val="0"/>
          <c:showBubbleSize val="0"/>
        </c:dLbls>
        <c:gapWidth val="150"/>
        <c:axId val="112128000"/>
        <c:axId val="112129536"/>
      </c:barChart>
      <c:catAx>
        <c:axId val="112128000"/>
        <c:scaling>
          <c:orientation val="minMax"/>
        </c:scaling>
        <c:delete val="0"/>
        <c:axPos val="l"/>
        <c:majorTickMark val="out"/>
        <c:minorTickMark val="none"/>
        <c:tickLblPos val="nextTo"/>
        <c:txPr>
          <a:bodyPr/>
          <a:lstStyle/>
          <a:p>
            <a:pPr>
              <a:defRPr sz="1800"/>
            </a:pPr>
            <a:endParaRPr lang="en-US"/>
          </a:p>
        </c:txPr>
        <c:crossAx val="112129536"/>
        <c:crosses val="autoZero"/>
        <c:auto val="1"/>
        <c:lblAlgn val="ctr"/>
        <c:lblOffset val="100"/>
        <c:noMultiLvlLbl val="0"/>
      </c:catAx>
      <c:valAx>
        <c:axId val="112129536"/>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11212800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Teachers</c:v>
                </c:pt>
              </c:strCache>
            </c:strRef>
          </c:tx>
          <c:invertIfNegative val="0"/>
          <c:dLbls>
            <c:showLegendKey val="0"/>
            <c:showVal val="1"/>
            <c:showCatName val="0"/>
            <c:showSerName val="0"/>
            <c:showPercent val="0"/>
            <c:showBubbleSize val="0"/>
            <c:showLeaderLines val="0"/>
          </c:dLbls>
          <c:cat>
            <c:strRef>
              <c:f>Sheet1!$A$2:$A$6</c:f>
              <c:strCache>
                <c:ptCount val="5"/>
                <c:pt idx="0">
                  <c:v>How to teach mathematics to ELL students</c:v>
                </c:pt>
                <c:pt idx="1">
                  <c:v>How to provide learning experiences for special needs students</c:v>
                </c:pt>
                <c:pt idx="2">
                  <c:v>How to use investigation teaching strategies</c:v>
                </c:pt>
                <c:pt idx="3">
                  <c:v>How to adapt instruction to address misconceptions</c:v>
                </c:pt>
                <c:pt idx="4">
                  <c:v>How students think about mathematics ideas</c:v>
                </c:pt>
              </c:strCache>
            </c:strRef>
          </c:cat>
          <c:val>
            <c:numRef>
              <c:f>Sheet1!$B$2:$B$6</c:f>
              <c:numCache>
                <c:formatCode>General</c:formatCode>
                <c:ptCount val="5"/>
                <c:pt idx="0">
                  <c:v>20</c:v>
                </c:pt>
                <c:pt idx="1">
                  <c:v>22</c:v>
                </c:pt>
                <c:pt idx="2">
                  <c:v>36</c:v>
                </c:pt>
                <c:pt idx="3">
                  <c:v>38</c:v>
                </c:pt>
                <c:pt idx="4">
                  <c:v>39</c:v>
                </c:pt>
              </c:numCache>
            </c:numRef>
          </c:val>
        </c:ser>
        <c:dLbls>
          <c:showLegendKey val="0"/>
          <c:showVal val="0"/>
          <c:showCatName val="0"/>
          <c:showSerName val="0"/>
          <c:showPercent val="0"/>
          <c:showBubbleSize val="0"/>
        </c:dLbls>
        <c:gapWidth val="150"/>
        <c:axId val="112188800"/>
        <c:axId val="118375552"/>
      </c:barChart>
      <c:catAx>
        <c:axId val="112188800"/>
        <c:scaling>
          <c:orientation val="minMax"/>
        </c:scaling>
        <c:delete val="0"/>
        <c:axPos val="l"/>
        <c:majorTickMark val="out"/>
        <c:minorTickMark val="none"/>
        <c:tickLblPos val="nextTo"/>
        <c:txPr>
          <a:bodyPr/>
          <a:lstStyle/>
          <a:p>
            <a:pPr>
              <a:defRPr sz="1800"/>
            </a:pPr>
            <a:endParaRPr lang="en-US"/>
          </a:p>
        </c:txPr>
        <c:crossAx val="118375552"/>
        <c:crosses val="autoZero"/>
        <c:auto val="1"/>
        <c:lblAlgn val="ctr"/>
        <c:lblOffset val="100"/>
        <c:noMultiLvlLbl val="0"/>
      </c:catAx>
      <c:valAx>
        <c:axId val="118375552"/>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11218880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&lt;6 hours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35</c:v>
                </c:pt>
                <c:pt idx="1">
                  <c:v>22</c:v>
                </c:pt>
                <c:pt idx="2">
                  <c:v>23</c:v>
                </c:pt>
              </c:numCache>
            </c:numRef>
          </c:val>
        </c:ser>
        <c:ser>
          <c:idx val="1"/>
          <c:order val="1"/>
          <c:tx>
            <c:strRef>
              <c:f>Sheet1!$C$1</c:f>
              <c:strCache>
                <c:ptCount val="1"/>
                <c:pt idx="0">
                  <c:v>6–15 hours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35</c:v>
                </c:pt>
                <c:pt idx="1">
                  <c:v>24</c:v>
                </c:pt>
                <c:pt idx="2">
                  <c:v>24</c:v>
                </c:pt>
              </c:numCache>
            </c:numRef>
          </c:val>
        </c:ser>
        <c:ser>
          <c:idx val="2"/>
          <c:order val="2"/>
          <c:tx>
            <c:strRef>
              <c:f>Sheet1!$D$1</c:f>
              <c:strCache>
                <c:ptCount val="1"/>
                <c:pt idx="0">
                  <c:v>16–35 hours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Sheet1!$D$2:$D$4</c:f>
              <c:numCache>
                <c:formatCode>General</c:formatCode>
                <c:ptCount val="3"/>
                <c:pt idx="0">
                  <c:v>20</c:v>
                </c:pt>
                <c:pt idx="1">
                  <c:v>23</c:v>
                </c:pt>
                <c:pt idx="2">
                  <c:v>22</c:v>
                </c:pt>
              </c:numCache>
            </c:numRef>
          </c:val>
        </c:ser>
        <c:ser>
          <c:idx val="3"/>
          <c:order val="3"/>
          <c:tx>
            <c:strRef>
              <c:f>Sheet1!$E$1</c:f>
              <c:strCache>
                <c:ptCount val="1"/>
                <c:pt idx="0">
                  <c:v>&gt;35 hours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Sheet1!$E$2:$E$4</c:f>
              <c:numCache>
                <c:formatCode>General</c:formatCode>
                <c:ptCount val="3"/>
                <c:pt idx="0">
                  <c:v>11</c:v>
                </c:pt>
                <c:pt idx="1">
                  <c:v>31</c:v>
                </c:pt>
                <c:pt idx="2">
                  <c:v>32</c:v>
                </c:pt>
              </c:numCache>
            </c:numRef>
          </c:val>
        </c:ser>
        <c:dLbls>
          <c:showLegendKey val="0"/>
          <c:showVal val="0"/>
          <c:showCatName val="0"/>
          <c:showSerName val="0"/>
          <c:showPercent val="0"/>
          <c:showBubbleSize val="0"/>
        </c:dLbls>
        <c:gapWidth val="150"/>
        <c:axId val="43323776"/>
        <c:axId val="43325312"/>
      </c:barChart>
      <c:catAx>
        <c:axId val="43323776"/>
        <c:scaling>
          <c:orientation val="minMax"/>
        </c:scaling>
        <c:delete val="0"/>
        <c:axPos val="b"/>
        <c:majorTickMark val="out"/>
        <c:minorTickMark val="none"/>
        <c:tickLblPos val="nextTo"/>
        <c:crossAx val="43325312"/>
        <c:crosses val="autoZero"/>
        <c:auto val="1"/>
        <c:lblAlgn val="ctr"/>
        <c:lblOffset val="100"/>
        <c:noMultiLvlLbl val="0"/>
      </c:catAx>
      <c:valAx>
        <c:axId val="43325312"/>
        <c:scaling>
          <c:orientation val="minMax"/>
        </c:scaling>
        <c:delete val="0"/>
        <c:axPos val="l"/>
        <c:title>
          <c:tx>
            <c:rich>
              <a:bodyPr rot="-540000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43323776"/>
        <c:crosses val="autoZero"/>
        <c:crossBetween val="between"/>
        <c:majorUnit val="20"/>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Mathematics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 </c:v>
                </c:pt>
                <c:pt idx="2">
                  <c:v>High</c:v>
                </c:pt>
              </c:strCache>
            </c:strRef>
          </c:cat>
          <c:val>
            <c:numRef>
              <c:f>Sheet1!$B$2:$B$4</c:f>
              <c:numCache>
                <c:formatCode>General</c:formatCode>
                <c:ptCount val="3"/>
                <c:pt idx="0">
                  <c:v>46</c:v>
                </c:pt>
                <c:pt idx="1">
                  <c:v>51</c:v>
                </c:pt>
                <c:pt idx="2">
                  <c:v>48</c:v>
                </c:pt>
              </c:numCache>
            </c:numRef>
          </c:val>
        </c:ser>
        <c:dLbls>
          <c:showLegendKey val="0"/>
          <c:showVal val="0"/>
          <c:showCatName val="0"/>
          <c:showSerName val="0"/>
          <c:showPercent val="0"/>
          <c:showBubbleSize val="0"/>
        </c:dLbls>
        <c:gapWidth val="150"/>
        <c:axId val="118441088"/>
        <c:axId val="118442624"/>
      </c:barChart>
      <c:catAx>
        <c:axId val="118441088"/>
        <c:scaling>
          <c:orientation val="minMax"/>
        </c:scaling>
        <c:delete val="0"/>
        <c:axPos val="b"/>
        <c:majorTickMark val="out"/>
        <c:minorTickMark val="none"/>
        <c:tickLblPos val="nextTo"/>
        <c:crossAx val="118442624"/>
        <c:crosses val="autoZero"/>
        <c:auto val="1"/>
        <c:lblAlgn val="ctr"/>
        <c:lblOffset val="100"/>
        <c:noMultiLvlLbl val="0"/>
      </c:catAx>
      <c:valAx>
        <c:axId val="118442624"/>
        <c:scaling>
          <c:orientation val="minMax"/>
          <c:max val="100"/>
          <c:min val="0"/>
        </c:scaling>
        <c:delete val="0"/>
        <c:axPos val="l"/>
        <c:title>
          <c:tx>
            <c:rich>
              <a:bodyPr rot="-540000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11844108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Mathematics</c:v>
                </c:pt>
              </c:strCache>
            </c:strRef>
          </c:tx>
          <c:invertIfNegative val="0"/>
          <c:dLbls>
            <c:showLegendKey val="0"/>
            <c:showVal val="1"/>
            <c:showCatName val="0"/>
            <c:showSerName val="0"/>
            <c:showPercent val="0"/>
            <c:showBubbleSize val="0"/>
            <c:showLeaderLines val="0"/>
          </c:dLbls>
          <c:cat>
            <c:strRef>
              <c:f>Sheet1!$A$2:$A$4</c:f>
              <c:strCache>
                <c:ptCount val="3"/>
                <c:pt idx="0">
                  <c:v>Participation is required</c:v>
                </c:pt>
                <c:pt idx="1">
                  <c:v>School specifies schedule</c:v>
                </c:pt>
                <c:pt idx="2">
                  <c:v>Has designated leaders</c:v>
                </c:pt>
              </c:strCache>
            </c:strRef>
          </c:cat>
          <c:val>
            <c:numRef>
              <c:f>Sheet1!$B$2:$B$4</c:f>
              <c:numCache>
                <c:formatCode>General</c:formatCode>
                <c:ptCount val="3"/>
                <c:pt idx="0">
                  <c:v>78</c:v>
                </c:pt>
                <c:pt idx="1">
                  <c:v>66</c:v>
                </c:pt>
                <c:pt idx="2">
                  <c:v>65</c:v>
                </c:pt>
              </c:numCache>
            </c:numRef>
          </c:val>
        </c:ser>
        <c:dLbls>
          <c:showLegendKey val="0"/>
          <c:showVal val="0"/>
          <c:showCatName val="0"/>
          <c:showSerName val="0"/>
          <c:showPercent val="0"/>
          <c:showBubbleSize val="0"/>
        </c:dLbls>
        <c:gapWidth val="150"/>
        <c:axId val="120475648"/>
        <c:axId val="120477184"/>
      </c:barChart>
      <c:catAx>
        <c:axId val="120475648"/>
        <c:scaling>
          <c:orientation val="minMax"/>
        </c:scaling>
        <c:delete val="0"/>
        <c:axPos val="b"/>
        <c:majorTickMark val="out"/>
        <c:minorTickMark val="none"/>
        <c:tickLblPos val="nextTo"/>
        <c:txPr>
          <a:bodyPr/>
          <a:lstStyle/>
          <a:p>
            <a:pPr>
              <a:defRPr sz="1600"/>
            </a:pPr>
            <a:endParaRPr lang="en-US"/>
          </a:p>
        </c:txPr>
        <c:crossAx val="120477184"/>
        <c:crosses val="autoZero"/>
        <c:auto val="1"/>
        <c:lblAlgn val="ctr"/>
        <c:lblOffset val="100"/>
        <c:noMultiLvlLbl val="0"/>
      </c:catAx>
      <c:valAx>
        <c:axId val="120477184"/>
        <c:scaling>
          <c:orientation val="minMax"/>
          <c:min val="0"/>
        </c:scaling>
        <c:delete val="0"/>
        <c:axPos val="l"/>
        <c:title>
          <c:tx>
            <c:rich>
              <a:bodyPr rot="-540000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12047564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Mathematics</c:v>
                </c:pt>
              </c:strCache>
            </c:strRef>
          </c:tx>
          <c:invertIfNegative val="0"/>
          <c:dLbls>
            <c:showLegendKey val="0"/>
            <c:showVal val="1"/>
            <c:showCatName val="0"/>
            <c:showSerName val="0"/>
            <c:showPercent val="0"/>
            <c:showBubbleSize val="0"/>
            <c:showLeaderLines val="0"/>
          </c:dLbls>
          <c:cat>
            <c:strRef>
              <c:f>Sheet1!$A$2:$A$4</c:f>
              <c:strCache>
                <c:ptCount val="3"/>
                <c:pt idx="0">
                  <c:v>From within the school</c:v>
                </c:pt>
                <c:pt idx="1">
                  <c:v>From another school in district/diocese</c:v>
                </c:pt>
                <c:pt idx="2">
                  <c:v>From external sources</c:v>
                </c:pt>
              </c:strCache>
            </c:strRef>
          </c:cat>
          <c:val>
            <c:numRef>
              <c:f>Sheet1!$B$2:$B$4</c:f>
              <c:numCache>
                <c:formatCode>General</c:formatCode>
                <c:ptCount val="3"/>
                <c:pt idx="0">
                  <c:v>87</c:v>
                </c:pt>
                <c:pt idx="1">
                  <c:v>28</c:v>
                </c:pt>
                <c:pt idx="2">
                  <c:v>13</c:v>
                </c:pt>
              </c:numCache>
            </c:numRef>
          </c:val>
        </c:ser>
        <c:dLbls>
          <c:showLegendKey val="0"/>
          <c:showVal val="0"/>
          <c:showCatName val="0"/>
          <c:showSerName val="0"/>
          <c:showPercent val="0"/>
          <c:showBubbleSize val="0"/>
        </c:dLbls>
        <c:gapWidth val="150"/>
        <c:axId val="132734336"/>
        <c:axId val="132752512"/>
      </c:barChart>
      <c:catAx>
        <c:axId val="132734336"/>
        <c:scaling>
          <c:orientation val="minMax"/>
        </c:scaling>
        <c:delete val="0"/>
        <c:axPos val="b"/>
        <c:majorTickMark val="out"/>
        <c:minorTickMark val="none"/>
        <c:tickLblPos val="nextTo"/>
        <c:txPr>
          <a:bodyPr/>
          <a:lstStyle/>
          <a:p>
            <a:pPr>
              <a:defRPr sz="1600"/>
            </a:pPr>
            <a:endParaRPr lang="en-US"/>
          </a:p>
        </c:txPr>
        <c:crossAx val="132752512"/>
        <c:crosses val="autoZero"/>
        <c:auto val="1"/>
        <c:lblAlgn val="ctr"/>
        <c:lblOffset val="100"/>
        <c:noMultiLvlLbl val="0"/>
      </c:catAx>
      <c:valAx>
        <c:axId val="132752512"/>
        <c:scaling>
          <c:orientation val="minMax"/>
        </c:scaling>
        <c:delete val="0"/>
        <c:axPos val="l"/>
        <c:title>
          <c:tx>
            <c:rich>
              <a:bodyPr rot="-540000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13273433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Mathematics</c:v>
                </c:pt>
              </c:strCache>
            </c:strRef>
          </c:tx>
          <c:invertIfNegative val="0"/>
          <c:dLbls>
            <c:showLegendKey val="0"/>
            <c:showVal val="1"/>
            <c:showCatName val="0"/>
            <c:showSerName val="0"/>
            <c:showPercent val="0"/>
            <c:showBubbleSize val="0"/>
            <c:showLeaderLines val="0"/>
          </c:dLbls>
          <c:cat>
            <c:strRef>
              <c:f>Sheet1!$A$2:$A$5</c:f>
              <c:strCache>
                <c:ptCount val="4"/>
                <c:pt idx="0">
                  <c:v>Less than once a month</c:v>
                </c:pt>
                <c:pt idx="1">
                  <c:v>Once a month</c:v>
                </c:pt>
                <c:pt idx="2">
                  <c:v>Twice a month</c:v>
                </c:pt>
                <c:pt idx="3">
                  <c:v>More than twice a month</c:v>
                </c:pt>
              </c:strCache>
            </c:strRef>
          </c:cat>
          <c:val>
            <c:numRef>
              <c:f>Sheet1!$B$2:$B$5</c:f>
              <c:numCache>
                <c:formatCode>General</c:formatCode>
                <c:ptCount val="4"/>
                <c:pt idx="0">
                  <c:v>18</c:v>
                </c:pt>
                <c:pt idx="1">
                  <c:v>33</c:v>
                </c:pt>
                <c:pt idx="2">
                  <c:v>15</c:v>
                </c:pt>
                <c:pt idx="3">
                  <c:v>34</c:v>
                </c:pt>
              </c:numCache>
            </c:numRef>
          </c:val>
        </c:ser>
        <c:dLbls>
          <c:showLegendKey val="0"/>
          <c:showVal val="0"/>
          <c:showCatName val="0"/>
          <c:showSerName val="0"/>
          <c:showPercent val="0"/>
          <c:showBubbleSize val="0"/>
        </c:dLbls>
        <c:gapWidth val="150"/>
        <c:axId val="17122432"/>
        <c:axId val="17123968"/>
      </c:barChart>
      <c:catAx>
        <c:axId val="17122432"/>
        <c:scaling>
          <c:orientation val="minMax"/>
        </c:scaling>
        <c:delete val="0"/>
        <c:axPos val="b"/>
        <c:majorTickMark val="out"/>
        <c:minorTickMark val="none"/>
        <c:tickLblPos val="nextTo"/>
        <c:txPr>
          <a:bodyPr/>
          <a:lstStyle/>
          <a:p>
            <a:pPr>
              <a:defRPr sz="1800"/>
            </a:pPr>
            <a:endParaRPr lang="en-US"/>
          </a:p>
        </c:txPr>
        <c:crossAx val="17123968"/>
        <c:crosses val="autoZero"/>
        <c:auto val="1"/>
        <c:lblAlgn val="ctr"/>
        <c:lblOffset val="100"/>
        <c:noMultiLvlLbl val="0"/>
      </c:catAx>
      <c:valAx>
        <c:axId val="17123968"/>
        <c:scaling>
          <c:orientation val="minMax"/>
          <c:max val="100"/>
        </c:scaling>
        <c:delete val="0"/>
        <c:axPos val="l"/>
        <c:title>
          <c:tx>
            <c:rich>
              <a:bodyPr rot="-540000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1712243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Mathematics</c:v>
                </c:pt>
              </c:strCache>
            </c:strRef>
          </c:tx>
          <c:invertIfNegative val="0"/>
          <c:dLbls>
            <c:showLegendKey val="0"/>
            <c:showVal val="1"/>
            <c:showCatName val="0"/>
            <c:showSerName val="0"/>
            <c:showPercent val="0"/>
            <c:showBubbleSize val="0"/>
            <c:showLeaderLines val="0"/>
          </c:dLbls>
          <c:cat>
            <c:strRef>
              <c:f>Sheet1!$A$2:$A$4</c:f>
              <c:strCache>
                <c:ptCount val="3"/>
                <c:pt idx="0">
                  <c:v>The entire school year</c:v>
                </c:pt>
                <c:pt idx="1">
                  <c:v>One semester</c:v>
                </c:pt>
                <c:pt idx="2">
                  <c:v>Less than one semester</c:v>
                </c:pt>
              </c:strCache>
            </c:strRef>
          </c:cat>
          <c:val>
            <c:numRef>
              <c:f>Sheet1!$B$2:$B$4</c:f>
              <c:numCache>
                <c:formatCode>General</c:formatCode>
                <c:ptCount val="3"/>
                <c:pt idx="0">
                  <c:v>90</c:v>
                </c:pt>
                <c:pt idx="1">
                  <c:v>4</c:v>
                </c:pt>
                <c:pt idx="2">
                  <c:v>5</c:v>
                </c:pt>
              </c:numCache>
            </c:numRef>
          </c:val>
        </c:ser>
        <c:dLbls>
          <c:showLegendKey val="0"/>
          <c:showVal val="0"/>
          <c:showCatName val="0"/>
          <c:showSerName val="0"/>
          <c:showPercent val="0"/>
          <c:showBubbleSize val="0"/>
        </c:dLbls>
        <c:gapWidth val="150"/>
        <c:axId val="132453504"/>
        <c:axId val="132455040"/>
      </c:barChart>
      <c:catAx>
        <c:axId val="132453504"/>
        <c:scaling>
          <c:orientation val="minMax"/>
        </c:scaling>
        <c:delete val="0"/>
        <c:axPos val="b"/>
        <c:majorTickMark val="out"/>
        <c:minorTickMark val="none"/>
        <c:tickLblPos val="nextTo"/>
        <c:txPr>
          <a:bodyPr/>
          <a:lstStyle/>
          <a:p>
            <a:pPr>
              <a:defRPr sz="1800"/>
            </a:pPr>
            <a:endParaRPr lang="en-US"/>
          </a:p>
        </c:txPr>
        <c:crossAx val="132455040"/>
        <c:crosses val="autoZero"/>
        <c:auto val="1"/>
        <c:lblAlgn val="ctr"/>
        <c:lblOffset val="100"/>
        <c:noMultiLvlLbl val="0"/>
      </c:catAx>
      <c:valAx>
        <c:axId val="132455040"/>
        <c:scaling>
          <c:orientation val="minMax"/>
        </c:scaling>
        <c:delete val="0"/>
        <c:axPos val="l"/>
        <c:title>
          <c:tx>
            <c:rich>
              <a:bodyPr rot="-540000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13245350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Mathematics</c:v>
                </c:pt>
              </c:strCache>
            </c:strRef>
          </c:tx>
          <c:invertIfNegative val="0"/>
          <c:dLbls>
            <c:showLegendKey val="0"/>
            <c:showVal val="1"/>
            <c:showCatName val="0"/>
            <c:showSerName val="0"/>
            <c:showPercent val="0"/>
            <c:showBubbleSize val="0"/>
            <c:showLeaderLines val="0"/>
          </c:dLbls>
          <c:cat>
            <c:strRef>
              <c:f>Sheet1!$A$2:$A$8</c:f>
              <c:strCache>
                <c:ptCount val="7"/>
                <c:pt idx="0">
                  <c:v>Parent/guardians or other community members</c:v>
                </c:pt>
                <c:pt idx="1">
                  <c:v>Teachers from other schools outside jurisdiction</c:v>
                </c:pt>
                <c:pt idx="2">
                  <c:v>Higher education faculty</c:v>
                </c:pt>
                <c:pt idx="3">
                  <c:v>Teachers from other schools in district/diocese</c:v>
                </c:pt>
                <c:pt idx="4">
                  <c:v>School and/or district/diocese administrators</c:v>
                </c:pt>
                <c:pt idx="5">
                  <c:v>Teachers from multiple grade levels</c:v>
                </c:pt>
                <c:pt idx="6">
                  <c:v>Teachers from this school</c:v>
                </c:pt>
              </c:strCache>
            </c:strRef>
          </c:cat>
          <c:val>
            <c:numRef>
              <c:f>Sheet1!$B$2:$B$8</c:f>
              <c:numCache>
                <c:formatCode>General</c:formatCode>
                <c:ptCount val="7"/>
                <c:pt idx="0">
                  <c:v>3</c:v>
                </c:pt>
                <c:pt idx="1">
                  <c:v>4</c:v>
                </c:pt>
                <c:pt idx="2">
                  <c:v>15</c:v>
                </c:pt>
                <c:pt idx="3">
                  <c:v>23</c:v>
                </c:pt>
                <c:pt idx="4">
                  <c:v>50</c:v>
                </c:pt>
                <c:pt idx="5">
                  <c:v>61</c:v>
                </c:pt>
                <c:pt idx="6">
                  <c:v>76</c:v>
                </c:pt>
              </c:numCache>
            </c:numRef>
          </c:val>
        </c:ser>
        <c:dLbls>
          <c:showLegendKey val="0"/>
          <c:showVal val="0"/>
          <c:showCatName val="0"/>
          <c:showSerName val="0"/>
          <c:showPercent val="0"/>
          <c:showBubbleSize val="0"/>
        </c:dLbls>
        <c:gapWidth val="150"/>
        <c:axId val="134136192"/>
        <c:axId val="134137728"/>
      </c:barChart>
      <c:catAx>
        <c:axId val="134136192"/>
        <c:scaling>
          <c:orientation val="minMax"/>
        </c:scaling>
        <c:delete val="0"/>
        <c:axPos val="l"/>
        <c:majorTickMark val="out"/>
        <c:minorTickMark val="none"/>
        <c:tickLblPos val="nextTo"/>
        <c:txPr>
          <a:bodyPr/>
          <a:lstStyle/>
          <a:p>
            <a:pPr>
              <a:defRPr sz="1400"/>
            </a:pPr>
            <a:endParaRPr lang="en-US"/>
          </a:p>
        </c:txPr>
        <c:crossAx val="134137728"/>
        <c:crosses val="autoZero"/>
        <c:auto val="1"/>
        <c:lblAlgn val="ctr"/>
        <c:lblOffset val="100"/>
        <c:noMultiLvlLbl val="0"/>
      </c:catAx>
      <c:valAx>
        <c:axId val="134137728"/>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13413619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Mathematics</c:v>
                </c:pt>
              </c:strCache>
            </c:strRef>
          </c:tx>
          <c:invertIfNegative val="0"/>
          <c:dLbls>
            <c:showLegendKey val="0"/>
            <c:showVal val="1"/>
            <c:showCatName val="0"/>
            <c:showSerName val="0"/>
            <c:showPercent val="0"/>
            <c:showBubbleSize val="0"/>
            <c:showLeaderLines val="0"/>
          </c:dLbls>
          <c:cat>
            <c:strRef>
              <c:f>Sheet1!$A$2:$A$6</c:f>
              <c:strCache>
                <c:ptCount val="5"/>
                <c:pt idx="0">
                  <c:v>Engage in investigations</c:v>
                </c:pt>
                <c:pt idx="1">
                  <c:v>Analyze classroom artifacts</c:v>
                </c:pt>
                <c:pt idx="2">
                  <c:v>Plan lessons together</c:v>
                </c:pt>
                <c:pt idx="3">
                  <c:v>Analyze instructional materials</c:v>
                </c:pt>
                <c:pt idx="4">
                  <c:v>Analyze student assessment results</c:v>
                </c:pt>
              </c:strCache>
            </c:strRef>
          </c:cat>
          <c:val>
            <c:numRef>
              <c:f>Sheet1!$B$2:$B$6</c:f>
              <c:numCache>
                <c:formatCode>General</c:formatCode>
                <c:ptCount val="5"/>
                <c:pt idx="0">
                  <c:v>30</c:v>
                </c:pt>
                <c:pt idx="1">
                  <c:v>34</c:v>
                </c:pt>
                <c:pt idx="2">
                  <c:v>62</c:v>
                </c:pt>
                <c:pt idx="3">
                  <c:v>65</c:v>
                </c:pt>
                <c:pt idx="4">
                  <c:v>83</c:v>
                </c:pt>
              </c:numCache>
            </c:numRef>
          </c:val>
        </c:ser>
        <c:dLbls>
          <c:showLegendKey val="0"/>
          <c:showVal val="0"/>
          <c:showCatName val="0"/>
          <c:showSerName val="0"/>
          <c:showPercent val="0"/>
          <c:showBubbleSize val="0"/>
        </c:dLbls>
        <c:gapWidth val="150"/>
        <c:axId val="132835200"/>
        <c:axId val="132836736"/>
      </c:barChart>
      <c:catAx>
        <c:axId val="132835200"/>
        <c:scaling>
          <c:orientation val="minMax"/>
        </c:scaling>
        <c:delete val="0"/>
        <c:axPos val="l"/>
        <c:majorTickMark val="out"/>
        <c:minorTickMark val="none"/>
        <c:tickLblPos val="nextTo"/>
        <c:txPr>
          <a:bodyPr/>
          <a:lstStyle/>
          <a:p>
            <a:pPr>
              <a:defRPr sz="1400"/>
            </a:pPr>
            <a:endParaRPr lang="en-US"/>
          </a:p>
        </c:txPr>
        <c:crossAx val="132836736"/>
        <c:crosses val="autoZero"/>
        <c:auto val="1"/>
        <c:lblAlgn val="ctr"/>
        <c:lblOffset val="100"/>
        <c:noMultiLvlLbl val="0"/>
      </c:catAx>
      <c:valAx>
        <c:axId val="132836736"/>
        <c:scaling>
          <c:orientation val="minMax"/>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13283520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Mathematics</c:v>
                </c:pt>
              </c:strCache>
            </c:strRef>
          </c:tx>
          <c:invertIfNegative val="0"/>
          <c:dLbls>
            <c:showLegendKey val="0"/>
            <c:showVal val="1"/>
            <c:showCatName val="0"/>
            <c:showSerName val="0"/>
            <c:showPercent val="0"/>
            <c:showBubbleSize val="0"/>
            <c:showLeaderLines val="0"/>
          </c:dLbls>
          <c:cat>
            <c:strRef>
              <c:f>Sheet1!$A$2:$A$6</c:f>
              <c:strCache>
                <c:ptCount val="5"/>
                <c:pt idx="0">
                  <c:v>Early dismissal/Late start</c:v>
                </c:pt>
                <c:pt idx="1">
                  <c:v>Substitute teachers cover classes </c:v>
                </c:pt>
                <c:pt idx="2">
                  <c:v>Teacher work days before/after school year</c:v>
                </c:pt>
                <c:pt idx="3">
                  <c:v>Common planning time</c:v>
                </c:pt>
                <c:pt idx="4">
                  <c:v>Teacher work days during school year</c:v>
                </c:pt>
              </c:strCache>
            </c:strRef>
          </c:cat>
          <c:val>
            <c:numRef>
              <c:f>Sheet1!$B$2:$B$6</c:f>
              <c:numCache>
                <c:formatCode>General</c:formatCode>
                <c:ptCount val="5"/>
                <c:pt idx="0">
                  <c:v>37</c:v>
                </c:pt>
                <c:pt idx="1">
                  <c:v>43</c:v>
                </c:pt>
                <c:pt idx="2">
                  <c:v>50</c:v>
                </c:pt>
                <c:pt idx="3">
                  <c:v>53</c:v>
                </c:pt>
                <c:pt idx="4">
                  <c:v>63</c:v>
                </c:pt>
              </c:numCache>
            </c:numRef>
          </c:val>
        </c:ser>
        <c:dLbls>
          <c:showLegendKey val="0"/>
          <c:showVal val="0"/>
          <c:showCatName val="0"/>
          <c:showSerName val="0"/>
          <c:showPercent val="0"/>
          <c:showBubbleSize val="0"/>
        </c:dLbls>
        <c:gapWidth val="150"/>
        <c:axId val="134176128"/>
        <c:axId val="134190208"/>
      </c:barChart>
      <c:catAx>
        <c:axId val="134176128"/>
        <c:scaling>
          <c:orientation val="minMax"/>
        </c:scaling>
        <c:delete val="0"/>
        <c:axPos val="l"/>
        <c:majorTickMark val="out"/>
        <c:minorTickMark val="none"/>
        <c:tickLblPos val="nextTo"/>
        <c:txPr>
          <a:bodyPr/>
          <a:lstStyle/>
          <a:p>
            <a:pPr>
              <a:defRPr sz="1600"/>
            </a:pPr>
            <a:endParaRPr lang="en-US"/>
          </a:p>
        </c:txPr>
        <c:crossAx val="134190208"/>
        <c:crosses val="autoZero"/>
        <c:auto val="1"/>
        <c:lblAlgn val="ctr"/>
        <c:lblOffset val="100"/>
        <c:noMultiLvlLbl val="0"/>
      </c:catAx>
      <c:valAx>
        <c:axId val="134190208"/>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13417612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Science</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27</c:v>
                </c:pt>
                <c:pt idx="1">
                  <c:v>26</c:v>
                </c:pt>
                <c:pt idx="2">
                  <c:v>26</c:v>
                </c:pt>
              </c:numCache>
            </c:numRef>
          </c:val>
        </c:ser>
        <c:dLbls>
          <c:showLegendKey val="0"/>
          <c:showVal val="0"/>
          <c:showCatName val="0"/>
          <c:showSerName val="0"/>
          <c:showPercent val="0"/>
          <c:showBubbleSize val="0"/>
        </c:dLbls>
        <c:gapWidth val="150"/>
        <c:axId val="138212480"/>
        <c:axId val="138214016"/>
      </c:barChart>
      <c:catAx>
        <c:axId val="138212480"/>
        <c:scaling>
          <c:orientation val="minMax"/>
        </c:scaling>
        <c:delete val="0"/>
        <c:axPos val="b"/>
        <c:majorTickMark val="out"/>
        <c:minorTickMark val="none"/>
        <c:tickLblPos val="nextTo"/>
        <c:txPr>
          <a:bodyPr/>
          <a:lstStyle/>
          <a:p>
            <a:pPr>
              <a:defRPr sz="1600"/>
            </a:pPr>
            <a:endParaRPr lang="en-US"/>
          </a:p>
        </c:txPr>
        <c:crossAx val="138214016"/>
        <c:crosses val="autoZero"/>
        <c:auto val="1"/>
        <c:lblAlgn val="ctr"/>
        <c:lblOffset val="100"/>
        <c:noMultiLvlLbl val="0"/>
      </c:catAx>
      <c:valAx>
        <c:axId val="138214016"/>
        <c:scaling>
          <c:orientation val="minMax"/>
          <c:max val="100"/>
          <c:min val="0"/>
        </c:scaling>
        <c:delete val="0"/>
        <c:axPos val="l"/>
        <c:title>
          <c:tx>
            <c:rich>
              <a:bodyPr rot="-540000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13821248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Mathematics</c:v>
                </c:pt>
              </c:strCache>
            </c:strRef>
          </c:tx>
          <c:invertIfNegative val="0"/>
          <c:dLbls>
            <c:showLegendKey val="0"/>
            <c:showVal val="1"/>
            <c:showCatName val="0"/>
            <c:showSerName val="0"/>
            <c:showPercent val="0"/>
            <c:showBubbleSize val="0"/>
            <c:showLeaderLines val="0"/>
          </c:dLbls>
          <c:cat>
            <c:strRef>
              <c:f>Sheet1!$A$2:$A$4</c:f>
              <c:strCache>
                <c:ptCount val="3"/>
                <c:pt idx="0">
                  <c:v>Both teachers/coaches and administrators</c:v>
                </c:pt>
                <c:pt idx="1">
                  <c:v>Teachers/coaches only</c:v>
                </c:pt>
                <c:pt idx="2">
                  <c:v>Administrators only</c:v>
                </c:pt>
              </c:strCache>
            </c:strRef>
          </c:cat>
          <c:val>
            <c:numRef>
              <c:f>Sheet1!$B$2:$B$4</c:f>
              <c:numCache>
                <c:formatCode>General</c:formatCode>
                <c:ptCount val="3"/>
                <c:pt idx="0">
                  <c:v>68</c:v>
                </c:pt>
                <c:pt idx="1">
                  <c:v>21</c:v>
                </c:pt>
                <c:pt idx="2">
                  <c:v>11</c:v>
                </c:pt>
              </c:numCache>
            </c:numRef>
          </c:val>
        </c:ser>
        <c:dLbls>
          <c:showLegendKey val="0"/>
          <c:showVal val="0"/>
          <c:showCatName val="0"/>
          <c:showSerName val="0"/>
          <c:showPercent val="0"/>
          <c:showBubbleSize val="0"/>
        </c:dLbls>
        <c:gapWidth val="150"/>
        <c:axId val="139856128"/>
        <c:axId val="139857920"/>
      </c:barChart>
      <c:catAx>
        <c:axId val="139856128"/>
        <c:scaling>
          <c:orientation val="minMax"/>
        </c:scaling>
        <c:delete val="0"/>
        <c:axPos val="b"/>
        <c:majorTickMark val="out"/>
        <c:minorTickMark val="none"/>
        <c:tickLblPos val="nextTo"/>
        <c:txPr>
          <a:bodyPr/>
          <a:lstStyle/>
          <a:p>
            <a:pPr>
              <a:defRPr sz="1800"/>
            </a:pPr>
            <a:endParaRPr lang="en-US"/>
          </a:p>
        </c:txPr>
        <c:crossAx val="139857920"/>
        <c:crosses val="autoZero"/>
        <c:auto val="1"/>
        <c:lblAlgn val="ctr"/>
        <c:lblOffset val="100"/>
        <c:noMultiLvlLbl val="0"/>
      </c:catAx>
      <c:valAx>
        <c:axId val="139857920"/>
        <c:scaling>
          <c:orientation val="minMax"/>
          <c:min val="0"/>
        </c:scaling>
        <c:delete val="0"/>
        <c:axPos val="l"/>
        <c:title>
          <c:tx>
            <c:rich>
              <a:bodyPr rot="-540000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13985612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Elementary</c:v>
                </c:pt>
              </c:strCache>
            </c:strRef>
          </c:tx>
          <c:invertIfNegative val="0"/>
          <c:dLbls>
            <c:showLegendKey val="0"/>
            <c:showVal val="1"/>
            <c:showCatName val="0"/>
            <c:showSerName val="0"/>
            <c:showPercent val="0"/>
            <c:showBubbleSize val="0"/>
            <c:showLeaderLines val="0"/>
          </c:dLbls>
          <c:cat>
            <c:strRef>
              <c:f>Sheet1!$A$2:$A$5</c:f>
              <c:strCache>
                <c:ptCount val="4"/>
                <c:pt idx="0">
                  <c:v>Attended national, state, regional mathematics teacher association meeting</c:v>
                </c:pt>
                <c:pt idx="1">
                  <c:v>Received feedback about mathematics teaching from mentor/coach</c:v>
                </c:pt>
                <c:pt idx="2">
                  <c:v>Participated in PD study group</c:v>
                </c:pt>
                <c:pt idx="3">
                  <c:v>Attended a workshop on mathematics/mathematics teaching</c:v>
                </c:pt>
              </c:strCache>
            </c:strRef>
          </c:cat>
          <c:val>
            <c:numRef>
              <c:f>Sheet1!$B$2:$B$5</c:f>
              <c:numCache>
                <c:formatCode>General</c:formatCode>
                <c:ptCount val="4"/>
                <c:pt idx="0">
                  <c:v>10</c:v>
                </c:pt>
                <c:pt idx="1">
                  <c:v>46</c:v>
                </c:pt>
                <c:pt idx="2">
                  <c:v>66</c:v>
                </c:pt>
                <c:pt idx="3">
                  <c:v>91</c:v>
                </c:pt>
              </c:numCache>
            </c:numRef>
          </c:val>
        </c:ser>
        <c:dLbls>
          <c:showLegendKey val="0"/>
          <c:showVal val="0"/>
          <c:showCatName val="0"/>
          <c:showSerName val="0"/>
          <c:showPercent val="0"/>
          <c:showBubbleSize val="0"/>
        </c:dLbls>
        <c:gapWidth val="150"/>
        <c:axId val="43493632"/>
        <c:axId val="43495424"/>
      </c:barChart>
      <c:catAx>
        <c:axId val="43493632"/>
        <c:scaling>
          <c:orientation val="minMax"/>
        </c:scaling>
        <c:delete val="0"/>
        <c:axPos val="l"/>
        <c:majorTickMark val="out"/>
        <c:minorTickMark val="none"/>
        <c:tickLblPos val="nextTo"/>
        <c:txPr>
          <a:bodyPr/>
          <a:lstStyle/>
          <a:p>
            <a:pPr>
              <a:defRPr sz="1600"/>
            </a:pPr>
            <a:endParaRPr lang="en-US"/>
          </a:p>
        </c:txPr>
        <c:crossAx val="43495424"/>
        <c:crosses val="autoZero"/>
        <c:auto val="1"/>
        <c:lblAlgn val="ctr"/>
        <c:lblOffset val="100"/>
        <c:noMultiLvlLbl val="0"/>
      </c:catAx>
      <c:valAx>
        <c:axId val="43495424"/>
        <c:scaling>
          <c:orientation val="minMax"/>
        </c:scaling>
        <c:delete val="0"/>
        <c:axPos val="b"/>
        <c:title>
          <c:tx>
            <c:rich>
              <a:bodyPr rot="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4349363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Substantial Extent</c:v>
                </c:pt>
              </c:strCache>
            </c:strRef>
          </c:tx>
          <c:invertIfNegative val="0"/>
          <c:dLbls>
            <c:showLegendKey val="0"/>
            <c:showVal val="1"/>
            <c:showCatName val="0"/>
            <c:showSerName val="0"/>
            <c:showPercent val="0"/>
            <c:showBubbleSize val="0"/>
            <c:showLeaderLines val="0"/>
          </c:dLbls>
          <c:cat>
            <c:strRef>
              <c:f>Sheet1!$A$2:$A$7</c:f>
              <c:strCache>
                <c:ptCount val="6"/>
                <c:pt idx="0">
                  <c:v>Assistant principals</c:v>
                </c:pt>
                <c:pt idx="1">
                  <c:v>Teachers/coaches with part-time teaching responsibilities</c:v>
                </c:pt>
                <c:pt idx="2">
                  <c:v>Principals</c:v>
                </c:pt>
                <c:pt idx="3">
                  <c:v>District/diocese administrators and supervisors/coordinators</c:v>
                </c:pt>
                <c:pt idx="4">
                  <c:v>Teachers/coaches with full-time teaching responsibilities</c:v>
                </c:pt>
                <c:pt idx="5">
                  <c:v>Teachers/coaches without teaching responsibilities</c:v>
                </c:pt>
              </c:strCache>
            </c:strRef>
          </c:cat>
          <c:val>
            <c:numRef>
              <c:f>Sheet1!$B$2:$B$7</c:f>
              <c:numCache>
                <c:formatCode>General</c:formatCode>
                <c:ptCount val="6"/>
                <c:pt idx="0">
                  <c:v>9</c:v>
                </c:pt>
                <c:pt idx="1">
                  <c:v>14</c:v>
                </c:pt>
                <c:pt idx="2">
                  <c:v>16</c:v>
                </c:pt>
                <c:pt idx="3">
                  <c:v>25</c:v>
                </c:pt>
                <c:pt idx="4">
                  <c:v>28</c:v>
                </c:pt>
                <c:pt idx="5">
                  <c:v>40</c:v>
                </c:pt>
              </c:numCache>
            </c:numRef>
          </c:val>
        </c:ser>
        <c:dLbls>
          <c:showLegendKey val="0"/>
          <c:showVal val="0"/>
          <c:showCatName val="0"/>
          <c:showSerName val="0"/>
          <c:showPercent val="0"/>
          <c:showBubbleSize val="0"/>
        </c:dLbls>
        <c:gapWidth val="150"/>
        <c:axId val="143561088"/>
        <c:axId val="143562624"/>
      </c:barChart>
      <c:catAx>
        <c:axId val="143561088"/>
        <c:scaling>
          <c:orientation val="minMax"/>
        </c:scaling>
        <c:delete val="0"/>
        <c:axPos val="l"/>
        <c:majorTickMark val="out"/>
        <c:minorTickMark val="none"/>
        <c:tickLblPos val="nextTo"/>
        <c:txPr>
          <a:bodyPr/>
          <a:lstStyle/>
          <a:p>
            <a:pPr>
              <a:defRPr sz="1600"/>
            </a:pPr>
            <a:endParaRPr lang="en-US"/>
          </a:p>
        </c:txPr>
        <c:crossAx val="143562624"/>
        <c:crosses val="autoZero"/>
        <c:auto val="1"/>
        <c:lblAlgn val="ctr"/>
        <c:lblOffset val="100"/>
        <c:noMultiLvlLbl val="0"/>
      </c:catAx>
      <c:valAx>
        <c:axId val="143562624"/>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14356108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Guidance from a formallly designated mentor/coach</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56</c:v>
                </c:pt>
                <c:pt idx="1">
                  <c:v>59</c:v>
                </c:pt>
                <c:pt idx="2">
                  <c:v>66</c:v>
                </c:pt>
              </c:numCache>
            </c:numRef>
          </c:val>
        </c:ser>
        <c:ser>
          <c:idx val="1"/>
          <c:order val="1"/>
          <c:tx>
            <c:strRef>
              <c:f>Sheet1!$C$1</c:f>
              <c:strCache>
                <c:ptCount val="1"/>
                <c:pt idx="0">
                  <c:v>Seminars, classes, and/or study groups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53</c:v>
                </c:pt>
                <c:pt idx="1">
                  <c:v>49</c:v>
                </c:pt>
                <c:pt idx="2">
                  <c:v>43</c:v>
                </c:pt>
              </c:numCache>
            </c:numRef>
          </c:val>
        </c:ser>
        <c:ser>
          <c:idx val="2"/>
          <c:order val="2"/>
          <c:tx>
            <c:strRef>
              <c:f>Sheet1!$D$1</c:f>
              <c:strCache>
                <c:ptCount val="1"/>
                <c:pt idx="0">
                  <c:v>Higher level of supervision than other teachers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Sheet1!$D$2:$D$4</c:f>
              <c:numCache>
                <c:formatCode>General</c:formatCode>
                <c:ptCount val="3"/>
                <c:pt idx="0">
                  <c:v>25</c:v>
                </c:pt>
                <c:pt idx="1">
                  <c:v>30</c:v>
                </c:pt>
                <c:pt idx="2">
                  <c:v>36</c:v>
                </c:pt>
              </c:numCache>
            </c:numRef>
          </c:val>
        </c:ser>
        <c:dLbls>
          <c:showLegendKey val="0"/>
          <c:showVal val="0"/>
          <c:showCatName val="0"/>
          <c:showSerName val="0"/>
          <c:showPercent val="0"/>
          <c:showBubbleSize val="0"/>
        </c:dLbls>
        <c:gapWidth val="150"/>
        <c:axId val="139944320"/>
        <c:axId val="139945856"/>
      </c:barChart>
      <c:catAx>
        <c:axId val="139944320"/>
        <c:scaling>
          <c:orientation val="minMax"/>
        </c:scaling>
        <c:delete val="0"/>
        <c:axPos val="b"/>
        <c:majorTickMark val="out"/>
        <c:minorTickMark val="none"/>
        <c:tickLblPos val="nextTo"/>
        <c:txPr>
          <a:bodyPr/>
          <a:lstStyle/>
          <a:p>
            <a:pPr>
              <a:defRPr sz="1800"/>
            </a:pPr>
            <a:endParaRPr lang="en-US"/>
          </a:p>
        </c:txPr>
        <c:crossAx val="139945856"/>
        <c:crosses val="autoZero"/>
        <c:auto val="1"/>
        <c:lblAlgn val="ctr"/>
        <c:lblOffset val="100"/>
        <c:noMultiLvlLbl val="0"/>
      </c:catAx>
      <c:valAx>
        <c:axId val="139945856"/>
        <c:scaling>
          <c:orientation val="minMax"/>
          <c:max val="100"/>
        </c:scaling>
        <c:delete val="0"/>
        <c:axPos val="l"/>
        <c:title>
          <c:tx>
            <c:rich>
              <a:bodyPr rot="-540000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139944320"/>
        <c:crosses val="autoZero"/>
        <c:crossBetween val="between"/>
        <c:majorUnit val="20"/>
      </c:valAx>
    </c:plotArea>
    <c:legend>
      <c:legendPos val="b"/>
      <c:layout/>
      <c:overlay val="0"/>
      <c:txPr>
        <a:bodyPr/>
        <a:lstStyle/>
        <a:p>
          <a:pPr>
            <a:defRPr sz="18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Middle</c:v>
                </c:pt>
              </c:strCache>
            </c:strRef>
          </c:tx>
          <c:invertIfNegative val="0"/>
          <c:dLbls>
            <c:showLegendKey val="0"/>
            <c:showVal val="1"/>
            <c:showCatName val="0"/>
            <c:showSerName val="0"/>
            <c:showPercent val="0"/>
            <c:showBubbleSize val="0"/>
            <c:showLeaderLines val="0"/>
          </c:dLbls>
          <c:cat>
            <c:strRef>
              <c:f>Sheet1!$A$2:$A$5</c:f>
              <c:strCache>
                <c:ptCount val="4"/>
                <c:pt idx="0">
                  <c:v>Attended national, state, regional mathematics teacher association meeting</c:v>
                </c:pt>
                <c:pt idx="1">
                  <c:v>Received feedback about mathematics teaching from mentor/coach</c:v>
                </c:pt>
                <c:pt idx="2">
                  <c:v>Participated in PD study group</c:v>
                </c:pt>
                <c:pt idx="3">
                  <c:v>Attended a workshop on mathematics/mathematics teaching</c:v>
                </c:pt>
              </c:strCache>
            </c:strRef>
          </c:cat>
          <c:val>
            <c:numRef>
              <c:f>Sheet1!$B$2:$B$5</c:f>
              <c:numCache>
                <c:formatCode>General</c:formatCode>
                <c:ptCount val="4"/>
                <c:pt idx="0">
                  <c:v>32</c:v>
                </c:pt>
                <c:pt idx="1">
                  <c:v>57</c:v>
                </c:pt>
                <c:pt idx="2">
                  <c:v>76</c:v>
                </c:pt>
                <c:pt idx="3">
                  <c:v>92</c:v>
                </c:pt>
              </c:numCache>
            </c:numRef>
          </c:val>
        </c:ser>
        <c:dLbls>
          <c:showLegendKey val="0"/>
          <c:showVal val="0"/>
          <c:showCatName val="0"/>
          <c:showSerName val="0"/>
          <c:showPercent val="0"/>
          <c:showBubbleSize val="0"/>
        </c:dLbls>
        <c:gapWidth val="150"/>
        <c:axId val="43546496"/>
        <c:axId val="43548032"/>
      </c:barChart>
      <c:catAx>
        <c:axId val="43546496"/>
        <c:scaling>
          <c:orientation val="minMax"/>
        </c:scaling>
        <c:delete val="0"/>
        <c:axPos val="l"/>
        <c:majorTickMark val="out"/>
        <c:minorTickMark val="none"/>
        <c:tickLblPos val="nextTo"/>
        <c:txPr>
          <a:bodyPr/>
          <a:lstStyle/>
          <a:p>
            <a:pPr>
              <a:defRPr sz="1600"/>
            </a:pPr>
            <a:endParaRPr lang="en-US"/>
          </a:p>
        </c:txPr>
        <c:crossAx val="43548032"/>
        <c:crosses val="autoZero"/>
        <c:auto val="1"/>
        <c:lblAlgn val="ctr"/>
        <c:lblOffset val="100"/>
        <c:noMultiLvlLbl val="0"/>
      </c:catAx>
      <c:valAx>
        <c:axId val="43548032"/>
        <c:scaling>
          <c:orientation val="minMax"/>
        </c:scaling>
        <c:delete val="0"/>
        <c:axPos val="b"/>
        <c:title>
          <c:tx>
            <c:rich>
              <a:bodyPr rot="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4354649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High </c:v>
                </c:pt>
              </c:strCache>
            </c:strRef>
          </c:tx>
          <c:invertIfNegative val="0"/>
          <c:dLbls>
            <c:showLegendKey val="0"/>
            <c:showVal val="1"/>
            <c:showCatName val="0"/>
            <c:showSerName val="0"/>
            <c:showPercent val="0"/>
            <c:showBubbleSize val="0"/>
            <c:showLeaderLines val="0"/>
          </c:dLbls>
          <c:cat>
            <c:strRef>
              <c:f>Sheet1!$A$2:$A$5</c:f>
              <c:strCache>
                <c:ptCount val="4"/>
                <c:pt idx="0">
                  <c:v>Attended national, state, regional mathematics teacher association meeting</c:v>
                </c:pt>
                <c:pt idx="1">
                  <c:v>Received feedback about mathematics teaching from mentor/coach</c:v>
                </c:pt>
                <c:pt idx="2">
                  <c:v>Participated in PD study group</c:v>
                </c:pt>
                <c:pt idx="3">
                  <c:v>Attended a workshop on mathematics/mathematics teaching</c:v>
                </c:pt>
              </c:strCache>
            </c:strRef>
          </c:cat>
          <c:val>
            <c:numRef>
              <c:f>Sheet1!$B$2:$B$5</c:f>
              <c:numCache>
                <c:formatCode>General</c:formatCode>
                <c:ptCount val="4"/>
                <c:pt idx="0">
                  <c:v>38</c:v>
                </c:pt>
                <c:pt idx="1">
                  <c:v>54</c:v>
                </c:pt>
                <c:pt idx="2">
                  <c:v>73</c:v>
                </c:pt>
                <c:pt idx="3">
                  <c:v>89</c:v>
                </c:pt>
              </c:numCache>
            </c:numRef>
          </c:val>
        </c:ser>
        <c:dLbls>
          <c:showLegendKey val="0"/>
          <c:showVal val="0"/>
          <c:showCatName val="0"/>
          <c:showSerName val="0"/>
          <c:showPercent val="0"/>
          <c:showBubbleSize val="0"/>
        </c:dLbls>
        <c:gapWidth val="150"/>
        <c:axId val="102548992"/>
        <c:axId val="102550528"/>
      </c:barChart>
      <c:catAx>
        <c:axId val="102548992"/>
        <c:scaling>
          <c:orientation val="minMax"/>
        </c:scaling>
        <c:delete val="0"/>
        <c:axPos val="l"/>
        <c:majorTickMark val="out"/>
        <c:minorTickMark val="none"/>
        <c:tickLblPos val="nextTo"/>
        <c:txPr>
          <a:bodyPr/>
          <a:lstStyle/>
          <a:p>
            <a:pPr>
              <a:defRPr sz="1600"/>
            </a:pPr>
            <a:endParaRPr lang="en-US"/>
          </a:p>
        </c:txPr>
        <c:crossAx val="102550528"/>
        <c:crosses val="autoZero"/>
        <c:auto val="1"/>
        <c:lblAlgn val="ctr"/>
        <c:lblOffset val="100"/>
        <c:noMultiLvlLbl val="0"/>
      </c:catAx>
      <c:valAx>
        <c:axId val="102550528"/>
        <c:scaling>
          <c:orientation val="minMax"/>
        </c:scaling>
        <c:delete val="0"/>
        <c:axPos val="b"/>
        <c:title>
          <c:tx>
            <c:rich>
              <a:bodyPr rot="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10254899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Elementary</c:v>
                </c:pt>
              </c:strCache>
            </c:strRef>
          </c:tx>
          <c:invertIfNegative val="0"/>
          <c:dLbls>
            <c:showLegendKey val="0"/>
            <c:showVal val="1"/>
            <c:showCatName val="0"/>
            <c:showSerName val="0"/>
            <c:showPercent val="0"/>
            <c:showBubbleSize val="0"/>
            <c:showLeaderLines val="0"/>
          </c:dLbls>
          <c:cat>
            <c:strRef>
              <c:f>Sheet1!$A$2:$A$7</c:f>
              <c:strCache>
                <c:ptCount val="6"/>
                <c:pt idx="0">
                  <c:v>The PD was a waste of time</c:v>
                </c:pt>
                <c:pt idx="1">
                  <c:v>Had opportunities to examine classroom artifacts</c:v>
                </c:pt>
                <c:pt idx="2">
                  <c:v>Had opportunities to try new things in classroom, then discuss in PD</c:v>
                </c:pt>
                <c:pt idx="3">
                  <c:v>Had opportunities to engage in math investigations</c:v>
                </c:pt>
                <c:pt idx="4">
                  <c:v>Worked with teachers of same grade/subject whether or not from same school</c:v>
                </c:pt>
                <c:pt idx="5">
                  <c:v>Worked with teachers from same school</c:v>
                </c:pt>
              </c:strCache>
            </c:strRef>
          </c:cat>
          <c:val>
            <c:numRef>
              <c:f>Sheet1!$B$2:$B$7</c:f>
              <c:numCache>
                <c:formatCode>General</c:formatCode>
                <c:ptCount val="6"/>
                <c:pt idx="0">
                  <c:v>5</c:v>
                </c:pt>
                <c:pt idx="1">
                  <c:v>43</c:v>
                </c:pt>
                <c:pt idx="2">
                  <c:v>46</c:v>
                </c:pt>
                <c:pt idx="3">
                  <c:v>46</c:v>
                </c:pt>
                <c:pt idx="4">
                  <c:v>49</c:v>
                </c:pt>
                <c:pt idx="5">
                  <c:v>54</c:v>
                </c:pt>
              </c:numCache>
            </c:numRef>
          </c:val>
        </c:ser>
        <c:dLbls>
          <c:showLegendKey val="0"/>
          <c:showVal val="0"/>
          <c:showCatName val="0"/>
          <c:showSerName val="0"/>
          <c:showPercent val="0"/>
          <c:showBubbleSize val="0"/>
        </c:dLbls>
        <c:gapWidth val="150"/>
        <c:axId val="102595968"/>
        <c:axId val="102618240"/>
      </c:barChart>
      <c:catAx>
        <c:axId val="102595968"/>
        <c:scaling>
          <c:orientation val="minMax"/>
        </c:scaling>
        <c:delete val="0"/>
        <c:axPos val="l"/>
        <c:majorTickMark val="out"/>
        <c:minorTickMark val="none"/>
        <c:tickLblPos val="nextTo"/>
        <c:txPr>
          <a:bodyPr/>
          <a:lstStyle/>
          <a:p>
            <a:pPr>
              <a:defRPr sz="1600"/>
            </a:pPr>
            <a:endParaRPr lang="en-US"/>
          </a:p>
        </c:txPr>
        <c:crossAx val="102618240"/>
        <c:crosses val="autoZero"/>
        <c:auto val="1"/>
        <c:lblAlgn val="ctr"/>
        <c:lblOffset val="100"/>
        <c:noMultiLvlLbl val="0"/>
      </c:catAx>
      <c:valAx>
        <c:axId val="102618240"/>
        <c:scaling>
          <c:orientation val="minMax"/>
          <c:max val="100"/>
        </c:scaling>
        <c:delete val="0"/>
        <c:axPos val="b"/>
        <c:title>
          <c:tx>
            <c:rich>
              <a:bodyPr rot="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10259596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Middle</c:v>
                </c:pt>
              </c:strCache>
            </c:strRef>
          </c:tx>
          <c:invertIfNegative val="0"/>
          <c:dLbls>
            <c:showLegendKey val="0"/>
            <c:showVal val="1"/>
            <c:showCatName val="0"/>
            <c:showSerName val="0"/>
            <c:showPercent val="0"/>
            <c:showBubbleSize val="0"/>
            <c:showLeaderLines val="0"/>
          </c:dLbls>
          <c:cat>
            <c:strRef>
              <c:f>Sheet1!$A$2:$A$7</c:f>
              <c:strCache>
                <c:ptCount val="6"/>
                <c:pt idx="0">
                  <c:v>The PD was a waste of time</c:v>
                </c:pt>
                <c:pt idx="1">
                  <c:v>Had opportunities to examine classroom artifacts</c:v>
                </c:pt>
                <c:pt idx="2">
                  <c:v>Try what was learned and then discuss it as part of the PD</c:v>
                </c:pt>
                <c:pt idx="3">
                  <c:v>Had opportunities to engage in math investigations</c:v>
                </c:pt>
                <c:pt idx="4">
                  <c:v>Worked with teachers of same grade/subject whether or not from same school</c:v>
                </c:pt>
                <c:pt idx="5">
                  <c:v>Worked with teachers from same school</c:v>
                </c:pt>
              </c:strCache>
            </c:strRef>
          </c:cat>
          <c:val>
            <c:numRef>
              <c:f>Sheet1!$B$2:$B$7</c:f>
              <c:numCache>
                <c:formatCode>General</c:formatCode>
                <c:ptCount val="6"/>
                <c:pt idx="0">
                  <c:v>4</c:v>
                </c:pt>
                <c:pt idx="1">
                  <c:v>44</c:v>
                </c:pt>
                <c:pt idx="2">
                  <c:v>51</c:v>
                </c:pt>
                <c:pt idx="3">
                  <c:v>51</c:v>
                </c:pt>
                <c:pt idx="4">
                  <c:v>57</c:v>
                </c:pt>
                <c:pt idx="5">
                  <c:v>70</c:v>
                </c:pt>
              </c:numCache>
            </c:numRef>
          </c:val>
        </c:ser>
        <c:dLbls>
          <c:showLegendKey val="0"/>
          <c:showVal val="0"/>
          <c:showCatName val="0"/>
          <c:showSerName val="0"/>
          <c:showPercent val="0"/>
          <c:showBubbleSize val="0"/>
        </c:dLbls>
        <c:gapWidth val="150"/>
        <c:axId val="102673408"/>
        <c:axId val="102687488"/>
      </c:barChart>
      <c:catAx>
        <c:axId val="102673408"/>
        <c:scaling>
          <c:orientation val="minMax"/>
        </c:scaling>
        <c:delete val="0"/>
        <c:axPos val="l"/>
        <c:majorTickMark val="out"/>
        <c:minorTickMark val="none"/>
        <c:tickLblPos val="nextTo"/>
        <c:txPr>
          <a:bodyPr/>
          <a:lstStyle/>
          <a:p>
            <a:pPr>
              <a:defRPr sz="1600"/>
            </a:pPr>
            <a:endParaRPr lang="en-US"/>
          </a:p>
        </c:txPr>
        <c:crossAx val="102687488"/>
        <c:crosses val="autoZero"/>
        <c:auto val="1"/>
        <c:lblAlgn val="ctr"/>
        <c:lblOffset val="100"/>
        <c:noMultiLvlLbl val="0"/>
      </c:catAx>
      <c:valAx>
        <c:axId val="102687488"/>
        <c:scaling>
          <c:orientation val="minMax"/>
          <c:max val="100"/>
        </c:scaling>
        <c:delete val="0"/>
        <c:axPos val="b"/>
        <c:title>
          <c:tx>
            <c:rich>
              <a:bodyPr rot="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10267340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High</c:v>
                </c:pt>
              </c:strCache>
            </c:strRef>
          </c:tx>
          <c:invertIfNegative val="0"/>
          <c:dLbls>
            <c:showLegendKey val="0"/>
            <c:showVal val="1"/>
            <c:showCatName val="0"/>
            <c:showSerName val="0"/>
            <c:showPercent val="0"/>
            <c:showBubbleSize val="0"/>
            <c:showLeaderLines val="0"/>
          </c:dLbls>
          <c:cat>
            <c:strRef>
              <c:f>Sheet1!$A$2:$A$7</c:f>
              <c:strCache>
                <c:ptCount val="6"/>
                <c:pt idx="0">
                  <c:v>The PD was a waste of time</c:v>
                </c:pt>
                <c:pt idx="1">
                  <c:v>Had opportunities to examine classroom artifacts</c:v>
                </c:pt>
                <c:pt idx="2">
                  <c:v>Had opportunities to engage in math investigations</c:v>
                </c:pt>
                <c:pt idx="3">
                  <c:v>Try what was learned and then discuss it as part of the PD</c:v>
                </c:pt>
                <c:pt idx="4">
                  <c:v>Worked with teachers of same grade/subject whether or not from same school</c:v>
                </c:pt>
                <c:pt idx="5">
                  <c:v>Worked with teachers from same school</c:v>
                </c:pt>
              </c:strCache>
            </c:strRef>
          </c:cat>
          <c:val>
            <c:numRef>
              <c:f>Sheet1!$B$2:$B$7</c:f>
              <c:numCache>
                <c:formatCode>General</c:formatCode>
                <c:ptCount val="6"/>
                <c:pt idx="0">
                  <c:v>7</c:v>
                </c:pt>
                <c:pt idx="1">
                  <c:v>36</c:v>
                </c:pt>
                <c:pt idx="2">
                  <c:v>41</c:v>
                </c:pt>
                <c:pt idx="3">
                  <c:v>47</c:v>
                </c:pt>
                <c:pt idx="4">
                  <c:v>56</c:v>
                </c:pt>
                <c:pt idx="5">
                  <c:v>67</c:v>
                </c:pt>
              </c:numCache>
            </c:numRef>
          </c:val>
        </c:ser>
        <c:dLbls>
          <c:showLegendKey val="0"/>
          <c:showVal val="0"/>
          <c:showCatName val="0"/>
          <c:showSerName val="0"/>
          <c:showPercent val="0"/>
          <c:showBubbleSize val="0"/>
        </c:dLbls>
        <c:gapWidth val="150"/>
        <c:axId val="102742656"/>
        <c:axId val="102744448"/>
      </c:barChart>
      <c:catAx>
        <c:axId val="102742656"/>
        <c:scaling>
          <c:orientation val="minMax"/>
        </c:scaling>
        <c:delete val="0"/>
        <c:axPos val="l"/>
        <c:majorTickMark val="out"/>
        <c:minorTickMark val="none"/>
        <c:tickLblPos val="nextTo"/>
        <c:txPr>
          <a:bodyPr/>
          <a:lstStyle/>
          <a:p>
            <a:pPr>
              <a:defRPr sz="1600"/>
            </a:pPr>
            <a:endParaRPr lang="en-US"/>
          </a:p>
        </c:txPr>
        <c:crossAx val="102744448"/>
        <c:crosses val="autoZero"/>
        <c:auto val="1"/>
        <c:lblAlgn val="ctr"/>
        <c:lblOffset val="100"/>
        <c:noMultiLvlLbl val="0"/>
      </c:catAx>
      <c:valAx>
        <c:axId val="102744448"/>
        <c:scaling>
          <c:orientation val="minMax"/>
          <c:max val="100"/>
        </c:scaling>
        <c:delete val="0"/>
        <c:axPos val="b"/>
        <c:title>
          <c:tx>
            <c:rich>
              <a:bodyPr rot="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10274265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In the last 3 years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16</c:v>
                </c:pt>
                <c:pt idx="1">
                  <c:v>23</c:v>
                </c:pt>
                <c:pt idx="2">
                  <c:v>26</c:v>
                </c:pt>
              </c:numCache>
            </c:numRef>
          </c:val>
        </c:ser>
        <c:ser>
          <c:idx val="1"/>
          <c:order val="1"/>
          <c:tx>
            <c:strRef>
              <c:f>Sheet1!$C$1</c:f>
              <c:strCache>
                <c:ptCount val="1"/>
                <c:pt idx="0">
                  <c:v>4–6 years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19</c:v>
                </c:pt>
                <c:pt idx="1">
                  <c:v>22</c:v>
                </c:pt>
                <c:pt idx="2">
                  <c:v>19</c:v>
                </c:pt>
              </c:numCache>
            </c:numRef>
          </c:val>
        </c:ser>
        <c:ser>
          <c:idx val="2"/>
          <c:order val="2"/>
          <c:tx>
            <c:strRef>
              <c:f>Sheet1!$D$1</c:f>
              <c:strCache>
                <c:ptCount val="1"/>
                <c:pt idx="0">
                  <c:v>7–10 years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Sheet1!$D$2:$D$4</c:f>
              <c:numCache>
                <c:formatCode>General</c:formatCode>
                <c:ptCount val="3"/>
                <c:pt idx="0">
                  <c:v>19</c:v>
                </c:pt>
                <c:pt idx="1">
                  <c:v>17</c:v>
                </c:pt>
                <c:pt idx="2">
                  <c:v>14</c:v>
                </c:pt>
              </c:numCache>
            </c:numRef>
          </c:val>
        </c:ser>
        <c:ser>
          <c:idx val="3"/>
          <c:order val="3"/>
          <c:tx>
            <c:strRef>
              <c:f>Sheet1!$E$1</c:f>
              <c:strCache>
                <c:ptCount val="1"/>
                <c:pt idx="0">
                  <c:v>10+ years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Sheet1!$E$2:$E$4</c:f>
              <c:numCache>
                <c:formatCode>General</c:formatCode>
                <c:ptCount val="3"/>
                <c:pt idx="0">
                  <c:v>45</c:v>
                </c:pt>
                <c:pt idx="1">
                  <c:v>37</c:v>
                </c:pt>
                <c:pt idx="2">
                  <c:v>41</c:v>
                </c:pt>
              </c:numCache>
            </c:numRef>
          </c:val>
        </c:ser>
        <c:ser>
          <c:idx val="4"/>
          <c:order val="4"/>
          <c:tx>
            <c:strRef>
              <c:f>Sheet1!$F$1</c:f>
              <c:strCache>
                <c:ptCount val="1"/>
                <c:pt idx="0">
                  <c:v>Never</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Sheet1!$F$2:$F$4</c:f>
              <c:numCache>
                <c:formatCode>General</c:formatCode>
                <c:ptCount val="3"/>
                <c:pt idx="0">
                  <c:v>1</c:v>
                </c:pt>
                <c:pt idx="1">
                  <c:v>1</c:v>
                </c:pt>
                <c:pt idx="2">
                  <c:v>0</c:v>
                </c:pt>
              </c:numCache>
            </c:numRef>
          </c:val>
        </c:ser>
        <c:dLbls>
          <c:showLegendKey val="0"/>
          <c:showVal val="0"/>
          <c:showCatName val="0"/>
          <c:showSerName val="0"/>
          <c:showPercent val="0"/>
          <c:showBubbleSize val="0"/>
        </c:dLbls>
        <c:gapWidth val="150"/>
        <c:axId val="102483072"/>
        <c:axId val="102484608"/>
      </c:barChart>
      <c:catAx>
        <c:axId val="102483072"/>
        <c:scaling>
          <c:orientation val="minMax"/>
        </c:scaling>
        <c:delete val="0"/>
        <c:axPos val="b"/>
        <c:majorTickMark val="out"/>
        <c:minorTickMark val="none"/>
        <c:tickLblPos val="nextTo"/>
        <c:crossAx val="102484608"/>
        <c:crosses val="autoZero"/>
        <c:auto val="1"/>
        <c:lblAlgn val="ctr"/>
        <c:lblOffset val="100"/>
        <c:noMultiLvlLbl val="0"/>
      </c:catAx>
      <c:valAx>
        <c:axId val="102484608"/>
        <c:scaling>
          <c:orientation val="minMax"/>
        </c:scaling>
        <c:delete val="0"/>
        <c:axPos val="l"/>
        <c:title>
          <c:tx>
            <c:rich>
              <a:bodyPr rot="-540000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102483072"/>
        <c:crosses val="autoZero"/>
        <c:crossBetween val="between"/>
        <c:majorUnit val="20"/>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C016DBB-9F94-46C6-A36F-94DB45953E03}" type="datetimeFigureOut">
              <a:rPr lang="en-US" smtClean="0"/>
              <a:t>1/29/2014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9B8A4DB-74D9-4B43-9EFB-8340370A0D69}" type="slidenum">
              <a:rPr lang="en-US" smtClean="0"/>
              <a:t>‹#›</a:t>
            </a:fld>
            <a:endParaRPr lang="en-US"/>
          </a:p>
        </p:txBody>
      </p:sp>
    </p:spTree>
    <p:extLst>
      <p:ext uri="{BB962C8B-B14F-4D97-AF65-F5344CB8AC3E}">
        <p14:creationId xmlns:p14="http://schemas.microsoft.com/office/powerpoint/2010/main" val="3301644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B8A4DB-74D9-4B43-9EFB-8340370A0D69}" type="slidenum">
              <a:rPr lang="en-US" smtClean="0"/>
              <a:t>1</a:t>
            </a:fld>
            <a:endParaRPr lang="en-US"/>
          </a:p>
        </p:txBody>
      </p:sp>
    </p:spTree>
    <p:extLst>
      <p:ext uri="{BB962C8B-B14F-4D97-AF65-F5344CB8AC3E}">
        <p14:creationId xmlns:p14="http://schemas.microsoft.com/office/powerpoint/2010/main" val="33788853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Each grade-level chart is sorted independently; consequently items may appear in different orders.</a:t>
            </a:r>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10</a:t>
            </a:fld>
            <a:endParaRPr lang="en-US"/>
          </a:p>
        </p:txBody>
      </p:sp>
    </p:spTree>
    <p:extLst>
      <p:ext uri="{BB962C8B-B14F-4D97-AF65-F5344CB8AC3E}">
        <p14:creationId xmlns:p14="http://schemas.microsoft.com/office/powerpoint/2010/main" val="37409765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Each grade-level chart is sorted independently; consequently items may appear in different orders.</a:t>
            </a:r>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11</a:t>
            </a:fld>
            <a:endParaRPr lang="en-US"/>
          </a:p>
        </p:txBody>
      </p:sp>
    </p:spTree>
    <p:extLst>
      <p:ext uri="{BB962C8B-B14F-4D97-AF65-F5344CB8AC3E}">
        <p14:creationId xmlns:p14="http://schemas.microsoft.com/office/powerpoint/2010/main" val="3740976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3.8, p. 37 in Technical Report</a:t>
            </a:r>
          </a:p>
          <a:p>
            <a:endParaRPr lang="en-US" dirty="0" smtClean="0"/>
          </a:p>
          <a:p>
            <a:r>
              <a:rPr lang="en-US" b="1" dirty="0"/>
              <a:t>This slide shows data </a:t>
            </a:r>
            <a:r>
              <a:rPr lang="en-US" b="1" dirty="0" smtClean="0"/>
              <a:t>from an </a:t>
            </a:r>
            <a:r>
              <a:rPr lang="en-US" b="1" dirty="0"/>
              <a:t>individual </a:t>
            </a:r>
            <a:r>
              <a:rPr lang="en-US" b="1" dirty="0" smtClean="0"/>
              <a:t>item. </a:t>
            </a:r>
            <a:endParaRPr lang="en-US" dirty="0"/>
          </a:p>
          <a:p>
            <a:r>
              <a:rPr lang="en-US" dirty="0"/>
              <a:t> </a:t>
            </a:r>
          </a:p>
          <a:p>
            <a:r>
              <a:rPr lang="en-US" dirty="0"/>
              <a:t>Mathematics Teacher Questionnaire</a:t>
            </a:r>
          </a:p>
          <a:p>
            <a:pPr defTabSz="931774">
              <a:defRPr/>
            </a:pPr>
            <a:r>
              <a:rPr lang="en-US" dirty="0"/>
              <a:t>Q20. Thinking about all of your mathematics-related professional development in the last 3 years, to what extent does each of the following describe your experiences? (Response Options: [1] Not at all, [2] 2 of 5, [3] Somewhat, [4] 4 of 5, [5] To a great extent)</a:t>
            </a:r>
          </a:p>
          <a:p>
            <a:pPr marL="698830" lvl="1" indent="-232943">
              <a:buFont typeface="+mj-lt"/>
              <a:buAutoNum type="alphaLcPeriod"/>
            </a:pPr>
            <a:r>
              <a:rPr lang="en-US" dirty="0"/>
              <a:t>You had opportunities to engage in mathematics investigations.  </a:t>
            </a:r>
          </a:p>
          <a:p>
            <a:pPr marL="698830" lvl="1" indent="-232943">
              <a:buFont typeface="+mj-lt"/>
              <a:buAutoNum type="alphaLcPeriod"/>
            </a:pPr>
            <a:r>
              <a:rPr lang="en-US" dirty="0"/>
              <a:t>You had opportunities to examine classroom artifacts (for example: student work samples). </a:t>
            </a:r>
          </a:p>
          <a:p>
            <a:pPr marL="698830" lvl="1" indent="-232943">
              <a:buFont typeface="+mj-lt"/>
              <a:buAutoNum type="alphaLcPeriod"/>
            </a:pPr>
            <a:r>
              <a:rPr lang="en-US" dirty="0"/>
              <a:t>You had opportunities to try out what you learned in your classroom and then talk about it as part of the professional development.   </a:t>
            </a:r>
          </a:p>
          <a:p>
            <a:pPr marL="698830" lvl="1" indent="-232943">
              <a:buFont typeface="+mj-lt"/>
              <a:buAutoNum type="alphaLcPeriod"/>
            </a:pPr>
            <a:r>
              <a:rPr lang="en-US" dirty="0"/>
              <a:t>You worked closely with other mathematics teachers from your school.  </a:t>
            </a:r>
          </a:p>
          <a:p>
            <a:pPr marL="698830" lvl="1" indent="-232943">
              <a:buFont typeface="+mj-lt"/>
              <a:buAutoNum type="alphaLcPeriod"/>
            </a:pPr>
            <a:r>
              <a:rPr lang="en-US" dirty="0"/>
              <a:t>You worked closely with other mathematics teachers who taught the same grade and/or subject whether or not they were from your school.   </a:t>
            </a:r>
          </a:p>
          <a:p>
            <a:pPr marL="698830" lvl="1" indent="-232943">
              <a:buFont typeface="+mj-lt"/>
              <a:buAutoNum type="alphaLcPeriod"/>
            </a:pPr>
            <a:r>
              <a:rPr lang="en-US" dirty="0"/>
              <a:t>The professional development was a waste of your time.        </a:t>
            </a:r>
          </a:p>
          <a:p>
            <a:endParaRPr lang="en-US" dirty="0"/>
          </a:p>
          <a:p>
            <a:r>
              <a:rPr lang="en-US" dirty="0"/>
              <a:t>The numbers in parentheses are standard errors.</a:t>
            </a:r>
          </a:p>
          <a:p>
            <a:r>
              <a:rPr lang="en-US" dirty="0"/>
              <a:t> </a:t>
            </a:r>
          </a:p>
          <a:p>
            <a:r>
              <a:rPr lang="en-US" b="1" dirty="0"/>
              <a:t>Findings Highlighted in Technical Report</a:t>
            </a:r>
            <a:endParaRPr lang="en-US" dirty="0" smtClean="0"/>
          </a:p>
          <a:p>
            <a:r>
              <a:rPr lang="en-US" dirty="0" smtClean="0"/>
              <a:t>“As can be seen in Tables 3.7 and 3.8, many secondary science and mathematics teachers (ranging from 54 to 70 percent) have had substantial opportunity to work closely with other teachers from their school and/or subject in their professional development.  These percentages are somewhat lower for elementary teachers, especially for science-focused professional development activities.  Similarly, only about a third of elementary science teachers, compared to roughly half of teachers in the other subject/grade categories have had substantial opportunity to try out and then discuss what they have learned in their professional development.  Relatively few teachers in any subject/grade-range combination (ranging from 31 to 44 percent) have had substantial opportunity to examine classroom artifacts.  Still, teachers who have participated in professional development appear to be pleased with the experiences as very few teachers believe that their recent professional development was a waste of their time.”</a:t>
            </a:r>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12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Substantial Extent</a:t>
            </a:r>
            <a:r>
              <a:rPr lang="en-US" baseline="0" dirty="0" smtClean="0"/>
              <a:t> i</a:t>
            </a:r>
            <a:r>
              <a:rPr lang="en-US" dirty="0" smtClean="0"/>
              <a:t>ncludes teachers that selected</a:t>
            </a:r>
            <a:r>
              <a:rPr lang="en-US" baseline="0" dirty="0" smtClean="0"/>
              <a:t> “4 of 5” or “to a great extent” </a:t>
            </a:r>
            <a:r>
              <a:rPr lang="en-US" dirty="0" smtClean="0"/>
              <a:t>on a 5-point scale with the options of “not at all,” “2 of 5,” “somewhat,” “4 of 5,” and “to a great extent</a:t>
            </a:r>
            <a:r>
              <a:rPr lang="en-US" dirty="0" smtClean="0"/>
              <a: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Each grade-level chart is sorted independently; consequently items may appear in different orders.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13</a:t>
            </a:fld>
            <a:endParaRPr lang="en-US"/>
          </a:p>
        </p:txBody>
      </p:sp>
    </p:spTree>
    <p:extLst>
      <p:ext uri="{BB962C8B-B14F-4D97-AF65-F5344CB8AC3E}">
        <p14:creationId xmlns:p14="http://schemas.microsoft.com/office/powerpoint/2010/main" val="37409765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Substantial Extent</a:t>
            </a:r>
            <a:r>
              <a:rPr lang="en-US" baseline="0" dirty="0" smtClean="0"/>
              <a:t> i</a:t>
            </a:r>
            <a:r>
              <a:rPr lang="en-US" dirty="0" smtClean="0"/>
              <a:t>ncludes teachers that selected</a:t>
            </a:r>
            <a:r>
              <a:rPr lang="en-US" baseline="0" dirty="0" smtClean="0"/>
              <a:t> “4 of 5” or “to a great extent” </a:t>
            </a:r>
            <a:r>
              <a:rPr lang="en-US" dirty="0" smtClean="0"/>
              <a:t>on a 5-point scale with the options of “not at all,” “2 of 5,” “somewhat,” “4 of 5,” and “to a great extent.”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Each grade-level chart is sorted independently; consequently items may appear in different orders.</a:t>
            </a:r>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14</a:t>
            </a:fld>
            <a:endParaRPr lang="en-US"/>
          </a:p>
        </p:txBody>
      </p:sp>
    </p:spTree>
    <p:extLst>
      <p:ext uri="{BB962C8B-B14F-4D97-AF65-F5344CB8AC3E}">
        <p14:creationId xmlns:p14="http://schemas.microsoft.com/office/powerpoint/2010/main" val="37409765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Substantial Extent</a:t>
            </a:r>
            <a:r>
              <a:rPr lang="en-US" baseline="0" dirty="0" smtClean="0"/>
              <a:t> i</a:t>
            </a:r>
            <a:r>
              <a:rPr lang="en-US" dirty="0" smtClean="0"/>
              <a:t>ncludes teachers</a:t>
            </a:r>
            <a:r>
              <a:rPr lang="en-US" baseline="0" dirty="0" smtClean="0"/>
              <a:t> </a:t>
            </a:r>
            <a:r>
              <a:rPr lang="en-US" dirty="0" smtClean="0"/>
              <a:t>that selected</a:t>
            </a:r>
            <a:r>
              <a:rPr lang="en-US" baseline="0" dirty="0" smtClean="0"/>
              <a:t> “4 of 5” or “to a great extent” </a:t>
            </a:r>
            <a:r>
              <a:rPr lang="en-US" dirty="0" smtClean="0"/>
              <a:t>on a 5-point scale with the options of “not at all,” “2 of 5,” “somewhat,” “4 of 5,” </a:t>
            </a:r>
            <a:r>
              <a:rPr lang="en-US" dirty="0" smtClean="0"/>
              <a:t>and </a:t>
            </a:r>
            <a:r>
              <a:rPr lang="en-US" dirty="0" smtClean="0"/>
              <a:t>“to a great extent</a:t>
            </a:r>
            <a:r>
              <a:rPr lang="en-US" dirty="0" smtClean="0"/>
              <a: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Each grade-level chart is sorted independently; consequently items may appear in different orders.</a:t>
            </a:r>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15</a:t>
            </a:fld>
            <a:endParaRPr lang="en-US"/>
          </a:p>
        </p:txBody>
      </p:sp>
    </p:spTree>
    <p:extLst>
      <p:ext uri="{BB962C8B-B14F-4D97-AF65-F5344CB8AC3E}">
        <p14:creationId xmlns:p14="http://schemas.microsoft.com/office/powerpoint/2010/main" val="37409765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3.12, p. 39 in Technical</a:t>
            </a:r>
            <a:r>
              <a:rPr lang="en-US" baseline="0" dirty="0" smtClean="0"/>
              <a:t> Report</a:t>
            </a:r>
          </a:p>
          <a:p>
            <a:endParaRPr lang="en-US" baseline="0" dirty="0" smtClean="0"/>
          </a:p>
          <a:p>
            <a:r>
              <a:rPr lang="en-US" b="1" dirty="0"/>
              <a:t>This slide shows data derived from:</a:t>
            </a:r>
            <a:endParaRPr lang="en-US" dirty="0"/>
          </a:p>
          <a:p>
            <a:r>
              <a:rPr lang="en-US" dirty="0"/>
              <a:t> </a:t>
            </a:r>
          </a:p>
          <a:p>
            <a:r>
              <a:rPr lang="en-US" dirty="0"/>
              <a:t>Mathematics Teacher Questionnaire</a:t>
            </a:r>
          </a:p>
          <a:p>
            <a:pPr lvl="0"/>
            <a:r>
              <a:rPr lang="en-US" dirty="0"/>
              <a:t>Q21. When did you last take a formal course for college credit in each of the following areas? Do not count courses for which you received only Continuing Education Units. (Response Options: [1] In the last 3 years, [2] </a:t>
            </a:r>
            <a:r>
              <a:rPr lang="en-US" dirty="0" smtClean="0"/>
              <a:t>4–6 </a:t>
            </a:r>
            <a:r>
              <a:rPr lang="en-US" dirty="0"/>
              <a:t>years ago, [3] </a:t>
            </a:r>
            <a:r>
              <a:rPr lang="en-US" dirty="0" smtClean="0"/>
              <a:t>7–10 </a:t>
            </a:r>
            <a:r>
              <a:rPr lang="en-US" dirty="0"/>
              <a:t>years ago, [4] More than 10 years ago, [5] Never)</a:t>
            </a:r>
          </a:p>
          <a:p>
            <a:pPr marL="698830" lvl="1" indent="-232943">
              <a:buFont typeface="+mj-lt"/>
              <a:buAutoNum type="alphaLcPeriod"/>
            </a:pPr>
            <a:r>
              <a:rPr lang="en-US" b="0" dirty="0"/>
              <a:t>Mathematics </a:t>
            </a:r>
          </a:p>
          <a:p>
            <a:pPr marL="698830" lvl="1" indent="-232943">
              <a:buFont typeface="+mj-lt"/>
              <a:buAutoNum type="alphaLcPeriod"/>
            </a:pPr>
            <a:r>
              <a:rPr lang="en-US" b="0" dirty="0"/>
              <a:t>How to teach mathematics  </a:t>
            </a:r>
          </a:p>
          <a:p>
            <a:pPr marL="698830" lvl="1" indent="-232943">
              <a:buFont typeface="+mj-lt"/>
              <a:buAutoNum type="alphaLcPeriod"/>
            </a:pPr>
            <a:r>
              <a:rPr lang="en-US" strike="sngStrike" dirty="0"/>
              <a:t>Student teaching in mathematics </a:t>
            </a:r>
          </a:p>
          <a:p>
            <a:pPr marL="698830" lvl="1" indent="-232943">
              <a:buFont typeface="+mj-lt"/>
              <a:buAutoNum type="alphaLcPeriod"/>
            </a:pPr>
            <a:r>
              <a:rPr lang="en-US" strike="sngStrike" dirty="0"/>
              <a:t>Student teaching in other subjects </a:t>
            </a:r>
          </a:p>
          <a:p>
            <a:r>
              <a:rPr lang="en-US" dirty="0"/>
              <a:t> </a:t>
            </a:r>
          </a:p>
          <a:p>
            <a:r>
              <a:rPr lang="en-US" dirty="0"/>
              <a:t>The numbers in parentheses are standard errors.</a:t>
            </a:r>
          </a:p>
          <a:p>
            <a:r>
              <a:rPr lang="en-US" dirty="0"/>
              <a:t> </a:t>
            </a:r>
          </a:p>
          <a:p>
            <a:r>
              <a:rPr lang="en-US" b="1" dirty="0"/>
              <a:t>Findings Highlighted in Technical Report</a:t>
            </a:r>
            <a:endParaRPr lang="en-US" baseline="0" dirty="0" smtClean="0"/>
          </a:p>
          <a:p>
            <a:pPr defTabSz="931774">
              <a:defRPr/>
            </a:pPr>
            <a:r>
              <a:rPr lang="en-US" baseline="0" dirty="0" smtClean="0"/>
              <a:t>“</a:t>
            </a:r>
            <a:r>
              <a:rPr lang="en-US" dirty="0"/>
              <a:t>Grade range differences are less pronounced in mathematics, with 46 percent of elementary teachers and 38 percent of middle grades teachers not having taken coursework in mathematics or the teaching of mathematics in the last 10 years (see Table 3.12).”</a:t>
            </a:r>
          </a:p>
        </p:txBody>
      </p:sp>
      <p:sp>
        <p:nvSpPr>
          <p:cNvPr id="4" name="Slide Number Placeholder 3"/>
          <p:cNvSpPr>
            <a:spLocks noGrp="1"/>
          </p:cNvSpPr>
          <p:nvPr>
            <p:ph type="sldNum" sz="quarter" idx="10"/>
          </p:nvPr>
        </p:nvSpPr>
        <p:spPr/>
        <p:txBody>
          <a:bodyPr/>
          <a:lstStyle/>
          <a:p>
            <a:fld id="{B472F11F-6199-4934-A1DC-A9FDDA9F712C}" type="slidenum">
              <a:rPr lang="en-US" smtClean="0"/>
              <a:t>16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B472F11F-6199-4934-A1DC-A9FDDA9F712C}" type="slidenum">
              <a:rPr lang="en-US" smtClean="0"/>
              <a:t>17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3.14, p. 41 in Technical</a:t>
            </a:r>
            <a:r>
              <a:rPr lang="en-US" baseline="0" dirty="0" smtClean="0"/>
              <a:t> Report</a:t>
            </a:r>
          </a:p>
          <a:p>
            <a:endParaRPr lang="en-US" baseline="0" dirty="0" smtClean="0"/>
          </a:p>
          <a:p>
            <a:r>
              <a:rPr lang="en-US" b="1" dirty="0"/>
              <a:t>This slide shows data </a:t>
            </a:r>
            <a:r>
              <a:rPr lang="en-US" b="1" dirty="0" smtClean="0"/>
              <a:t>from an </a:t>
            </a:r>
            <a:r>
              <a:rPr lang="en-US" b="1" dirty="0"/>
              <a:t>individual </a:t>
            </a:r>
            <a:r>
              <a:rPr lang="en-US" b="1" dirty="0" smtClean="0"/>
              <a:t>item. </a:t>
            </a:r>
            <a:endParaRPr lang="en-US" dirty="0"/>
          </a:p>
          <a:p>
            <a:r>
              <a:rPr lang="en-US" dirty="0"/>
              <a:t> </a:t>
            </a:r>
          </a:p>
          <a:p>
            <a:r>
              <a:rPr lang="en-US" dirty="0"/>
              <a:t>Mathematics Teacher Questionnaire</a:t>
            </a:r>
          </a:p>
          <a:p>
            <a:pPr defTabSz="931774">
              <a:defRPr/>
            </a:pPr>
            <a:r>
              <a:rPr lang="en-US" dirty="0"/>
              <a:t>Q22. Considering all the opportunities to learn about mathematics or the teaching of mathematics (professional development and coursework) in the last 3 years, how much was each of the following emphasized? (Response Options: [1] Not at all, [2] 2 of 5, [3] Somewhat, [4] 4 of 5, [5] To a great extent)</a:t>
            </a:r>
          </a:p>
          <a:p>
            <a:pPr marL="698830" lvl="1" indent="-232943">
              <a:buFont typeface="+mj-lt"/>
              <a:buAutoNum type="alphaLcPeriod"/>
            </a:pPr>
            <a:r>
              <a:rPr lang="en-US" dirty="0"/>
              <a:t>Deepening your own mathematics content knowledge</a:t>
            </a:r>
          </a:p>
          <a:p>
            <a:pPr marL="698830" lvl="1" indent="-232943">
              <a:buFont typeface="+mj-lt"/>
              <a:buAutoNum type="alphaLcPeriod"/>
            </a:pPr>
            <a:r>
              <a:rPr lang="en-US" dirty="0"/>
              <a:t>Learning how to use hands-on activities/manipulatives for mathematics instruction</a:t>
            </a:r>
          </a:p>
          <a:p>
            <a:pPr marL="698830" lvl="1" indent="-232943">
              <a:buFont typeface="+mj-lt"/>
              <a:buAutoNum type="alphaLcPeriod"/>
            </a:pPr>
            <a:r>
              <a:rPr lang="en-US" dirty="0"/>
              <a:t>Learning about difficulties that students may have with particular mathematical ideas and procedures</a:t>
            </a:r>
          </a:p>
          <a:p>
            <a:pPr marL="698830" lvl="1" indent="-232943">
              <a:buFont typeface="+mj-lt"/>
              <a:buAutoNum type="alphaLcPeriod"/>
            </a:pPr>
            <a:r>
              <a:rPr lang="en-US" dirty="0"/>
              <a:t>Finding out what students think or already know about the key mathematical ideas prior to instruction on those ideas</a:t>
            </a:r>
          </a:p>
          <a:p>
            <a:pPr marL="698830" lvl="1" indent="-232943">
              <a:buFont typeface="+mj-lt"/>
              <a:buAutoNum type="alphaLcPeriod"/>
            </a:pPr>
            <a:r>
              <a:rPr lang="en-US" dirty="0"/>
              <a:t>Implementing the mathematics textbook/program to be used in your classroom</a:t>
            </a:r>
          </a:p>
          <a:p>
            <a:pPr marL="698830" lvl="1" indent="-232943">
              <a:buFont typeface="+mj-lt"/>
              <a:buAutoNum type="alphaLcPeriod"/>
            </a:pPr>
            <a:r>
              <a:rPr lang="en-US" dirty="0"/>
              <a:t>Planning instruction so students at different levels of achievement can increase their understanding of the ideas targeted in each activity</a:t>
            </a:r>
          </a:p>
          <a:p>
            <a:pPr marL="698830" lvl="1" indent="-232943">
              <a:buFont typeface="+mj-lt"/>
              <a:buAutoNum type="alphaLcPeriod"/>
            </a:pPr>
            <a:r>
              <a:rPr lang="en-US" dirty="0"/>
              <a:t>Monitoring student understanding during mathematics instruction</a:t>
            </a:r>
          </a:p>
          <a:p>
            <a:pPr marL="698830" lvl="1" indent="-232943">
              <a:buFont typeface="+mj-lt"/>
              <a:buAutoNum type="alphaLcPeriod"/>
            </a:pPr>
            <a:r>
              <a:rPr lang="en-US" dirty="0"/>
              <a:t>Providing enrichment experiences for gifted students</a:t>
            </a:r>
          </a:p>
          <a:p>
            <a:pPr marL="698830" lvl="1" indent="-232943">
              <a:buFont typeface="+mj-lt"/>
              <a:buAutoNum type="alphaLcPeriod"/>
            </a:pPr>
            <a:r>
              <a:rPr lang="en-US" dirty="0"/>
              <a:t>Providing alternative mathematics learning experiences for students with special needs</a:t>
            </a:r>
          </a:p>
          <a:p>
            <a:pPr marL="698830" lvl="1" indent="-232943">
              <a:buFont typeface="+mj-lt"/>
              <a:buAutoNum type="alphaLcPeriod"/>
            </a:pPr>
            <a:r>
              <a:rPr lang="en-US" dirty="0"/>
              <a:t>Teaching mathematics to English-language learners</a:t>
            </a:r>
          </a:p>
          <a:p>
            <a:pPr marL="698830" lvl="1" indent="-232943">
              <a:buFont typeface="+mj-lt"/>
              <a:buAutoNum type="alphaLcPeriod"/>
            </a:pPr>
            <a:r>
              <a:rPr lang="en-US" dirty="0"/>
              <a:t>Assessing student understanding at the conclusion of instruction on a topic</a:t>
            </a:r>
          </a:p>
          <a:p>
            <a:endParaRPr lang="en-US" dirty="0"/>
          </a:p>
          <a:p>
            <a:r>
              <a:rPr lang="en-US" dirty="0"/>
              <a:t>The numbers in parentheses are standard errors.</a:t>
            </a:r>
          </a:p>
          <a:p>
            <a:r>
              <a:rPr lang="en-US" dirty="0"/>
              <a:t> </a:t>
            </a:r>
          </a:p>
          <a:p>
            <a:r>
              <a:rPr lang="en-US" b="1" dirty="0"/>
              <a:t>Findings Highlighted in Technical Report</a:t>
            </a:r>
            <a:endParaRPr lang="en-US" baseline="0" dirty="0" smtClean="0"/>
          </a:p>
          <a:p>
            <a:pPr defTabSz="931774">
              <a:defRPr/>
            </a:pPr>
            <a:r>
              <a:rPr lang="en-US" baseline="0" dirty="0" smtClean="0"/>
              <a:t>“</a:t>
            </a:r>
            <a:r>
              <a:rPr lang="en-US" dirty="0"/>
              <a:t>Although hands-on/laboratory activities have traditionally been a hallmark of science instruction, emphasis on the use of manipulatives to help students learn mathematics has been a more recent phenomenon.  As can be seen in Table 3.14, a large proportion of mathematics teachers, especially at the elementary level, report that their professional growth opportunities in the last three years heavily emphasized learning how to use hands-on activities/manipulatives for mathematics instruction.  Other areas emphasized were planning instruction so students at different levels of achievement can increase their understanding of targeted ideas, learning about difficulties that students may have with particular ideas and procedures, monitoring student understanding during instruction, and assessing student understanding at the end of instruction on a topic.  As is the case in science, recent professional development for elementary mathematics teachers was more likely than that for middle and high school mathematics teachers to emphasize implementing particular instructional materials.  In contrast to science, where the results are similar across grade ranges, larger proportions of elementary mathematics teachers than high school teachers indicate that their recent professional development/coursework focused heavily on finding out what students think or already know about the targeted ideas prior to instruction, and providing enrichment experiences for gifted students.”</a:t>
            </a:r>
          </a:p>
        </p:txBody>
      </p:sp>
      <p:sp>
        <p:nvSpPr>
          <p:cNvPr id="4" name="Slide Number Placeholder 3"/>
          <p:cNvSpPr>
            <a:spLocks noGrp="1"/>
          </p:cNvSpPr>
          <p:nvPr>
            <p:ph type="sldNum" sz="quarter" idx="10"/>
          </p:nvPr>
        </p:nvSpPr>
        <p:spPr/>
        <p:txBody>
          <a:bodyPr/>
          <a:lstStyle/>
          <a:p>
            <a:fld id="{B472F11F-6199-4934-A1DC-A9FDDA9F712C}" type="slidenum">
              <a:rPr lang="en-US" smtClean="0"/>
              <a:t>18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classes for which the teacher selected “heavy emphasis” on a 4-point response scale with the options of “none,” “minimal emphasis,” “moderate emphasis,” and “heavy emphasis.”</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Each grade-level chart is sorted independently; consequently items may appear in different orders.</a:t>
            </a:r>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19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B8A4DB-74D9-4B43-9EFB-8340370A0D69}" type="slidenum">
              <a:rPr lang="en-US" smtClean="0"/>
              <a:t>2</a:t>
            </a:fld>
            <a:endParaRPr lang="en-US"/>
          </a:p>
        </p:txBody>
      </p:sp>
    </p:spTree>
    <p:extLst>
      <p:ext uri="{BB962C8B-B14F-4D97-AF65-F5344CB8AC3E}">
        <p14:creationId xmlns:p14="http://schemas.microsoft.com/office/powerpoint/2010/main" val="23877228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classes for which the teacher selected “heavy emphasis” on a 4-point response scale with the options of “none,” “minimal emphasis,” “</a:t>
            </a:r>
            <a:r>
              <a:rPr lang="en-US" dirty="0" smtClean="0"/>
              <a:t>moderate </a:t>
            </a:r>
            <a:r>
              <a:rPr lang="en-US" dirty="0" smtClean="0"/>
              <a:t>emphasis,” and “heavy emphasis</a:t>
            </a:r>
            <a:r>
              <a:rPr lang="en-US" dirty="0" smtClean="0"/>
              <a: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Each grade-level chart is sorted independently; consequently items may appear in different orders.</a:t>
            </a:r>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20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classes for which the teacher selected “heavy emphasis” on a 4-point response scale with the options of “none,” “minimal emphasis,” “moderate emphasis,” and “heavy emphasis</a:t>
            </a:r>
            <a:r>
              <a:rPr lang="en-US" dirty="0" smtClean="0"/>
              <a: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Each grade-level chart is sorted independently; consequently items may appear in different orders.</a:t>
            </a:r>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21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classes for which the teacher selected “heavy emphasis” on a 4-point response scale with the options of “none,” “minimal emphasis,” “moderate emphasis,” and “heavy emphasis</a:t>
            </a:r>
            <a:r>
              <a:rPr lang="en-US" dirty="0" smtClean="0"/>
              <a: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Each grade-level chart is sorted independently; consequently items may appear in different orders.</a:t>
            </a:r>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22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classes for which the teacher selected “heavy emphasis” on a 4-point response scale with the options of “none,” “minimal emphasis,” “moderate emphasis,” and “heavy emphasis</a:t>
            </a:r>
            <a:r>
              <a:rPr lang="en-US" dirty="0" smtClean="0"/>
              <a: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Each grade-level chart is sorted independently; consequently items may appear in different orders.</a:t>
            </a:r>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23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classes for which the teacher selected “heavy emphasis” on a 4-point response scale with the options of “none,” “minimal emphasis,” “moderate emphasis,” and “heavy emphasis</a:t>
            </a:r>
            <a:r>
              <a:rPr lang="en-US" dirty="0" smtClean="0"/>
              <a: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Each grade-level chart is sorted independently; consequently items may appear in different orders.</a:t>
            </a:r>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24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a:t>
            </a:r>
            <a:r>
              <a:rPr lang="en-US" baseline="0" dirty="0" smtClean="0"/>
              <a:t> 3.18, p. 42 in Technical Report</a:t>
            </a:r>
          </a:p>
          <a:p>
            <a:endParaRPr lang="en-US" baseline="0" dirty="0" smtClean="0"/>
          </a:p>
          <a:p>
            <a:r>
              <a:rPr lang="en-US" b="1" dirty="0"/>
              <a:t>This slide shows data from </a:t>
            </a:r>
            <a:r>
              <a:rPr lang="en-US" b="1" dirty="0" smtClean="0"/>
              <a:t>an individual item. </a:t>
            </a:r>
            <a:endParaRPr lang="en-US" dirty="0"/>
          </a:p>
          <a:p>
            <a:r>
              <a:rPr lang="en-US" dirty="0"/>
              <a:t> </a:t>
            </a:r>
          </a:p>
          <a:p>
            <a:r>
              <a:rPr lang="en-US" dirty="0"/>
              <a:t>Mathematics Teacher Questionnaire</a:t>
            </a:r>
          </a:p>
          <a:p>
            <a:pPr lvl="0"/>
            <a:r>
              <a:rPr lang="en-US" dirty="0"/>
              <a:t>Q23. In the last 3 years have you… (Response Options: Yes, No)</a:t>
            </a:r>
          </a:p>
          <a:p>
            <a:pPr marL="698830" lvl="1" indent="-232943">
              <a:buFont typeface="+mj-lt"/>
              <a:buAutoNum type="alphaLcPeriod"/>
            </a:pPr>
            <a:r>
              <a:rPr lang="en-US" strike="sngStrike" dirty="0"/>
              <a:t>received feedback about your mathematics teaching from a mentor/coach formally assigned by the school or district/diocese? </a:t>
            </a:r>
          </a:p>
          <a:p>
            <a:pPr marL="698830" lvl="1" indent="-232943">
              <a:buFont typeface="+mj-lt"/>
              <a:buAutoNum type="alphaLcPeriod"/>
            </a:pPr>
            <a:r>
              <a:rPr lang="en-US" b="0" dirty="0"/>
              <a:t>served as a formally assigned mentor/coach for mathematics teaching? (Please do not include supervision of student teachers.)</a:t>
            </a:r>
          </a:p>
          <a:p>
            <a:pPr marL="698830" lvl="1" indent="-232943">
              <a:buFont typeface="+mj-lt"/>
              <a:buAutoNum type="alphaLcPeriod"/>
            </a:pPr>
            <a:r>
              <a:rPr lang="en-US" b="0" dirty="0"/>
              <a:t>supervised a student teacher in your classroom?</a:t>
            </a:r>
          </a:p>
          <a:p>
            <a:pPr marL="698830" lvl="1" indent="-232943">
              <a:buFont typeface="+mj-lt"/>
              <a:buAutoNum type="alphaLcPeriod"/>
            </a:pPr>
            <a:r>
              <a:rPr lang="en-US" b="0" dirty="0"/>
              <a:t>taught in-service workshops on mathematics or mathematics teaching ?</a:t>
            </a:r>
          </a:p>
          <a:p>
            <a:pPr marL="698830" lvl="1" indent="-232943">
              <a:buFont typeface="+mj-lt"/>
              <a:buAutoNum type="alphaLcPeriod"/>
            </a:pPr>
            <a:r>
              <a:rPr lang="en-US" b="0" dirty="0"/>
              <a:t>led a professional learning community/lesson study/teacher study group focused on mathematics or mathematics teaching?</a:t>
            </a:r>
          </a:p>
          <a:p>
            <a:endParaRPr lang="en-US" dirty="0"/>
          </a:p>
          <a:p>
            <a:r>
              <a:rPr lang="en-US" dirty="0"/>
              <a:t>The numbers in parentheses are standard errors.</a:t>
            </a:r>
          </a:p>
          <a:p>
            <a:r>
              <a:rPr lang="en-US" dirty="0"/>
              <a:t> </a:t>
            </a:r>
          </a:p>
          <a:p>
            <a:r>
              <a:rPr lang="en-US" b="1" dirty="0"/>
              <a:t>Findings Highlighted in Technical Report</a:t>
            </a:r>
            <a:endParaRPr lang="en-US" baseline="0" dirty="0" smtClean="0"/>
          </a:p>
          <a:p>
            <a:pPr defTabSz="931774">
              <a:defRPr/>
            </a:pPr>
            <a:r>
              <a:rPr lang="en-US" baseline="0" dirty="0" smtClean="0"/>
              <a:t>“</a:t>
            </a:r>
            <a:r>
              <a:rPr lang="en-US" dirty="0"/>
              <a:t>In addition to asking teachers about their involvement as participants in professional development, the survey asked teachers whether they had served in various leadership roles in the profession in the last three years.  As can be seen in Tables 3.17 and 3.18, elementary teachers are far less likely than their secondary counterparts to have led teacher study groups, served as mentors/coaches for other teachers, and taught in-service workshops focused on science/mathematics.  In contrast, elementary teachers are more likely than middle and high school science/mathematics teachers to have supervised student teachers in the last three years.”</a:t>
            </a:r>
          </a:p>
        </p:txBody>
      </p:sp>
      <p:sp>
        <p:nvSpPr>
          <p:cNvPr id="4" name="Slide Number Placeholder 3"/>
          <p:cNvSpPr>
            <a:spLocks noGrp="1"/>
          </p:cNvSpPr>
          <p:nvPr>
            <p:ph type="sldNum" sz="quarter" idx="10"/>
          </p:nvPr>
        </p:nvSpPr>
        <p:spPr/>
        <p:txBody>
          <a:bodyPr/>
          <a:lstStyle/>
          <a:p>
            <a:fld id="{B472F11F-6199-4934-A1DC-A9FDDA9F712C}" type="slidenum">
              <a:rPr lang="en-US" smtClean="0"/>
              <a:t>25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26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27</a:t>
            </a:fld>
            <a:endParaRPr lang="en-US"/>
          </a:p>
        </p:txBody>
      </p:sp>
    </p:spTree>
    <p:extLst>
      <p:ext uri="{BB962C8B-B14F-4D97-AF65-F5344CB8AC3E}">
        <p14:creationId xmlns:p14="http://schemas.microsoft.com/office/powerpoint/2010/main" val="9222684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mathematics portion of Table 3.19, p. 43</a:t>
            </a:r>
            <a:r>
              <a:rPr lang="en-US" baseline="0" dirty="0" smtClean="0"/>
              <a:t> in Technical Report</a:t>
            </a:r>
          </a:p>
          <a:p>
            <a:endParaRPr lang="en-US" baseline="0" dirty="0" smtClean="0"/>
          </a:p>
          <a:p>
            <a:r>
              <a:rPr lang="en-US" b="1" dirty="0" smtClean="0"/>
              <a:t>This slide shows data from an individual item. </a:t>
            </a:r>
            <a:endParaRPr lang="en-US" dirty="0" smtClean="0"/>
          </a:p>
          <a:p>
            <a:r>
              <a:rPr lang="en-US" dirty="0"/>
              <a:t> </a:t>
            </a:r>
          </a:p>
          <a:p>
            <a:r>
              <a:rPr lang="en-US" dirty="0"/>
              <a:t>Mathematics Program Questionnaire</a:t>
            </a:r>
          </a:p>
          <a:p>
            <a:pPr lvl="0"/>
            <a:r>
              <a:rPr lang="en-US" dirty="0"/>
              <a:t>Q25. This question is about in-service (professional development) programs offered by your school and/or district/diocese, possibly in conjunction with other organizations (for example: other school districts/dioceses,</a:t>
            </a:r>
            <a:r>
              <a:rPr lang="en-US" b="1" i="1" dirty="0"/>
              <a:t> </a:t>
            </a:r>
            <a:r>
              <a:rPr lang="en-US" dirty="0"/>
              <a:t>colleges or universities, museums, professional associations, commercial vendors).</a:t>
            </a:r>
          </a:p>
          <a:p>
            <a:r>
              <a:rPr lang="en-US" dirty="0"/>
              <a:t>In the last three years</a:t>
            </a:r>
            <a:r>
              <a:rPr lang="en-US" b="1" dirty="0"/>
              <a:t>, </a:t>
            </a:r>
            <a:r>
              <a:rPr lang="en-US" dirty="0"/>
              <a:t>has your school and/or district/diocese</a:t>
            </a:r>
            <a:r>
              <a:rPr lang="en-US" b="1" i="1" dirty="0"/>
              <a:t> </a:t>
            </a:r>
            <a:r>
              <a:rPr lang="en-US" dirty="0"/>
              <a:t>offered in-service workshops specifically focused on mathematics or mathematics teaching? </a:t>
            </a:r>
          </a:p>
          <a:p>
            <a:pPr marL="640594" lvl="1" indent="-174708">
              <a:buFont typeface="Courier New" panose="02070309020205020404" pitchFamily="49" charset="0"/>
              <a:buChar char="o"/>
            </a:pPr>
            <a:r>
              <a:rPr lang="en-US" dirty="0"/>
              <a:t>Yes </a:t>
            </a:r>
          </a:p>
          <a:p>
            <a:pPr marL="640594" lvl="1" indent="-174708">
              <a:buFont typeface="Courier New" panose="02070309020205020404" pitchFamily="49" charset="0"/>
              <a:buChar char="o"/>
            </a:pPr>
            <a:r>
              <a:rPr lang="en-US" dirty="0"/>
              <a:t>No  </a:t>
            </a:r>
          </a:p>
          <a:p>
            <a:endParaRPr lang="en-US" b="1" i="1" dirty="0"/>
          </a:p>
          <a:p>
            <a:r>
              <a:rPr lang="en-US" dirty="0"/>
              <a:t>The numbers in parentheses are standard errors.</a:t>
            </a:r>
          </a:p>
          <a:p>
            <a:r>
              <a:rPr lang="en-US" dirty="0"/>
              <a:t> </a:t>
            </a:r>
          </a:p>
          <a:p>
            <a:r>
              <a:rPr lang="en-US" b="1" dirty="0"/>
              <a:t>Findings Highlighted in Technical Report</a:t>
            </a:r>
            <a:endParaRPr lang="en-US" baseline="0" dirty="0" smtClean="0"/>
          </a:p>
          <a:p>
            <a:r>
              <a:rPr lang="en-US" baseline="0" dirty="0" smtClean="0"/>
              <a:t>“</a:t>
            </a:r>
            <a:r>
              <a:rPr lang="en-US" dirty="0"/>
              <a:t>School science and mathematics program representatives were asked whether professional development workshops in the designated discipline were offered by their school and/or district/diocese (if relevant), possibly in conjunction with other school systems, colleges or universities, museums, professional associations, and/or commercial vendors.  As can be seen in Table 3.19, locally offered workshops are more prevalent in mathematics than in science, and within each subject, are more prevalent in schools that include elementary grades than those that include grades 9–12.”</a:t>
            </a:r>
          </a:p>
        </p:txBody>
      </p:sp>
      <p:sp>
        <p:nvSpPr>
          <p:cNvPr id="4" name="Slide Number Placeholder 3"/>
          <p:cNvSpPr>
            <a:spLocks noGrp="1"/>
          </p:cNvSpPr>
          <p:nvPr>
            <p:ph type="sldNum" sz="quarter" idx="10"/>
          </p:nvPr>
        </p:nvSpPr>
        <p:spPr/>
        <p:txBody>
          <a:bodyPr/>
          <a:lstStyle/>
          <a:p>
            <a:fld id="{B472F11F-6199-4934-A1DC-A9FDDA9F712C}" type="slidenum">
              <a:rPr lang="en-US" smtClean="0"/>
              <a:t>28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29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3</a:t>
            </a:fld>
            <a:endParaRPr lang="en-US"/>
          </a:p>
        </p:txBody>
      </p:sp>
    </p:spTree>
    <p:extLst>
      <p:ext uri="{BB962C8B-B14F-4D97-AF65-F5344CB8AC3E}">
        <p14:creationId xmlns:p14="http://schemas.microsoft.com/office/powerpoint/2010/main" val="198979216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mathematics portion of Table 3.20, p. 44 in Technical Report</a:t>
            </a:r>
          </a:p>
          <a:p>
            <a:endParaRPr lang="en-US" dirty="0" smtClean="0"/>
          </a:p>
          <a:p>
            <a:r>
              <a:rPr lang="en-US" b="1" dirty="0"/>
              <a:t>This slide shows data </a:t>
            </a:r>
            <a:r>
              <a:rPr lang="en-US" b="1" dirty="0" smtClean="0"/>
              <a:t>from an individual item. </a:t>
            </a:r>
            <a:endParaRPr lang="en-US" dirty="0"/>
          </a:p>
          <a:p>
            <a:r>
              <a:rPr lang="en-US" dirty="0"/>
              <a:t> </a:t>
            </a:r>
          </a:p>
          <a:p>
            <a:r>
              <a:rPr lang="en-US" dirty="0"/>
              <a:t>Mathematics Program Questionnaire</a:t>
            </a:r>
          </a:p>
          <a:p>
            <a:r>
              <a:rPr lang="en-US" dirty="0"/>
              <a:t>Q26. Please indicate the extent to which in-service workshops offered by your school and/or district/diocese in the last three years addressed deepening teacher understanding of each of the following: (Response Options: [1] Not at all, [2] 2 of 5, [3] Somewhat, [4] 4 of 5, [5] To a great extent)</a:t>
            </a:r>
          </a:p>
          <a:p>
            <a:pPr marL="698830" lvl="1" indent="-232943">
              <a:buFont typeface="+mj-lt"/>
              <a:buAutoNum type="alphaLcPeriod"/>
            </a:pPr>
            <a:r>
              <a:rPr lang="en-US" dirty="0"/>
              <a:t>Mathematics content</a:t>
            </a:r>
          </a:p>
          <a:p>
            <a:pPr marL="698830" lvl="1" indent="-232943">
              <a:buFont typeface="+mj-lt"/>
              <a:buAutoNum type="alphaLcPeriod"/>
            </a:pPr>
            <a:r>
              <a:rPr lang="en-US" dirty="0"/>
              <a:t>State mathematics standards</a:t>
            </a:r>
          </a:p>
          <a:p>
            <a:pPr marL="698830" lvl="1" indent="-232943">
              <a:buFont typeface="+mj-lt"/>
              <a:buAutoNum type="alphaLcPeriod"/>
            </a:pPr>
            <a:r>
              <a:rPr lang="en-US" dirty="0"/>
              <a:t>How to use particular mathematics instructional materials (for example: textbooks or programs)</a:t>
            </a:r>
          </a:p>
          <a:p>
            <a:pPr marL="698830" lvl="1" indent="-232943">
              <a:buFont typeface="+mj-lt"/>
              <a:buAutoNum type="alphaLcPeriod"/>
            </a:pPr>
            <a:r>
              <a:rPr lang="en-US" dirty="0"/>
              <a:t>How students think about various mathematical ideas</a:t>
            </a:r>
          </a:p>
          <a:p>
            <a:pPr marL="698830" lvl="1" indent="-232943">
              <a:buFont typeface="+mj-lt"/>
              <a:buAutoNum type="alphaLcPeriod"/>
            </a:pPr>
            <a:r>
              <a:rPr lang="en-US" dirty="0"/>
              <a:t>How to monitor student understanding during mathematics instruction</a:t>
            </a:r>
          </a:p>
          <a:p>
            <a:pPr marL="698830" lvl="1" indent="-232943">
              <a:buFont typeface="+mj-lt"/>
              <a:buAutoNum type="alphaLcPeriod"/>
            </a:pPr>
            <a:r>
              <a:rPr lang="en-US" dirty="0"/>
              <a:t>How to adapt mathematics instruction to address student misconceptions</a:t>
            </a:r>
          </a:p>
          <a:p>
            <a:pPr marL="698830" lvl="1" indent="-232943">
              <a:buFont typeface="+mj-lt"/>
              <a:buAutoNum type="alphaLcPeriod"/>
            </a:pPr>
            <a:r>
              <a:rPr lang="en-US" dirty="0"/>
              <a:t>How to use technology in mathematics instruction</a:t>
            </a:r>
          </a:p>
          <a:p>
            <a:pPr marL="698830" lvl="1" indent="-232943">
              <a:buFont typeface="+mj-lt"/>
              <a:buAutoNum type="alphaLcPeriod"/>
            </a:pPr>
            <a:r>
              <a:rPr lang="en-US" dirty="0"/>
              <a:t>How to use investigation-oriented tasks in mathematics instruction</a:t>
            </a:r>
          </a:p>
          <a:p>
            <a:pPr marL="698830" lvl="1" indent="-232943">
              <a:buFont typeface="+mj-lt"/>
              <a:buAutoNum type="alphaLcPeriod"/>
            </a:pPr>
            <a:r>
              <a:rPr lang="en-US" dirty="0"/>
              <a:t>How to teach mathematics to students who are English language learners</a:t>
            </a:r>
          </a:p>
          <a:p>
            <a:pPr marL="698830" lvl="1" indent="-232943">
              <a:buFont typeface="+mj-lt"/>
              <a:buAutoNum type="alphaLcPeriod"/>
            </a:pPr>
            <a:r>
              <a:rPr lang="en-US" dirty="0"/>
              <a:t>How to provide alternative mathematics learning experiences for students with special needs</a:t>
            </a:r>
          </a:p>
          <a:p>
            <a:r>
              <a:rPr lang="en-US" dirty="0"/>
              <a:t> </a:t>
            </a:r>
          </a:p>
          <a:p>
            <a:r>
              <a:rPr lang="en-US" dirty="0"/>
              <a:t>The numbers in parentheses are standard errors.</a:t>
            </a:r>
          </a:p>
          <a:p>
            <a:r>
              <a:rPr lang="en-US" dirty="0"/>
              <a:t> </a:t>
            </a:r>
          </a:p>
          <a:p>
            <a:r>
              <a:rPr lang="en-US" b="1" dirty="0"/>
              <a:t>Findings Highlighted in Technical Report</a:t>
            </a:r>
            <a:endParaRPr lang="en-US" dirty="0" smtClean="0"/>
          </a:p>
          <a:p>
            <a:pPr defTabSz="931774">
              <a:defRPr/>
            </a:pPr>
            <a:r>
              <a:rPr lang="en-US" dirty="0" smtClean="0"/>
              <a:t>“</a:t>
            </a:r>
            <a:r>
              <a:rPr lang="en-US" dirty="0"/>
              <a:t>Respondents who indicated that mathematics/science workshops were offered locally were asked about the extent to which that professional development addressed each of a number of areas.  In both science and mathematics, locally offered workshops are more likely to emphasize state standards than any other of the listed areas.  Locally offered workshops in science have a greater focus on investigation-oriented teaching strategies than those in mathematics.  In contrast, workshops offered at the local level in mathematics are more likely than those in science to emphasize how to monitor student understanding during instruction and how to provide alternative learning experiences for students with special needs (see Table 3.20).”</a:t>
            </a:r>
          </a:p>
        </p:txBody>
      </p:sp>
      <p:sp>
        <p:nvSpPr>
          <p:cNvPr id="4" name="Slide Number Placeholder 3"/>
          <p:cNvSpPr>
            <a:spLocks noGrp="1"/>
          </p:cNvSpPr>
          <p:nvPr>
            <p:ph type="sldNum" sz="quarter" idx="10"/>
          </p:nvPr>
        </p:nvSpPr>
        <p:spPr/>
        <p:txBody>
          <a:bodyPr/>
          <a:lstStyle/>
          <a:p>
            <a:fld id="{B472F11F-6199-4934-A1DC-A9FDDA9F712C}" type="slidenum">
              <a:rPr lang="en-US" smtClean="0"/>
              <a:t>30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Substantial Focus </a:t>
            </a:r>
            <a:r>
              <a:rPr lang="en-US" baseline="0" dirty="0" smtClean="0"/>
              <a:t>i</a:t>
            </a:r>
            <a:r>
              <a:rPr lang="en-US" dirty="0" smtClean="0"/>
              <a:t>ncludes schools that selected</a:t>
            </a:r>
            <a:r>
              <a:rPr lang="en-US" baseline="0" dirty="0" smtClean="0"/>
              <a:t> “4 of 5” or “to a great extent” </a:t>
            </a:r>
            <a:r>
              <a:rPr lang="en-US" dirty="0" smtClean="0"/>
              <a:t>on a 5-point scale with the options of “not at all,” “2 of 5,” “somewhat,” “4 of 5,” and “to a great extent.”</a:t>
            </a:r>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31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Substantial Focus </a:t>
            </a:r>
            <a:r>
              <a:rPr lang="en-US" baseline="0" dirty="0" smtClean="0"/>
              <a:t>i</a:t>
            </a:r>
            <a:r>
              <a:rPr lang="en-US" dirty="0" smtClean="0"/>
              <a:t>ncludes schools that selected</a:t>
            </a:r>
            <a:r>
              <a:rPr lang="en-US" baseline="0" dirty="0" smtClean="0"/>
              <a:t> “4 of 5” or “to a great extent” </a:t>
            </a:r>
            <a:r>
              <a:rPr lang="en-US" dirty="0" smtClean="0"/>
              <a:t>on a 5-point scale with the options of “not at all,” “2 of 5,” “somewhat,” “4 of 5,” and “to a great extent.”</a:t>
            </a:r>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32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mathematics portion of Table 3.21, p. 44 in Technical Report</a:t>
            </a:r>
          </a:p>
          <a:p>
            <a:endParaRPr lang="en-US" dirty="0" smtClean="0"/>
          </a:p>
          <a:p>
            <a:r>
              <a:rPr lang="en-US" b="1" dirty="0"/>
              <a:t>This slide shows data </a:t>
            </a:r>
            <a:r>
              <a:rPr lang="en-US" b="1" dirty="0" smtClean="0"/>
              <a:t>from an </a:t>
            </a:r>
            <a:r>
              <a:rPr lang="en-US" b="1" dirty="0"/>
              <a:t>individual </a:t>
            </a:r>
            <a:r>
              <a:rPr lang="en-US" b="1" dirty="0" smtClean="0"/>
              <a:t>item. </a:t>
            </a:r>
            <a:endParaRPr lang="en-US" dirty="0"/>
          </a:p>
          <a:p>
            <a:r>
              <a:rPr lang="en-US" dirty="0"/>
              <a:t> </a:t>
            </a:r>
          </a:p>
          <a:p>
            <a:r>
              <a:rPr lang="en-US" dirty="0"/>
              <a:t>Mathematics Program Questionnaire</a:t>
            </a:r>
          </a:p>
          <a:p>
            <a:pPr defTabSz="931774">
              <a:defRPr/>
            </a:pPr>
            <a:r>
              <a:rPr lang="en-US" dirty="0"/>
              <a:t>Q27. In the last three years, has your school offered teacher study groups where teachers meet on a regular basis to discuss teaching and learning of mathematics, and possibly other content areas as well (sometimes referred to as Professional Learning Communities, PLCs, or lesson study)? </a:t>
            </a:r>
          </a:p>
          <a:p>
            <a:pPr marL="640594" lvl="1" indent="-174708">
              <a:buFont typeface="Courier New" panose="02070309020205020404" pitchFamily="49" charset="0"/>
              <a:buChar char="o"/>
            </a:pPr>
            <a:r>
              <a:rPr lang="en-US" dirty="0"/>
              <a:t>Yes</a:t>
            </a:r>
          </a:p>
          <a:p>
            <a:pPr marL="640594" lvl="1" indent="-174708">
              <a:buFont typeface="Courier New" panose="02070309020205020404" pitchFamily="49" charset="0"/>
              <a:buChar char="o"/>
            </a:pPr>
            <a:r>
              <a:rPr lang="en-US" dirty="0"/>
              <a:t>No</a:t>
            </a:r>
          </a:p>
          <a:p>
            <a:r>
              <a:rPr lang="en-US" dirty="0"/>
              <a:t> </a:t>
            </a:r>
          </a:p>
          <a:p>
            <a:r>
              <a:rPr lang="en-US" dirty="0"/>
              <a:t>The numbers in parentheses are standard errors.</a:t>
            </a:r>
          </a:p>
          <a:p>
            <a:r>
              <a:rPr lang="en-US" dirty="0"/>
              <a:t> </a:t>
            </a:r>
          </a:p>
          <a:p>
            <a:r>
              <a:rPr lang="en-US" b="1" dirty="0"/>
              <a:t>Findings Highlighted in Technical Report</a:t>
            </a:r>
            <a:endParaRPr lang="en-US" dirty="0" smtClean="0"/>
          </a:p>
          <a:p>
            <a:pPr defTabSz="931774">
              <a:defRPr/>
            </a:pPr>
            <a:r>
              <a:rPr lang="en-US" dirty="0" smtClean="0"/>
              <a:t>“</a:t>
            </a:r>
            <a:r>
              <a:rPr lang="en-US" dirty="0"/>
              <a:t>One concern about professional development workshops is that teachers may not be given adequate assistance in applying what they are learning to their own instruction.  Teacher study groups (Professional Learning Communities, lesson study, etc.) have the potential to help teachers focus on instruction.  School science and mathematics program representatives were asked whether their school has offered teacher study groups in the last three years where teachers meet on a regular basis to discuss science/mathematics teaching and learning.  As can be seen in Table 3.21, in elementary schools, study groups are more likely to have been offered in mathematics than in science.”</a:t>
            </a:r>
          </a:p>
        </p:txBody>
      </p:sp>
      <p:sp>
        <p:nvSpPr>
          <p:cNvPr id="4" name="Slide Number Placeholder 3"/>
          <p:cNvSpPr>
            <a:spLocks noGrp="1"/>
          </p:cNvSpPr>
          <p:nvPr>
            <p:ph type="sldNum" sz="quarter" idx="10"/>
          </p:nvPr>
        </p:nvSpPr>
        <p:spPr/>
        <p:txBody>
          <a:bodyPr/>
          <a:lstStyle/>
          <a:p>
            <a:fld id="{B472F11F-6199-4934-A1DC-A9FDDA9F712C}" type="slidenum">
              <a:rPr lang="en-US" smtClean="0"/>
              <a:t>33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34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mathematics</a:t>
            </a:r>
            <a:r>
              <a:rPr lang="en-US" baseline="0" dirty="0" smtClean="0"/>
              <a:t> portion of </a:t>
            </a:r>
            <a:r>
              <a:rPr lang="en-US" dirty="0" smtClean="0"/>
              <a:t>Table 3.22, p. 45 in Technical Report</a:t>
            </a:r>
          </a:p>
          <a:p>
            <a:endParaRPr lang="en-US" dirty="0" smtClean="0"/>
          </a:p>
          <a:p>
            <a:r>
              <a:rPr lang="en-US" b="1" dirty="0"/>
              <a:t>This slide shows data from individual items. </a:t>
            </a:r>
            <a:endParaRPr lang="en-US" dirty="0"/>
          </a:p>
          <a:p>
            <a:r>
              <a:rPr lang="en-US" dirty="0"/>
              <a:t> </a:t>
            </a:r>
          </a:p>
          <a:p>
            <a:r>
              <a:rPr lang="en-US" dirty="0"/>
              <a:t>Mathematics Program Questionnaire</a:t>
            </a:r>
          </a:p>
          <a:p>
            <a:pPr lvl="0"/>
            <a:r>
              <a:rPr lang="en-US" dirty="0"/>
              <a:t>Q28. [Presented only to schools that include any grades K–5] Are teachers of grades </a:t>
            </a:r>
            <a:r>
              <a:rPr lang="en-US" dirty="0" smtClean="0"/>
              <a:t>K–5 </a:t>
            </a:r>
            <a:r>
              <a:rPr lang="en-US" dirty="0"/>
              <a:t>mathematics classes</a:t>
            </a:r>
            <a:r>
              <a:rPr lang="en-US" b="1" dirty="0"/>
              <a:t> </a:t>
            </a:r>
            <a:r>
              <a:rPr lang="en-US" dirty="0"/>
              <a:t>required to participate in these mathematics-focused teacher study groups?</a:t>
            </a:r>
          </a:p>
          <a:p>
            <a:pPr marL="640594" lvl="1" indent="-174708">
              <a:buFont typeface="Courier New" panose="02070309020205020404" pitchFamily="49" charset="0"/>
              <a:buChar char="o"/>
            </a:pPr>
            <a:r>
              <a:rPr lang="en-US" dirty="0"/>
              <a:t>Yes</a:t>
            </a:r>
          </a:p>
          <a:p>
            <a:pPr marL="640594" lvl="1" indent="-174708">
              <a:buFont typeface="Courier New" panose="02070309020205020404" pitchFamily="49" charset="0"/>
              <a:buChar char="o"/>
            </a:pPr>
            <a:r>
              <a:rPr lang="en-US" dirty="0"/>
              <a:t>No</a:t>
            </a:r>
          </a:p>
          <a:p>
            <a:endParaRPr lang="en-US" dirty="0"/>
          </a:p>
          <a:p>
            <a:pPr lvl="0"/>
            <a:r>
              <a:rPr lang="en-US" dirty="0"/>
              <a:t>Q29. [Presented only to schools that include any grades 6–8] Are teachers of grades </a:t>
            </a:r>
            <a:r>
              <a:rPr lang="en-US" dirty="0" smtClean="0"/>
              <a:t>6–8 </a:t>
            </a:r>
            <a:r>
              <a:rPr lang="en-US" dirty="0"/>
              <a:t>mathematics classes</a:t>
            </a:r>
            <a:r>
              <a:rPr lang="en-US" b="1" dirty="0"/>
              <a:t> </a:t>
            </a:r>
            <a:r>
              <a:rPr lang="en-US" dirty="0"/>
              <a:t>required to participate in these mathematics-focused teacher study groups?</a:t>
            </a:r>
          </a:p>
          <a:p>
            <a:pPr marL="640594" lvl="1" indent="-174708">
              <a:buFont typeface="Courier New" panose="02070309020205020404" pitchFamily="49" charset="0"/>
              <a:buChar char="o"/>
            </a:pPr>
            <a:r>
              <a:rPr lang="en-US" dirty="0"/>
              <a:t>Yes</a:t>
            </a:r>
          </a:p>
          <a:p>
            <a:pPr marL="640594" lvl="1" indent="-174708">
              <a:buFont typeface="Courier New" panose="02070309020205020404" pitchFamily="49" charset="0"/>
              <a:buChar char="o"/>
            </a:pPr>
            <a:r>
              <a:rPr lang="en-US" dirty="0"/>
              <a:t>No</a:t>
            </a:r>
          </a:p>
          <a:p>
            <a:endParaRPr lang="en-US" dirty="0"/>
          </a:p>
          <a:p>
            <a:pPr lvl="0"/>
            <a:r>
              <a:rPr lang="en-US" dirty="0"/>
              <a:t>Q30. [Presented only to schools that include any grades 9–12] Are teachers of grades </a:t>
            </a:r>
            <a:r>
              <a:rPr lang="en-US" dirty="0" smtClean="0"/>
              <a:t>9–12 </a:t>
            </a:r>
            <a:r>
              <a:rPr lang="en-US" dirty="0"/>
              <a:t>mathematics classes required to participate in these mathematics-focused teacher study groups?</a:t>
            </a:r>
          </a:p>
          <a:p>
            <a:pPr marL="640594" lvl="1" indent="-174708">
              <a:buFont typeface="Courier New" panose="02070309020205020404" pitchFamily="49" charset="0"/>
              <a:buChar char="o"/>
            </a:pPr>
            <a:r>
              <a:rPr lang="en-US" dirty="0"/>
              <a:t>Yes</a:t>
            </a:r>
          </a:p>
          <a:p>
            <a:pPr marL="640594" lvl="1" indent="-174708">
              <a:buFont typeface="Courier New" panose="02070309020205020404" pitchFamily="49" charset="0"/>
              <a:buChar char="o"/>
            </a:pPr>
            <a:r>
              <a:rPr lang="en-US" dirty="0"/>
              <a:t>No</a:t>
            </a:r>
          </a:p>
          <a:p>
            <a:endParaRPr lang="en-US" dirty="0"/>
          </a:p>
          <a:p>
            <a:pPr defTabSz="931774">
              <a:defRPr/>
            </a:pPr>
            <a:r>
              <a:rPr lang="en-US" dirty="0"/>
              <a:t>Q31. Has your school specified a schedule for when these mathematics-focused teacher study groups are expected to meet?</a:t>
            </a:r>
          </a:p>
          <a:p>
            <a:pPr marL="640594" lvl="1" indent="-174708">
              <a:buFont typeface="Courier New" panose="02070309020205020404" pitchFamily="49" charset="0"/>
              <a:buChar char="o"/>
            </a:pPr>
            <a:r>
              <a:rPr lang="en-US" dirty="0"/>
              <a:t>Yes</a:t>
            </a:r>
          </a:p>
          <a:p>
            <a:pPr marL="640594" lvl="1" indent="-174708">
              <a:buFont typeface="Courier New" panose="02070309020205020404" pitchFamily="49" charset="0"/>
              <a:buChar char="o"/>
            </a:pPr>
            <a:r>
              <a:rPr lang="en-US" dirty="0"/>
              <a:t>No</a:t>
            </a:r>
          </a:p>
          <a:p>
            <a:endParaRPr lang="en-US" dirty="0"/>
          </a:p>
          <a:p>
            <a:pPr defTabSz="931774">
              <a:defRPr/>
            </a:pPr>
            <a:r>
              <a:rPr lang="en-US" dirty="0"/>
              <a:t>Q37. Have there been designated leaders for these mathematics-focused teacher study groups?</a:t>
            </a:r>
          </a:p>
          <a:p>
            <a:pPr marL="640594" lvl="1" indent="-174708">
              <a:buFont typeface="Courier New" panose="02070309020205020404" pitchFamily="49" charset="0"/>
              <a:buChar char="o"/>
            </a:pPr>
            <a:r>
              <a:rPr lang="en-US" dirty="0"/>
              <a:t>Yes</a:t>
            </a:r>
          </a:p>
          <a:p>
            <a:pPr marL="640594" lvl="1" indent="-174708">
              <a:buFont typeface="Courier New" panose="02070309020205020404" pitchFamily="49" charset="0"/>
              <a:buChar char="o"/>
            </a:pPr>
            <a:r>
              <a:rPr lang="en-US" dirty="0"/>
              <a:t>No</a:t>
            </a:r>
          </a:p>
          <a:p>
            <a:r>
              <a:rPr lang="en-US" dirty="0"/>
              <a:t> </a:t>
            </a:r>
          </a:p>
          <a:p>
            <a:r>
              <a:rPr lang="en-US" dirty="0"/>
              <a:t>The numbers in parentheses are standard errors.</a:t>
            </a:r>
          </a:p>
          <a:p>
            <a:r>
              <a:rPr lang="en-US" dirty="0"/>
              <a:t> </a:t>
            </a:r>
          </a:p>
          <a:p>
            <a:r>
              <a:rPr lang="en-US" b="1" dirty="0"/>
              <a:t>Findings Highlighted in Technical Report</a:t>
            </a:r>
            <a:endParaRPr lang="en-US" dirty="0"/>
          </a:p>
          <a:p>
            <a:r>
              <a:rPr lang="en-US" dirty="0" smtClean="0"/>
              <a:t>“As </a:t>
            </a:r>
            <a:r>
              <a:rPr lang="en-US" dirty="0"/>
              <a:t>can be seen in Table 3.22, these study groups are similar in terms of whether teachers have been required to participate, whether the groups have operated on specified schedules, and whether they have had designated leaders.”</a:t>
            </a:r>
          </a:p>
        </p:txBody>
      </p:sp>
      <p:sp>
        <p:nvSpPr>
          <p:cNvPr id="4" name="Slide Number Placeholder 3"/>
          <p:cNvSpPr>
            <a:spLocks noGrp="1"/>
          </p:cNvSpPr>
          <p:nvPr>
            <p:ph type="sldNum" sz="quarter" idx="10"/>
          </p:nvPr>
        </p:nvSpPr>
        <p:spPr/>
        <p:txBody>
          <a:bodyPr/>
          <a:lstStyle/>
          <a:p>
            <a:fld id="{B472F11F-6199-4934-A1DC-A9FDDA9F712C}" type="slidenum">
              <a:rPr lang="en-US" smtClean="0"/>
              <a:t>35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36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mathematics portion of Table 3.23, p. 45 in Technical Report</a:t>
            </a:r>
          </a:p>
          <a:p>
            <a:endParaRPr lang="en-US" dirty="0" smtClean="0"/>
          </a:p>
          <a:p>
            <a:r>
              <a:rPr lang="en-US" b="1" dirty="0"/>
              <a:t>This slide shows data from </a:t>
            </a:r>
            <a:r>
              <a:rPr lang="en-US" b="1" dirty="0" smtClean="0"/>
              <a:t>an individual item. </a:t>
            </a:r>
            <a:endParaRPr lang="en-US" dirty="0"/>
          </a:p>
          <a:p>
            <a:r>
              <a:rPr lang="en-US" dirty="0"/>
              <a:t> </a:t>
            </a:r>
          </a:p>
          <a:p>
            <a:r>
              <a:rPr lang="en-US" dirty="0"/>
              <a:t>Mathematics Program Questionnaire</a:t>
            </a:r>
            <a:endParaRPr lang="en-US" dirty="0" smtClean="0"/>
          </a:p>
          <a:p>
            <a:pPr lvl="0"/>
            <a:r>
              <a:rPr lang="en-US" dirty="0"/>
              <a:t>Q38. The designated leaders of these mathematics-focused teacher study groups were from: (Select all that apply.)</a:t>
            </a:r>
          </a:p>
          <a:p>
            <a:pPr marL="640594" lvl="1" indent="-174708">
              <a:buFont typeface="Wingdings" panose="05000000000000000000" pitchFamily="2" charset="2"/>
              <a:buChar char="q"/>
            </a:pPr>
            <a:r>
              <a:rPr lang="en-US" dirty="0"/>
              <a:t>This school</a:t>
            </a:r>
          </a:p>
          <a:p>
            <a:pPr marL="640594" lvl="1" indent="-174708">
              <a:buFont typeface="Wingdings" panose="05000000000000000000" pitchFamily="2" charset="2"/>
              <a:buChar char="q"/>
            </a:pPr>
            <a:r>
              <a:rPr lang="en-US" dirty="0"/>
              <a:t>Elsewhere in this district/diocese</a:t>
            </a:r>
            <a:r>
              <a:rPr lang="en-US" b="1" i="1" dirty="0"/>
              <a:t>  </a:t>
            </a:r>
            <a:r>
              <a:rPr lang="en-US" b="0" i="0" dirty="0"/>
              <a:t>[Not presented to non-Catholic private schools]</a:t>
            </a:r>
          </a:p>
          <a:p>
            <a:pPr marL="640594" lvl="1" indent="-174708">
              <a:buFont typeface="Wingdings" panose="05000000000000000000" pitchFamily="2" charset="2"/>
              <a:buChar char="q"/>
            </a:pPr>
            <a:r>
              <a:rPr lang="en-US" dirty="0"/>
              <a:t>College or University </a:t>
            </a:r>
          </a:p>
          <a:p>
            <a:pPr marL="640594" lvl="1" indent="-174708">
              <a:buFont typeface="Wingdings" panose="05000000000000000000" pitchFamily="2" charset="2"/>
              <a:buChar char="q"/>
            </a:pPr>
            <a:r>
              <a:rPr lang="en-US" dirty="0"/>
              <a:t>External consultants</a:t>
            </a:r>
          </a:p>
          <a:p>
            <a:pPr marL="640594" lvl="1" indent="-174708">
              <a:buFont typeface="Wingdings" panose="05000000000000000000" pitchFamily="2" charset="2"/>
              <a:buChar char="q"/>
            </a:pPr>
            <a:r>
              <a:rPr lang="en-US" dirty="0"/>
              <a:t>Other (please specify: _____) </a:t>
            </a:r>
          </a:p>
          <a:p>
            <a:r>
              <a:rPr lang="en-US" dirty="0"/>
              <a:t> </a:t>
            </a:r>
          </a:p>
          <a:p>
            <a:r>
              <a:rPr lang="en-US" dirty="0"/>
              <a:t>The numbers in parentheses are standard errors.</a:t>
            </a:r>
          </a:p>
          <a:p>
            <a:r>
              <a:rPr lang="en-US" dirty="0"/>
              <a:t> </a:t>
            </a:r>
          </a:p>
          <a:p>
            <a:r>
              <a:rPr lang="en-US" b="1" dirty="0"/>
              <a:t>Findings Highlighted in Technical Report</a:t>
            </a:r>
            <a:endParaRPr lang="en-US" dirty="0" smtClean="0"/>
          </a:p>
          <a:p>
            <a:pPr defTabSz="931774">
              <a:defRPr/>
            </a:pPr>
            <a:r>
              <a:rPr lang="en-US" dirty="0" smtClean="0"/>
              <a:t>“When </a:t>
            </a:r>
            <a:r>
              <a:rPr lang="en-US" dirty="0"/>
              <a:t>study groups have had designated leaders, in both science and mathematics, the leaders have been most likely to come from within the school (see Table 3.23).”</a:t>
            </a:r>
          </a:p>
        </p:txBody>
      </p:sp>
      <p:sp>
        <p:nvSpPr>
          <p:cNvPr id="4" name="Slide Number Placeholder 3"/>
          <p:cNvSpPr>
            <a:spLocks noGrp="1"/>
          </p:cNvSpPr>
          <p:nvPr>
            <p:ph type="sldNum" sz="quarter" idx="10"/>
          </p:nvPr>
        </p:nvSpPr>
        <p:spPr/>
        <p:txBody>
          <a:bodyPr/>
          <a:lstStyle/>
          <a:p>
            <a:fld id="{B472F11F-6199-4934-A1DC-A9FDDA9F712C}" type="slidenum">
              <a:rPr lang="en-US" smtClean="0"/>
              <a:t>37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only those schools that offered teacher study groups in the last three years with designated leaders.</a:t>
            </a:r>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38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mathematics portion of Table 3.24,</a:t>
            </a:r>
            <a:r>
              <a:rPr lang="en-US" baseline="0" dirty="0" smtClean="0"/>
              <a:t> p. 45 in Technical Report</a:t>
            </a:r>
          </a:p>
          <a:p>
            <a:endParaRPr lang="en-US" baseline="0" dirty="0" smtClean="0"/>
          </a:p>
          <a:p>
            <a:r>
              <a:rPr lang="en-US" b="1" dirty="0"/>
              <a:t>This slide shows data from individual items. </a:t>
            </a:r>
            <a:endParaRPr lang="en-US" dirty="0"/>
          </a:p>
          <a:p>
            <a:r>
              <a:rPr lang="en-US" dirty="0"/>
              <a:t> </a:t>
            </a:r>
          </a:p>
          <a:p>
            <a:r>
              <a:rPr lang="en-US" dirty="0"/>
              <a:t>Mathematics Program Questionnaire</a:t>
            </a:r>
          </a:p>
          <a:p>
            <a:r>
              <a:rPr lang="en-US" b="1" i="1" dirty="0"/>
              <a:t>Duration</a:t>
            </a:r>
          </a:p>
          <a:p>
            <a:r>
              <a:rPr lang="en-US" dirty="0"/>
              <a:t>Q32. Over what period of time were these mathematics-focused teacher study groups typically expected to meet?</a:t>
            </a:r>
          </a:p>
          <a:p>
            <a:pPr marL="640594" lvl="1" indent="-174708">
              <a:buFont typeface="Courier New" panose="02070309020205020404" pitchFamily="49" charset="0"/>
              <a:buChar char="o"/>
            </a:pPr>
            <a:r>
              <a:rPr lang="en-US" dirty="0"/>
              <a:t>The entire school year</a:t>
            </a:r>
          </a:p>
          <a:p>
            <a:pPr marL="640594" lvl="1" indent="-174708">
              <a:buFont typeface="Courier New" panose="02070309020205020404" pitchFamily="49" charset="0"/>
              <a:buChar char="o"/>
            </a:pPr>
            <a:r>
              <a:rPr lang="en-US" dirty="0"/>
              <a:t>One semester</a:t>
            </a:r>
          </a:p>
          <a:p>
            <a:pPr marL="640594" lvl="1" indent="-174708">
              <a:buFont typeface="Courier New" panose="02070309020205020404" pitchFamily="49" charset="0"/>
              <a:buChar char="o"/>
            </a:pPr>
            <a:r>
              <a:rPr lang="en-US" dirty="0"/>
              <a:t>Less than one semester</a:t>
            </a:r>
          </a:p>
          <a:p>
            <a:endParaRPr lang="en-US" b="1" i="1" dirty="0"/>
          </a:p>
          <a:p>
            <a:r>
              <a:rPr lang="en-US" b="1" i="1" dirty="0"/>
              <a:t>Frequency</a:t>
            </a:r>
          </a:p>
          <a:p>
            <a:pPr lvl="0"/>
            <a:r>
              <a:rPr lang="en-US" dirty="0"/>
              <a:t>Q33. How often have these mathematics-focused teacher study groups typically been expected to meet?</a:t>
            </a:r>
          </a:p>
          <a:p>
            <a:pPr marL="640594" lvl="1" indent="-174708">
              <a:buFont typeface="Courier New" panose="02070309020205020404" pitchFamily="49" charset="0"/>
              <a:buChar char="o"/>
            </a:pPr>
            <a:r>
              <a:rPr lang="en-US" dirty="0"/>
              <a:t>Less than once a month</a:t>
            </a:r>
          </a:p>
          <a:p>
            <a:pPr marL="640594" lvl="1" indent="-174708">
              <a:buFont typeface="Courier New" panose="02070309020205020404" pitchFamily="49" charset="0"/>
              <a:buChar char="o"/>
            </a:pPr>
            <a:r>
              <a:rPr lang="en-US" dirty="0"/>
              <a:t>Once a month</a:t>
            </a:r>
          </a:p>
          <a:p>
            <a:pPr marL="640594" lvl="1" indent="-174708">
              <a:buFont typeface="Courier New" panose="02070309020205020404" pitchFamily="49" charset="0"/>
              <a:buChar char="o"/>
            </a:pPr>
            <a:r>
              <a:rPr lang="en-US" dirty="0"/>
              <a:t>Twice a month</a:t>
            </a:r>
          </a:p>
          <a:p>
            <a:pPr marL="640594" lvl="1" indent="-174708">
              <a:buFont typeface="Courier New" panose="02070309020205020404" pitchFamily="49" charset="0"/>
              <a:buChar char="o"/>
            </a:pPr>
            <a:r>
              <a:rPr lang="en-US" dirty="0"/>
              <a:t>More than twice a month</a:t>
            </a:r>
            <a:endParaRPr lang="en-US" b="1" i="1" dirty="0"/>
          </a:p>
          <a:p>
            <a:endParaRPr lang="en-US" dirty="0"/>
          </a:p>
          <a:p>
            <a:r>
              <a:rPr lang="en-US" dirty="0"/>
              <a:t>The numbers in parentheses are standard errors.</a:t>
            </a:r>
          </a:p>
          <a:p>
            <a:r>
              <a:rPr lang="en-US" dirty="0"/>
              <a:t> </a:t>
            </a:r>
          </a:p>
          <a:p>
            <a:r>
              <a:rPr lang="en-US" b="1" dirty="0"/>
              <a:t>Findings Highlighted in Technical Report</a:t>
            </a:r>
            <a:endParaRPr lang="en-US" baseline="0" dirty="0" smtClean="0"/>
          </a:p>
          <a:p>
            <a:pPr defTabSz="931774">
              <a:defRPr/>
            </a:pPr>
            <a:r>
              <a:rPr lang="en-US" baseline="0" dirty="0" smtClean="0"/>
              <a:t>“</a:t>
            </a:r>
            <a:r>
              <a:rPr lang="en-US" dirty="0"/>
              <a:t>Table 3.24 shows the frequency and duration of school-based study groups that have a specified schedule.  Note that although most study groups in both science and mathematics have met for the entire school year, there is considerable variation in the frequency of study group meetings, with roughly a third meeting more than twice a month, but some meeting far less frequently.”</a:t>
            </a:r>
          </a:p>
        </p:txBody>
      </p:sp>
      <p:sp>
        <p:nvSpPr>
          <p:cNvPr id="4" name="Slide Number Placeholder 3"/>
          <p:cNvSpPr>
            <a:spLocks noGrp="1"/>
          </p:cNvSpPr>
          <p:nvPr>
            <p:ph type="sldNum" sz="quarter" idx="10"/>
          </p:nvPr>
        </p:nvSpPr>
        <p:spPr/>
        <p:txBody>
          <a:bodyPr/>
          <a:lstStyle/>
          <a:p>
            <a:fld id="{B472F11F-6199-4934-A1DC-A9FDDA9F712C}" type="slidenum">
              <a:rPr lang="en-US" smtClean="0"/>
              <a:t>39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3.2, p. 34 in Technical Report</a:t>
            </a:r>
          </a:p>
          <a:p>
            <a:endParaRPr lang="en-US" dirty="0" smtClean="0"/>
          </a:p>
          <a:p>
            <a:r>
              <a:rPr lang="en-US" b="1" dirty="0"/>
              <a:t>This slide shows data from </a:t>
            </a:r>
            <a:r>
              <a:rPr lang="en-US" b="1" dirty="0" smtClean="0"/>
              <a:t>an individual item. </a:t>
            </a:r>
            <a:endParaRPr lang="en-US" dirty="0"/>
          </a:p>
          <a:p>
            <a:r>
              <a:rPr lang="en-US" dirty="0"/>
              <a:t> </a:t>
            </a:r>
          </a:p>
          <a:p>
            <a:r>
              <a:rPr lang="en-US" dirty="0"/>
              <a:t>Mathematics Teacher Questionnaire</a:t>
            </a:r>
          </a:p>
          <a:p>
            <a:pPr defTabSz="931774">
              <a:defRPr/>
            </a:pPr>
            <a:r>
              <a:rPr lang="en-US" dirty="0"/>
              <a:t>Q17. When did you last participate in professional development (sometimes called in-service education) focused on mathematics or mathematics teaching? (Include attendance at professional meetings, workshops, and conferences, as well as professional learning communities/lesson studies/teacher study groups. Do not include formal courses for which you received college credit or time spent providing professional development for other teachers.)</a:t>
            </a:r>
          </a:p>
          <a:p>
            <a:pPr marL="640594" lvl="1" indent="-174708">
              <a:buFont typeface="Courier New" panose="02070309020205020404" pitchFamily="49" charset="0"/>
              <a:buChar char="o"/>
            </a:pPr>
            <a:r>
              <a:rPr lang="en-US" dirty="0"/>
              <a:t>In the last 3 years</a:t>
            </a:r>
          </a:p>
          <a:p>
            <a:pPr marL="640594" lvl="1" indent="-174708">
              <a:buFont typeface="Courier New" panose="02070309020205020404" pitchFamily="49" charset="0"/>
              <a:buChar char="o"/>
            </a:pPr>
            <a:r>
              <a:rPr lang="en-US" dirty="0" smtClean="0"/>
              <a:t>4–6 </a:t>
            </a:r>
            <a:r>
              <a:rPr lang="en-US" dirty="0"/>
              <a:t>years ago</a:t>
            </a:r>
          </a:p>
          <a:p>
            <a:pPr marL="640594" lvl="1" indent="-174708">
              <a:buFont typeface="Courier New" panose="02070309020205020404" pitchFamily="49" charset="0"/>
              <a:buChar char="o"/>
            </a:pPr>
            <a:r>
              <a:rPr lang="en-US" dirty="0" smtClean="0"/>
              <a:t>7–10 </a:t>
            </a:r>
            <a:r>
              <a:rPr lang="en-US" dirty="0"/>
              <a:t>years ago</a:t>
            </a:r>
          </a:p>
          <a:p>
            <a:pPr marL="640594" lvl="1" indent="-174708">
              <a:buFont typeface="Courier New" panose="02070309020205020404" pitchFamily="49" charset="0"/>
              <a:buChar char="o"/>
            </a:pPr>
            <a:r>
              <a:rPr lang="en-US" dirty="0"/>
              <a:t>More than 10 years ago</a:t>
            </a:r>
          </a:p>
          <a:p>
            <a:pPr marL="640594" lvl="1" indent="-174708">
              <a:buFont typeface="Courier New" panose="02070309020205020404" pitchFamily="49" charset="0"/>
              <a:buChar char="o"/>
            </a:pPr>
            <a:r>
              <a:rPr lang="en-US" dirty="0"/>
              <a:t>Never</a:t>
            </a:r>
          </a:p>
          <a:p>
            <a:endParaRPr lang="en-US" dirty="0"/>
          </a:p>
          <a:p>
            <a:r>
              <a:rPr lang="en-US" dirty="0"/>
              <a:t>The numbers in parentheses are standard errors.</a:t>
            </a:r>
          </a:p>
          <a:p>
            <a:r>
              <a:rPr lang="en-US" dirty="0"/>
              <a:t> </a:t>
            </a:r>
          </a:p>
          <a:p>
            <a:r>
              <a:rPr lang="en-US" b="1" dirty="0"/>
              <a:t>Findings Highlighted in Technical Report</a:t>
            </a:r>
            <a:endParaRPr lang="en-US" dirty="0" smtClean="0"/>
          </a:p>
          <a:p>
            <a:r>
              <a:rPr lang="en-US" dirty="0" smtClean="0"/>
              <a:t>“One important measure of teachers’ continuing education is how long it has been since they participated in professional development.  As can be seen in Tables 3.1 and 3.2, more than 80 percent of middle and high school science teachers, and mathematics teachers at each grade range, have participated in discipline-focused professional development (i.e., focused on science/mathematics content or the teaching of science/mathematics) within the last three years.  Elementary teachers stand out for the relative paucity of professional development in science or science teaching, with only 59 percent having participated in the last three years.”</a:t>
            </a:r>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only those schools that offered teacher study groups in the last three years with specified schedules.</a:t>
            </a:r>
          </a:p>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40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only those schools that offered teacher study groups in the last three years with specified schedules.</a:t>
            </a:r>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41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mathematics portion of Table 3.25,</a:t>
            </a:r>
            <a:r>
              <a:rPr lang="en-US" baseline="0" dirty="0" smtClean="0"/>
              <a:t> p. 46 in Technical Report</a:t>
            </a:r>
          </a:p>
          <a:p>
            <a:endParaRPr lang="en-US" baseline="0" dirty="0" smtClean="0"/>
          </a:p>
          <a:p>
            <a:r>
              <a:rPr lang="en-US" b="1" dirty="0"/>
              <a:t>This slide shows data </a:t>
            </a:r>
            <a:r>
              <a:rPr lang="en-US" b="1" dirty="0" smtClean="0"/>
              <a:t>from an </a:t>
            </a:r>
            <a:r>
              <a:rPr lang="en-US" b="1" dirty="0"/>
              <a:t>individual </a:t>
            </a:r>
            <a:r>
              <a:rPr lang="en-US" b="1" dirty="0" smtClean="0"/>
              <a:t>item. </a:t>
            </a:r>
            <a:endParaRPr lang="en-US" dirty="0"/>
          </a:p>
          <a:p>
            <a:r>
              <a:rPr lang="en-US" dirty="0"/>
              <a:t> </a:t>
            </a:r>
          </a:p>
          <a:p>
            <a:r>
              <a:rPr lang="en-US" dirty="0"/>
              <a:t>Mathematics Program Questionnaire</a:t>
            </a:r>
          </a:p>
          <a:p>
            <a:pPr lvl="0"/>
            <a:r>
              <a:rPr lang="en-US" dirty="0"/>
              <a:t>Q34. Which of the following describe the typical mathematics-focused teacher study groups in this school?  (Select all that apply.)</a:t>
            </a:r>
          </a:p>
          <a:p>
            <a:pPr marL="640594" lvl="1" indent="-174708">
              <a:buFont typeface="Wingdings" panose="05000000000000000000" pitchFamily="2" charset="2"/>
              <a:buChar char="q"/>
            </a:pPr>
            <a:r>
              <a:rPr lang="en-US" strike="sngStrike" baseline="0" dirty="0"/>
              <a:t>Organized by grade level</a:t>
            </a:r>
          </a:p>
          <a:p>
            <a:pPr marL="640594" lvl="1" indent="-174708">
              <a:buFont typeface="Wingdings" panose="05000000000000000000" pitchFamily="2" charset="2"/>
              <a:buChar char="q"/>
            </a:pPr>
            <a:r>
              <a:rPr lang="en-US" dirty="0"/>
              <a:t>Include teachers from multiple grade levels</a:t>
            </a:r>
          </a:p>
          <a:p>
            <a:pPr marL="640594" lvl="1" indent="-174708">
              <a:buFont typeface="Wingdings" panose="05000000000000000000" pitchFamily="2" charset="2"/>
              <a:buChar char="q"/>
            </a:pPr>
            <a:r>
              <a:rPr lang="en-US" dirty="0"/>
              <a:t>Limited to teachers from this school</a:t>
            </a:r>
          </a:p>
          <a:p>
            <a:pPr marL="640594" lvl="1" indent="-174708">
              <a:buFont typeface="Wingdings" panose="05000000000000000000" pitchFamily="2" charset="2"/>
              <a:buChar char="q"/>
            </a:pPr>
            <a:r>
              <a:rPr lang="en-US" dirty="0"/>
              <a:t>Include teachers from other schools in the district/diocese</a:t>
            </a:r>
            <a:r>
              <a:rPr lang="en-US" b="1" i="1" dirty="0"/>
              <a:t>  </a:t>
            </a:r>
            <a:r>
              <a:rPr lang="en-US" b="0" i="0" dirty="0"/>
              <a:t>[Not presented to non-Catholic private schools]</a:t>
            </a:r>
          </a:p>
          <a:p>
            <a:pPr marL="640594" lvl="1" indent="-174708">
              <a:buFont typeface="Wingdings" panose="05000000000000000000" pitchFamily="2" charset="2"/>
              <a:buChar char="q"/>
            </a:pPr>
            <a:r>
              <a:rPr lang="en-US" dirty="0"/>
              <a:t>Include teachers from other schools outside of your district/diocese</a:t>
            </a:r>
          </a:p>
          <a:p>
            <a:pPr marL="640594" lvl="1" indent="-174708">
              <a:buFont typeface="Wingdings" panose="05000000000000000000" pitchFamily="2" charset="2"/>
              <a:buChar char="q"/>
            </a:pPr>
            <a:r>
              <a:rPr lang="en-US" dirty="0"/>
              <a:t>Include school and/or district/diocese administrators</a:t>
            </a:r>
          </a:p>
          <a:p>
            <a:pPr marL="640594" lvl="1" indent="-174708">
              <a:buFont typeface="Wingdings" panose="05000000000000000000" pitchFamily="2" charset="2"/>
              <a:buChar char="q"/>
            </a:pPr>
            <a:r>
              <a:rPr lang="en-US" dirty="0"/>
              <a:t>Include parents/guardians or other community members</a:t>
            </a:r>
          </a:p>
          <a:p>
            <a:pPr marL="640594" lvl="1" indent="-174708">
              <a:buFont typeface="Wingdings" panose="05000000000000000000" pitchFamily="2" charset="2"/>
              <a:buChar char="q"/>
            </a:pPr>
            <a:r>
              <a:rPr lang="en-US" dirty="0"/>
              <a:t>Include higher education faculty or other “consultants”</a:t>
            </a:r>
          </a:p>
          <a:p>
            <a:r>
              <a:rPr lang="en-US" dirty="0"/>
              <a:t> </a:t>
            </a:r>
          </a:p>
          <a:p>
            <a:r>
              <a:rPr lang="en-US" dirty="0"/>
              <a:t>The numbers in parentheses are standard errors.</a:t>
            </a:r>
          </a:p>
          <a:p>
            <a:r>
              <a:rPr lang="en-US" dirty="0"/>
              <a:t> </a:t>
            </a:r>
          </a:p>
          <a:p>
            <a:r>
              <a:rPr lang="en-US" b="1" dirty="0"/>
              <a:t>Findings Highlighted in Technical Report</a:t>
            </a:r>
            <a:endParaRPr lang="en-US" baseline="0" dirty="0" smtClean="0"/>
          </a:p>
          <a:p>
            <a:pPr defTabSz="931774">
              <a:defRPr/>
            </a:pPr>
            <a:r>
              <a:rPr lang="en-US" dirty="0"/>
              <a:t>“Most schools limit participation in their science/mathematics-focused study groups to teachers from their school, and most include teachers from multiple grade levels (see Table 3.25).  Many study groups include school and/or district administrators.”</a:t>
            </a:r>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42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only those schools that offered teacher study groups in the last three years.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43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mathematics portion of Table 3.26, p. 46 in Technical Report</a:t>
            </a:r>
          </a:p>
          <a:p>
            <a:endParaRPr lang="en-US" dirty="0" smtClean="0"/>
          </a:p>
          <a:p>
            <a:r>
              <a:rPr lang="en-US" b="1" dirty="0"/>
              <a:t>This slide shows data </a:t>
            </a:r>
            <a:r>
              <a:rPr lang="en-US" b="1" dirty="0" smtClean="0"/>
              <a:t>from an </a:t>
            </a:r>
            <a:r>
              <a:rPr lang="en-US" b="1" dirty="0"/>
              <a:t>individual </a:t>
            </a:r>
            <a:r>
              <a:rPr lang="en-US" b="1" dirty="0" smtClean="0"/>
              <a:t>item. </a:t>
            </a:r>
            <a:endParaRPr lang="en-US" dirty="0"/>
          </a:p>
          <a:p>
            <a:r>
              <a:rPr lang="en-US" dirty="0"/>
              <a:t> </a:t>
            </a:r>
          </a:p>
          <a:p>
            <a:r>
              <a:rPr lang="en-US" dirty="0"/>
              <a:t>Mathematics Program Questionnaire</a:t>
            </a:r>
          </a:p>
          <a:p>
            <a:pPr lvl="0"/>
            <a:r>
              <a:rPr lang="en-US" dirty="0"/>
              <a:t>Q35. Which of the following describe the typical mathematics-focused teacher study groups in this school? (Select all that apply.)</a:t>
            </a:r>
          </a:p>
          <a:p>
            <a:pPr marL="698830" lvl="1" indent="-232943">
              <a:buFont typeface="Wingdings" panose="05000000000000000000" pitchFamily="2" charset="2"/>
              <a:buChar char="q"/>
            </a:pPr>
            <a:r>
              <a:rPr lang="en-US" dirty="0"/>
              <a:t>Teachers engage in mathematics investigations.</a:t>
            </a:r>
          </a:p>
          <a:p>
            <a:pPr marL="698830" lvl="1" indent="-232943">
              <a:buFont typeface="Wingdings" panose="05000000000000000000" pitchFamily="2" charset="2"/>
              <a:buChar char="q"/>
            </a:pPr>
            <a:r>
              <a:rPr lang="en-US" dirty="0"/>
              <a:t>Teachers plan mathematics lessons together. </a:t>
            </a:r>
          </a:p>
          <a:p>
            <a:pPr marL="698830" lvl="1" indent="-232943">
              <a:buFont typeface="Wingdings" panose="05000000000000000000" pitchFamily="2" charset="2"/>
              <a:buChar char="q"/>
            </a:pPr>
            <a:r>
              <a:rPr lang="en-US" dirty="0"/>
              <a:t>Teachers analyze student mathematics assessment results.</a:t>
            </a:r>
          </a:p>
          <a:p>
            <a:pPr marL="698830" lvl="1" indent="-232943">
              <a:buFont typeface="Wingdings" panose="05000000000000000000" pitchFamily="2" charset="2"/>
              <a:buChar char="q"/>
            </a:pPr>
            <a:r>
              <a:rPr lang="en-US" dirty="0"/>
              <a:t>Teachers analyze classroom artifacts (for example: student work samples).</a:t>
            </a:r>
          </a:p>
          <a:p>
            <a:pPr marL="698830" lvl="1" indent="-232943">
              <a:buFont typeface="Wingdings" panose="05000000000000000000" pitchFamily="2" charset="2"/>
              <a:buChar char="q"/>
            </a:pPr>
            <a:r>
              <a:rPr lang="en-US" dirty="0"/>
              <a:t>Teachers analyze mathematics instructional materials (for example: textbooks or programs). </a:t>
            </a:r>
          </a:p>
          <a:p>
            <a:endParaRPr lang="en-US" dirty="0"/>
          </a:p>
          <a:p>
            <a:r>
              <a:rPr lang="en-US" dirty="0"/>
              <a:t>The numbers in parentheses are standard errors.</a:t>
            </a:r>
          </a:p>
          <a:p>
            <a:r>
              <a:rPr lang="en-US" dirty="0"/>
              <a:t> </a:t>
            </a:r>
          </a:p>
          <a:p>
            <a:r>
              <a:rPr lang="en-US" b="1" dirty="0"/>
              <a:t>Findings Highlighted in Technical Report</a:t>
            </a:r>
            <a:endParaRPr lang="en-US" dirty="0" smtClean="0"/>
          </a:p>
          <a:p>
            <a:pPr defTabSz="931774">
              <a:defRPr/>
            </a:pPr>
            <a:r>
              <a:rPr lang="en-US" dirty="0" smtClean="0"/>
              <a:t>“</a:t>
            </a:r>
            <a:r>
              <a:rPr lang="en-US" dirty="0"/>
              <a:t>School program representatives were also asked about the activities typically included in teacher study groups focused on science/mathematics teaching and learning.  As can be seen in Table 3.26, 73 percent of study groups in science and 83 percent in mathematics have involved teachers in analyzing student assessment results.  Roughly two-thirds of study groups in each subject have had teachers analyze student instructional materials and plan lessons together.  Considerably fewer study groups have engaged teachers in the analysis of classroom artifacts and conducting science/mathematics investigations.”</a:t>
            </a:r>
          </a:p>
        </p:txBody>
      </p:sp>
      <p:sp>
        <p:nvSpPr>
          <p:cNvPr id="4" name="Slide Number Placeholder 3"/>
          <p:cNvSpPr>
            <a:spLocks noGrp="1"/>
          </p:cNvSpPr>
          <p:nvPr>
            <p:ph type="sldNum" sz="quarter" idx="10"/>
          </p:nvPr>
        </p:nvSpPr>
        <p:spPr/>
        <p:txBody>
          <a:bodyPr/>
          <a:lstStyle/>
          <a:p>
            <a:fld id="{B472F11F-6199-4934-A1DC-A9FDDA9F712C}" type="slidenum">
              <a:rPr lang="en-US" smtClean="0"/>
              <a:t>44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only those schools that offered teacher study groups in the last three years.</a:t>
            </a:r>
          </a:p>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45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mathematics portion of Table 3.27, p. 47 in Technical Report</a:t>
            </a:r>
          </a:p>
          <a:p>
            <a:endParaRPr lang="en-US" dirty="0" smtClean="0"/>
          </a:p>
          <a:p>
            <a:r>
              <a:rPr lang="en-US" b="1" dirty="0"/>
              <a:t>This slide shows data from </a:t>
            </a:r>
            <a:r>
              <a:rPr lang="en-US" b="1" dirty="0" smtClean="0"/>
              <a:t>an individual item. </a:t>
            </a:r>
            <a:endParaRPr lang="en-US" dirty="0"/>
          </a:p>
          <a:p>
            <a:r>
              <a:rPr lang="en-US" dirty="0"/>
              <a:t> </a:t>
            </a:r>
          </a:p>
          <a:p>
            <a:r>
              <a:rPr lang="en-US" dirty="0"/>
              <a:t>Mathematics Program Questionnaire</a:t>
            </a:r>
          </a:p>
          <a:p>
            <a:pPr lvl="0"/>
            <a:r>
              <a:rPr lang="en-US" dirty="0"/>
              <a:t>Q39. Thinking about last school year, which of the following were used to provide teachers in this school with time for in-service (professional development) workshops/teacher study groups that included a focus on mathematics content and/or mathematics instruction, regardless of whether they were offered by your school and/or district/diocese? (Select all that apply.)</a:t>
            </a:r>
          </a:p>
          <a:p>
            <a:pPr marL="640594" lvl="1" indent="-174708">
              <a:buFont typeface="Wingdings" panose="05000000000000000000" pitchFamily="2" charset="2"/>
              <a:buChar char="q"/>
            </a:pPr>
            <a:r>
              <a:rPr lang="en-US" dirty="0"/>
              <a:t>Early dismissal and/or late start for students</a:t>
            </a:r>
          </a:p>
          <a:p>
            <a:pPr marL="640594" lvl="1" indent="-174708">
              <a:buFont typeface="Wingdings" panose="05000000000000000000" pitchFamily="2" charset="2"/>
              <a:buChar char="q"/>
            </a:pPr>
            <a:r>
              <a:rPr lang="en-US" dirty="0"/>
              <a:t>Professional days/teacher work days during the students' school year</a:t>
            </a:r>
          </a:p>
          <a:p>
            <a:pPr marL="640594" lvl="1" indent="-174708">
              <a:buFont typeface="Wingdings" panose="05000000000000000000" pitchFamily="2" charset="2"/>
              <a:buChar char="q"/>
            </a:pPr>
            <a:r>
              <a:rPr lang="en-US" dirty="0"/>
              <a:t>Professional days/teacher work days before and/or after the students' school year</a:t>
            </a:r>
          </a:p>
          <a:p>
            <a:pPr marL="640594" lvl="1" indent="-174708">
              <a:buFont typeface="Wingdings" panose="05000000000000000000" pitchFamily="2" charset="2"/>
              <a:buChar char="q"/>
            </a:pPr>
            <a:r>
              <a:rPr lang="en-US" dirty="0"/>
              <a:t>Common planning time for teachers</a:t>
            </a:r>
          </a:p>
          <a:p>
            <a:pPr marL="640594" lvl="1" indent="-174708">
              <a:buFont typeface="Wingdings" panose="05000000000000000000" pitchFamily="2" charset="2"/>
              <a:buChar char="q"/>
            </a:pPr>
            <a:r>
              <a:rPr lang="en-US" dirty="0"/>
              <a:t>Substitute teachers to cover teachers' classes while they attend professional development</a:t>
            </a:r>
          </a:p>
          <a:p>
            <a:pPr marL="640594" lvl="1" indent="-174708">
              <a:buFont typeface="Wingdings" panose="05000000000000000000" pitchFamily="2" charset="2"/>
              <a:buChar char="q"/>
            </a:pPr>
            <a:r>
              <a:rPr lang="en-US" strike="sngStrike" dirty="0"/>
              <a:t>None of the above</a:t>
            </a:r>
          </a:p>
          <a:p>
            <a:endParaRPr lang="en-US" dirty="0"/>
          </a:p>
          <a:p>
            <a:r>
              <a:rPr lang="en-US" dirty="0"/>
              <a:t>The numbers in parentheses are standard errors.</a:t>
            </a:r>
          </a:p>
          <a:p>
            <a:r>
              <a:rPr lang="en-US" dirty="0"/>
              <a:t> </a:t>
            </a:r>
          </a:p>
          <a:p>
            <a:r>
              <a:rPr lang="en-US" b="1" dirty="0"/>
              <a:t>Findings Highlighted in Technical Report</a:t>
            </a:r>
            <a:endParaRPr lang="en-US" dirty="0" smtClean="0"/>
          </a:p>
          <a:p>
            <a:pPr defTabSz="931774">
              <a:defRPr/>
            </a:pPr>
            <a:r>
              <a:rPr lang="en-US" dirty="0" smtClean="0"/>
              <a:t>“</a:t>
            </a:r>
            <a:r>
              <a:rPr lang="en-US" dirty="0"/>
              <a:t>Although there is general agreement that teachers can benefit from participating in professional development workshops and study groups, it is often difficult to find time for them to do so.  In schools that offered in-service workshops and/or teacher study groups within the last three years, school representatives were given a list of ways in which time might be provided for teachers to participate, and asked to indicate which were used in their school.  As can be seen in Table 3.27, teacher work days during the school year have been the most likely to be used, including 63 percent of schools for mathematics and 55 percent for science.  Somewhat fewer schools have used common planning time, teacher work days outside the regular school year, substitute teachers, and early dismissal or late start for students to provide time for professional development.”</a:t>
            </a:r>
          </a:p>
        </p:txBody>
      </p:sp>
      <p:sp>
        <p:nvSpPr>
          <p:cNvPr id="4" name="Slide Number Placeholder 3"/>
          <p:cNvSpPr>
            <a:spLocks noGrp="1"/>
          </p:cNvSpPr>
          <p:nvPr>
            <p:ph type="sldNum" sz="quarter" idx="10"/>
          </p:nvPr>
        </p:nvSpPr>
        <p:spPr/>
        <p:txBody>
          <a:bodyPr/>
          <a:lstStyle/>
          <a:p>
            <a:fld id="{B472F11F-6199-4934-A1DC-A9FDDA9F712C}" type="slidenum">
              <a:rPr lang="en-US" smtClean="0"/>
              <a:t>46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in-service workshops and teacher study groups.</a:t>
            </a:r>
          </a:p>
        </p:txBody>
      </p:sp>
      <p:sp>
        <p:nvSpPr>
          <p:cNvPr id="4" name="Slide Number Placeholder 3"/>
          <p:cNvSpPr>
            <a:spLocks noGrp="1"/>
          </p:cNvSpPr>
          <p:nvPr>
            <p:ph type="sldNum" sz="quarter" idx="10"/>
          </p:nvPr>
        </p:nvSpPr>
        <p:spPr/>
        <p:txBody>
          <a:bodyPr/>
          <a:lstStyle/>
          <a:p>
            <a:fld id="{B472F11F-6199-4934-A1DC-A9FDDA9F712C}" type="slidenum">
              <a:rPr lang="en-US" smtClean="0"/>
              <a:t>47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mathematics portion of Table 3.28,</a:t>
            </a:r>
            <a:r>
              <a:rPr lang="en-US" baseline="0" dirty="0" smtClean="0"/>
              <a:t> p. 47 in Technical Report</a:t>
            </a:r>
          </a:p>
          <a:p>
            <a:endParaRPr lang="en-US" baseline="0" dirty="0" smtClean="0"/>
          </a:p>
          <a:p>
            <a:r>
              <a:rPr lang="en-US" b="1" dirty="0"/>
              <a:t>This slide shows data </a:t>
            </a:r>
            <a:r>
              <a:rPr lang="en-US" b="1" dirty="0" smtClean="0"/>
              <a:t>from an </a:t>
            </a:r>
            <a:r>
              <a:rPr lang="en-US" b="1" dirty="0"/>
              <a:t>individual </a:t>
            </a:r>
            <a:r>
              <a:rPr lang="en-US" b="1" dirty="0" smtClean="0"/>
              <a:t>item. </a:t>
            </a:r>
            <a:endParaRPr lang="en-US" dirty="0"/>
          </a:p>
          <a:p>
            <a:r>
              <a:rPr lang="en-US" dirty="0"/>
              <a:t> </a:t>
            </a:r>
          </a:p>
          <a:p>
            <a:r>
              <a:rPr lang="en-US" dirty="0"/>
              <a:t>Mathematics Program Questionnaire</a:t>
            </a:r>
          </a:p>
          <a:p>
            <a:pPr defTabSz="931774">
              <a:defRPr/>
            </a:pPr>
            <a:r>
              <a:rPr lang="en-US" dirty="0"/>
              <a:t>Q40. Do any teachers in your school have access to one-on-one “coaching” focused on improving their mathematics instruction? </a:t>
            </a:r>
          </a:p>
          <a:p>
            <a:pPr marL="640594" lvl="1" indent="-174708">
              <a:buFont typeface="Courier New" panose="02070309020205020404" pitchFamily="49" charset="0"/>
              <a:buChar char="o"/>
            </a:pPr>
            <a:r>
              <a:rPr lang="en-US" dirty="0"/>
              <a:t>Yes</a:t>
            </a:r>
          </a:p>
          <a:p>
            <a:pPr marL="640594" lvl="1" indent="-174708">
              <a:buFont typeface="Courier New" panose="02070309020205020404" pitchFamily="49" charset="0"/>
              <a:buChar char="o"/>
            </a:pPr>
            <a:r>
              <a:rPr lang="en-US" dirty="0"/>
              <a:t>No</a:t>
            </a:r>
          </a:p>
          <a:p>
            <a:r>
              <a:rPr lang="en-US" dirty="0"/>
              <a:t> </a:t>
            </a:r>
          </a:p>
          <a:p>
            <a:r>
              <a:rPr lang="en-US" dirty="0"/>
              <a:t>The numbers in parentheses are standard errors.</a:t>
            </a:r>
          </a:p>
          <a:p>
            <a:r>
              <a:rPr lang="en-US" dirty="0"/>
              <a:t> </a:t>
            </a:r>
          </a:p>
          <a:p>
            <a:r>
              <a:rPr lang="en-US" b="1" dirty="0"/>
              <a:t>Findings Highlighted in Technical Report</a:t>
            </a:r>
            <a:endParaRPr lang="en-US" baseline="0" dirty="0" smtClean="0"/>
          </a:p>
          <a:p>
            <a:pPr defTabSz="931774">
              <a:defRPr/>
            </a:pPr>
            <a:r>
              <a:rPr lang="en-US" baseline="0" dirty="0" smtClean="0"/>
              <a:t>“</a:t>
            </a:r>
            <a:r>
              <a:rPr lang="en-US" dirty="0"/>
              <a:t>As noted earlier, professional development workshops and teacher study groups can provide important opportunities for teachers to deepen their content and pedagogical content knowledge, and to develop skill in using that knowledge for key tasks of teaching, such as analyzing student work to determine what a student does and does not understand.  When resources allow, going the next step and offering one-on-one coaching to help teachers improve their practice can be a powerful tool.  School program representatives were asked whether any teachers in their school had access to one-on-one coaching focused on improving their science/mathematics instruction; these data are shown in Table 3.28.  At both the elementary and middle grades levels, schools are significantly more likely to provide coaching in mathematics than in science; there is no significant difference at the high school level.”</a:t>
            </a:r>
          </a:p>
        </p:txBody>
      </p:sp>
      <p:sp>
        <p:nvSpPr>
          <p:cNvPr id="4" name="Slide Number Placeholder 3"/>
          <p:cNvSpPr>
            <a:spLocks noGrp="1"/>
          </p:cNvSpPr>
          <p:nvPr>
            <p:ph type="sldNum" sz="quarter" idx="10"/>
          </p:nvPr>
        </p:nvSpPr>
        <p:spPr/>
        <p:txBody>
          <a:bodyPr/>
          <a:lstStyle/>
          <a:p>
            <a:fld id="{B472F11F-6199-4934-A1DC-A9FDDA9F712C}" type="slidenum">
              <a:rPr lang="en-US" smtClean="0"/>
              <a:t>48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49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mathematics</a:t>
            </a:r>
            <a:r>
              <a:rPr lang="en-US" baseline="0" dirty="0" smtClean="0"/>
              <a:t> portion of </a:t>
            </a:r>
            <a:r>
              <a:rPr lang="en-US" dirty="0" smtClean="0"/>
              <a:t>Table 3.29, p. 47 in Technical Report</a:t>
            </a:r>
          </a:p>
          <a:p>
            <a:endParaRPr lang="en-US" dirty="0" smtClean="0"/>
          </a:p>
          <a:p>
            <a:r>
              <a:rPr lang="en-US" b="1" dirty="0"/>
              <a:t>This slide shows data from </a:t>
            </a:r>
            <a:r>
              <a:rPr lang="en-US" b="1" dirty="0" smtClean="0"/>
              <a:t>individual an item. </a:t>
            </a:r>
            <a:endParaRPr lang="en-US" dirty="0"/>
          </a:p>
          <a:p>
            <a:r>
              <a:rPr lang="en-US" dirty="0"/>
              <a:t> </a:t>
            </a:r>
          </a:p>
          <a:p>
            <a:r>
              <a:rPr lang="en-US" dirty="0"/>
              <a:t>Mathematics Program Questionnaire</a:t>
            </a:r>
          </a:p>
          <a:p>
            <a:pPr defTabSz="931774">
              <a:defRPr/>
            </a:pPr>
            <a:r>
              <a:rPr lang="en-US" dirty="0"/>
              <a:t>Q44. To what extent is one-on-one mathematics-focused coaching in your school provided by each of the following? (Response Options: [1] Not at all, [2] 2 of 5, [3] Somewhat, [4] 4 of 5, [5] To a great extent)</a:t>
            </a:r>
          </a:p>
          <a:p>
            <a:pPr marL="698830" lvl="1" indent="-232943">
              <a:buFont typeface="+mj-lt"/>
              <a:buAutoNum type="alphaLcPeriod"/>
            </a:pPr>
            <a:r>
              <a:rPr lang="en-US" dirty="0"/>
              <a:t>The principal of your school</a:t>
            </a:r>
          </a:p>
          <a:p>
            <a:pPr marL="698830" lvl="1" indent="-232943">
              <a:buFont typeface="+mj-lt"/>
              <a:buAutoNum type="alphaLcPeriod"/>
            </a:pPr>
            <a:r>
              <a:rPr lang="en-US" dirty="0"/>
              <a:t>An assistant principal at your school</a:t>
            </a:r>
          </a:p>
          <a:p>
            <a:pPr marL="698830" lvl="1" indent="-232943">
              <a:buFont typeface="+mj-lt"/>
              <a:buAutoNum type="alphaLcPeriod"/>
            </a:pPr>
            <a:r>
              <a:rPr lang="en-US" dirty="0"/>
              <a:t>District/Diocese administrators including mathematics supervisors/coordinators  </a:t>
            </a:r>
            <a:r>
              <a:rPr lang="en-US" b="0" i="0" dirty="0"/>
              <a:t>[Not presented to non-Catholic private schools]</a:t>
            </a:r>
          </a:p>
          <a:p>
            <a:pPr marL="698830" lvl="1" indent="-232943">
              <a:buFont typeface="+mj-lt"/>
              <a:buAutoNum type="alphaLcPeriod"/>
            </a:pPr>
            <a:r>
              <a:rPr lang="en-US" dirty="0"/>
              <a:t>Teachers/coaches who do not have classroom teaching responsibilities</a:t>
            </a:r>
          </a:p>
          <a:p>
            <a:pPr marL="698830" lvl="1" indent="-232943">
              <a:buFont typeface="+mj-lt"/>
              <a:buAutoNum type="alphaLcPeriod"/>
            </a:pPr>
            <a:r>
              <a:rPr lang="en-US" dirty="0"/>
              <a:t>Teachers/coaches who have part-time classroom teaching responsibilities </a:t>
            </a:r>
          </a:p>
          <a:p>
            <a:pPr marL="698830" lvl="1" indent="-232943">
              <a:buFont typeface="+mj-lt"/>
              <a:buAutoNum type="alphaLcPeriod"/>
            </a:pPr>
            <a:r>
              <a:rPr lang="en-US" dirty="0"/>
              <a:t>Teachers/coaches who have full-time classroom teaching responsibilities </a:t>
            </a:r>
          </a:p>
          <a:p>
            <a:endParaRPr lang="en-US" dirty="0"/>
          </a:p>
          <a:p>
            <a:r>
              <a:rPr lang="en-US" dirty="0"/>
              <a:t>The numbers in parentheses are standard errors.</a:t>
            </a:r>
          </a:p>
          <a:p>
            <a:r>
              <a:rPr lang="en-US" dirty="0"/>
              <a:t> </a:t>
            </a:r>
          </a:p>
          <a:p>
            <a:r>
              <a:rPr lang="en-US" b="1" dirty="0"/>
              <a:t>Findings Highlighted in Technical Report</a:t>
            </a:r>
            <a:endParaRPr lang="en-US" dirty="0" smtClean="0"/>
          </a:p>
          <a:p>
            <a:pPr defTabSz="931774">
              <a:defRPr/>
            </a:pPr>
            <a:r>
              <a:rPr lang="en-US" dirty="0" smtClean="0"/>
              <a:t>“</a:t>
            </a:r>
            <a:r>
              <a:rPr lang="en-US" dirty="0"/>
              <a:t>In schools where science/mathematics teachers have access to one-on-one coaching, program representatives were asked who provides the coaching services.  As can be seen in Table 3.29, in both subjects, approximately two-thirds of schools have a combination of teachers/coaches and administrators serve in this capacity.”</a:t>
            </a:r>
          </a:p>
        </p:txBody>
      </p:sp>
      <p:sp>
        <p:nvSpPr>
          <p:cNvPr id="4" name="Slide Number Placeholder 3"/>
          <p:cNvSpPr>
            <a:spLocks noGrp="1"/>
          </p:cNvSpPr>
          <p:nvPr>
            <p:ph type="sldNum" sz="quarter" idx="10"/>
          </p:nvPr>
        </p:nvSpPr>
        <p:spPr/>
        <p:txBody>
          <a:bodyPr/>
          <a:lstStyle/>
          <a:p>
            <a:fld id="{B472F11F-6199-4934-A1DC-A9FDDA9F712C}" type="slidenum">
              <a:rPr lang="en-US" smtClean="0"/>
              <a:t>50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Includes only those schools that provide mathematics-focused coaching.</a:t>
            </a:r>
          </a:p>
          <a:p>
            <a:r>
              <a:rPr lang="en-US" baseline="0" dirty="0" smtClean="0"/>
              <a:t>Includes teachers/coaches of all levels of teaching responsibility: full-time, part-time, and not teaching.</a:t>
            </a:r>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51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mathematics</a:t>
            </a:r>
            <a:r>
              <a:rPr lang="en-US" baseline="0" dirty="0" smtClean="0"/>
              <a:t> portion of </a:t>
            </a:r>
            <a:r>
              <a:rPr lang="en-US" dirty="0" smtClean="0"/>
              <a:t>Table 3.30, p. 48 in</a:t>
            </a:r>
            <a:r>
              <a:rPr lang="en-US" baseline="0" dirty="0" smtClean="0"/>
              <a:t> Technical Report</a:t>
            </a:r>
          </a:p>
          <a:p>
            <a:endParaRPr lang="en-US" baseline="0" dirty="0" smtClean="0"/>
          </a:p>
          <a:p>
            <a:r>
              <a:rPr lang="en-US" b="1" dirty="0"/>
              <a:t>This slide shows data </a:t>
            </a:r>
            <a:r>
              <a:rPr lang="en-US" b="1" dirty="0" smtClean="0"/>
              <a:t>from an </a:t>
            </a:r>
            <a:r>
              <a:rPr lang="en-US" b="1" dirty="0"/>
              <a:t>individual </a:t>
            </a:r>
            <a:r>
              <a:rPr lang="en-US" b="1" dirty="0" smtClean="0"/>
              <a:t>item. </a:t>
            </a:r>
            <a:endParaRPr lang="en-US" dirty="0"/>
          </a:p>
          <a:p>
            <a:r>
              <a:rPr lang="en-US" dirty="0"/>
              <a:t> </a:t>
            </a:r>
          </a:p>
          <a:p>
            <a:r>
              <a:rPr lang="en-US" dirty="0"/>
              <a:t>Mathematics Program Questionnaire</a:t>
            </a:r>
          </a:p>
          <a:p>
            <a:pPr defTabSz="931774">
              <a:defRPr/>
            </a:pPr>
            <a:r>
              <a:rPr lang="en-US" dirty="0"/>
              <a:t>Q44. To what extent is one-on-one mathematics-focused coaching in your school provided by each of the following? (Response Options: [1] Not at all, [2] 2 of 5, [3] Somewhat, [4] 4 of 5, [5] To a great extent)</a:t>
            </a:r>
          </a:p>
          <a:p>
            <a:pPr marL="698830" lvl="1" indent="-232943">
              <a:buFont typeface="+mj-lt"/>
              <a:buAutoNum type="alphaLcPeriod"/>
            </a:pPr>
            <a:r>
              <a:rPr lang="en-US" dirty="0"/>
              <a:t>The principal of your school</a:t>
            </a:r>
          </a:p>
          <a:p>
            <a:pPr marL="698830" lvl="1" indent="-232943">
              <a:buFont typeface="+mj-lt"/>
              <a:buAutoNum type="alphaLcPeriod"/>
            </a:pPr>
            <a:r>
              <a:rPr lang="en-US" dirty="0"/>
              <a:t>An assistant principal at your school</a:t>
            </a:r>
          </a:p>
          <a:p>
            <a:pPr marL="698830" lvl="1" indent="-232943">
              <a:buFont typeface="+mj-lt"/>
              <a:buAutoNum type="alphaLcPeriod"/>
            </a:pPr>
            <a:r>
              <a:rPr lang="en-US" dirty="0"/>
              <a:t>District/Diocese administrators including mathematics supervisors/coordinators  </a:t>
            </a:r>
            <a:r>
              <a:rPr lang="en-US" b="0" i="0" dirty="0"/>
              <a:t>[Not presented to non-Catholic private schools]</a:t>
            </a:r>
          </a:p>
          <a:p>
            <a:pPr marL="698830" lvl="1" indent="-232943">
              <a:buFont typeface="+mj-lt"/>
              <a:buAutoNum type="alphaLcPeriod"/>
            </a:pPr>
            <a:r>
              <a:rPr lang="en-US" dirty="0"/>
              <a:t>Teachers/coaches who do not have classroom teaching responsibilities</a:t>
            </a:r>
          </a:p>
          <a:p>
            <a:pPr marL="698830" lvl="1" indent="-232943">
              <a:buFont typeface="+mj-lt"/>
              <a:buAutoNum type="alphaLcPeriod"/>
            </a:pPr>
            <a:r>
              <a:rPr lang="en-US" dirty="0"/>
              <a:t>Teachers/coaches who have part-time classroom teaching responsibilities </a:t>
            </a:r>
          </a:p>
          <a:p>
            <a:pPr marL="698830" lvl="1" indent="-232943">
              <a:buFont typeface="+mj-lt"/>
              <a:buAutoNum type="alphaLcPeriod"/>
            </a:pPr>
            <a:r>
              <a:rPr lang="en-US" dirty="0"/>
              <a:t>Teachers/coaches who have full-time classroom teaching responsibilities </a:t>
            </a:r>
          </a:p>
          <a:p>
            <a:r>
              <a:rPr lang="en-US" dirty="0"/>
              <a:t> </a:t>
            </a:r>
          </a:p>
          <a:p>
            <a:r>
              <a:rPr lang="en-US" dirty="0"/>
              <a:t>The numbers in parentheses are standard errors.</a:t>
            </a:r>
          </a:p>
          <a:p>
            <a:r>
              <a:rPr lang="en-US" dirty="0"/>
              <a:t> </a:t>
            </a:r>
          </a:p>
          <a:p>
            <a:r>
              <a:rPr lang="en-US" b="1" dirty="0"/>
              <a:t>Findings Highlighted in Technical Report</a:t>
            </a:r>
            <a:endParaRPr lang="en-US" baseline="0" dirty="0" smtClean="0"/>
          </a:p>
          <a:p>
            <a:pPr defTabSz="931774">
              <a:defRPr/>
            </a:pPr>
            <a:r>
              <a:rPr lang="en-US" baseline="0" dirty="0" smtClean="0"/>
              <a:t>“</a:t>
            </a:r>
            <a:r>
              <a:rPr lang="en-US" dirty="0"/>
              <a:t>Although most schools have both teachers/coaches and administrators provide coaching, it appears that teachers/coaches are responsible for the bulk of it.  Table 3.30 shows the percentage of schools that indicated coaching is provided by different professionals to a substantial extent.  In science, 34 percent of schools have teachers/coaches with full teaching loads provide one-on-one coaching to a substantial extent; 24 percent use teachers/coaches who do not have classroom teaching responsibilities.  Forty percent of schools have one-on-one mathematics coaching provided to a substantial extent by teachers/coaches who do not have classroom teaching responsibilities; 28 percent use teachers/coaches with full class loads to a substantial extent.”</a:t>
            </a:r>
          </a:p>
        </p:txBody>
      </p:sp>
      <p:sp>
        <p:nvSpPr>
          <p:cNvPr id="4" name="Slide Number Placeholder 3"/>
          <p:cNvSpPr>
            <a:spLocks noGrp="1"/>
          </p:cNvSpPr>
          <p:nvPr>
            <p:ph type="sldNum" sz="quarter" idx="10"/>
          </p:nvPr>
        </p:nvSpPr>
        <p:spPr/>
        <p:txBody>
          <a:bodyPr/>
          <a:lstStyle/>
          <a:p>
            <a:fld id="{B472F11F-6199-4934-A1DC-A9FDDA9F712C}" type="slidenum">
              <a:rPr lang="en-US" smtClean="0"/>
              <a:t>52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Substantial Extent</a:t>
            </a:r>
            <a:r>
              <a:rPr lang="en-US" baseline="0" dirty="0" smtClean="0"/>
              <a:t> i</a:t>
            </a:r>
            <a:r>
              <a:rPr lang="en-US" dirty="0" smtClean="0"/>
              <a:t>ncludes schools that selected</a:t>
            </a:r>
            <a:r>
              <a:rPr lang="en-US" baseline="0" dirty="0" smtClean="0"/>
              <a:t> “4 of 5” or “to a great extent” </a:t>
            </a:r>
            <a:r>
              <a:rPr lang="en-US" dirty="0" smtClean="0"/>
              <a:t>on a 5-point scale with the options of “not at all,” “2 of 5,” “somewhat,” “4 of 5,” and “to a great extent.”</a:t>
            </a:r>
          </a:p>
          <a:p>
            <a:r>
              <a:rPr lang="en-US" dirty="0" smtClean="0"/>
              <a:t>Includes only those schools that provide mathematics-focused coaching.</a:t>
            </a:r>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53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a:t>
            </a:r>
            <a:r>
              <a:rPr lang="en-US" baseline="0" dirty="0" smtClean="0"/>
              <a:t> 3.32, p. 49 in Technical Report</a:t>
            </a:r>
          </a:p>
          <a:p>
            <a:endParaRPr lang="en-US" baseline="0" dirty="0" smtClean="0"/>
          </a:p>
          <a:p>
            <a:r>
              <a:rPr lang="en-US" b="1" dirty="0"/>
              <a:t>This slide shows data </a:t>
            </a:r>
            <a:r>
              <a:rPr lang="en-US" b="1" dirty="0" smtClean="0"/>
              <a:t>from an </a:t>
            </a:r>
            <a:r>
              <a:rPr lang="en-US" b="1" dirty="0"/>
              <a:t>individual </a:t>
            </a:r>
            <a:r>
              <a:rPr lang="en-US" b="1" dirty="0" smtClean="0"/>
              <a:t>item. </a:t>
            </a:r>
            <a:endParaRPr lang="en-US" dirty="0"/>
          </a:p>
          <a:p>
            <a:r>
              <a:rPr lang="en-US" dirty="0"/>
              <a:t> </a:t>
            </a:r>
          </a:p>
          <a:p>
            <a:r>
              <a:rPr lang="en-US" dirty="0"/>
              <a:t>Mathematics Program Questionnaire</a:t>
            </a:r>
          </a:p>
          <a:p>
            <a:pPr lvl="0"/>
            <a:r>
              <a:rPr lang="en-US" dirty="0"/>
              <a:t>Q4. Which of the following are provided to teachers considered in need of special assistance in mathematics teaching (for example: new teachers)? (Select all that apply.)</a:t>
            </a:r>
          </a:p>
          <a:p>
            <a:pPr marL="640594" lvl="1" indent="-174708">
              <a:buFont typeface="Wingdings" panose="05000000000000000000" pitchFamily="2" charset="2"/>
              <a:buChar char="q"/>
            </a:pPr>
            <a:r>
              <a:rPr lang="en-US" dirty="0"/>
              <a:t>Seminars, classes, and/or study groups </a:t>
            </a:r>
          </a:p>
          <a:p>
            <a:pPr marL="640594" lvl="1" indent="-174708">
              <a:buFont typeface="Wingdings" panose="05000000000000000000" pitchFamily="2" charset="2"/>
              <a:buChar char="q"/>
            </a:pPr>
            <a:r>
              <a:rPr lang="en-US" dirty="0"/>
              <a:t>Guidance from a formally designated mentor or coach </a:t>
            </a:r>
          </a:p>
          <a:p>
            <a:pPr marL="640594" lvl="1" indent="-174708">
              <a:buFont typeface="Wingdings" panose="05000000000000000000" pitchFamily="2" charset="2"/>
              <a:buChar char="q"/>
            </a:pPr>
            <a:r>
              <a:rPr lang="en-US" dirty="0"/>
              <a:t>A higher level of supervision than for other teachers </a:t>
            </a:r>
          </a:p>
          <a:p>
            <a:endParaRPr lang="en-US" dirty="0"/>
          </a:p>
          <a:p>
            <a:r>
              <a:rPr lang="en-US" dirty="0"/>
              <a:t>The numbers in parentheses are standard errors.</a:t>
            </a:r>
          </a:p>
          <a:p>
            <a:r>
              <a:rPr lang="en-US" dirty="0"/>
              <a:t> </a:t>
            </a:r>
          </a:p>
          <a:p>
            <a:r>
              <a:rPr lang="en-US" b="1" dirty="0"/>
              <a:t>Findings Highlighted in Technical Report</a:t>
            </a:r>
            <a:endParaRPr lang="en-US" baseline="0" dirty="0" smtClean="0"/>
          </a:p>
          <a:p>
            <a:pPr defTabSz="931774">
              <a:defRPr/>
            </a:pPr>
            <a:r>
              <a:rPr lang="en-US" baseline="0" dirty="0" smtClean="0"/>
              <a:t>“</a:t>
            </a:r>
            <a:r>
              <a:rPr lang="en-US" dirty="0"/>
              <a:t>Finally, school program representatives were asked about the services provided to teachers in need of special assistance; the data for science and mathematics are shown in Tables 3.31 and 3.32, respectively.  Note that at least half of the schools at each grade range have mentors or coaches who provide guidance to teachers in particular need of help.  Roughly 40 to 50 percent of schools in the various subject/grade-range categories provide seminars, classes, and/or study groups for this purpose.  In science, as the grade range of the school increases, schools become increasingly likely to provide a higher level of supervision for these teachers; the apparent differences by school grade range in mathematics are not statistically significant.”</a:t>
            </a:r>
          </a:p>
        </p:txBody>
      </p:sp>
      <p:sp>
        <p:nvSpPr>
          <p:cNvPr id="4" name="Slide Number Placeholder 3"/>
          <p:cNvSpPr>
            <a:spLocks noGrp="1"/>
          </p:cNvSpPr>
          <p:nvPr>
            <p:ph type="sldNum" sz="quarter" idx="10"/>
          </p:nvPr>
        </p:nvSpPr>
        <p:spPr/>
        <p:txBody>
          <a:bodyPr/>
          <a:lstStyle/>
          <a:p>
            <a:fld id="{B472F11F-6199-4934-A1DC-A9FDDA9F712C}" type="slidenum">
              <a:rPr lang="en-US" smtClean="0"/>
              <a:t>54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55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mathematics portion of Table 3.3, p. 34 in Technical Report</a:t>
            </a:r>
          </a:p>
          <a:p>
            <a:endParaRPr lang="en-US" dirty="0" smtClean="0"/>
          </a:p>
          <a:p>
            <a:r>
              <a:rPr lang="en-US" b="1" dirty="0" smtClean="0"/>
              <a:t>This slide shows data from an individual item. </a:t>
            </a:r>
            <a:endParaRPr lang="en-US" dirty="0" smtClean="0"/>
          </a:p>
          <a:p>
            <a:r>
              <a:rPr lang="en-US" dirty="0"/>
              <a:t> </a:t>
            </a:r>
          </a:p>
          <a:p>
            <a:r>
              <a:rPr lang="en-US" dirty="0"/>
              <a:t>Mathematics Teacher Questionnaire</a:t>
            </a:r>
          </a:p>
          <a:p>
            <a:pPr lvl="0"/>
            <a:r>
              <a:rPr lang="en-US" dirty="0"/>
              <a:t>Q19. What is the total amount of time you have spent on professional development in mathematics or mathematics teaching in the last 3 years? (Include attendance at professional meetings, workshops, and conferences, as well as professional learning communities/lesson studies/teacher study groups. Do not include formal courses for which you received college credit or time spent providing professional development for other teachers.)</a:t>
            </a:r>
          </a:p>
          <a:p>
            <a:pPr marL="640594" lvl="1" indent="-174708">
              <a:buFont typeface="Courier New" panose="02070309020205020404" pitchFamily="49" charset="0"/>
              <a:buChar char="o"/>
            </a:pPr>
            <a:r>
              <a:rPr lang="en-US" dirty="0"/>
              <a:t>Less than 6 hours</a:t>
            </a:r>
          </a:p>
          <a:p>
            <a:pPr marL="640594" lvl="1" indent="-174708">
              <a:buFont typeface="Courier New" panose="02070309020205020404" pitchFamily="49" charset="0"/>
              <a:buChar char="o"/>
            </a:pPr>
            <a:r>
              <a:rPr lang="en-US" dirty="0" smtClean="0"/>
              <a:t>6–15 </a:t>
            </a:r>
            <a:r>
              <a:rPr lang="en-US" dirty="0"/>
              <a:t>hours</a:t>
            </a:r>
          </a:p>
          <a:p>
            <a:pPr marL="640594" lvl="1" indent="-174708">
              <a:buFont typeface="Courier New" panose="02070309020205020404" pitchFamily="49" charset="0"/>
              <a:buChar char="o"/>
            </a:pPr>
            <a:r>
              <a:rPr lang="en-US" dirty="0" smtClean="0"/>
              <a:t>16–35 </a:t>
            </a:r>
            <a:r>
              <a:rPr lang="en-US" dirty="0"/>
              <a:t>hours</a:t>
            </a:r>
          </a:p>
          <a:p>
            <a:pPr marL="640594" lvl="1" indent="-174708">
              <a:buFont typeface="Courier New" panose="02070309020205020404" pitchFamily="49" charset="0"/>
              <a:buChar char="o"/>
            </a:pPr>
            <a:r>
              <a:rPr lang="en-US" dirty="0"/>
              <a:t>More than 35 hours</a:t>
            </a:r>
          </a:p>
          <a:p>
            <a:endParaRPr lang="en-US" dirty="0"/>
          </a:p>
          <a:p>
            <a:r>
              <a:rPr lang="en-US" dirty="0"/>
              <a:t>The numbers in parentheses are standard errors.</a:t>
            </a:r>
          </a:p>
          <a:p>
            <a:r>
              <a:rPr lang="en-US" dirty="0"/>
              <a:t> </a:t>
            </a:r>
          </a:p>
          <a:p>
            <a:r>
              <a:rPr lang="en-US" b="1" dirty="0"/>
              <a:t>Findings Highlighted in Technical Report</a:t>
            </a:r>
            <a:endParaRPr lang="en-US" dirty="0" smtClean="0"/>
          </a:p>
          <a:p>
            <a:pPr defTabSz="931774">
              <a:defRPr/>
            </a:pPr>
            <a:r>
              <a:rPr lang="en-US" dirty="0" smtClean="0"/>
              <a:t>“</a:t>
            </a:r>
            <a:r>
              <a:rPr lang="en-US" dirty="0"/>
              <a:t>Although some involvement in professional development may be better than none, a brief exposure of a few hours over several years is not likely to be sufficient to enhance teachers’ knowledge and skills in meaningful ways.  Accordingly, teachers were asked about the total amount of time they had spent on professional development related to science/mathematics teaching.  As can be seen in Table 3.3, roughly 30 percent of middle and high school science and mathematics teachers, and far fewer of their elementary colleagues, participated in more than 35 hours of science/mathematics-focused professional development in the last three years.”</a:t>
            </a:r>
          </a:p>
        </p:txBody>
      </p:sp>
      <p:sp>
        <p:nvSpPr>
          <p:cNvPr id="4" name="Slide Number Placeholder 3"/>
          <p:cNvSpPr>
            <a:spLocks noGrp="1"/>
          </p:cNvSpPr>
          <p:nvPr>
            <p:ph type="sldNum" sz="quarter" idx="10"/>
          </p:nvPr>
        </p:nvSpPr>
        <p:spPr/>
        <p:txBody>
          <a:bodyPr/>
          <a:lstStyle/>
          <a:p>
            <a:fld id="{B472F11F-6199-4934-A1DC-A9FDDA9F712C}" type="slidenum">
              <a:rPr lang="en-US" smtClean="0"/>
              <a:t>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7</a:t>
            </a:fld>
            <a:endParaRPr lang="en-US"/>
          </a:p>
        </p:txBody>
      </p:sp>
    </p:spTree>
    <p:extLst>
      <p:ext uri="{BB962C8B-B14F-4D97-AF65-F5344CB8AC3E}">
        <p14:creationId xmlns:p14="http://schemas.microsoft.com/office/powerpoint/2010/main" val="8966930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3.6, p. 36 in Technical Report</a:t>
            </a:r>
          </a:p>
          <a:p>
            <a:endParaRPr lang="en-US" dirty="0" smtClean="0"/>
          </a:p>
          <a:p>
            <a:r>
              <a:rPr lang="en-US" b="1" dirty="0"/>
              <a:t>This slide shows data from individual items. </a:t>
            </a:r>
            <a:endParaRPr lang="en-US" dirty="0"/>
          </a:p>
          <a:p>
            <a:r>
              <a:rPr lang="en-US" dirty="0"/>
              <a:t> </a:t>
            </a:r>
          </a:p>
          <a:p>
            <a:r>
              <a:rPr lang="en-US" dirty="0"/>
              <a:t>Mathematics Teacher Questionnaire</a:t>
            </a:r>
          </a:p>
          <a:p>
            <a:pPr lvl="0"/>
            <a:r>
              <a:rPr lang="en-US" dirty="0"/>
              <a:t>Q18. In the last 3 years have you… (Response Options: Yes, No)</a:t>
            </a:r>
          </a:p>
          <a:p>
            <a:pPr marL="698830" lvl="1" indent="-232943">
              <a:buFont typeface="+mj-lt"/>
              <a:buAutoNum type="alphaLcPeriod"/>
            </a:pPr>
            <a:r>
              <a:rPr lang="en-US" dirty="0"/>
              <a:t>attended a workshop on mathematics or mathematics teaching?</a:t>
            </a:r>
          </a:p>
          <a:p>
            <a:pPr marL="698830" lvl="1" indent="-232943">
              <a:buFont typeface="+mj-lt"/>
              <a:buAutoNum type="alphaLcPeriod"/>
            </a:pPr>
            <a:r>
              <a:rPr lang="en-US" dirty="0"/>
              <a:t>attended a national, state, or regional mathematics teacher association meeting?</a:t>
            </a:r>
          </a:p>
          <a:p>
            <a:pPr marL="698830" lvl="1" indent="-232943">
              <a:buFont typeface="+mj-lt"/>
              <a:buAutoNum type="alphaLcPeriod"/>
            </a:pPr>
            <a:r>
              <a:rPr lang="en-US" dirty="0"/>
              <a:t>participated in a professional learning community/lesson study/teacher study group focused on mathematics or mathematics teaching?</a:t>
            </a:r>
          </a:p>
          <a:p>
            <a:endParaRPr lang="en-US" dirty="0"/>
          </a:p>
          <a:p>
            <a:pPr lvl="0"/>
            <a:r>
              <a:rPr lang="en-US" dirty="0"/>
              <a:t>Q23. In the last 3 years have you… (Response Options: Yes, No)</a:t>
            </a:r>
          </a:p>
          <a:p>
            <a:pPr marL="698830" lvl="1" indent="-232943">
              <a:buAutoNum type="alphaLcPeriod"/>
            </a:pPr>
            <a:r>
              <a:rPr lang="en-US" b="0" dirty="0"/>
              <a:t>received feedback about your mathematics teaching from a mentor/coach formally assigned by the school or district/diocese?</a:t>
            </a:r>
          </a:p>
          <a:p>
            <a:pPr marL="698830" lvl="1" indent="-232943">
              <a:buAutoNum type="alphaLcPeriod"/>
            </a:pPr>
            <a:r>
              <a:rPr lang="en-US" strike="sngStrike" dirty="0"/>
              <a:t>served as a formally assigned mentor/coach for mathematics teaching? (Please do not include supervision of student teachers.)</a:t>
            </a:r>
          </a:p>
          <a:p>
            <a:pPr marL="698830" lvl="1" indent="-232943">
              <a:buAutoNum type="alphaLcPeriod"/>
            </a:pPr>
            <a:r>
              <a:rPr lang="en-US" strike="sngStrike" dirty="0"/>
              <a:t>supervised a student teacher in your classroom?</a:t>
            </a:r>
          </a:p>
          <a:p>
            <a:pPr marL="698830" lvl="1" indent="-232943">
              <a:buAutoNum type="alphaLcPeriod"/>
            </a:pPr>
            <a:r>
              <a:rPr lang="en-US" strike="sngStrike" dirty="0"/>
              <a:t>taught in-service workshops on mathematics or mathematics teaching?</a:t>
            </a:r>
          </a:p>
          <a:p>
            <a:pPr marL="698830" lvl="1" indent="-232943">
              <a:buAutoNum type="alphaLcPeriod"/>
            </a:pPr>
            <a:r>
              <a:rPr lang="en-US" strike="sngStrike" dirty="0"/>
              <a:t>led a professional learning community/lesson study/teacher study group focused on mathematics or mathematics teaching?</a:t>
            </a:r>
          </a:p>
          <a:p>
            <a:endParaRPr lang="en-US" dirty="0"/>
          </a:p>
          <a:p>
            <a:r>
              <a:rPr lang="en-US" dirty="0"/>
              <a:t>The numbers in parentheses are standard errors.</a:t>
            </a:r>
          </a:p>
          <a:p>
            <a:r>
              <a:rPr lang="en-US" dirty="0"/>
              <a:t> </a:t>
            </a:r>
          </a:p>
          <a:p>
            <a:r>
              <a:rPr lang="en-US" b="1" dirty="0"/>
              <a:t>Findings Highlighted in Technical Report</a:t>
            </a:r>
            <a:endParaRPr lang="en-US" dirty="0" smtClean="0"/>
          </a:p>
          <a:p>
            <a:r>
              <a:rPr lang="en-US" dirty="0" smtClean="0"/>
              <a:t>“Teachers who indicated they had recently participated in professional development were asked about the nature of those activities.  Data for science teachers are shown in Table 3.5, and for mathematics teachers in Table 3.6.  For each subject/grade-range combination, workshops are the most prevalent activity, with 84–92 percent of teachers who had participated in professional development activities in the last three years indicating they had attended a workshop.  Roughly three-fourths of middle and high school mathematics and science teachers, but fewer of their elementary school colleagues, report participating in professional learning communities or other types of teacher study groups.  Middle and high school teachers also attend science/mathematics teacher association meetings at a higher rate than do elementary teachers, likely a reflection of the fact that elementary teachers are responsible for teaching, and keeping up with, multiple disciplines.  Finally, not only are elementary science teachers less likely to have participated recently in professional development, they are far less likely to have received feedback on their teaching from a mentor/coach than any other group.”</a:t>
            </a:r>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9</a:t>
            </a:fld>
            <a:endParaRPr lang="en-US"/>
          </a:p>
        </p:txBody>
      </p:sp>
    </p:spTree>
    <p:extLst>
      <p:ext uri="{BB962C8B-B14F-4D97-AF65-F5344CB8AC3E}">
        <p14:creationId xmlns:p14="http://schemas.microsoft.com/office/powerpoint/2010/main" val="3740976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600470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70503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088965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926783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337073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3A75BF-0480-42D9-BC3B-AF0BCD6F0051}"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562166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3A75BF-0480-42D9-BC3B-AF0BCD6F0051}" type="datetimeFigureOut">
              <a:rPr lang="en-US" smtClean="0"/>
              <a:t>1/29/2014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325854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3A75BF-0480-42D9-BC3B-AF0BCD6F0051}" type="datetimeFigureOut">
              <a:rPr lang="en-US" smtClean="0"/>
              <a:t>1/29/2014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479705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3A75BF-0480-42D9-BC3B-AF0BCD6F0051}" type="datetimeFigureOut">
              <a:rPr lang="en-US" smtClean="0"/>
              <a:t>1/29/2014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59944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A75BF-0480-42D9-BC3B-AF0BCD6F0051}"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00140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A75BF-0480-42D9-BC3B-AF0BCD6F0051}"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328966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3A75BF-0480-42D9-BC3B-AF0BCD6F0051}" type="datetimeFigureOut">
              <a:rPr lang="en-US" smtClean="0"/>
              <a:t>1/29/2014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2A18CB-4BA9-4DA6-A360-974B972256DF}" type="slidenum">
              <a:rPr lang="en-US" smtClean="0"/>
              <a:t>‹#›</a:t>
            </a:fld>
            <a:endParaRPr lang="en-US"/>
          </a:p>
        </p:txBody>
      </p:sp>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52400" y="0"/>
            <a:ext cx="9448799" cy="6858000"/>
          </a:xfrm>
          <a:prstGeom prst="rect">
            <a:avLst/>
          </a:prstGeom>
        </p:spPr>
      </p:pic>
      <p:grpSp>
        <p:nvGrpSpPr>
          <p:cNvPr id="14" name="Group 13"/>
          <p:cNvGrpSpPr/>
          <p:nvPr/>
        </p:nvGrpSpPr>
        <p:grpSpPr>
          <a:xfrm>
            <a:off x="3581400" y="6236753"/>
            <a:ext cx="6142684" cy="585339"/>
            <a:chOff x="2311936" y="6236753"/>
            <a:chExt cx="6142684" cy="585339"/>
          </a:xfrm>
        </p:grpSpPr>
        <p:grpSp>
          <p:nvGrpSpPr>
            <p:cNvPr id="8" name="Group 7"/>
            <p:cNvGrpSpPr/>
            <p:nvPr/>
          </p:nvGrpSpPr>
          <p:grpSpPr>
            <a:xfrm>
              <a:off x="2311936" y="6237316"/>
              <a:ext cx="3856627" cy="584776"/>
              <a:chOff x="433677" y="371749"/>
              <a:chExt cx="3856627" cy="584776"/>
            </a:xfrm>
          </p:grpSpPr>
          <p:sp>
            <p:nvSpPr>
              <p:cNvPr id="9" name="TextBox 8"/>
              <p:cNvSpPr txBox="1"/>
              <p:nvPr/>
            </p:nvSpPr>
            <p:spPr>
              <a:xfrm>
                <a:off x="433677" y="371749"/>
                <a:ext cx="3856627" cy="584776"/>
              </a:xfrm>
              <a:prstGeom prst="rect">
                <a:avLst/>
              </a:prstGeom>
              <a:noFill/>
            </p:spPr>
            <p:txBody>
              <a:bodyPr wrap="square" rtlCol="0">
                <a:spAutoFit/>
              </a:bodyPr>
              <a:lstStyle/>
              <a:p>
                <a:r>
                  <a:rPr lang="en-US" sz="3200" dirty="0" smtClean="0">
                    <a:solidFill>
                      <a:schemeClr val="bg1">
                        <a:alpha val="70000"/>
                      </a:schemeClr>
                    </a:solidFill>
                    <a:latin typeface="+mj-lt"/>
                  </a:rPr>
                  <a:t>2012 NSSME</a:t>
                </a:r>
                <a:endParaRPr lang="en-US" sz="3200" dirty="0">
                  <a:solidFill>
                    <a:schemeClr val="bg1">
                      <a:alpha val="70000"/>
                    </a:schemeClr>
                  </a:solidFill>
                  <a:latin typeface="+mj-lt"/>
                </a:endParaRPr>
              </a:p>
            </p:txBody>
          </p:sp>
          <p:cxnSp>
            <p:nvCxnSpPr>
              <p:cNvPr id="10" name="Straight Connector 9"/>
              <p:cNvCxnSpPr/>
              <p:nvPr/>
            </p:nvCxnSpPr>
            <p:spPr>
              <a:xfrm>
                <a:off x="2693741" y="530240"/>
                <a:ext cx="0" cy="309793"/>
              </a:xfrm>
              <a:prstGeom prst="line">
                <a:avLst/>
              </a:prstGeom>
              <a:ln>
                <a:solidFill>
                  <a:schemeClr val="bg1">
                    <a:alpha val="70000"/>
                  </a:schemeClr>
                </a:solidFill>
              </a:ln>
            </p:spPr>
            <p:style>
              <a:lnRef idx="2">
                <a:schemeClr val="accent1"/>
              </a:lnRef>
              <a:fillRef idx="0">
                <a:schemeClr val="accent1"/>
              </a:fillRef>
              <a:effectRef idx="1">
                <a:schemeClr val="accent1"/>
              </a:effectRef>
              <a:fontRef idx="minor">
                <a:schemeClr val="tx1"/>
              </a:fontRef>
            </p:style>
          </p:cxnSp>
        </p:grpSp>
        <p:sp>
          <p:nvSpPr>
            <p:cNvPr id="11" name="TextBox 10"/>
            <p:cNvSpPr txBox="1"/>
            <p:nvPr/>
          </p:nvSpPr>
          <p:spPr>
            <a:xfrm>
              <a:off x="4652907" y="6236753"/>
              <a:ext cx="3801713" cy="523220"/>
            </a:xfrm>
            <a:prstGeom prst="rect">
              <a:avLst/>
            </a:prstGeom>
            <a:noFill/>
            <a:ln>
              <a:noFill/>
            </a:ln>
          </p:spPr>
          <p:txBody>
            <a:bodyPr wrap="square" rtlCol="0">
              <a:spAutoFit/>
            </a:bodyPr>
            <a:lstStyle/>
            <a:p>
              <a:r>
                <a:rPr lang="en-US" sz="1400" dirty="0" smtClean="0">
                  <a:solidFill>
                    <a:schemeClr val="bg1">
                      <a:alpha val="70000"/>
                    </a:schemeClr>
                  </a:solidFill>
                </a:rPr>
                <a:t>THE 2012 NATIONAL SURVEY OF</a:t>
              </a:r>
            </a:p>
            <a:p>
              <a:r>
                <a:rPr lang="en-US" sz="1400" dirty="0" smtClean="0">
                  <a:solidFill>
                    <a:schemeClr val="bg1">
                      <a:alpha val="70000"/>
                    </a:schemeClr>
                  </a:solidFill>
                </a:rPr>
                <a:t>SCIENCE AND MATHEMATICS EDUCATION</a:t>
              </a:r>
              <a:endParaRPr lang="en-US" sz="1400" dirty="0">
                <a:solidFill>
                  <a:schemeClr val="bg1">
                    <a:alpha val="70000"/>
                  </a:schemeClr>
                </a:solidFill>
              </a:endParaRPr>
            </a:p>
          </p:txBody>
        </p:sp>
      </p:grpSp>
      <p:pic>
        <p:nvPicPr>
          <p:cNvPr id="13" name="Picture 1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6200" y="6242541"/>
            <a:ext cx="2057400" cy="511642"/>
          </a:xfrm>
          <a:prstGeom prst="rect">
            <a:avLst/>
          </a:prstGeom>
        </p:spPr>
      </p:pic>
    </p:spTree>
    <p:extLst>
      <p:ext uri="{BB962C8B-B14F-4D97-AF65-F5344CB8AC3E}">
        <p14:creationId xmlns:p14="http://schemas.microsoft.com/office/powerpoint/2010/main" val="2220795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5400" y="1739900"/>
            <a:ext cx="8991600" cy="3048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6600" smtClean="0">
                <a:solidFill>
                  <a:schemeClr val="tx1"/>
                </a:solidFill>
                <a:latin typeface="Calibri"/>
              </a:rPr>
              <a:t>Chapter </a:t>
            </a:r>
            <a:r>
              <a:rPr lang="en-US" sz="6600" dirty="0" smtClean="0">
                <a:solidFill>
                  <a:schemeClr val="tx1"/>
                </a:solidFill>
                <a:latin typeface="Calibri"/>
              </a:rPr>
              <a:t>3</a:t>
            </a:r>
          </a:p>
          <a:p>
            <a:pPr marL="0" marR="0" lvl="0" indent="0" algn="ctr" defTabSz="457200" rtl="0" eaLnBrk="1" fontAlgn="auto" latinLnBrk="0" hangingPunct="1">
              <a:lnSpc>
                <a:spcPct val="100000"/>
              </a:lnSpc>
              <a:spcBef>
                <a:spcPct val="0"/>
              </a:spcBef>
              <a:spcAft>
                <a:spcPts val="0"/>
              </a:spcAft>
              <a:buClrTx/>
              <a:buSzTx/>
              <a:buFontTx/>
              <a:buNone/>
              <a:tabLst/>
              <a:defRPr/>
            </a:pPr>
            <a:r>
              <a:rPr lang="en-US" sz="6600" dirty="0" smtClean="0">
                <a:solidFill>
                  <a:schemeClr val="tx1"/>
                </a:solidFill>
                <a:latin typeface="Calibri"/>
              </a:rPr>
              <a:t>Science and Mathematics Professional Development</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83613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833843567"/>
              </p:ext>
            </p:extLst>
          </p:nvPr>
        </p:nvGraphicFramePr>
        <p:xfrm>
          <a:off x="304800" y="1752600"/>
          <a:ext cx="85344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r>
              <a:rPr lang="en-US" dirty="0" smtClean="0">
                <a:solidFill>
                  <a:schemeClr val="tx1"/>
                </a:solidFill>
              </a:rPr>
              <a:t>Middle </a:t>
            </a:r>
            <a:r>
              <a:rPr lang="en-US" dirty="0">
                <a:solidFill>
                  <a:schemeClr val="tx1"/>
                </a:solidFill>
              </a:rPr>
              <a:t>School Mathematics Teachers Participating in Various PD Activities in Last 3 </a:t>
            </a:r>
            <a:r>
              <a:rPr lang="en-US" dirty="0" smtClean="0">
                <a:solidFill>
                  <a:schemeClr val="tx1"/>
                </a:solidFill>
              </a:rPr>
              <a:t>Years</a:t>
            </a:r>
            <a:endParaRPr lang="en-US" sz="23500" dirty="0">
              <a:solidFill>
                <a:schemeClr val="tx1"/>
              </a:solidFill>
            </a:endParaRPr>
          </a:p>
        </p:txBody>
      </p:sp>
    </p:spTree>
    <p:extLst>
      <p:ext uri="{BB962C8B-B14F-4D97-AF65-F5344CB8AC3E}">
        <p14:creationId xmlns:p14="http://schemas.microsoft.com/office/powerpoint/2010/main" val="30368602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217889058"/>
              </p:ext>
            </p:extLst>
          </p:nvPr>
        </p:nvGraphicFramePr>
        <p:xfrm>
          <a:off x="304800" y="1752600"/>
          <a:ext cx="85344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r>
              <a:rPr lang="en-US" dirty="0" smtClean="0">
                <a:solidFill>
                  <a:schemeClr val="tx1"/>
                </a:solidFill>
              </a:rPr>
              <a:t>High School Mathematics </a:t>
            </a:r>
            <a:r>
              <a:rPr lang="en-US" dirty="0">
                <a:solidFill>
                  <a:schemeClr val="tx1"/>
                </a:solidFill>
              </a:rPr>
              <a:t>Teachers Participating in Various PD Activities in Last 3 Years</a:t>
            </a:r>
            <a:endParaRPr lang="en-US" sz="23500" dirty="0">
              <a:solidFill>
                <a:schemeClr val="tx1"/>
              </a:solidFill>
            </a:endParaRPr>
          </a:p>
        </p:txBody>
      </p:sp>
    </p:spTree>
    <p:extLst>
      <p:ext uri="{BB962C8B-B14F-4D97-AF65-F5344CB8AC3E}">
        <p14:creationId xmlns:p14="http://schemas.microsoft.com/office/powerpoint/2010/main" val="17293094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Slides 13</a:t>
            </a:r>
            <a:r>
              <a:rPr lang="en-US" dirty="0" smtClean="0">
                <a:solidFill>
                  <a:prstClr val="black"/>
                </a:solidFill>
              </a:rPr>
              <a:t>–15</a:t>
            </a:r>
            <a:r>
              <a:rPr kumimoji="0" lang="en-US" sz="4400" b="0" i="0" u="none" strike="noStrike" kern="1200" cap="none" spc="0" normalizeH="0" noProof="0" dirty="0" smtClean="0">
                <a:ln>
                  <a:noFill/>
                </a:ln>
                <a:solidFill>
                  <a:schemeClr val="tx1"/>
                </a:solidFill>
                <a:effectLst/>
                <a:uLnTx/>
                <a:uFillTx/>
                <a:latin typeface="Calibri"/>
              </a:rPr>
              <a:t>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2457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327275"/>
            <a:ext cx="6111875" cy="2209800"/>
          </a:xfrm>
          <a:prstGeom prst="rect">
            <a:avLst/>
          </a:prstGeom>
          <a:solidFill>
            <a:schemeClr val="bg1"/>
          </a:solidFill>
          <a:ln>
            <a:noFill/>
          </a:ln>
          <a:effectLst/>
        </p:spPr>
      </p:pic>
    </p:spTree>
    <p:extLst>
      <p:ext uri="{BB962C8B-B14F-4D97-AF65-F5344CB8AC3E}">
        <p14:creationId xmlns:p14="http://schemas.microsoft.com/office/powerpoint/2010/main" val="36038970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95367425"/>
              </p:ext>
            </p:extLst>
          </p:nvPr>
        </p:nvGraphicFramePr>
        <p:xfrm>
          <a:off x="304800" y="1417638"/>
          <a:ext cx="8534400" cy="46021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r>
              <a:rPr lang="en-US" dirty="0" smtClean="0">
                <a:solidFill>
                  <a:schemeClr val="tx1"/>
                </a:solidFill>
              </a:rPr>
              <a:t>Elementary School Mathematics Teachers Whose PD in the Last 3 Years Had Various Characteristics to a Substantial Extent</a:t>
            </a:r>
            <a:endParaRPr lang="en-US" sz="23500" dirty="0">
              <a:solidFill>
                <a:schemeClr val="tx1"/>
              </a:solidFill>
            </a:endParaRPr>
          </a:p>
        </p:txBody>
      </p:sp>
    </p:spTree>
    <p:extLst>
      <p:ext uri="{BB962C8B-B14F-4D97-AF65-F5344CB8AC3E}">
        <p14:creationId xmlns:p14="http://schemas.microsoft.com/office/powerpoint/2010/main" val="39563325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633402912"/>
              </p:ext>
            </p:extLst>
          </p:nvPr>
        </p:nvGraphicFramePr>
        <p:xfrm>
          <a:off x="304800" y="1417638"/>
          <a:ext cx="8534400" cy="46021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r>
              <a:rPr lang="en-US" dirty="0" smtClean="0">
                <a:solidFill>
                  <a:schemeClr val="tx1"/>
                </a:solidFill>
              </a:rPr>
              <a:t>Middle School Mathematics Teachers Whose PD in the Last 3 Years Had Various Characteristics to a Substantial Extent</a:t>
            </a:r>
            <a:endParaRPr lang="en-US" sz="23500" dirty="0">
              <a:solidFill>
                <a:schemeClr val="tx1"/>
              </a:solidFill>
            </a:endParaRPr>
          </a:p>
        </p:txBody>
      </p:sp>
    </p:spTree>
    <p:extLst>
      <p:ext uri="{BB962C8B-B14F-4D97-AF65-F5344CB8AC3E}">
        <p14:creationId xmlns:p14="http://schemas.microsoft.com/office/powerpoint/2010/main" val="21092944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599908861"/>
              </p:ext>
            </p:extLst>
          </p:nvPr>
        </p:nvGraphicFramePr>
        <p:xfrm>
          <a:off x="304800" y="1417638"/>
          <a:ext cx="8534400" cy="46021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r>
              <a:rPr lang="en-US" dirty="0" smtClean="0">
                <a:solidFill>
                  <a:schemeClr val="tx1"/>
                </a:solidFill>
              </a:rPr>
              <a:t>High School Mathematics Teachers Whose PD in the Last 3 Years Had Various Characteristics to a Substantial Extent</a:t>
            </a:r>
            <a:endParaRPr lang="en-US" sz="23500" dirty="0">
              <a:solidFill>
                <a:schemeClr val="tx1"/>
              </a:solidFill>
            </a:endParaRPr>
          </a:p>
        </p:txBody>
      </p:sp>
    </p:spTree>
    <p:extLst>
      <p:ext uri="{BB962C8B-B14F-4D97-AF65-F5344CB8AC3E}">
        <p14:creationId xmlns:p14="http://schemas.microsoft.com/office/powerpoint/2010/main" val="7101216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17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2560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1714500"/>
            <a:ext cx="6111875" cy="3433763"/>
          </a:xfrm>
          <a:prstGeom prst="rect">
            <a:avLst/>
          </a:prstGeom>
          <a:solidFill>
            <a:schemeClr val="bg1"/>
          </a:solidFill>
          <a:ln>
            <a:noFill/>
          </a:ln>
          <a:effectLst/>
        </p:spPr>
      </p:pic>
    </p:spTree>
    <p:extLst>
      <p:ext uri="{BB962C8B-B14F-4D97-AF65-F5344CB8AC3E}">
        <p14:creationId xmlns:p14="http://schemas.microsoft.com/office/powerpoint/2010/main" val="26824678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549731509"/>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Mathematics Teachers’ Most </a:t>
            </a:r>
            <a:r>
              <a:rPr lang="en-US" dirty="0">
                <a:solidFill>
                  <a:schemeClr val="tx1"/>
                </a:solidFill>
              </a:rPr>
              <a:t>Recent College Coursework in </a:t>
            </a:r>
            <a:r>
              <a:rPr lang="en-US" dirty="0" smtClean="0">
                <a:solidFill>
                  <a:schemeClr val="tx1"/>
                </a:solidFill>
              </a:rPr>
              <a:t>Field, by Grade Range </a:t>
            </a:r>
            <a:endParaRPr lang="en-US" dirty="0">
              <a:solidFill>
                <a:schemeClr val="tx1"/>
              </a:solidFill>
            </a:endParaRPr>
          </a:p>
        </p:txBody>
      </p:sp>
    </p:spTree>
    <p:extLst>
      <p:ext uri="{BB962C8B-B14F-4D97-AF65-F5344CB8AC3E}">
        <p14:creationId xmlns:p14="http://schemas.microsoft.com/office/powerpoint/2010/main" val="34870814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Slides 19</a:t>
            </a:r>
            <a:r>
              <a:rPr lang="en-US" dirty="0" smtClean="0">
                <a:solidFill>
                  <a:prstClr val="black"/>
                </a:solidFill>
              </a:rPr>
              <a:t>–24</a:t>
            </a:r>
            <a:r>
              <a:rPr kumimoji="0" lang="en-US" sz="4400" b="0" i="0" u="none" strike="noStrike" kern="1200" cap="none" spc="0" normalizeH="0" noProof="0" dirty="0" smtClean="0">
                <a:ln>
                  <a:noFill/>
                </a:ln>
                <a:solidFill>
                  <a:schemeClr val="tx1"/>
                </a:solidFill>
                <a:effectLst/>
                <a:uLnTx/>
                <a:uFillTx/>
                <a:latin typeface="Calibri"/>
              </a:rPr>
              <a:t>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266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1670050"/>
            <a:ext cx="6111875" cy="3524250"/>
          </a:xfrm>
          <a:prstGeom prst="rect">
            <a:avLst/>
          </a:prstGeom>
          <a:solidFill>
            <a:schemeClr val="bg1"/>
          </a:solidFill>
          <a:ln>
            <a:noFill/>
          </a:ln>
          <a:effectLst/>
        </p:spPr>
      </p:pic>
    </p:spTree>
    <p:extLst>
      <p:ext uri="{BB962C8B-B14F-4D97-AF65-F5344CB8AC3E}">
        <p14:creationId xmlns:p14="http://schemas.microsoft.com/office/powerpoint/2010/main" val="24499947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982843980"/>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Elementary School Mathematics Teachers </a:t>
            </a:r>
            <a:r>
              <a:rPr lang="en-US" dirty="0">
                <a:solidFill>
                  <a:schemeClr val="tx1"/>
                </a:solidFill>
              </a:rPr>
              <a:t>Reporting PD/Coursework in the Last 3 Years with Heavy Emphasis on Various Areas</a:t>
            </a:r>
          </a:p>
        </p:txBody>
      </p:sp>
    </p:spTree>
    <p:extLst>
      <p:ext uri="{BB962C8B-B14F-4D97-AF65-F5344CB8AC3E}">
        <p14:creationId xmlns:p14="http://schemas.microsoft.com/office/powerpoint/2010/main" val="27126058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553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6600" dirty="0" smtClean="0">
                <a:solidFill>
                  <a:schemeClr val="tx1"/>
                </a:solidFill>
                <a:latin typeface="Calibri"/>
              </a:rPr>
              <a:t>MATHEMATICS</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364687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102469823"/>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Elementary School </a:t>
            </a:r>
            <a:r>
              <a:rPr lang="en-US" dirty="0">
                <a:solidFill>
                  <a:schemeClr val="tx1"/>
                </a:solidFill>
              </a:rPr>
              <a:t>Mathematics Teachers Reporting PD/Coursework in the Last 3 Years with Heavy Emphasis on Various Areas</a:t>
            </a:r>
          </a:p>
        </p:txBody>
      </p:sp>
    </p:spTree>
    <p:extLst>
      <p:ext uri="{BB962C8B-B14F-4D97-AF65-F5344CB8AC3E}">
        <p14:creationId xmlns:p14="http://schemas.microsoft.com/office/powerpoint/2010/main" val="36457127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856232242"/>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schemeClr val="tx1"/>
                </a:solidFill>
              </a:rPr>
              <a:t>Middle School Mathematics </a:t>
            </a:r>
            <a:r>
              <a:rPr lang="en-US" dirty="0">
                <a:solidFill>
                  <a:schemeClr val="tx1"/>
                </a:solidFill>
              </a:rPr>
              <a:t>Teachers Reporting PD/Coursework in the Last 3 Years with Heavy Emphasis on Various </a:t>
            </a:r>
            <a:r>
              <a:rPr lang="en-US" dirty="0" smtClean="0">
                <a:solidFill>
                  <a:schemeClr val="tx1"/>
                </a:solidFill>
              </a:rPr>
              <a:t>Areas</a:t>
            </a:r>
            <a:endParaRPr lang="en-US" dirty="0">
              <a:solidFill>
                <a:schemeClr val="tx1"/>
              </a:solidFill>
            </a:endParaRPr>
          </a:p>
        </p:txBody>
      </p:sp>
    </p:spTree>
    <p:extLst>
      <p:ext uri="{BB962C8B-B14F-4D97-AF65-F5344CB8AC3E}">
        <p14:creationId xmlns:p14="http://schemas.microsoft.com/office/powerpoint/2010/main" val="19264880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61789815"/>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Middle School Mathematics </a:t>
            </a:r>
            <a:r>
              <a:rPr lang="en-US" dirty="0">
                <a:solidFill>
                  <a:schemeClr val="tx1"/>
                </a:solidFill>
              </a:rPr>
              <a:t>Teachers Reporting PD/Coursework in the Last 3 Years with Heavy Emphasis on Various Areas</a:t>
            </a:r>
          </a:p>
        </p:txBody>
      </p:sp>
    </p:spTree>
    <p:extLst>
      <p:ext uri="{BB962C8B-B14F-4D97-AF65-F5344CB8AC3E}">
        <p14:creationId xmlns:p14="http://schemas.microsoft.com/office/powerpoint/2010/main" val="15195786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221065452"/>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School Mathematics </a:t>
            </a:r>
            <a:r>
              <a:rPr lang="en-US" dirty="0">
                <a:solidFill>
                  <a:schemeClr val="tx1"/>
                </a:solidFill>
              </a:rPr>
              <a:t>Teachers Reporting PD/Coursework in the Last 3 Years with Heavy Emphasis on Various Areas</a:t>
            </a:r>
          </a:p>
        </p:txBody>
      </p:sp>
    </p:spTree>
    <p:extLst>
      <p:ext uri="{BB962C8B-B14F-4D97-AF65-F5344CB8AC3E}">
        <p14:creationId xmlns:p14="http://schemas.microsoft.com/office/powerpoint/2010/main" val="23201695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325562234"/>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School Mathematics </a:t>
            </a:r>
            <a:r>
              <a:rPr lang="en-US" dirty="0">
                <a:solidFill>
                  <a:schemeClr val="tx1"/>
                </a:solidFill>
              </a:rPr>
              <a:t>Teachers Reporting PD/Coursework in the Last 3 Years with Heavy Emphasis on Various Areas</a:t>
            </a:r>
          </a:p>
        </p:txBody>
      </p:sp>
    </p:spTree>
    <p:extLst>
      <p:ext uri="{BB962C8B-B14F-4D97-AF65-F5344CB8AC3E}">
        <p14:creationId xmlns:p14="http://schemas.microsoft.com/office/powerpoint/2010/main" val="29233835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26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276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641600"/>
            <a:ext cx="6111875" cy="1581150"/>
          </a:xfrm>
          <a:prstGeom prst="rect">
            <a:avLst/>
          </a:prstGeom>
          <a:solidFill>
            <a:schemeClr val="bg1"/>
          </a:solidFill>
          <a:ln>
            <a:noFill/>
          </a:ln>
          <a:effectLst/>
        </p:spPr>
      </p:pic>
    </p:spTree>
    <p:extLst>
      <p:ext uri="{BB962C8B-B14F-4D97-AF65-F5344CB8AC3E}">
        <p14:creationId xmlns:p14="http://schemas.microsoft.com/office/powerpoint/2010/main" val="11971596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793124368"/>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Mathematics Teachers </a:t>
            </a:r>
            <a:r>
              <a:rPr lang="en-US" smtClean="0">
                <a:solidFill>
                  <a:schemeClr val="tx1"/>
                </a:solidFill>
              </a:rPr>
              <a:t>Serving in Various </a:t>
            </a:r>
            <a:r>
              <a:rPr lang="en-US" dirty="0" smtClean="0">
                <a:solidFill>
                  <a:schemeClr val="tx1"/>
                </a:solidFill>
              </a:rPr>
              <a:t>Leadership Roles in the Last 3 Years, by Grade Range</a:t>
            </a:r>
            <a:endParaRPr lang="en-US" dirty="0">
              <a:solidFill>
                <a:schemeClr val="tx1"/>
              </a:solidFill>
            </a:endParaRPr>
          </a:p>
        </p:txBody>
      </p:sp>
    </p:spTree>
    <p:extLst>
      <p:ext uri="{BB962C8B-B14F-4D97-AF65-F5344CB8AC3E}">
        <p14:creationId xmlns:p14="http://schemas.microsoft.com/office/powerpoint/2010/main" val="29256820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2743200"/>
            <a:ext cx="83058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Professional Development Offerings</a:t>
            </a:r>
            <a:r>
              <a:rPr kumimoji="0" lang="en-US" sz="6600" b="0" i="0" u="none" strike="noStrike" kern="1200" cap="none" spc="0" normalizeH="0" noProof="0" dirty="0" smtClean="0">
                <a:ln>
                  <a:noFill/>
                </a:ln>
                <a:solidFill>
                  <a:schemeClr val="tx1"/>
                </a:solidFill>
                <a:effectLst/>
                <a:uLnTx/>
                <a:uFillTx/>
                <a:latin typeface="Calibri"/>
              </a:rPr>
              <a:t> at the School Level</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9248975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29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536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627313"/>
            <a:ext cx="6083300" cy="1450975"/>
          </a:xfrm>
          <a:prstGeom prst="rect">
            <a:avLst/>
          </a:prstGeom>
          <a:solidFill>
            <a:schemeClr val="bg1"/>
          </a:solidFill>
          <a:ln>
            <a:noFill/>
          </a:ln>
          <a:effectLst/>
        </p:spPr>
      </p:pic>
    </p:spTree>
    <p:extLst>
      <p:ext uri="{BB962C8B-B14F-4D97-AF65-F5344CB8AC3E}">
        <p14:creationId xmlns:p14="http://schemas.microsoft.com/office/powerpoint/2010/main" val="40469831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191310345"/>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Mathematics PD Workshops Offered Locally in the Last 3 Years, by Grade Range</a:t>
            </a:r>
            <a:endParaRPr lang="en-US" dirty="0">
              <a:solidFill>
                <a:schemeClr val="tx1"/>
              </a:solidFill>
            </a:endParaRPr>
          </a:p>
        </p:txBody>
      </p:sp>
    </p:spTree>
    <p:extLst>
      <p:ext uri="{BB962C8B-B14F-4D97-AF65-F5344CB8AC3E}">
        <p14:creationId xmlns:p14="http://schemas.microsoft.com/office/powerpoint/2010/main" val="12458916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553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Teacher Professional Development</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24804772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Slides 31</a:t>
            </a:r>
            <a:r>
              <a:rPr lang="en-US" dirty="0">
                <a:solidFill>
                  <a:prstClr val="black"/>
                </a:solidFill>
              </a:rPr>
              <a:t>–</a:t>
            </a:r>
            <a:r>
              <a:rPr kumimoji="0" lang="en-US" sz="4400" b="0" i="0" u="none" strike="noStrike" kern="1200" cap="none" spc="0" normalizeH="0" baseline="0" noProof="0" dirty="0" smtClean="0">
                <a:ln>
                  <a:noFill/>
                </a:ln>
                <a:solidFill>
                  <a:schemeClr val="tx1"/>
                </a:solidFill>
                <a:effectLst/>
                <a:uLnTx/>
                <a:uFillTx/>
                <a:latin typeface="Calibri"/>
              </a:rPr>
              <a:t>32</a:t>
            </a:r>
            <a:r>
              <a:rPr kumimoji="0" lang="en-US" sz="4400" b="0" i="0" u="none" strike="noStrike" kern="1200" cap="none" spc="0" normalizeH="0" noProof="0" dirty="0" smtClean="0">
                <a:ln>
                  <a:noFill/>
                </a:ln>
                <a:solidFill>
                  <a:schemeClr val="tx1"/>
                </a:solidFill>
                <a:effectLst/>
                <a:uLnTx/>
                <a:uFillTx/>
                <a:latin typeface="Calibri"/>
              </a:rPr>
              <a:t>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638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051050"/>
            <a:ext cx="6083300" cy="2603500"/>
          </a:xfrm>
          <a:prstGeom prst="rect">
            <a:avLst/>
          </a:prstGeom>
          <a:solidFill>
            <a:schemeClr val="bg1"/>
          </a:solidFill>
          <a:ln>
            <a:noFill/>
          </a:ln>
          <a:effectLst/>
        </p:spPr>
      </p:pic>
    </p:spTree>
    <p:extLst>
      <p:ext uri="{BB962C8B-B14F-4D97-AF65-F5344CB8AC3E}">
        <p14:creationId xmlns:p14="http://schemas.microsoft.com/office/powerpoint/2010/main" val="17823011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43441552"/>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schemeClr val="tx1"/>
                </a:solidFill>
              </a:rPr>
              <a:t>Locally Offered </a:t>
            </a:r>
            <a:r>
              <a:rPr lang="en-US" dirty="0">
                <a:solidFill>
                  <a:schemeClr val="tx1"/>
                </a:solidFill>
              </a:rPr>
              <a:t>Mathematics PD Workshops in the Last 3 </a:t>
            </a:r>
            <a:r>
              <a:rPr lang="en-US" dirty="0" smtClean="0">
                <a:solidFill>
                  <a:schemeClr val="tx1"/>
                </a:solidFill>
              </a:rPr>
              <a:t>Years with Substantial Focus in Various Areas</a:t>
            </a:r>
            <a:endParaRPr lang="en-US" dirty="0">
              <a:solidFill>
                <a:schemeClr val="tx1"/>
              </a:solidFill>
            </a:endParaRPr>
          </a:p>
        </p:txBody>
      </p:sp>
    </p:spTree>
    <p:extLst>
      <p:ext uri="{BB962C8B-B14F-4D97-AF65-F5344CB8AC3E}">
        <p14:creationId xmlns:p14="http://schemas.microsoft.com/office/powerpoint/2010/main" val="26313509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557223799"/>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a:solidFill>
                  <a:schemeClr val="tx1"/>
                </a:solidFill>
              </a:rPr>
              <a:t>Locally Offered Mathematics PD Workshops in the Last 3 Years with Substantial Focus in Various Areas</a:t>
            </a:r>
          </a:p>
        </p:txBody>
      </p:sp>
    </p:spTree>
    <p:extLst>
      <p:ext uri="{BB962C8B-B14F-4D97-AF65-F5344CB8AC3E}">
        <p14:creationId xmlns:p14="http://schemas.microsoft.com/office/powerpoint/2010/main" val="1409385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34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74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627313"/>
            <a:ext cx="6083300" cy="1450975"/>
          </a:xfrm>
          <a:prstGeom prst="rect">
            <a:avLst/>
          </a:prstGeom>
          <a:solidFill>
            <a:schemeClr val="bg1"/>
          </a:solidFill>
          <a:ln>
            <a:noFill/>
          </a:ln>
          <a:effectLst/>
        </p:spPr>
      </p:pic>
    </p:spTree>
    <p:extLst>
      <p:ext uri="{BB962C8B-B14F-4D97-AF65-F5344CB8AC3E}">
        <p14:creationId xmlns:p14="http://schemas.microsoft.com/office/powerpoint/2010/main" val="19944717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539624877"/>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Mathematics Teacher </a:t>
            </a:r>
            <a:r>
              <a:rPr lang="en-US" dirty="0">
                <a:solidFill>
                  <a:schemeClr val="tx1"/>
                </a:solidFill>
              </a:rPr>
              <a:t>Study </a:t>
            </a:r>
            <a:r>
              <a:rPr lang="en-US" dirty="0" smtClean="0">
                <a:solidFill>
                  <a:schemeClr val="tx1"/>
                </a:solidFill>
              </a:rPr>
              <a:t>Groups Offered at Schools </a:t>
            </a:r>
            <a:r>
              <a:rPr lang="en-US" dirty="0">
                <a:solidFill>
                  <a:schemeClr val="tx1"/>
                </a:solidFill>
              </a:rPr>
              <a:t>in the Last 3 </a:t>
            </a:r>
            <a:r>
              <a:rPr lang="en-US" dirty="0" smtClean="0">
                <a:solidFill>
                  <a:schemeClr val="tx1"/>
                </a:solidFill>
              </a:rPr>
              <a:t>Years, by Grade Range</a:t>
            </a:r>
            <a:endParaRPr lang="en-US" dirty="0">
              <a:solidFill>
                <a:schemeClr val="tx1"/>
              </a:solidFill>
            </a:endParaRPr>
          </a:p>
        </p:txBody>
      </p:sp>
    </p:spTree>
    <p:extLst>
      <p:ext uri="{BB962C8B-B14F-4D97-AF65-F5344CB8AC3E}">
        <p14:creationId xmlns:p14="http://schemas.microsoft.com/office/powerpoint/2010/main" val="4615745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36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843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736850"/>
            <a:ext cx="6083300" cy="1231900"/>
          </a:xfrm>
          <a:prstGeom prst="rect">
            <a:avLst/>
          </a:prstGeom>
          <a:solidFill>
            <a:schemeClr val="bg1"/>
          </a:solidFill>
          <a:ln>
            <a:noFill/>
          </a:ln>
          <a:effectLst/>
        </p:spPr>
      </p:pic>
    </p:spTree>
    <p:extLst>
      <p:ext uri="{BB962C8B-B14F-4D97-AF65-F5344CB8AC3E}">
        <p14:creationId xmlns:p14="http://schemas.microsoft.com/office/powerpoint/2010/main" val="8791159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396494872"/>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Characteristics of Mathematics Teacher Study Groups</a:t>
            </a:r>
            <a:endParaRPr lang="en-US" dirty="0">
              <a:solidFill>
                <a:schemeClr val="tx1"/>
              </a:solidFill>
            </a:endParaRPr>
          </a:p>
        </p:txBody>
      </p:sp>
    </p:spTree>
    <p:extLst>
      <p:ext uri="{BB962C8B-B14F-4D97-AF65-F5344CB8AC3E}">
        <p14:creationId xmlns:p14="http://schemas.microsoft.com/office/powerpoint/2010/main" val="20232899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38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945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670175"/>
            <a:ext cx="6083300" cy="1363663"/>
          </a:xfrm>
          <a:prstGeom prst="rect">
            <a:avLst/>
          </a:prstGeom>
          <a:solidFill>
            <a:schemeClr val="bg1"/>
          </a:solidFill>
          <a:ln>
            <a:noFill/>
          </a:ln>
          <a:effectLst/>
        </p:spPr>
      </p:pic>
    </p:spTree>
    <p:extLst>
      <p:ext uri="{BB962C8B-B14F-4D97-AF65-F5344CB8AC3E}">
        <p14:creationId xmlns:p14="http://schemas.microsoft.com/office/powerpoint/2010/main" val="38387244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986684173"/>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 of Designated Leaders of Mathematics Teacher Study Groups</a:t>
            </a:r>
            <a:endParaRPr lang="en-US" dirty="0">
              <a:solidFill>
                <a:schemeClr val="tx1"/>
              </a:solidFill>
            </a:endParaRPr>
          </a:p>
        </p:txBody>
      </p:sp>
    </p:spTree>
    <p:extLst>
      <p:ext uri="{BB962C8B-B14F-4D97-AF65-F5344CB8AC3E}">
        <p14:creationId xmlns:p14="http://schemas.microsoft.com/office/powerpoint/2010/main" val="511133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Slides </a:t>
            </a:r>
            <a:r>
              <a:rPr kumimoji="0" lang="en-US" sz="4400" b="0" i="0" u="none" strike="noStrike" kern="1200" cap="none" spc="0" normalizeH="0" noProof="0" dirty="0" smtClean="0">
                <a:ln>
                  <a:noFill/>
                </a:ln>
                <a:solidFill>
                  <a:schemeClr val="tx1"/>
                </a:solidFill>
                <a:effectLst/>
                <a:uLnTx/>
                <a:uFillTx/>
                <a:latin typeface="Calibri"/>
              </a:rPr>
              <a:t> 40</a:t>
            </a:r>
            <a:r>
              <a:rPr lang="en-US" dirty="0">
                <a:solidFill>
                  <a:prstClr val="black"/>
                </a:solidFill>
              </a:rPr>
              <a:t>–</a:t>
            </a:r>
            <a:r>
              <a:rPr kumimoji="0" lang="en-US" sz="4400" b="0" i="0" u="none" strike="noStrike" kern="1200" cap="none" spc="0" normalizeH="0" noProof="0" dirty="0" smtClean="0">
                <a:ln>
                  <a:noFill/>
                </a:ln>
                <a:solidFill>
                  <a:schemeClr val="tx1"/>
                </a:solidFill>
                <a:effectLst/>
                <a:uLnTx/>
                <a:uFillTx/>
                <a:latin typeface="Calibri"/>
              </a:rPr>
              <a:t>41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2048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273300"/>
            <a:ext cx="6083300" cy="2157413"/>
          </a:xfrm>
          <a:prstGeom prst="rect">
            <a:avLst/>
          </a:prstGeom>
          <a:solidFill>
            <a:schemeClr val="bg1"/>
          </a:solidFill>
          <a:ln>
            <a:noFill/>
          </a:ln>
          <a:effectLst/>
        </p:spPr>
      </p:pic>
    </p:spTree>
    <p:extLst>
      <p:ext uri="{BB962C8B-B14F-4D97-AF65-F5344CB8AC3E}">
        <p14:creationId xmlns:p14="http://schemas.microsoft.com/office/powerpoint/2010/main" val="3490404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5</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2150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597150"/>
            <a:ext cx="6111875" cy="1670050"/>
          </a:xfrm>
          <a:prstGeom prst="rect">
            <a:avLst/>
          </a:prstGeom>
          <a:solidFill>
            <a:schemeClr val="bg1"/>
          </a:solidFill>
          <a:ln>
            <a:noFill/>
          </a:ln>
          <a:effectLst/>
        </p:spPr>
      </p:pic>
    </p:spTree>
    <p:extLst>
      <p:ext uri="{BB962C8B-B14F-4D97-AF65-F5344CB8AC3E}">
        <p14:creationId xmlns:p14="http://schemas.microsoft.com/office/powerpoint/2010/main" val="10164239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100993143"/>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Frequency </a:t>
            </a:r>
            <a:r>
              <a:rPr lang="en-US" dirty="0" smtClean="0">
                <a:solidFill>
                  <a:schemeClr val="tx1"/>
                </a:solidFill>
              </a:rPr>
              <a:t>of </a:t>
            </a:r>
            <a:r>
              <a:rPr lang="en-US" dirty="0">
                <a:solidFill>
                  <a:schemeClr val="tx1"/>
                </a:solidFill>
              </a:rPr>
              <a:t>Mathematics Teacher Study </a:t>
            </a:r>
            <a:r>
              <a:rPr lang="en-US" dirty="0" smtClean="0">
                <a:solidFill>
                  <a:schemeClr val="tx1"/>
                </a:solidFill>
              </a:rPr>
              <a:t>Groups</a:t>
            </a:r>
            <a:endParaRPr lang="en-US" dirty="0">
              <a:solidFill>
                <a:schemeClr val="tx1"/>
              </a:solidFill>
            </a:endParaRPr>
          </a:p>
        </p:txBody>
      </p:sp>
    </p:spTree>
    <p:extLst>
      <p:ext uri="{BB962C8B-B14F-4D97-AF65-F5344CB8AC3E}">
        <p14:creationId xmlns:p14="http://schemas.microsoft.com/office/powerpoint/2010/main" val="398234533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951323538"/>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Duration of </a:t>
            </a:r>
            <a:r>
              <a:rPr lang="en-US" dirty="0">
                <a:solidFill>
                  <a:schemeClr val="tx1"/>
                </a:solidFill>
              </a:rPr>
              <a:t>Mathematics Teacher Study </a:t>
            </a:r>
            <a:r>
              <a:rPr lang="en-US" dirty="0" smtClean="0">
                <a:solidFill>
                  <a:schemeClr val="tx1"/>
                </a:solidFill>
              </a:rPr>
              <a:t>Groups</a:t>
            </a:r>
            <a:endParaRPr lang="en-US" dirty="0">
              <a:solidFill>
                <a:schemeClr val="tx1"/>
              </a:solidFill>
            </a:endParaRPr>
          </a:p>
        </p:txBody>
      </p:sp>
    </p:spTree>
    <p:extLst>
      <p:ext uri="{BB962C8B-B14F-4D97-AF65-F5344CB8AC3E}">
        <p14:creationId xmlns:p14="http://schemas.microsoft.com/office/powerpoint/2010/main" val="6359137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43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2150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276475"/>
            <a:ext cx="6083300" cy="2151063"/>
          </a:xfrm>
          <a:prstGeom prst="rect">
            <a:avLst/>
          </a:prstGeom>
          <a:solidFill>
            <a:schemeClr val="bg1"/>
          </a:solidFill>
          <a:ln>
            <a:noFill/>
          </a:ln>
          <a:effectLst/>
        </p:spPr>
      </p:pic>
    </p:spTree>
    <p:extLst>
      <p:ext uri="{BB962C8B-B14F-4D97-AF65-F5344CB8AC3E}">
        <p14:creationId xmlns:p14="http://schemas.microsoft.com/office/powerpoint/2010/main" val="63278975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4246417413"/>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Composition of Mathematics Teacher Study Groups</a:t>
            </a:r>
            <a:endParaRPr lang="en-US" dirty="0">
              <a:solidFill>
                <a:schemeClr val="tx1"/>
              </a:solidFill>
            </a:endParaRPr>
          </a:p>
        </p:txBody>
      </p:sp>
    </p:spTree>
    <p:extLst>
      <p:ext uri="{BB962C8B-B14F-4D97-AF65-F5344CB8AC3E}">
        <p14:creationId xmlns:p14="http://schemas.microsoft.com/office/powerpoint/2010/main" val="125299491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45</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2253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605088"/>
            <a:ext cx="6083300" cy="1493837"/>
          </a:xfrm>
          <a:prstGeom prst="rect">
            <a:avLst/>
          </a:prstGeom>
          <a:solidFill>
            <a:schemeClr val="bg1"/>
          </a:solidFill>
          <a:ln>
            <a:noFill/>
          </a:ln>
          <a:effectLst/>
        </p:spPr>
      </p:pic>
    </p:spTree>
    <p:extLst>
      <p:ext uri="{BB962C8B-B14F-4D97-AF65-F5344CB8AC3E}">
        <p14:creationId xmlns:p14="http://schemas.microsoft.com/office/powerpoint/2010/main" val="31186186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512502868"/>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Description of Activities in Typical Mathematics Teacher Study Groups</a:t>
            </a:r>
            <a:endParaRPr lang="en-US" dirty="0">
              <a:solidFill>
                <a:schemeClr val="tx1"/>
              </a:solidFill>
            </a:endParaRPr>
          </a:p>
        </p:txBody>
      </p:sp>
    </p:spTree>
    <p:extLst>
      <p:ext uri="{BB962C8B-B14F-4D97-AF65-F5344CB8AC3E}">
        <p14:creationId xmlns:p14="http://schemas.microsoft.com/office/powerpoint/2010/main" val="298919589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47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2355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605088"/>
            <a:ext cx="6083300" cy="1493837"/>
          </a:xfrm>
          <a:prstGeom prst="rect">
            <a:avLst/>
          </a:prstGeom>
          <a:solidFill>
            <a:schemeClr val="bg1"/>
          </a:solidFill>
          <a:ln>
            <a:noFill/>
          </a:ln>
          <a:effectLst/>
        </p:spPr>
      </p:pic>
    </p:spTree>
    <p:extLst>
      <p:ext uri="{BB962C8B-B14F-4D97-AF65-F5344CB8AC3E}">
        <p14:creationId xmlns:p14="http://schemas.microsoft.com/office/powerpoint/2010/main" val="17112314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411417176"/>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How Schools </a:t>
            </a:r>
          </a:p>
          <a:p>
            <a:pPr lvl="0">
              <a:defRPr/>
            </a:pPr>
            <a:r>
              <a:rPr lang="en-US" dirty="0" smtClean="0">
                <a:solidFill>
                  <a:schemeClr val="tx1"/>
                </a:solidFill>
              </a:rPr>
              <a:t>Provide Time for Mathematics PD</a:t>
            </a:r>
            <a:endParaRPr lang="en-US" dirty="0">
              <a:solidFill>
                <a:schemeClr val="tx1"/>
              </a:solidFill>
            </a:endParaRPr>
          </a:p>
        </p:txBody>
      </p:sp>
    </p:spTree>
    <p:extLst>
      <p:ext uri="{BB962C8B-B14F-4D97-AF65-F5344CB8AC3E}">
        <p14:creationId xmlns:p14="http://schemas.microsoft.com/office/powerpoint/2010/main" val="208321597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49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2457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714625"/>
            <a:ext cx="6083300" cy="1274763"/>
          </a:xfrm>
          <a:prstGeom prst="rect">
            <a:avLst/>
          </a:prstGeom>
          <a:solidFill>
            <a:schemeClr val="bg1"/>
          </a:solidFill>
          <a:ln>
            <a:noFill/>
          </a:ln>
          <a:effectLst/>
        </p:spPr>
      </p:pic>
    </p:spTree>
    <p:extLst>
      <p:ext uri="{BB962C8B-B14F-4D97-AF65-F5344CB8AC3E}">
        <p14:creationId xmlns:p14="http://schemas.microsoft.com/office/powerpoint/2010/main" val="99171087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981875082"/>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Schools Providing One-on-One Mathematics Coaching</a:t>
            </a:r>
            <a:endParaRPr lang="en-US" dirty="0">
              <a:solidFill>
                <a:schemeClr val="tx1"/>
              </a:solidFill>
            </a:endParaRPr>
          </a:p>
        </p:txBody>
      </p:sp>
    </p:spTree>
    <p:extLst>
      <p:ext uri="{BB962C8B-B14F-4D97-AF65-F5344CB8AC3E}">
        <p14:creationId xmlns:p14="http://schemas.microsoft.com/office/powerpoint/2010/main" val="40502435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51627747"/>
              </p:ext>
            </p:extLst>
          </p:nvPr>
        </p:nvGraphicFramePr>
        <p:xfrm>
          <a:off x="1295400" y="1752600"/>
          <a:ext cx="68580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Mathematics</a:t>
            </a:r>
            <a:r>
              <a:rPr kumimoji="0" lang="en-US" sz="4400" b="0" i="0" u="none" strike="noStrike" kern="1200" cap="none" spc="0" normalizeH="0" noProof="0" dirty="0" smtClean="0">
                <a:ln>
                  <a:noFill/>
                </a:ln>
                <a:solidFill>
                  <a:schemeClr val="tx1"/>
                </a:solidFill>
                <a:effectLst/>
                <a:uLnTx/>
                <a:uFillTx/>
                <a:latin typeface="Calibri"/>
              </a:rPr>
              <a:t> </a:t>
            </a:r>
            <a:r>
              <a:rPr kumimoji="0" lang="en-US" sz="4400" b="0" i="0" u="none" strike="noStrike" kern="1200" cap="none" spc="0" normalizeH="0" baseline="0" noProof="0" dirty="0" smtClean="0">
                <a:ln>
                  <a:noFill/>
                </a:ln>
                <a:solidFill>
                  <a:schemeClr val="tx1"/>
                </a:solidFill>
                <a:effectLst/>
                <a:uLnTx/>
                <a:uFillTx/>
                <a:latin typeface="Calibri"/>
              </a:rPr>
              <a:t>Teachers Participating in Mathematics-Focused</a:t>
            </a:r>
            <a:r>
              <a:rPr kumimoji="0" lang="en-US" sz="4400" b="0" i="0" u="none" strike="noStrike" kern="1200" cap="none" spc="0" normalizeH="0" noProof="0" dirty="0" smtClean="0">
                <a:ln>
                  <a:noFill/>
                </a:ln>
                <a:solidFill>
                  <a:schemeClr val="tx1"/>
                </a:solidFill>
                <a:effectLst/>
                <a:uLnTx/>
                <a:uFillTx/>
                <a:latin typeface="Calibri"/>
              </a:rPr>
              <a:t> </a:t>
            </a:r>
            <a:r>
              <a:rPr kumimoji="0" lang="en-US" sz="4400" b="0" i="0" u="none" strike="noStrike" kern="1200" cap="none" spc="0" normalizeH="0" baseline="0" noProof="0" dirty="0" smtClean="0">
                <a:ln>
                  <a:noFill/>
                </a:ln>
                <a:solidFill>
                  <a:schemeClr val="tx1"/>
                </a:solidFill>
                <a:effectLst/>
                <a:uLnTx/>
                <a:uFillTx/>
                <a:latin typeface="Calibri"/>
              </a:rPr>
              <a:t>PD in the Last 3 Years, by Grade Range</a:t>
            </a:r>
            <a:endParaRPr kumimoji="0" lang="en-US" sz="44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236177947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51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2560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582863"/>
            <a:ext cx="6083300" cy="1538287"/>
          </a:xfrm>
          <a:prstGeom prst="rect">
            <a:avLst/>
          </a:prstGeom>
          <a:solidFill>
            <a:schemeClr val="bg1"/>
          </a:solidFill>
          <a:ln>
            <a:noFill/>
          </a:ln>
          <a:effectLst/>
        </p:spPr>
      </p:pic>
    </p:spTree>
    <p:extLst>
      <p:ext uri="{BB962C8B-B14F-4D97-AF65-F5344CB8AC3E}">
        <p14:creationId xmlns:p14="http://schemas.microsoft.com/office/powerpoint/2010/main" val="56454265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Teaching Professionals Providing </a:t>
            </a:r>
            <a:r>
              <a:rPr lang="en-US" dirty="0" smtClean="0">
                <a:solidFill>
                  <a:schemeClr val="tx1"/>
                </a:solidFill>
              </a:rPr>
              <a:t>Mathematics-Focused One-on-One Coaching</a:t>
            </a:r>
            <a:endParaRPr lang="en-US" dirty="0">
              <a:solidFill>
                <a:schemeClr val="tx1"/>
              </a:solidFill>
            </a:endParaRPr>
          </a:p>
        </p:txBody>
      </p:sp>
      <p:graphicFrame>
        <p:nvGraphicFramePr>
          <p:cNvPr id="5" name="Chart 4"/>
          <p:cNvGraphicFramePr/>
          <p:nvPr>
            <p:extLst>
              <p:ext uri="{D42A27DB-BD31-4B8C-83A1-F6EECF244321}">
                <p14:modId xmlns:p14="http://schemas.microsoft.com/office/powerpoint/2010/main" val="1918099310"/>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0922434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53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266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320925"/>
            <a:ext cx="6083300" cy="2063750"/>
          </a:xfrm>
          <a:prstGeom prst="rect">
            <a:avLst/>
          </a:prstGeom>
          <a:solidFill>
            <a:schemeClr val="bg1"/>
          </a:solidFill>
          <a:ln>
            <a:noFill/>
          </a:ln>
          <a:effectLst/>
        </p:spPr>
      </p:pic>
    </p:spTree>
    <p:extLst>
      <p:ext uri="{BB962C8B-B14F-4D97-AF65-F5344CB8AC3E}">
        <p14:creationId xmlns:p14="http://schemas.microsoft.com/office/powerpoint/2010/main" val="336594253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400201400"/>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Professionals Providing </a:t>
            </a:r>
            <a:r>
              <a:rPr lang="en-US" dirty="0" smtClean="0">
                <a:solidFill>
                  <a:schemeClr val="tx1"/>
                </a:solidFill>
              </a:rPr>
              <a:t>Mathematics-Focused One-on-One </a:t>
            </a:r>
            <a:r>
              <a:rPr lang="en-US" dirty="0">
                <a:solidFill>
                  <a:schemeClr val="tx1"/>
                </a:solidFill>
              </a:rPr>
              <a:t>Coaching to a Substantial Extent</a:t>
            </a:r>
          </a:p>
        </p:txBody>
      </p:sp>
    </p:spTree>
    <p:extLst>
      <p:ext uri="{BB962C8B-B14F-4D97-AF65-F5344CB8AC3E}">
        <p14:creationId xmlns:p14="http://schemas.microsoft.com/office/powerpoint/2010/main" val="205726532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a:t>
            </a:r>
            <a:r>
              <a:rPr kumimoji="0" lang="en-US" sz="4400" b="0" i="0" u="none" strike="noStrike" kern="1200" cap="none" spc="0" normalizeH="0" baseline="0" noProof="0" smtClean="0">
                <a:ln>
                  <a:noFill/>
                </a:ln>
                <a:solidFill>
                  <a:schemeClr val="tx1"/>
                </a:solidFill>
                <a:effectLst/>
                <a:uLnTx/>
                <a:uFillTx/>
                <a:latin typeface="Calibri"/>
              </a:rPr>
              <a:t>for Slide</a:t>
            </a:r>
            <a:r>
              <a:rPr kumimoji="0" lang="en-US" sz="4400" b="0" i="0" u="none" strike="noStrike" kern="1200" cap="none" spc="0" normalizeH="0" noProof="0" smtClean="0">
                <a:ln>
                  <a:noFill/>
                </a:ln>
                <a:solidFill>
                  <a:schemeClr val="tx1"/>
                </a:solidFill>
                <a:effectLst/>
                <a:uLnTx/>
                <a:uFillTx/>
                <a:latin typeface="Calibri"/>
              </a:rPr>
              <a:t> 55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4096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706688"/>
            <a:ext cx="6111875" cy="1450975"/>
          </a:xfrm>
          <a:prstGeom prst="rect">
            <a:avLst/>
          </a:prstGeom>
          <a:solidFill>
            <a:schemeClr val="bg1"/>
          </a:solidFill>
          <a:ln>
            <a:noFill/>
          </a:ln>
          <a:effectLst/>
        </p:spPr>
      </p:pic>
    </p:spTree>
    <p:extLst>
      <p:ext uri="{BB962C8B-B14F-4D97-AF65-F5344CB8AC3E}">
        <p14:creationId xmlns:p14="http://schemas.microsoft.com/office/powerpoint/2010/main" val="229872669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491461328"/>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Services Provided to Mathematics Teachers </a:t>
            </a:r>
            <a:r>
              <a:rPr lang="en-US" dirty="0">
                <a:solidFill>
                  <a:schemeClr val="tx1"/>
                </a:solidFill>
              </a:rPr>
              <a:t>in Need of Special </a:t>
            </a:r>
            <a:r>
              <a:rPr lang="en-US" dirty="0" smtClean="0">
                <a:solidFill>
                  <a:schemeClr val="tx1"/>
                </a:solidFill>
              </a:rPr>
              <a:t>Assistance in Teaching, by Grade Range</a:t>
            </a:r>
            <a:endParaRPr lang="en-US" dirty="0">
              <a:solidFill>
                <a:schemeClr val="tx1"/>
              </a:solidFill>
            </a:endParaRPr>
          </a:p>
        </p:txBody>
      </p:sp>
    </p:spTree>
    <p:extLst>
      <p:ext uri="{BB962C8B-B14F-4D97-AF65-F5344CB8AC3E}">
        <p14:creationId xmlns:p14="http://schemas.microsoft.com/office/powerpoint/2010/main" val="39618451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 7</a:t>
            </a:r>
            <a:r>
              <a:rPr kumimoji="0" lang="en-US" sz="4400" b="0" i="0" u="none" strike="noStrike" kern="1200" cap="none" spc="0" normalizeH="0" noProof="0" dirty="0" smtClean="0">
                <a:ln>
                  <a:noFill/>
                </a:ln>
                <a:solidFill>
                  <a:schemeClr val="tx1"/>
                </a:solidFill>
                <a:effectLst/>
                <a:uLnTx/>
                <a:uFillTx/>
                <a:latin typeface="Calibri"/>
              </a:rPr>
              <a:t>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433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266950"/>
            <a:ext cx="6083300" cy="1712913"/>
          </a:xfrm>
          <a:prstGeom prst="rect">
            <a:avLst/>
          </a:prstGeom>
          <a:solidFill>
            <a:schemeClr val="bg1"/>
          </a:solidFill>
          <a:ln>
            <a:noFill/>
          </a:ln>
          <a:effectLst/>
        </p:spPr>
      </p:pic>
    </p:spTree>
    <p:extLst>
      <p:ext uri="{BB962C8B-B14F-4D97-AF65-F5344CB8AC3E}">
        <p14:creationId xmlns:p14="http://schemas.microsoft.com/office/powerpoint/2010/main" val="25544835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Mathematics Teachers’ Time Spent on Mathematics-Focused PD in Last 3 years, by Grade Range</a:t>
            </a:r>
            <a:endParaRPr lang="en-US" dirty="0">
              <a:solidFill>
                <a:schemeClr val="tx1"/>
              </a:solidFill>
            </a:endParaRPr>
          </a:p>
        </p:txBody>
      </p:sp>
      <p:graphicFrame>
        <p:nvGraphicFramePr>
          <p:cNvPr id="6" name="Chart 5"/>
          <p:cNvGraphicFramePr/>
          <p:nvPr>
            <p:extLst>
              <p:ext uri="{D42A27DB-BD31-4B8C-83A1-F6EECF244321}">
                <p14:modId xmlns:p14="http://schemas.microsoft.com/office/powerpoint/2010/main" val="3979507610"/>
              </p:ext>
            </p:extLst>
          </p:nvPr>
        </p:nvGraphicFramePr>
        <p:xfrm>
          <a:off x="990600" y="1600200"/>
          <a:ext cx="68580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833450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Slides 9</a:t>
            </a:r>
            <a:r>
              <a:rPr lang="en-US" dirty="0" smtClean="0">
                <a:solidFill>
                  <a:prstClr val="black"/>
                </a:solidFill>
              </a:rPr>
              <a:t>–11</a:t>
            </a:r>
            <a:r>
              <a:rPr kumimoji="0" lang="en-US" sz="4400" b="0" i="0" u="none" strike="noStrike" kern="1200" cap="none" spc="0" normalizeH="0" noProof="0" dirty="0" smtClean="0">
                <a:ln>
                  <a:noFill/>
                </a:ln>
                <a:solidFill>
                  <a:schemeClr val="tx1"/>
                </a:solidFill>
                <a:effectLst/>
                <a:uLnTx/>
                <a:uFillTx/>
                <a:latin typeface="Calibri"/>
              </a:rPr>
              <a:t>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2355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465388"/>
            <a:ext cx="6111875" cy="1931987"/>
          </a:xfrm>
          <a:prstGeom prst="rect">
            <a:avLst/>
          </a:prstGeom>
          <a:solidFill>
            <a:schemeClr val="bg1"/>
          </a:solidFill>
          <a:ln>
            <a:noFill/>
          </a:ln>
          <a:effectLst/>
        </p:spPr>
      </p:pic>
    </p:spTree>
    <p:extLst>
      <p:ext uri="{BB962C8B-B14F-4D97-AF65-F5344CB8AC3E}">
        <p14:creationId xmlns:p14="http://schemas.microsoft.com/office/powerpoint/2010/main" val="1804198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161580221"/>
              </p:ext>
            </p:extLst>
          </p:nvPr>
        </p:nvGraphicFramePr>
        <p:xfrm>
          <a:off x="304800" y="1752600"/>
          <a:ext cx="85344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r>
              <a:rPr lang="en-US" dirty="0" smtClean="0">
                <a:solidFill>
                  <a:schemeClr val="tx1"/>
                </a:solidFill>
              </a:rPr>
              <a:t>Elementary School Mathematics Teachers Participating in Various PD Activities in Last 3 Years</a:t>
            </a:r>
            <a:endParaRPr lang="en-US" sz="9600" dirty="0">
              <a:solidFill>
                <a:schemeClr val="tx1"/>
              </a:solidFill>
            </a:endParaRPr>
          </a:p>
        </p:txBody>
      </p:sp>
    </p:spTree>
    <p:extLst>
      <p:ext uri="{BB962C8B-B14F-4D97-AF65-F5344CB8AC3E}">
        <p14:creationId xmlns:p14="http://schemas.microsoft.com/office/powerpoint/2010/main" val="356048037"/>
      </p:ext>
    </p:extLst>
  </p:cSld>
  <p:clrMapOvr>
    <a:masterClrMapping/>
  </p:clrMapOvr>
  <p:timing>
    <p:tnLst>
      <p:par>
        <p:cTn id="1" dur="indefinite" restart="never" nodeType="tmRoot"/>
      </p:par>
    </p:tnLst>
  </p:timing>
</p:sld>
</file>

<file path=ppt/theme/theme1.xml><?xml version="1.0" encoding="utf-8"?>
<a:theme xmlns:a="http://schemas.openxmlformats.org/drawingml/2006/main" name="NSSME ppt template (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NSSME ppt template (4)</Template>
  <TotalTime>4085</TotalTime>
  <Words>2011</Words>
  <Application>Microsoft Office PowerPoint</Application>
  <PresentationFormat>On-screen Show (4:3)</PresentationFormat>
  <Paragraphs>554</Paragraphs>
  <Slides>55</Slides>
  <Notes>55</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NSSME ppt template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Jordan Brinkman</dc:creator>
  <cp:lastModifiedBy>Jordan Brinkman</cp:lastModifiedBy>
  <cp:revision>190</cp:revision>
  <cp:lastPrinted>2014-01-16T19:20:57Z</cp:lastPrinted>
  <dcterms:created xsi:type="dcterms:W3CDTF">2013-08-29T15:42:43Z</dcterms:created>
  <dcterms:modified xsi:type="dcterms:W3CDTF">2014-01-29T16:57:34Z</dcterms:modified>
</cp:coreProperties>
</file>