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ppt/charts/chart4.xml" ContentType="application/vnd.openxmlformats-officedocument.drawingml.chart+xml"/>
  <Override PartName="/ppt/notesSlides/notesSlide11.xml" ContentType="application/vnd.openxmlformats-officedocument.presentationml.notesSlide+xml"/>
  <Override PartName="/ppt/charts/chart5.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6.xml" ContentType="application/vnd.openxmlformats-officedocument.drawingml.chart+xml"/>
  <Override PartName="/ppt/notesSlides/notesSlide14.xml" ContentType="application/vnd.openxmlformats-officedocument.presentationml.notesSlide+xml"/>
  <Override PartName="/ppt/charts/chart7.xml" ContentType="application/vnd.openxmlformats-officedocument.drawingml.chart+xml"/>
  <Override PartName="/ppt/notesSlides/notesSlide15.xml" ContentType="application/vnd.openxmlformats-officedocument.presentationml.notesSlide+xml"/>
  <Override PartName="/ppt/charts/chart8.xml" ContentType="application/vnd.openxmlformats-officedocument.drawingml.chart+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9.xml" ContentType="application/vnd.openxmlformats-officedocument.drawingml.chart+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0.xml" ContentType="application/vnd.openxmlformats-officedocument.drawingml.chart+xml"/>
  <Override PartName="/ppt/notesSlides/notesSlide20.xml" ContentType="application/vnd.openxmlformats-officedocument.presentationml.notesSlide+xml"/>
  <Override PartName="/ppt/charts/chart11.xml" ContentType="application/vnd.openxmlformats-officedocument.drawingml.chart+xml"/>
  <Override PartName="/ppt/notesSlides/notesSlide21.xml" ContentType="application/vnd.openxmlformats-officedocument.presentationml.notesSlide+xml"/>
  <Override PartName="/ppt/charts/chart12.xml" ContentType="application/vnd.openxmlformats-officedocument.drawingml.chart+xml"/>
  <Override PartName="/ppt/notesSlides/notesSlide22.xml" ContentType="application/vnd.openxmlformats-officedocument.presentationml.notesSlide+xml"/>
  <Override PartName="/ppt/charts/chart13.xml" ContentType="application/vnd.openxmlformats-officedocument.drawingml.chart+xml"/>
  <Override PartName="/ppt/notesSlides/notesSlide23.xml" ContentType="application/vnd.openxmlformats-officedocument.presentationml.notesSlide+xml"/>
  <Override PartName="/ppt/charts/chart14.xml" ContentType="application/vnd.openxmlformats-officedocument.drawingml.chart+xml"/>
  <Override PartName="/ppt/notesSlides/notesSlide24.xml" ContentType="application/vnd.openxmlformats-officedocument.presentationml.notesSlide+xml"/>
  <Override PartName="/ppt/charts/chart15.xml" ContentType="application/vnd.openxmlformats-officedocument.drawingml.chart+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6.xml" ContentType="application/vnd.openxmlformats-officedocument.drawingml.chart+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rts/chart17.xml" ContentType="application/vnd.openxmlformats-officedocument.drawingml.chart+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18.xml" ContentType="application/vnd.openxmlformats-officedocument.drawingml.chart+xml"/>
  <Override PartName="/ppt/notesSlides/notesSlide32.xml" ContentType="application/vnd.openxmlformats-officedocument.presentationml.notesSlide+xml"/>
  <Override PartName="/ppt/charts/chart19.xml" ContentType="application/vnd.openxmlformats-officedocument.drawingml.chart+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charts/chart20.xml" ContentType="application/vnd.openxmlformats-officedocument.drawingml.chart+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rts/chart21.xml" ContentType="application/vnd.openxmlformats-officedocument.drawingml.chart+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rts/chart22.xml" ContentType="application/vnd.openxmlformats-officedocument.drawingml.chart+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charts/chart23.xml" ContentType="application/vnd.openxmlformats-officedocument.drawingml.chart+xml"/>
  <Override PartName="/ppt/notesSlides/notesSlide41.xml" ContentType="application/vnd.openxmlformats-officedocument.presentationml.notesSlide+xml"/>
  <Override PartName="/ppt/charts/chart24.xml" ContentType="application/vnd.openxmlformats-officedocument.drawingml.chart+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charts/chart25.xml" ContentType="application/vnd.openxmlformats-officedocument.drawingml.chart+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charts/chart26.xml" ContentType="application/vnd.openxmlformats-officedocument.drawingml.chart+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charts/chart27.xml" ContentType="application/vnd.openxmlformats-officedocument.drawingml.chart+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charts/chart28.xml" ContentType="application/vnd.openxmlformats-officedocument.drawingml.chart+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charts/chart29.xml" ContentType="application/vnd.openxmlformats-officedocument.drawingml.chart+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charts/chart30.xml" ContentType="application/vnd.openxmlformats-officedocument.drawingml.chart+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charts/chart3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7"/>
  </p:notesMasterIdLst>
  <p:sldIdLst>
    <p:sldId id="259" r:id="rId2"/>
    <p:sldId id="257" r:id="rId3"/>
    <p:sldId id="261" r:id="rId4"/>
    <p:sldId id="260" r:id="rId5"/>
    <p:sldId id="340" r:id="rId6"/>
    <p:sldId id="341" r:id="rId7"/>
    <p:sldId id="263" r:id="rId8"/>
    <p:sldId id="342" r:id="rId9"/>
    <p:sldId id="267" r:id="rId10"/>
    <p:sldId id="266" r:id="rId11"/>
    <p:sldId id="265" r:id="rId12"/>
    <p:sldId id="343" r:id="rId13"/>
    <p:sldId id="332" r:id="rId14"/>
    <p:sldId id="334" r:id="rId15"/>
    <p:sldId id="335" r:id="rId16"/>
    <p:sldId id="344" r:id="rId17"/>
    <p:sldId id="279" r:id="rId18"/>
    <p:sldId id="345" r:id="rId19"/>
    <p:sldId id="380" r:id="rId20"/>
    <p:sldId id="282" r:id="rId21"/>
    <p:sldId id="281" r:id="rId22"/>
    <p:sldId id="381" r:id="rId23"/>
    <p:sldId id="280" r:id="rId24"/>
    <p:sldId id="382" r:id="rId25"/>
    <p:sldId id="346" r:id="rId26"/>
    <p:sldId id="286" r:id="rId27"/>
    <p:sldId id="290" r:id="rId28"/>
    <p:sldId id="347" r:id="rId29"/>
    <p:sldId id="292" r:id="rId30"/>
    <p:sldId id="348" r:id="rId31"/>
    <p:sldId id="294" r:id="rId32"/>
    <p:sldId id="386" r:id="rId33"/>
    <p:sldId id="349" r:id="rId34"/>
    <p:sldId id="296" r:id="rId35"/>
    <p:sldId id="350" r:id="rId36"/>
    <p:sldId id="298" r:id="rId37"/>
    <p:sldId id="351" r:id="rId38"/>
    <p:sldId id="302" r:id="rId39"/>
    <p:sldId id="352" r:id="rId40"/>
    <p:sldId id="308" r:id="rId41"/>
    <p:sldId id="309" r:id="rId42"/>
    <p:sldId id="353" r:id="rId43"/>
    <p:sldId id="310" r:id="rId44"/>
    <p:sldId id="354" r:id="rId45"/>
    <p:sldId id="312" r:id="rId46"/>
    <p:sldId id="355" r:id="rId47"/>
    <p:sldId id="315" r:id="rId48"/>
    <p:sldId id="356" r:id="rId49"/>
    <p:sldId id="317" r:id="rId50"/>
    <p:sldId id="357" r:id="rId51"/>
    <p:sldId id="323" r:id="rId52"/>
    <p:sldId id="358" r:id="rId53"/>
    <p:sldId id="326" r:id="rId54"/>
    <p:sldId id="359" r:id="rId55"/>
    <p:sldId id="327" r:id="rId5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rdan Brinkman" initials="J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57122" autoAdjust="0"/>
  </p:normalViewPr>
  <p:slideViewPr>
    <p:cSldViewPr>
      <p:cViewPr>
        <p:scale>
          <a:sx n="70" d="100"/>
          <a:sy n="70" d="100"/>
        </p:scale>
        <p:origin x="-1068" y="-72"/>
      </p:cViewPr>
      <p:guideLst>
        <p:guide orient="horz" pos="2160"/>
        <p:guide pos="2880"/>
      </p:guideLst>
    </p:cSldViewPr>
  </p:slideViewPr>
  <p:notesTextViewPr>
    <p:cViewPr>
      <p:scale>
        <a:sx n="1" d="1"/>
        <a:sy n="1" d="1"/>
      </p:scale>
      <p:origin x="0" y="0"/>
    </p:cViewPr>
  </p:notesTextViewPr>
  <p:sorterViewPr>
    <p:cViewPr>
      <p:scale>
        <a:sx n="100" d="100"/>
        <a:sy n="100" d="100"/>
      </p:scale>
      <p:origin x="0" y="1015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Percent of Teachers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Sheet1!$B$2:$B$4</c:f>
              <c:numCache>
                <c:formatCode>General</c:formatCode>
                <c:ptCount val="3"/>
                <c:pt idx="0">
                  <c:v>59</c:v>
                </c:pt>
                <c:pt idx="1">
                  <c:v>82</c:v>
                </c:pt>
                <c:pt idx="2">
                  <c:v>85</c:v>
                </c:pt>
              </c:numCache>
            </c:numRef>
          </c:val>
        </c:ser>
        <c:dLbls>
          <c:showLegendKey val="0"/>
          <c:showVal val="0"/>
          <c:showCatName val="0"/>
          <c:showSerName val="0"/>
          <c:showPercent val="0"/>
          <c:showBubbleSize val="0"/>
        </c:dLbls>
        <c:gapWidth val="150"/>
        <c:axId val="33467392"/>
        <c:axId val="32359168"/>
      </c:barChart>
      <c:catAx>
        <c:axId val="33467392"/>
        <c:scaling>
          <c:orientation val="minMax"/>
        </c:scaling>
        <c:delete val="0"/>
        <c:axPos val="b"/>
        <c:majorTickMark val="out"/>
        <c:minorTickMark val="none"/>
        <c:tickLblPos val="nextTo"/>
        <c:crossAx val="32359168"/>
        <c:crosses val="autoZero"/>
        <c:auto val="1"/>
        <c:lblAlgn val="ctr"/>
        <c:lblOffset val="100"/>
        <c:noMultiLvlLbl val="0"/>
      </c:catAx>
      <c:valAx>
        <c:axId val="32359168"/>
        <c:scaling>
          <c:orientation val="minMax"/>
        </c:scaling>
        <c:delete val="0"/>
        <c:axPos val="l"/>
        <c:title>
          <c:tx>
            <c:rich>
              <a:bodyPr rot="-540000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3346739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Teachers</c:v>
                </c:pt>
              </c:strCache>
            </c:strRef>
          </c:tx>
          <c:invertIfNegative val="0"/>
          <c:dLbls>
            <c:showLegendKey val="0"/>
            <c:showVal val="1"/>
            <c:showCatName val="0"/>
            <c:showSerName val="0"/>
            <c:showPercent val="0"/>
            <c:showBubbleSize val="0"/>
            <c:showLeaderLines val="0"/>
          </c:dLbls>
          <c:cat>
            <c:strRef>
              <c:f>Sheet1!$A$2:$A$6</c:f>
              <c:strCache>
                <c:ptCount val="5"/>
                <c:pt idx="0">
                  <c:v>Implementing science textbook/module</c:v>
                </c:pt>
                <c:pt idx="1">
                  <c:v>Finding out what students know prior to instruction</c:v>
                </c:pt>
                <c:pt idx="2">
                  <c:v>Monitoring student understanding</c:v>
                </c:pt>
                <c:pt idx="3">
                  <c:v>Assessing student understanding</c:v>
                </c:pt>
                <c:pt idx="4">
                  <c:v>Planning instruction for students at different levels</c:v>
                </c:pt>
              </c:strCache>
            </c:strRef>
          </c:cat>
          <c:val>
            <c:numRef>
              <c:f>Sheet1!$B$2:$B$6</c:f>
              <c:numCache>
                <c:formatCode>General</c:formatCode>
                <c:ptCount val="5"/>
                <c:pt idx="0">
                  <c:v>39</c:v>
                </c:pt>
                <c:pt idx="1">
                  <c:v>41</c:v>
                </c:pt>
                <c:pt idx="2">
                  <c:v>45</c:v>
                </c:pt>
                <c:pt idx="3">
                  <c:v>47</c:v>
                </c:pt>
                <c:pt idx="4">
                  <c:v>47</c:v>
                </c:pt>
              </c:numCache>
            </c:numRef>
          </c:val>
        </c:ser>
        <c:dLbls>
          <c:showLegendKey val="0"/>
          <c:showVal val="0"/>
          <c:showCatName val="0"/>
          <c:showSerName val="0"/>
          <c:showPercent val="0"/>
          <c:showBubbleSize val="0"/>
        </c:dLbls>
        <c:gapWidth val="150"/>
        <c:axId val="99003392"/>
        <c:axId val="99009280"/>
      </c:barChart>
      <c:catAx>
        <c:axId val="99003392"/>
        <c:scaling>
          <c:orientation val="minMax"/>
        </c:scaling>
        <c:delete val="0"/>
        <c:axPos val="l"/>
        <c:majorTickMark val="out"/>
        <c:minorTickMark val="none"/>
        <c:tickLblPos val="nextTo"/>
        <c:txPr>
          <a:bodyPr/>
          <a:lstStyle/>
          <a:p>
            <a:pPr>
              <a:defRPr sz="1800"/>
            </a:pPr>
            <a:endParaRPr lang="en-US"/>
          </a:p>
        </c:txPr>
        <c:crossAx val="99009280"/>
        <c:crosses val="autoZero"/>
        <c:auto val="1"/>
        <c:lblAlgn val="ctr"/>
        <c:lblOffset val="100"/>
        <c:noMultiLvlLbl val="0"/>
      </c:catAx>
      <c:valAx>
        <c:axId val="99009280"/>
        <c:scaling>
          <c:orientation val="minMax"/>
          <c:max val="100"/>
        </c:scaling>
        <c:delete val="0"/>
        <c:axPos val="b"/>
        <c:title>
          <c:tx>
            <c:rich>
              <a:bodyPr rot="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9900339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Teachers</c:v>
                </c:pt>
              </c:strCache>
            </c:strRef>
          </c:tx>
          <c:invertIfNegative val="0"/>
          <c:dLbls>
            <c:showLegendKey val="0"/>
            <c:showVal val="1"/>
            <c:showCatName val="0"/>
            <c:showSerName val="0"/>
            <c:showPercent val="0"/>
            <c:showBubbleSize val="0"/>
            <c:showLeaderLines val="0"/>
          </c:dLbls>
          <c:cat>
            <c:strRef>
              <c:f>Sheet1!$A$2:$A$6</c:f>
              <c:strCache>
                <c:ptCount val="5"/>
                <c:pt idx="0">
                  <c:v>Teaching content to ELLs</c:v>
                </c:pt>
                <c:pt idx="1">
                  <c:v>Providing alternative learning experiences</c:v>
                </c:pt>
                <c:pt idx="2">
                  <c:v>Learning about student difficulties </c:v>
                </c:pt>
                <c:pt idx="3">
                  <c:v>Providing enrichment for gifted students</c:v>
                </c:pt>
                <c:pt idx="4">
                  <c:v>Deepening their content knowledge</c:v>
                </c:pt>
              </c:strCache>
            </c:strRef>
          </c:cat>
          <c:val>
            <c:numRef>
              <c:f>Sheet1!$B$2:$B$6</c:f>
              <c:numCache>
                <c:formatCode>General</c:formatCode>
                <c:ptCount val="5"/>
                <c:pt idx="0">
                  <c:v>21</c:v>
                </c:pt>
                <c:pt idx="1">
                  <c:v>22</c:v>
                </c:pt>
                <c:pt idx="2">
                  <c:v>30</c:v>
                </c:pt>
                <c:pt idx="3">
                  <c:v>32</c:v>
                </c:pt>
                <c:pt idx="4">
                  <c:v>37</c:v>
                </c:pt>
              </c:numCache>
            </c:numRef>
          </c:val>
        </c:ser>
        <c:dLbls>
          <c:showLegendKey val="0"/>
          <c:showVal val="0"/>
          <c:showCatName val="0"/>
          <c:showSerName val="0"/>
          <c:showPercent val="0"/>
          <c:showBubbleSize val="0"/>
        </c:dLbls>
        <c:gapWidth val="150"/>
        <c:axId val="94116480"/>
        <c:axId val="94118272"/>
      </c:barChart>
      <c:catAx>
        <c:axId val="94116480"/>
        <c:scaling>
          <c:orientation val="minMax"/>
        </c:scaling>
        <c:delete val="0"/>
        <c:axPos val="l"/>
        <c:majorTickMark val="out"/>
        <c:minorTickMark val="none"/>
        <c:tickLblPos val="nextTo"/>
        <c:txPr>
          <a:bodyPr/>
          <a:lstStyle/>
          <a:p>
            <a:pPr>
              <a:defRPr sz="1800"/>
            </a:pPr>
            <a:endParaRPr lang="en-US"/>
          </a:p>
        </c:txPr>
        <c:crossAx val="94118272"/>
        <c:crosses val="autoZero"/>
        <c:auto val="1"/>
        <c:lblAlgn val="ctr"/>
        <c:lblOffset val="100"/>
        <c:noMultiLvlLbl val="0"/>
      </c:catAx>
      <c:valAx>
        <c:axId val="94118272"/>
        <c:scaling>
          <c:orientation val="minMax"/>
          <c:max val="100"/>
        </c:scaling>
        <c:delete val="0"/>
        <c:axPos val="b"/>
        <c:title>
          <c:tx>
            <c:rich>
              <a:bodyPr rot="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9411648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Teachers</c:v>
                </c:pt>
              </c:strCache>
            </c:strRef>
          </c:tx>
          <c:invertIfNegative val="0"/>
          <c:dLbls>
            <c:showLegendKey val="0"/>
            <c:showVal val="1"/>
            <c:showCatName val="0"/>
            <c:showSerName val="0"/>
            <c:showPercent val="0"/>
            <c:showBubbleSize val="0"/>
            <c:showLeaderLines val="0"/>
          </c:dLbls>
          <c:cat>
            <c:strRef>
              <c:f>Sheet1!$A$2:$A$6</c:f>
              <c:strCache>
                <c:ptCount val="5"/>
                <c:pt idx="0">
                  <c:v>Finding out what students know prior to instruction</c:v>
                </c:pt>
                <c:pt idx="1">
                  <c:v>Deepening their content knowledge</c:v>
                </c:pt>
                <c:pt idx="2">
                  <c:v>Assessing student understanding</c:v>
                </c:pt>
                <c:pt idx="3">
                  <c:v>Monitoring student understanding</c:v>
                </c:pt>
                <c:pt idx="4">
                  <c:v>Planning instruction for students at different levels</c:v>
                </c:pt>
              </c:strCache>
            </c:strRef>
          </c:cat>
          <c:val>
            <c:numRef>
              <c:f>Sheet1!$B$2:$B$6</c:f>
              <c:numCache>
                <c:formatCode>General</c:formatCode>
                <c:ptCount val="5"/>
                <c:pt idx="0">
                  <c:v>46</c:v>
                </c:pt>
                <c:pt idx="1">
                  <c:v>51</c:v>
                </c:pt>
                <c:pt idx="2">
                  <c:v>54</c:v>
                </c:pt>
                <c:pt idx="3">
                  <c:v>54</c:v>
                </c:pt>
                <c:pt idx="4">
                  <c:v>64</c:v>
                </c:pt>
              </c:numCache>
            </c:numRef>
          </c:val>
        </c:ser>
        <c:dLbls>
          <c:showLegendKey val="0"/>
          <c:showVal val="0"/>
          <c:showCatName val="0"/>
          <c:showSerName val="0"/>
          <c:showPercent val="0"/>
          <c:showBubbleSize val="0"/>
        </c:dLbls>
        <c:gapWidth val="150"/>
        <c:axId val="94136576"/>
        <c:axId val="94162944"/>
      </c:barChart>
      <c:catAx>
        <c:axId val="94136576"/>
        <c:scaling>
          <c:orientation val="minMax"/>
        </c:scaling>
        <c:delete val="0"/>
        <c:axPos val="l"/>
        <c:majorTickMark val="out"/>
        <c:minorTickMark val="none"/>
        <c:tickLblPos val="nextTo"/>
        <c:txPr>
          <a:bodyPr/>
          <a:lstStyle/>
          <a:p>
            <a:pPr>
              <a:defRPr sz="1800"/>
            </a:pPr>
            <a:endParaRPr lang="en-US"/>
          </a:p>
        </c:txPr>
        <c:crossAx val="94162944"/>
        <c:crosses val="autoZero"/>
        <c:auto val="1"/>
        <c:lblAlgn val="ctr"/>
        <c:lblOffset val="100"/>
        <c:noMultiLvlLbl val="0"/>
      </c:catAx>
      <c:valAx>
        <c:axId val="94162944"/>
        <c:scaling>
          <c:orientation val="minMax"/>
          <c:max val="100"/>
        </c:scaling>
        <c:delete val="0"/>
        <c:axPos val="b"/>
        <c:title>
          <c:tx>
            <c:rich>
              <a:bodyPr rot="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9413657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Teachers</c:v>
                </c:pt>
              </c:strCache>
            </c:strRef>
          </c:tx>
          <c:invertIfNegative val="0"/>
          <c:dLbls>
            <c:showLegendKey val="0"/>
            <c:showVal val="1"/>
            <c:showCatName val="0"/>
            <c:showSerName val="0"/>
            <c:showPercent val="0"/>
            <c:showBubbleSize val="0"/>
            <c:showLeaderLines val="0"/>
          </c:dLbls>
          <c:cat>
            <c:strRef>
              <c:f>Sheet1!$A$2:$A$6</c:f>
              <c:strCache>
                <c:ptCount val="5"/>
                <c:pt idx="0">
                  <c:v>Teaching content to ELLs</c:v>
                </c:pt>
                <c:pt idx="1">
                  <c:v>Providing alternative learning experiences</c:v>
                </c:pt>
                <c:pt idx="2">
                  <c:v>Providing enrichment for gifted students</c:v>
                </c:pt>
                <c:pt idx="3">
                  <c:v>Implementing science textbook/module</c:v>
                </c:pt>
                <c:pt idx="4">
                  <c:v>Learning about student difficulties </c:v>
                </c:pt>
              </c:strCache>
            </c:strRef>
          </c:cat>
          <c:val>
            <c:numRef>
              <c:f>Sheet1!$B$2:$B$6</c:f>
              <c:numCache>
                <c:formatCode>General</c:formatCode>
                <c:ptCount val="5"/>
                <c:pt idx="0">
                  <c:v>18</c:v>
                </c:pt>
                <c:pt idx="1">
                  <c:v>26</c:v>
                </c:pt>
                <c:pt idx="2">
                  <c:v>30</c:v>
                </c:pt>
                <c:pt idx="3">
                  <c:v>30</c:v>
                </c:pt>
                <c:pt idx="4">
                  <c:v>42</c:v>
                </c:pt>
              </c:numCache>
            </c:numRef>
          </c:val>
        </c:ser>
        <c:dLbls>
          <c:showLegendKey val="0"/>
          <c:showVal val="0"/>
          <c:showCatName val="0"/>
          <c:showSerName val="0"/>
          <c:showPercent val="0"/>
          <c:showBubbleSize val="0"/>
        </c:dLbls>
        <c:gapWidth val="150"/>
        <c:axId val="94181248"/>
        <c:axId val="94182784"/>
      </c:barChart>
      <c:catAx>
        <c:axId val="94181248"/>
        <c:scaling>
          <c:orientation val="minMax"/>
        </c:scaling>
        <c:delete val="0"/>
        <c:axPos val="l"/>
        <c:majorTickMark val="out"/>
        <c:minorTickMark val="none"/>
        <c:tickLblPos val="nextTo"/>
        <c:txPr>
          <a:bodyPr/>
          <a:lstStyle/>
          <a:p>
            <a:pPr>
              <a:defRPr sz="1800"/>
            </a:pPr>
            <a:endParaRPr lang="en-US"/>
          </a:p>
        </c:txPr>
        <c:crossAx val="94182784"/>
        <c:crosses val="autoZero"/>
        <c:auto val="1"/>
        <c:lblAlgn val="ctr"/>
        <c:lblOffset val="100"/>
        <c:noMultiLvlLbl val="0"/>
      </c:catAx>
      <c:valAx>
        <c:axId val="94182784"/>
        <c:scaling>
          <c:orientation val="minMax"/>
          <c:max val="100"/>
        </c:scaling>
        <c:delete val="0"/>
        <c:axPos val="b"/>
        <c:title>
          <c:tx>
            <c:rich>
              <a:bodyPr rot="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9418124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Teachers</c:v>
                </c:pt>
              </c:strCache>
            </c:strRef>
          </c:tx>
          <c:invertIfNegative val="0"/>
          <c:dLbls>
            <c:showLegendKey val="0"/>
            <c:showVal val="1"/>
            <c:showCatName val="0"/>
            <c:showSerName val="0"/>
            <c:showPercent val="0"/>
            <c:showBubbleSize val="0"/>
            <c:showLeaderLines val="0"/>
          </c:dLbls>
          <c:cat>
            <c:strRef>
              <c:f>Sheet1!$A$2:$A$6</c:f>
              <c:strCache>
                <c:ptCount val="5"/>
                <c:pt idx="0">
                  <c:v>Deepening their content knowledge</c:v>
                </c:pt>
                <c:pt idx="1">
                  <c:v>Learning about student difficulties </c:v>
                </c:pt>
                <c:pt idx="2">
                  <c:v>Monitoring student understanding</c:v>
                </c:pt>
                <c:pt idx="3">
                  <c:v>Planning instruction for students at different levels</c:v>
                </c:pt>
                <c:pt idx="4">
                  <c:v>Assessing student understanding</c:v>
                </c:pt>
              </c:strCache>
            </c:strRef>
          </c:cat>
          <c:val>
            <c:numRef>
              <c:f>Sheet1!$B$2:$B$6</c:f>
              <c:numCache>
                <c:formatCode>General</c:formatCode>
                <c:ptCount val="5"/>
                <c:pt idx="0">
                  <c:v>48</c:v>
                </c:pt>
                <c:pt idx="1">
                  <c:v>49</c:v>
                </c:pt>
                <c:pt idx="2">
                  <c:v>55</c:v>
                </c:pt>
                <c:pt idx="3">
                  <c:v>56</c:v>
                </c:pt>
                <c:pt idx="4">
                  <c:v>58</c:v>
                </c:pt>
              </c:numCache>
            </c:numRef>
          </c:val>
        </c:ser>
        <c:dLbls>
          <c:showLegendKey val="0"/>
          <c:showVal val="0"/>
          <c:showCatName val="0"/>
          <c:showSerName val="0"/>
          <c:showPercent val="0"/>
          <c:showBubbleSize val="0"/>
        </c:dLbls>
        <c:gapWidth val="150"/>
        <c:axId val="99071488"/>
        <c:axId val="99073024"/>
      </c:barChart>
      <c:catAx>
        <c:axId val="99071488"/>
        <c:scaling>
          <c:orientation val="minMax"/>
        </c:scaling>
        <c:delete val="0"/>
        <c:axPos val="l"/>
        <c:majorTickMark val="out"/>
        <c:minorTickMark val="none"/>
        <c:tickLblPos val="nextTo"/>
        <c:txPr>
          <a:bodyPr/>
          <a:lstStyle/>
          <a:p>
            <a:pPr>
              <a:defRPr sz="1400"/>
            </a:pPr>
            <a:endParaRPr lang="en-US"/>
          </a:p>
        </c:txPr>
        <c:crossAx val="99073024"/>
        <c:crosses val="autoZero"/>
        <c:auto val="1"/>
        <c:lblAlgn val="ctr"/>
        <c:lblOffset val="100"/>
        <c:noMultiLvlLbl val="0"/>
      </c:catAx>
      <c:valAx>
        <c:axId val="99073024"/>
        <c:scaling>
          <c:orientation val="minMax"/>
          <c:max val="100"/>
        </c:scaling>
        <c:delete val="0"/>
        <c:axPos val="b"/>
        <c:title>
          <c:tx>
            <c:rich>
              <a:bodyPr rot="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9907148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Teachers</c:v>
                </c:pt>
              </c:strCache>
            </c:strRef>
          </c:tx>
          <c:invertIfNegative val="0"/>
          <c:dLbls>
            <c:showLegendKey val="0"/>
            <c:showVal val="1"/>
            <c:showCatName val="0"/>
            <c:showSerName val="0"/>
            <c:showPercent val="0"/>
            <c:showBubbleSize val="0"/>
            <c:showLeaderLines val="0"/>
          </c:dLbls>
          <c:cat>
            <c:strRef>
              <c:f>Sheet1!$A$2:$A$6</c:f>
              <c:strCache>
                <c:ptCount val="5"/>
                <c:pt idx="0">
                  <c:v>Teaching content to ELLs</c:v>
                </c:pt>
                <c:pt idx="1">
                  <c:v>Providing alternative learning experiences</c:v>
                </c:pt>
                <c:pt idx="2">
                  <c:v>Implementing science textbook/module</c:v>
                </c:pt>
                <c:pt idx="3">
                  <c:v>Providing enrichment for gifted students</c:v>
                </c:pt>
                <c:pt idx="4">
                  <c:v>Finding out what students know prior to instruction</c:v>
                </c:pt>
              </c:strCache>
            </c:strRef>
          </c:cat>
          <c:val>
            <c:numRef>
              <c:f>Sheet1!$B$2:$B$6</c:f>
              <c:numCache>
                <c:formatCode>General</c:formatCode>
                <c:ptCount val="5"/>
                <c:pt idx="0">
                  <c:v>18</c:v>
                </c:pt>
                <c:pt idx="1">
                  <c:v>28</c:v>
                </c:pt>
                <c:pt idx="2">
                  <c:v>29</c:v>
                </c:pt>
                <c:pt idx="3">
                  <c:v>33</c:v>
                </c:pt>
                <c:pt idx="4">
                  <c:v>44</c:v>
                </c:pt>
              </c:numCache>
            </c:numRef>
          </c:val>
        </c:ser>
        <c:dLbls>
          <c:showLegendKey val="0"/>
          <c:showVal val="0"/>
          <c:showCatName val="0"/>
          <c:showSerName val="0"/>
          <c:showPercent val="0"/>
          <c:showBubbleSize val="0"/>
        </c:dLbls>
        <c:gapWidth val="150"/>
        <c:axId val="99378304"/>
        <c:axId val="99379840"/>
      </c:barChart>
      <c:catAx>
        <c:axId val="99378304"/>
        <c:scaling>
          <c:orientation val="minMax"/>
        </c:scaling>
        <c:delete val="0"/>
        <c:axPos val="l"/>
        <c:majorTickMark val="out"/>
        <c:minorTickMark val="none"/>
        <c:tickLblPos val="nextTo"/>
        <c:txPr>
          <a:bodyPr/>
          <a:lstStyle/>
          <a:p>
            <a:pPr>
              <a:defRPr sz="1400"/>
            </a:pPr>
            <a:endParaRPr lang="en-US"/>
          </a:p>
        </c:txPr>
        <c:crossAx val="99379840"/>
        <c:crosses val="autoZero"/>
        <c:auto val="1"/>
        <c:lblAlgn val="ctr"/>
        <c:lblOffset val="100"/>
        <c:noMultiLvlLbl val="0"/>
      </c:catAx>
      <c:valAx>
        <c:axId val="99379840"/>
        <c:scaling>
          <c:orientation val="minMax"/>
          <c:max val="100"/>
        </c:scaling>
        <c:delete val="0"/>
        <c:axPos val="b"/>
        <c:title>
          <c:tx>
            <c:rich>
              <a:bodyPr rot="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9937830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Led teacher study group</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Sheet1!$B$2:$B$4</c:f>
              <c:numCache>
                <c:formatCode>General</c:formatCode>
                <c:ptCount val="3"/>
                <c:pt idx="0">
                  <c:v>4</c:v>
                </c:pt>
                <c:pt idx="1">
                  <c:v>19</c:v>
                </c:pt>
                <c:pt idx="2">
                  <c:v>26</c:v>
                </c:pt>
              </c:numCache>
            </c:numRef>
          </c:val>
        </c:ser>
        <c:ser>
          <c:idx val="1"/>
          <c:order val="1"/>
          <c:tx>
            <c:strRef>
              <c:f>Sheet1!$C$1</c:f>
              <c:strCache>
                <c:ptCount val="1"/>
                <c:pt idx="0">
                  <c:v>Served as formal mentor/coach</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Sheet1!$C$2:$C$4</c:f>
              <c:numCache>
                <c:formatCode>General</c:formatCode>
                <c:ptCount val="3"/>
                <c:pt idx="0">
                  <c:v>5</c:v>
                </c:pt>
                <c:pt idx="1">
                  <c:v>17</c:v>
                </c:pt>
                <c:pt idx="2">
                  <c:v>24</c:v>
                </c:pt>
              </c:numCache>
            </c:numRef>
          </c:val>
        </c:ser>
        <c:ser>
          <c:idx val="2"/>
          <c:order val="2"/>
          <c:tx>
            <c:strRef>
              <c:f>Sheet1!$D$1</c:f>
              <c:strCache>
                <c:ptCount val="1"/>
                <c:pt idx="0">
                  <c:v>Supervised student teacher</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Sheet1!$D$2:$D$4</c:f>
              <c:numCache>
                <c:formatCode>General</c:formatCode>
                <c:ptCount val="3"/>
                <c:pt idx="0">
                  <c:v>38</c:v>
                </c:pt>
                <c:pt idx="1">
                  <c:v>24</c:v>
                </c:pt>
                <c:pt idx="2">
                  <c:v>23</c:v>
                </c:pt>
              </c:numCache>
            </c:numRef>
          </c:val>
        </c:ser>
        <c:ser>
          <c:idx val="3"/>
          <c:order val="3"/>
          <c:tx>
            <c:strRef>
              <c:f>Sheet1!$E$1</c:f>
              <c:strCache>
                <c:ptCount val="1"/>
                <c:pt idx="0">
                  <c:v>Taught in-service workshops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Sheet1!$E$2:$E$4</c:f>
              <c:numCache>
                <c:formatCode>General</c:formatCode>
                <c:ptCount val="3"/>
                <c:pt idx="0">
                  <c:v>3</c:v>
                </c:pt>
                <c:pt idx="1">
                  <c:v>15</c:v>
                </c:pt>
                <c:pt idx="2">
                  <c:v>17</c:v>
                </c:pt>
              </c:numCache>
            </c:numRef>
          </c:val>
        </c:ser>
        <c:dLbls>
          <c:showLegendKey val="0"/>
          <c:showVal val="0"/>
          <c:showCatName val="0"/>
          <c:showSerName val="0"/>
          <c:showPercent val="0"/>
          <c:showBubbleSize val="0"/>
        </c:dLbls>
        <c:gapWidth val="150"/>
        <c:axId val="99494144"/>
        <c:axId val="99508224"/>
      </c:barChart>
      <c:catAx>
        <c:axId val="99494144"/>
        <c:scaling>
          <c:orientation val="minMax"/>
        </c:scaling>
        <c:delete val="0"/>
        <c:axPos val="b"/>
        <c:majorTickMark val="out"/>
        <c:minorTickMark val="none"/>
        <c:tickLblPos val="nextTo"/>
        <c:crossAx val="99508224"/>
        <c:crosses val="autoZero"/>
        <c:auto val="1"/>
        <c:lblAlgn val="ctr"/>
        <c:lblOffset val="100"/>
        <c:noMultiLvlLbl val="0"/>
      </c:catAx>
      <c:valAx>
        <c:axId val="99508224"/>
        <c:scaling>
          <c:orientation val="minMax"/>
          <c:max val="100"/>
        </c:scaling>
        <c:delete val="0"/>
        <c:axPos val="l"/>
        <c:title>
          <c:tx>
            <c:rich>
              <a:bodyPr rot="-540000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99494144"/>
        <c:crosses val="autoZero"/>
        <c:crossBetween val="between"/>
        <c:majorUnit val="20"/>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Science</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 </c:v>
                </c:pt>
                <c:pt idx="2">
                  <c:v>High</c:v>
                </c:pt>
              </c:strCache>
            </c:strRef>
          </c:cat>
          <c:val>
            <c:numRef>
              <c:f>Sheet1!$B$2:$B$4</c:f>
              <c:numCache>
                <c:formatCode>General</c:formatCode>
                <c:ptCount val="3"/>
                <c:pt idx="0">
                  <c:v>48</c:v>
                </c:pt>
                <c:pt idx="1">
                  <c:v>42</c:v>
                </c:pt>
                <c:pt idx="2">
                  <c:v>36</c:v>
                </c:pt>
              </c:numCache>
            </c:numRef>
          </c:val>
        </c:ser>
        <c:dLbls>
          <c:showLegendKey val="0"/>
          <c:showVal val="0"/>
          <c:showCatName val="0"/>
          <c:showSerName val="0"/>
          <c:showPercent val="0"/>
          <c:showBubbleSize val="0"/>
        </c:dLbls>
        <c:gapWidth val="150"/>
        <c:axId val="99629696"/>
        <c:axId val="99643776"/>
      </c:barChart>
      <c:catAx>
        <c:axId val="99629696"/>
        <c:scaling>
          <c:orientation val="minMax"/>
        </c:scaling>
        <c:delete val="0"/>
        <c:axPos val="b"/>
        <c:majorTickMark val="out"/>
        <c:minorTickMark val="none"/>
        <c:tickLblPos val="nextTo"/>
        <c:crossAx val="99643776"/>
        <c:crosses val="autoZero"/>
        <c:auto val="1"/>
        <c:lblAlgn val="ctr"/>
        <c:lblOffset val="100"/>
        <c:noMultiLvlLbl val="0"/>
      </c:catAx>
      <c:valAx>
        <c:axId val="99643776"/>
        <c:scaling>
          <c:orientation val="minMax"/>
          <c:max val="100"/>
        </c:scaling>
        <c:delete val="0"/>
        <c:axPos val="l"/>
        <c:title>
          <c:tx>
            <c:rich>
              <a:bodyPr rot="-540000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9962969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Teachers</c:v>
                </c:pt>
              </c:strCache>
            </c:strRef>
          </c:tx>
          <c:invertIfNegative val="0"/>
          <c:dLbls>
            <c:showLegendKey val="0"/>
            <c:showVal val="1"/>
            <c:showCatName val="0"/>
            <c:showSerName val="0"/>
            <c:showPercent val="0"/>
            <c:showBubbleSize val="0"/>
            <c:showLeaderLines val="0"/>
          </c:dLbls>
          <c:cat>
            <c:strRef>
              <c:f>Sheet1!$A$2:$A$6</c:f>
              <c:strCache>
                <c:ptCount val="5"/>
                <c:pt idx="0">
                  <c:v>How to use technology</c:v>
                </c:pt>
                <c:pt idx="1">
                  <c:v>How to use investigation teaching strategies</c:v>
                </c:pt>
                <c:pt idx="2">
                  <c:v>Science content</c:v>
                </c:pt>
                <c:pt idx="3">
                  <c:v>How to use instructional materials</c:v>
                </c:pt>
                <c:pt idx="4">
                  <c:v>State science standards</c:v>
                </c:pt>
              </c:strCache>
            </c:strRef>
          </c:cat>
          <c:val>
            <c:numRef>
              <c:f>Sheet1!$B$2:$B$6</c:f>
              <c:numCache>
                <c:formatCode>General</c:formatCode>
                <c:ptCount val="5"/>
                <c:pt idx="0">
                  <c:v>41</c:v>
                </c:pt>
                <c:pt idx="1">
                  <c:v>51</c:v>
                </c:pt>
                <c:pt idx="2">
                  <c:v>52</c:v>
                </c:pt>
                <c:pt idx="3">
                  <c:v>52</c:v>
                </c:pt>
                <c:pt idx="4">
                  <c:v>64</c:v>
                </c:pt>
              </c:numCache>
            </c:numRef>
          </c:val>
        </c:ser>
        <c:dLbls>
          <c:showLegendKey val="0"/>
          <c:showVal val="0"/>
          <c:showCatName val="0"/>
          <c:showSerName val="0"/>
          <c:showPercent val="0"/>
          <c:showBubbleSize val="0"/>
        </c:dLbls>
        <c:gapWidth val="150"/>
        <c:axId val="99090432"/>
        <c:axId val="99091968"/>
      </c:barChart>
      <c:catAx>
        <c:axId val="99090432"/>
        <c:scaling>
          <c:orientation val="minMax"/>
        </c:scaling>
        <c:delete val="0"/>
        <c:axPos val="l"/>
        <c:majorTickMark val="out"/>
        <c:minorTickMark val="none"/>
        <c:tickLblPos val="nextTo"/>
        <c:txPr>
          <a:bodyPr/>
          <a:lstStyle/>
          <a:p>
            <a:pPr>
              <a:defRPr sz="1800"/>
            </a:pPr>
            <a:endParaRPr lang="en-US"/>
          </a:p>
        </c:txPr>
        <c:crossAx val="99091968"/>
        <c:crosses val="autoZero"/>
        <c:auto val="1"/>
        <c:lblAlgn val="ctr"/>
        <c:lblOffset val="100"/>
        <c:noMultiLvlLbl val="0"/>
      </c:catAx>
      <c:valAx>
        <c:axId val="99091968"/>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9909043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Percent of Teachers</c:v>
                </c:pt>
              </c:strCache>
            </c:strRef>
          </c:tx>
          <c:invertIfNegative val="0"/>
          <c:dLbls>
            <c:showLegendKey val="0"/>
            <c:showVal val="1"/>
            <c:showCatName val="0"/>
            <c:showSerName val="0"/>
            <c:showPercent val="0"/>
            <c:showBubbleSize val="0"/>
            <c:showLeaderLines val="0"/>
          </c:dLbls>
          <c:cat>
            <c:strRef>
              <c:f>Sheet1!$A$2:$A$6</c:f>
              <c:strCache>
                <c:ptCount val="5"/>
                <c:pt idx="0">
                  <c:v>How to provide learning experiences for special needs students</c:v>
                </c:pt>
                <c:pt idx="1">
                  <c:v>How to teach science to ELL students</c:v>
                </c:pt>
                <c:pt idx="2">
                  <c:v>How students think about science ideas</c:v>
                </c:pt>
                <c:pt idx="3">
                  <c:v>How to adapt instruction to address misconceptions</c:v>
                </c:pt>
                <c:pt idx="4">
                  <c:v>How to monitor student understanding</c:v>
                </c:pt>
              </c:strCache>
            </c:strRef>
          </c:cat>
          <c:val>
            <c:numRef>
              <c:f>Sheet1!$B$2:$B$6</c:f>
              <c:numCache>
                <c:formatCode>General</c:formatCode>
                <c:ptCount val="5"/>
                <c:pt idx="0">
                  <c:v>11</c:v>
                </c:pt>
                <c:pt idx="1">
                  <c:v>18</c:v>
                </c:pt>
                <c:pt idx="2">
                  <c:v>31</c:v>
                </c:pt>
                <c:pt idx="3">
                  <c:v>31</c:v>
                </c:pt>
                <c:pt idx="4">
                  <c:v>33</c:v>
                </c:pt>
              </c:numCache>
            </c:numRef>
          </c:val>
        </c:ser>
        <c:dLbls>
          <c:showLegendKey val="0"/>
          <c:showVal val="0"/>
          <c:showCatName val="0"/>
          <c:showSerName val="0"/>
          <c:showPercent val="0"/>
          <c:showBubbleSize val="0"/>
        </c:dLbls>
        <c:gapWidth val="150"/>
        <c:axId val="99114368"/>
        <c:axId val="99136640"/>
      </c:barChart>
      <c:catAx>
        <c:axId val="99114368"/>
        <c:scaling>
          <c:orientation val="minMax"/>
        </c:scaling>
        <c:delete val="0"/>
        <c:axPos val="l"/>
        <c:majorTickMark val="out"/>
        <c:minorTickMark val="none"/>
        <c:tickLblPos val="nextTo"/>
        <c:txPr>
          <a:bodyPr/>
          <a:lstStyle/>
          <a:p>
            <a:pPr>
              <a:defRPr sz="1800"/>
            </a:pPr>
            <a:endParaRPr lang="en-US"/>
          </a:p>
        </c:txPr>
        <c:crossAx val="99136640"/>
        <c:crosses val="autoZero"/>
        <c:auto val="1"/>
        <c:lblAlgn val="ctr"/>
        <c:lblOffset val="100"/>
        <c:noMultiLvlLbl val="0"/>
      </c:catAx>
      <c:valAx>
        <c:axId val="99136640"/>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9911436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&lt;6 hours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Sheet1!$B$2:$B$4</c:f>
              <c:numCache>
                <c:formatCode>General</c:formatCode>
                <c:ptCount val="3"/>
                <c:pt idx="0">
                  <c:v>65</c:v>
                </c:pt>
                <c:pt idx="1">
                  <c:v>30</c:v>
                </c:pt>
                <c:pt idx="2">
                  <c:v>23</c:v>
                </c:pt>
              </c:numCache>
            </c:numRef>
          </c:val>
        </c:ser>
        <c:ser>
          <c:idx val="1"/>
          <c:order val="1"/>
          <c:tx>
            <c:strRef>
              <c:f>Sheet1!$C$1</c:f>
              <c:strCache>
                <c:ptCount val="1"/>
                <c:pt idx="0">
                  <c:v>6–15 hours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Sheet1!$C$2:$C$4</c:f>
              <c:numCache>
                <c:formatCode>General</c:formatCode>
                <c:ptCount val="3"/>
                <c:pt idx="0">
                  <c:v>22</c:v>
                </c:pt>
                <c:pt idx="1">
                  <c:v>24</c:v>
                </c:pt>
                <c:pt idx="2">
                  <c:v>20</c:v>
                </c:pt>
              </c:numCache>
            </c:numRef>
          </c:val>
        </c:ser>
        <c:ser>
          <c:idx val="2"/>
          <c:order val="2"/>
          <c:tx>
            <c:strRef>
              <c:f>Sheet1!$D$1</c:f>
              <c:strCache>
                <c:ptCount val="1"/>
                <c:pt idx="0">
                  <c:v>16–35 hours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Sheet1!$D$2:$D$4</c:f>
              <c:numCache>
                <c:formatCode>General</c:formatCode>
                <c:ptCount val="3"/>
                <c:pt idx="0">
                  <c:v>8</c:v>
                </c:pt>
                <c:pt idx="1">
                  <c:v>20</c:v>
                </c:pt>
                <c:pt idx="2">
                  <c:v>21</c:v>
                </c:pt>
              </c:numCache>
            </c:numRef>
          </c:val>
        </c:ser>
        <c:ser>
          <c:idx val="3"/>
          <c:order val="3"/>
          <c:tx>
            <c:strRef>
              <c:f>Sheet1!$E$1</c:f>
              <c:strCache>
                <c:ptCount val="1"/>
                <c:pt idx="0">
                  <c:v>&gt;35 hours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Sheet1!$E$2:$E$4</c:f>
              <c:numCache>
                <c:formatCode>General</c:formatCode>
                <c:ptCount val="3"/>
                <c:pt idx="0">
                  <c:v>4</c:v>
                </c:pt>
                <c:pt idx="1">
                  <c:v>27</c:v>
                </c:pt>
                <c:pt idx="2">
                  <c:v>36</c:v>
                </c:pt>
              </c:numCache>
            </c:numRef>
          </c:val>
        </c:ser>
        <c:dLbls>
          <c:showLegendKey val="0"/>
          <c:showVal val="0"/>
          <c:showCatName val="0"/>
          <c:showSerName val="0"/>
          <c:showPercent val="0"/>
          <c:showBubbleSize val="0"/>
        </c:dLbls>
        <c:gapWidth val="150"/>
        <c:axId val="32371072"/>
        <c:axId val="32372608"/>
      </c:barChart>
      <c:catAx>
        <c:axId val="32371072"/>
        <c:scaling>
          <c:orientation val="minMax"/>
        </c:scaling>
        <c:delete val="0"/>
        <c:axPos val="b"/>
        <c:majorTickMark val="out"/>
        <c:minorTickMark val="none"/>
        <c:tickLblPos val="nextTo"/>
        <c:crossAx val="32372608"/>
        <c:crosses val="autoZero"/>
        <c:auto val="1"/>
        <c:lblAlgn val="ctr"/>
        <c:lblOffset val="100"/>
        <c:noMultiLvlLbl val="0"/>
      </c:catAx>
      <c:valAx>
        <c:axId val="32372608"/>
        <c:scaling>
          <c:orientation val="minMax"/>
        </c:scaling>
        <c:delete val="0"/>
        <c:axPos val="l"/>
        <c:title>
          <c:tx>
            <c:rich>
              <a:bodyPr rot="-540000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32371072"/>
        <c:crosses val="autoZero"/>
        <c:crossBetween val="between"/>
        <c:majorUnit val="20"/>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Science</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 </c:v>
                </c:pt>
                <c:pt idx="2">
                  <c:v>High</c:v>
                </c:pt>
              </c:strCache>
            </c:strRef>
          </c:cat>
          <c:val>
            <c:numRef>
              <c:f>Sheet1!$B$2:$B$4</c:f>
              <c:numCache>
                <c:formatCode>General</c:formatCode>
                <c:ptCount val="3"/>
                <c:pt idx="0">
                  <c:v>32</c:v>
                </c:pt>
                <c:pt idx="1">
                  <c:v>43</c:v>
                </c:pt>
                <c:pt idx="2">
                  <c:v>47</c:v>
                </c:pt>
              </c:numCache>
            </c:numRef>
          </c:val>
        </c:ser>
        <c:dLbls>
          <c:showLegendKey val="0"/>
          <c:showVal val="0"/>
          <c:showCatName val="0"/>
          <c:showSerName val="0"/>
          <c:showPercent val="0"/>
          <c:showBubbleSize val="0"/>
        </c:dLbls>
        <c:gapWidth val="150"/>
        <c:axId val="99239424"/>
        <c:axId val="99240960"/>
      </c:barChart>
      <c:catAx>
        <c:axId val="99239424"/>
        <c:scaling>
          <c:orientation val="minMax"/>
        </c:scaling>
        <c:delete val="0"/>
        <c:axPos val="b"/>
        <c:majorTickMark val="out"/>
        <c:minorTickMark val="none"/>
        <c:tickLblPos val="nextTo"/>
        <c:crossAx val="99240960"/>
        <c:crosses val="autoZero"/>
        <c:auto val="1"/>
        <c:lblAlgn val="ctr"/>
        <c:lblOffset val="100"/>
        <c:noMultiLvlLbl val="0"/>
      </c:catAx>
      <c:valAx>
        <c:axId val="99240960"/>
        <c:scaling>
          <c:orientation val="minMax"/>
          <c:max val="100"/>
        </c:scaling>
        <c:delete val="0"/>
        <c:axPos val="l"/>
        <c:title>
          <c:tx>
            <c:rich>
              <a:bodyPr rot="-540000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9923942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Science</c:v>
                </c:pt>
              </c:strCache>
            </c:strRef>
          </c:tx>
          <c:invertIfNegative val="0"/>
          <c:dLbls>
            <c:showLegendKey val="0"/>
            <c:showVal val="1"/>
            <c:showCatName val="0"/>
            <c:showSerName val="0"/>
            <c:showPercent val="0"/>
            <c:showBubbleSize val="0"/>
            <c:showLeaderLines val="0"/>
          </c:dLbls>
          <c:cat>
            <c:strRef>
              <c:f>Sheet1!$A$2:$A$4</c:f>
              <c:strCache>
                <c:ptCount val="3"/>
                <c:pt idx="0">
                  <c:v>Participation is required</c:v>
                </c:pt>
                <c:pt idx="1">
                  <c:v>School specifies schedule</c:v>
                </c:pt>
                <c:pt idx="2">
                  <c:v>Has designated leaders</c:v>
                </c:pt>
              </c:strCache>
            </c:strRef>
          </c:cat>
          <c:val>
            <c:numRef>
              <c:f>Sheet1!$B$2:$B$4</c:f>
              <c:numCache>
                <c:formatCode>General</c:formatCode>
                <c:ptCount val="3"/>
                <c:pt idx="0">
                  <c:v>79</c:v>
                </c:pt>
                <c:pt idx="1">
                  <c:v>62</c:v>
                </c:pt>
                <c:pt idx="2">
                  <c:v>56</c:v>
                </c:pt>
              </c:numCache>
            </c:numRef>
          </c:val>
        </c:ser>
        <c:dLbls>
          <c:showLegendKey val="0"/>
          <c:showVal val="0"/>
          <c:showCatName val="0"/>
          <c:showSerName val="0"/>
          <c:showPercent val="0"/>
          <c:showBubbleSize val="0"/>
        </c:dLbls>
        <c:gapWidth val="150"/>
        <c:axId val="99298688"/>
        <c:axId val="99320960"/>
      </c:barChart>
      <c:catAx>
        <c:axId val="99298688"/>
        <c:scaling>
          <c:orientation val="minMax"/>
        </c:scaling>
        <c:delete val="0"/>
        <c:axPos val="b"/>
        <c:majorTickMark val="out"/>
        <c:minorTickMark val="none"/>
        <c:tickLblPos val="nextTo"/>
        <c:txPr>
          <a:bodyPr/>
          <a:lstStyle/>
          <a:p>
            <a:pPr>
              <a:defRPr sz="1600"/>
            </a:pPr>
            <a:endParaRPr lang="en-US"/>
          </a:p>
        </c:txPr>
        <c:crossAx val="99320960"/>
        <c:crosses val="autoZero"/>
        <c:auto val="1"/>
        <c:lblAlgn val="ctr"/>
        <c:lblOffset val="100"/>
        <c:noMultiLvlLbl val="0"/>
      </c:catAx>
      <c:valAx>
        <c:axId val="99320960"/>
        <c:scaling>
          <c:orientation val="minMax"/>
        </c:scaling>
        <c:delete val="0"/>
        <c:axPos val="l"/>
        <c:title>
          <c:tx>
            <c:rich>
              <a:bodyPr rot="-540000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9929868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Science</c:v>
                </c:pt>
              </c:strCache>
            </c:strRef>
          </c:tx>
          <c:invertIfNegative val="0"/>
          <c:dLbls>
            <c:showLegendKey val="0"/>
            <c:showVal val="1"/>
            <c:showCatName val="0"/>
            <c:showSerName val="0"/>
            <c:showPercent val="0"/>
            <c:showBubbleSize val="0"/>
            <c:showLeaderLines val="0"/>
          </c:dLbls>
          <c:cat>
            <c:strRef>
              <c:f>Sheet1!$A$2:$A$4</c:f>
              <c:strCache>
                <c:ptCount val="3"/>
                <c:pt idx="0">
                  <c:v>From within the school</c:v>
                </c:pt>
                <c:pt idx="1">
                  <c:v>From another school in district/diocese</c:v>
                </c:pt>
                <c:pt idx="2">
                  <c:v>From external sources</c:v>
                </c:pt>
              </c:strCache>
            </c:strRef>
          </c:cat>
          <c:val>
            <c:numRef>
              <c:f>Sheet1!$B$2:$B$4</c:f>
              <c:numCache>
                <c:formatCode>General</c:formatCode>
                <c:ptCount val="3"/>
                <c:pt idx="0">
                  <c:v>87</c:v>
                </c:pt>
                <c:pt idx="1">
                  <c:v>26</c:v>
                </c:pt>
                <c:pt idx="2">
                  <c:v>13</c:v>
                </c:pt>
              </c:numCache>
            </c:numRef>
          </c:val>
        </c:ser>
        <c:dLbls>
          <c:showLegendKey val="0"/>
          <c:showVal val="0"/>
          <c:showCatName val="0"/>
          <c:showSerName val="0"/>
          <c:showPercent val="0"/>
          <c:showBubbleSize val="0"/>
        </c:dLbls>
        <c:gapWidth val="150"/>
        <c:axId val="101061760"/>
        <c:axId val="101063296"/>
      </c:barChart>
      <c:catAx>
        <c:axId val="101061760"/>
        <c:scaling>
          <c:orientation val="minMax"/>
        </c:scaling>
        <c:delete val="0"/>
        <c:axPos val="b"/>
        <c:majorTickMark val="out"/>
        <c:minorTickMark val="none"/>
        <c:tickLblPos val="nextTo"/>
        <c:txPr>
          <a:bodyPr/>
          <a:lstStyle/>
          <a:p>
            <a:pPr>
              <a:defRPr sz="1600"/>
            </a:pPr>
            <a:endParaRPr lang="en-US"/>
          </a:p>
        </c:txPr>
        <c:crossAx val="101063296"/>
        <c:crosses val="autoZero"/>
        <c:auto val="1"/>
        <c:lblAlgn val="ctr"/>
        <c:lblOffset val="100"/>
        <c:noMultiLvlLbl val="0"/>
      </c:catAx>
      <c:valAx>
        <c:axId val="101063296"/>
        <c:scaling>
          <c:orientation val="minMax"/>
        </c:scaling>
        <c:delete val="0"/>
        <c:axPos val="l"/>
        <c:title>
          <c:tx>
            <c:rich>
              <a:bodyPr rot="-540000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10106176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Science</c:v>
                </c:pt>
              </c:strCache>
            </c:strRef>
          </c:tx>
          <c:invertIfNegative val="0"/>
          <c:dLbls>
            <c:showLegendKey val="0"/>
            <c:showVal val="1"/>
            <c:showCatName val="0"/>
            <c:showSerName val="0"/>
            <c:showPercent val="0"/>
            <c:showBubbleSize val="0"/>
            <c:showLeaderLines val="0"/>
          </c:dLbls>
          <c:cat>
            <c:strRef>
              <c:f>Sheet1!$A$2:$A$5</c:f>
              <c:strCache>
                <c:ptCount val="4"/>
                <c:pt idx="0">
                  <c:v>Less than once a month</c:v>
                </c:pt>
                <c:pt idx="1">
                  <c:v>Once a month</c:v>
                </c:pt>
                <c:pt idx="2">
                  <c:v>Twice a month</c:v>
                </c:pt>
                <c:pt idx="3">
                  <c:v>More than twice a month</c:v>
                </c:pt>
              </c:strCache>
            </c:strRef>
          </c:cat>
          <c:val>
            <c:numRef>
              <c:f>Sheet1!$B$2:$B$5</c:f>
              <c:numCache>
                <c:formatCode>General</c:formatCode>
                <c:ptCount val="4"/>
                <c:pt idx="0">
                  <c:v>25</c:v>
                </c:pt>
                <c:pt idx="1">
                  <c:v>31</c:v>
                </c:pt>
                <c:pt idx="2">
                  <c:v>12</c:v>
                </c:pt>
                <c:pt idx="3">
                  <c:v>31</c:v>
                </c:pt>
              </c:numCache>
            </c:numRef>
          </c:val>
        </c:ser>
        <c:dLbls>
          <c:showLegendKey val="0"/>
          <c:showVal val="0"/>
          <c:showCatName val="0"/>
          <c:showSerName val="0"/>
          <c:showPercent val="0"/>
          <c:showBubbleSize val="0"/>
        </c:dLbls>
        <c:gapWidth val="150"/>
        <c:axId val="103410304"/>
        <c:axId val="103412096"/>
      </c:barChart>
      <c:catAx>
        <c:axId val="103410304"/>
        <c:scaling>
          <c:orientation val="minMax"/>
        </c:scaling>
        <c:delete val="0"/>
        <c:axPos val="b"/>
        <c:majorTickMark val="out"/>
        <c:minorTickMark val="none"/>
        <c:tickLblPos val="nextTo"/>
        <c:txPr>
          <a:bodyPr/>
          <a:lstStyle/>
          <a:p>
            <a:pPr>
              <a:defRPr sz="1800"/>
            </a:pPr>
            <a:endParaRPr lang="en-US"/>
          </a:p>
        </c:txPr>
        <c:crossAx val="103412096"/>
        <c:crosses val="autoZero"/>
        <c:auto val="1"/>
        <c:lblAlgn val="ctr"/>
        <c:lblOffset val="100"/>
        <c:noMultiLvlLbl val="0"/>
      </c:catAx>
      <c:valAx>
        <c:axId val="103412096"/>
        <c:scaling>
          <c:orientation val="minMax"/>
          <c:max val="40"/>
        </c:scaling>
        <c:delete val="0"/>
        <c:axPos val="l"/>
        <c:title>
          <c:tx>
            <c:rich>
              <a:bodyPr rot="-540000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10341030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Science</c:v>
                </c:pt>
              </c:strCache>
            </c:strRef>
          </c:tx>
          <c:invertIfNegative val="0"/>
          <c:dLbls>
            <c:showLegendKey val="0"/>
            <c:showVal val="1"/>
            <c:showCatName val="0"/>
            <c:showSerName val="0"/>
            <c:showPercent val="0"/>
            <c:showBubbleSize val="0"/>
            <c:showLeaderLines val="0"/>
          </c:dLbls>
          <c:cat>
            <c:strRef>
              <c:f>Sheet1!$A$2:$A$4</c:f>
              <c:strCache>
                <c:ptCount val="3"/>
                <c:pt idx="0">
                  <c:v>The entire school year</c:v>
                </c:pt>
                <c:pt idx="1">
                  <c:v>One semester</c:v>
                </c:pt>
                <c:pt idx="2">
                  <c:v>Less than one semester</c:v>
                </c:pt>
              </c:strCache>
            </c:strRef>
          </c:cat>
          <c:val>
            <c:numRef>
              <c:f>Sheet1!$B$2:$B$4</c:f>
              <c:numCache>
                <c:formatCode>General</c:formatCode>
                <c:ptCount val="3"/>
                <c:pt idx="0">
                  <c:v>89</c:v>
                </c:pt>
                <c:pt idx="1">
                  <c:v>7</c:v>
                </c:pt>
                <c:pt idx="2">
                  <c:v>4</c:v>
                </c:pt>
              </c:numCache>
            </c:numRef>
          </c:val>
        </c:ser>
        <c:dLbls>
          <c:showLegendKey val="0"/>
          <c:showVal val="0"/>
          <c:showCatName val="0"/>
          <c:showSerName val="0"/>
          <c:showPercent val="0"/>
          <c:showBubbleSize val="0"/>
        </c:dLbls>
        <c:gapWidth val="150"/>
        <c:axId val="107899136"/>
        <c:axId val="78249984"/>
      </c:barChart>
      <c:catAx>
        <c:axId val="107899136"/>
        <c:scaling>
          <c:orientation val="minMax"/>
        </c:scaling>
        <c:delete val="0"/>
        <c:axPos val="b"/>
        <c:majorTickMark val="out"/>
        <c:minorTickMark val="none"/>
        <c:tickLblPos val="nextTo"/>
        <c:txPr>
          <a:bodyPr/>
          <a:lstStyle/>
          <a:p>
            <a:pPr>
              <a:defRPr sz="1800"/>
            </a:pPr>
            <a:endParaRPr lang="en-US"/>
          </a:p>
        </c:txPr>
        <c:crossAx val="78249984"/>
        <c:crosses val="autoZero"/>
        <c:auto val="1"/>
        <c:lblAlgn val="ctr"/>
        <c:lblOffset val="100"/>
        <c:noMultiLvlLbl val="0"/>
      </c:catAx>
      <c:valAx>
        <c:axId val="78249984"/>
        <c:scaling>
          <c:orientation val="minMax"/>
        </c:scaling>
        <c:delete val="0"/>
        <c:axPos val="l"/>
        <c:title>
          <c:tx>
            <c:rich>
              <a:bodyPr rot="-540000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10789913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Science</c:v>
                </c:pt>
              </c:strCache>
            </c:strRef>
          </c:tx>
          <c:invertIfNegative val="0"/>
          <c:dLbls>
            <c:showLegendKey val="0"/>
            <c:showVal val="1"/>
            <c:showCatName val="0"/>
            <c:showSerName val="0"/>
            <c:showPercent val="0"/>
            <c:showBubbleSize val="0"/>
            <c:showLeaderLines val="0"/>
          </c:dLbls>
          <c:cat>
            <c:strRef>
              <c:f>Sheet1!$A$2:$A$8</c:f>
              <c:strCache>
                <c:ptCount val="7"/>
                <c:pt idx="0">
                  <c:v>Parent/guardians or other community members</c:v>
                </c:pt>
                <c:pt idx="1">
                  <c:v>Higher education faculty</c:v>
                </c:pt>
                <c:pt idx="2">
                  <c:v>Teachers from other schools outside jurisdiction</c:v>
                </c:pt>
                <c:pt idx="3">
                  <c:v>Teachers from other schools in district/diocese</c:v>
                </c:pt>
                <c:pt idx="4">
                  <c:v>School and/or district/diocese administrators</c:v>
                </c:pt>
                <c:pt idx="5">
                  <c:v>Teachers from multiple grade levels</c:v>
                </c:pt>
                <c:pt idx="6">
                  <c:v>Teachers from this school</c:v>
                </c:pt>
              </c:strCache>
            </c:strRef>
          </c:cat>
          <c:val>
            <c:numRef>
              <c:f>Sheet1!$B$2:$B$8</c:f>
              <c:numCache>
                <c:formatCode>General</c:formatCode>
                <c:ptCount val="7"/>
                <c:pt idx="0">
                  <c:v>0</c:v>
                </c:pt>
                <c:pt idx="1">
                  <c:v>10</c:v>
                </c:pt>
                <c:pt idx="2">
                  <c:v>7</c:v>
                </c:pt>
                <c:pt idx="3">
                  <c:v>35</c:v>
                </c:pt>
                <c:pt idx="4">
                  <c:v>44</c:v>
                </c:pt>
                <c:pt idx="5">
                  <c:v>65</c:v>
                </c:pt>
                <c:pt idx="6">
                  <c:v>66</c:v>
                </c:pt>
              </c:numCache>
            </c:numRef>
          </c:val>
        </c:ser>
        <c:dLbls>
          <c:showLegendKey val="0"/>
          <c:showVal val="0"/>
          <c:showCatName val="0"/>
          <c:showSerName val="0"/>
          <c:showPercent val="0"/>
          <c:showBubbleSize val="0"/>
        </c:dLbls>
        <c:gapWidth val="150"/>
        <c:axId val="79383936"/>
        <c:axId val="79398016"/>
      </c:barChart>
      <c:catAx>
        <c:axId val="79383936"/>
        <c:scaling>
          <c:orientation val="minMax"/>
        </c:scaling>
        <c:delete val="0"/>
        <c:axPos val="l"/>
        <c:majorTickMark val="out"/>
        <c:minorTickMark val="none"/>
        <c:tickLblPos val="nextTo"/>
        <c:txPr>
          <a:bodyPr/>
          <a:lstStyle/>
          <a:p>
            <a:pPr>
              <a:defRPr sz="1400"/>
            </a:pPr>
            <a:endParaRPr lang="en-US"/>
          </a:p>
        </c:txPr>
        <c:crossAx val="79398016"/>
        <c:crosses val="autoZero"/>
        <c:auto val="1"/>
        <c:lblAlgn val="ctr"/>
        <c:lblOffset val="100"/>
        <c:noMultiLvlLbl val="0"/>
      </c:catAx>
      <c:valAx>
        <c:axId val="79398016"/>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7938393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Science</c:v>
                </c:pt>
              </c:strCache>
            </c:strRef>
          </c:tx>
          <c:invertIfNegative val="0"/>
          <c:dLbls>
            <c:showLegendKey val="0"/>
            <c:showVal val="1"/>
            <c:showCatName val="0"/>
            <c:showSerName val="0"/>
            <c:showPercent val="0"/>
            <c:showBubbleSize val="0"/>
            <c:showLeaderLines val="0"/>
          </c:dLbls>
          <c:cat>
            <c:strRef>
              <c:f>Sheet1!$A$2:$A$6</c:f>
              <c:strCache>
                <c:ptCount val="5"/>
                <c:pt idx="0">
                  <c:v>Engage in investigations</c:v>
                </c:pt>
                <c:pt idx="1">
                  <c:v>Analyze classroom artifacts</c:v>
                </c:pt>
                <c:pt idx="2">
                  <c:v>Analyze instructional materials</c:v>
                </c:pt>
                <c:pt idx="3">
                  <c:v>Plan lessons together</c:v>
                </c:pt>
                <c:pt idx="4">
                  <c:v>Analyze student assessment results</c:v>
                </c:pt>
              </c:strCache>
            </c:strRef>
          </c:cat>
          <c:val>
            <c:numRef>
              <c:f>Sheet1!$B$2:$B$6</c:f>
              <c:numCache>
                <c:formatCode>General</c:formatCode>
                <c:ptCount val="5"/>
                <c:pt idx="0">
                  <c:v>25</c:v>
                </c:pt>
                <c:pt idx="1">
                  <c:v>37</c:v>
                </c:pt>
                <c:pt idx="2">
                  <c:v>65</c:v>
                </c:pt>
                <c:pt idx="3">
                  <c:v>67</c:v>
                </c:pt>
                <c:pt idx="4">
                  <c:v>73</c:v>
                </c:pt>
              </c:numCache>
            </c:numRef>
          </c:val>
        </c:ser>
        <c:dLbls>
          <c:showLegendKey val="0"/>
          <c:showVal val="0"/>
          <c:showCatName val="0"/>
          <c:showSerName val="0"/>
          <c:showPercent val="0"/>
          <c:showBubbleSize val="0"/>
        </c:dLbls>
        <c:gapWidth val="150"/>
        <c:axId val="93488256"/>
        <c:axId val="93489792"/>
      </c:barChart>
      <c:catAx>
        <c:axId val="93488256"/>
        <c:scaling>
          <c:orientation val="minMax"/>
        </c:scaling>
        <c:delete val="0"/>
        <c:axPos val="l"/>
        <c:majorTickMark val="out"/>
        <c:minorTickMark val="none"/>
        <c:tickLblPos val="nextTo"/>
        <c:txPr>
          <a:bodyPr/>
          <a:lstStyle/>
          <a:p>
            <a:pPr>
              <a:defRPr sz="1600"/>
            </a:pPr>
            <a:endParaRPr lang="en-US"/>
          </a:p>
        </c:txPr>
        <c:crossAx val="93489792"/>
        <c:crosses val="autoZero"/>
        <c:auto val="1"/>
        <c:lblAlgn val="ctr"/>
        <c:lblOffset val="100"/>
        <c:noMultiLvlLbl val="0"/>
      </c:catAx>
      <c:valAx>
        <c:axId val="93489792"/>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9348825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Science</c:v>
                </c:pt>
              </c:strCache>
            </c:strRef>
          </c:tx>
          <c:invertIfNegative val="0"/>
          <c:dLbls>
            <c:showLegendKey val="0"/>
            <c:showVal val="1"/>
            <c:showCatName val="0"/>
            <c:showSerName val="0"/>
            <c:showPercent val="0"/>
            <c:showBubbleSize val="0"/>
            <c:showLeaderLines val="0"/>
          </c:dLbls>
          <c:cat>
            <c:strRef>
              <c:f>Sheet1!$A$2:$A$6</c:f>
              <c:strCache>
                <c:ptCount val="5"/>
                <c:pt idx="0">
                  <c:v>Early dismissal/Late start</c:v>
                </c:pt>
                <c:pt idx="1">
                  <c:v>Substitute teachers cover classes </c:v>
                </c:pt>
                <c:pt idx="2">
                  <c:v>Teacher work days before/after school year</c:v>
                </c:pt>
                <c:pt idx="3">
                  <c:v>Common planning time</c:v>
                </c:pt>
                <c:pt idx="4">
                  <c:v>Teacher work days during school year</c:v>
                </c:pt>
              </c:strCache>
            </c:strRef>
          </c:cat>
          <c:val>
            <c:numRef>
              <c:f>Sheet1!$B$2:$B$6</c:f>
              <c:numCache>
                <c:formatCode>General</c:formatCode>
                <c:ptCount val="5"/>
                <c:pt idx="0">
                  <c:v>29</c:v>
                </c:pt>
                <c:pt idx="1">
                  <c:v>36</c:v>
                </c:pt>
                <c:pt idx="2">
                  <c:v>38</c:v>
                </c:pt>
                <c:pt idx="3">
                  <c:v>41</c:v>
                </c:pt>
                <c:pt idx="4">
                  <c:v>55</c:v>
                </c:pt>
              </c:numCache>
            </c:numRef>
          </c:val>
        </c:ser>
        <c:dLbls>
          <c:showLegendKey val="0"/>
          <c:showVal val="0"/>
          <c:showCatName val="0"/>
          <c:showSerName val="0"/>
          <c:showPercent val="0"/>
          <c:showBubbleSize val="0"/>
        </c:dLbls>
        <c:gapWidth val="150"/>
        <c:axId val="89196800"/>
        <c:axId val="89198592"/>
      </c:barChart>
      <c:catAx>
        <c:axId val="89196800"/>
        <c:scaling>
          <c:orientation val="minMax"/>
        </c:scaling>
        <c:delete val="0"/>
        <c:axPos val="l"/>
        <c:majorTickMark val="out"/>
        <c:minorTickMark val="none"/>
        <c:tickLblPos val="nextTo"/>
        <c:txPr>
          <a:bodyPr/>
          <a:lstStyle/>
          <a:p>
            <a:pPr>
              <a:defRPr sz="1600"/>
            </a:pPr>
            <a:endParaRPr lang="en-US"/>
          </a:p>
        </c:txPr>
        <c:crossAx val="89198592"/>
        <c:crosses val="autoZero"/>
        <c:auto val="1"/>
        <c:lblAlgn val="ctr"/>
        <c:lblOffset val="100"/>
        <c:noMultiLvlLbl val="0"/>
      </c:catAx>
      <c:valAx>
        <c:axId val="89198592"/>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8919680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Science</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Sheet1!$B$2:$B$4</c:f>
              <c:numCache>
                <c:formatCode>General</c:formatCode>
                <c:ptCount val="3"/>
                <c:pt idx="0">
                  <c:v>17</c:v>
                </c:pt>
                <c:pt idx="1">
                  <c:v>17</c:v>
                </c:pt>
                <c:pt idx="2">
                  <c:v>22</c:v>
                </c:pt>
              </c:numCache>
            </c:numRef>
          </c:val>
        </c:ser>
        <c:dLbls>
          <c:showLegendKey val="0"/>
          <c:showVal val="0"/>
          <c:showCatName val="0"/>
          <c:showSerName val="0"/>
          <c:showPercent val="0"/>
          <c:showBubbleSize val="0"/>
        </c:dLbls>
        <c:gapWidth val="150"/>
        <c:axId val="89272320"/>
        <c:axId val="89273856"/>
      </c:barChart>
      <c:catAx>
        <c:axId val="89272320"/>
        <c:scaling>
          <c:orientation val="minMax"/>
        </c:scaling>
        <c:delete val="0"/>
        <c:axPos val="b"/>
        <c:majorTickMark val="out"/>
        <c:minorTickMark val="none"/>
        <c:tickLblPos val="nextTo"/>
        <c:txPr>
          <a:bodyPr/>
          <a:lstStyle/>
          <a:p>
            <a:pPr>
              <a:defRPr sz="1600"/>
            </a:pPr>
            <a:endParaRPr lang="en-US"/>
          </a:p>
        </c:txPr>
        <c:crossAx val="89273856"/>
        <c:crosses val="autoZero"/>
        <c:auto val="1"/>
        <c:lblAlgn val="ctr"/>
        <c:lblOffset val="100"/>
        <c:noMultiLvlLbl val="0"/>
      </c:catAx>
      <c:valAx>
        <c:axId val="89273856"/>
        <c:scaling>
          <c:orientation val="minMax"/>
          <c:max val="100"/>
        </c:scaling>
        <c:delete val="0"/>
        <c:axPos val="l"/>
        <c:title>
          <c:tx>
            <c:rich>
              <a:bodyPr rot="-540000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8927232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Science</c:v>
                </c:pt>
              </c:strCache>
            </c:strRef>
          </c:tx>
          <c:invertIfNegative val="0"/>
          <c:dLbls>
            <c:showLegendKey val="0"/>
            <c:showVal val="1"/>
            <c:showCatName val="0"/>
            <c:showSerName val="0"/>
            <c:showPercent val="0"/>
            <c:showBubbleSize val="0"/>
            <c:showLeaderLines val="0"/>
          </c:dLbls>
          <c:cat>
            <c:strRef>
              <c:f>Sheet1!$A$2:$A$4</c:f>
              <c:strCache>
                <c:ptCount val="3"/>
                <c:pt idx="0">
                  <c:v>Both teachers/coaches and administrators</c:v>
                </c:pt>
                <c:pt idx="1">
                  <c:v>Teachers/coaches only</c:v>
                </c:pt>
                <c:pt idx="2">
                  <c:v>Administrators only</c:v>
                </c:pt>
              </c:strCache>
            </c:strRef>
          </c:cat>
          <c:val>
            <c:numRef>
              <c:f>Sheet1!$B$2:$B$4</c:f>
              <c:numCache>
                <c:formatCode>General</c:formatCode>
                <c:ptCount val="3"/>
                <c:pt idx="0">
                  <c:v>64</c:v>
                </c:pt>
                <c:pt idx="1">
                  <c:v>25</c:v>
                </c:pt>
                <c:pt idx="2">
                  <c:v>12</c:v>
                </c:pt>
              </c:numCache>
            </c:numRef>
          </c:val>
        </c:ser>
        <c:dLbls>
          <c:showLegendKey val="0"/>
          <c:showVal val="0"/>
          <c:showCatName val="0"/>
          <c:showSerName val="0"/>
          <c:showPercent val="0"/>
          <c:showBubbleSize val="0"/>
        </c:dLbls>
        <c:gapWidth val="150"/>
        <c:axId val="93570560"/>
        <c:axId val="93572096"/>
      </c:barChart>
      <c:catAx>
        <c:axId val="93570560"/>
        <c:scaling>
          <c:orientation val="minMax"/>
        </c:scaling>
        <c:delete val="0"/>
        <c:axPos val="b"/>
        <c:majorTickMark val="out"/>
        <c:minorTickMark val="none"/>
        <c:tickLblPos val="nextTo"/>
        <c:txPr>
          <a:bodyPr/>
          <a:lstStyle/>
          <a:p>
            <a:pPr>
              <a:defRPr sz="1800"/>
            </a:pPr>
            <a:endParaRPr lang="en-US"/>
          </a:p>
        </c:txPr>
        <c:crossAx val="93572096"/>
        <c:crosses val="autoZero"/>
        <c:auto val="1"/>
        <c:lblAlgn val="ctr"/>
        <c:lblOffset val="100"/>
        <c:noMultiLvlLbl val="0"/>
      </c:catAx>
      <c:valAx>
        <c:axId val="93572096"/>
        <c:scaling>
          <c:orientation val="minMax"/>
          <c:min val="0"/>
        </c:scaling>
        <c:delete val="0"/>
        <c:axPos val="l"/>
        <c:title>
          <c:tx>
            <c:rich>
              <a:bodyPr rot="-540000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93570560"/>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Middle</c:v>
                </c:pt>
              </c:strCache>
            </c:strRef>
          </c:tx>
          <c:invertIfNegative val="0"/>
          <c:dLbls>
            <c:showLegendKey val="0"/>
            <c:showVal val="1"/>
            <c:showCatName val="0"/>
            <c:showSerName val="0"/>
            <c:showPercent val="0"/>
            <c:showBubbleSize val="0"/>
            <c:showLeaderLines val="0"/>
          </c:dLbls>
          <c:cat>
            <c:strRef>
              <c:f>Sheet1!$A$2:$A$5</c:f>
              <c:strCache>
                <c:ptCount val="4"/>
                <c:pt idx="0">
                  <c:v>Attended national, state, regional science teacher association meeting</c:v>
                </c:pt>
                <c:pt idx="1">
                  <c:v>Received feedback about science teaching from mentor/coach</c:v>
                </c:pt>
                <c:pt idx="2">
                  <c:v>Participated in PD study group</c:v>
                </c:pt>
                <c:pt idx="3">
                  <c:v>Attended a workshop on science/science teaching</c:v>
                </c:pt>
              </c:strCache>
            </c:strRef>
          </c:cat>
          <c:val>
            <c:numRef>
              <c:f>Sheet1!$B$2:$B$5</c:f>
              <c:numCache>
                <c:formatCode>General</c:formatCode>
                <c:ptCount val="4"/>
                <c:pt idx="0">
                  <c:v>8</c:v>
                </c:pt>
                <c:pt idx="1">
                  <c:v>24</c:v>
                </c:pt>
                <c:pt idx="2">
                  <c:v>55</c:v>
                </c:pt>
                <c:pt idx="3">
                  <c:v>84</c:v>
                </c:pt>
              </c:numCache>
            </c:numRef>
          </c:val>
        </c:ser>
        <c:dLbls>
          <c:showLegendKey val="0"/>
          <c:showVal val="0"/>
          <c:showCatName val="0"/>
          <c:showSerName val="0"/>
          <c:showPercent val="0"/>
          <c:showBubbleSize val="0"/>
        </c:dLbls>
        <c:gapWidth val="150"/>
        <c:axId val="89889024"/>
        <c:axId val="89890816"/>
      </c:barChart>
      <c:catAx>
        <c:axId val="89889024"/>
        <c:scaling>
          <c:orientation val="minMax"/>
        </c:scaling>
        <c:delete val="0"/>
        <c:axPos val="l"/>
        <c:majorTickMark val="out"/>
        <c:minorTickMark val="none"/>
        <c:tickLblPos val="nextTo"/>
        <c:txPr>
          <a:bodyPr/>
          <a:lstStyle/>
          <a:p>
            <a:pPr>
              <a:defRPr sz="1600"/>
            </a:pPr>
            <a:endParaRPr lang="en-US"/>
          </a:p>
        </c:txPr>
        <c:crossAx val="89890816"/>
        <c:crosses val="autoZero"/>
        <c:auto val="1"/>
        <c:lblAlgn val="ctr"/>
        <c:lblOffset val="100"/>
        <c:noMultiLvlLbl val="0"/>
      </c:catAx>
      <c:valAx>
        <c:axId val="89890816"/>
        <c:scaling>
          <c:orientation val="minMax"/>
        </c:scaling>
        <c:delete val="0"/>
        <c:axPos val="b"/>
        <c:title>
          <c:tx>
            <c:rich>
              <a:bodyPr rot="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8988902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Substantial Extent</c:v>
                </c:pt>
              </c:strCache>
            </c:strRef>
          </c:tx>
          <c:invertIfNegative val="0"/>
          <c:dLbls>
            <c:showLegendKey val="0"/>
            <c:showVal val="1"/>
            <c:showCatName val="0"/>
            <c:showSerName val="0"/>
            <c:showPercent val="0"/>
            <c:showBubbleSize val="0"/>
            <c:showLeaderLines val="0"/>
          </c:dLbls>
          <c:cat>
            <c:strRef>
              <c:f>Sheet1!$A$2:$A$7</c:f>
              <c:strCache>
                <c:ptCount val="6"/>
                <c:pt idx="0">
                  <c:v>Assistant principals</c:v>
                </c:pt>
                <c:pt idx="1">
                  <c:v>Principals</c:v>
                </c:pt>
                <c:pt idx="2">
                  <c:v>Teachers/coaches with part-time teaching responsibilities</c:v>
                </c:pt>
                <c:pt idx="3">
                  <c:v>District/diocese administrators and supervisors/coordinators</c:v>
                </c:pt>
                <c:pt idx="4">
                  <c:v>Teachers/coaches without teaching responsibilities</c:v>
                </c:pt>
                <c:pt idx="5">
                  <c:v>Teachers/coaches with teaching responsibilities</c:v>
                </c:pt>
              </c:strCache>
            </c:strRef>
          </c:cat>
          <c:val>
            <c:numRef>
              <c:f>Sheet1!$B$2:$B$7</c:f>
              <c:numCache>
                <c:formatCode>General</c:formatCode>
                <c:ptCount val="6"/>
                <c:pt idx="0">
                  <c:v>7</c:v>
                </c:pt>
                <c:pt idx="1">
                  <c:v>14</c:v>
                </c:pt>
                <c:pt idx="2">
                  <c:v>17</c:v>
                </c:pt>
                <c:pt idx="3">
                  <c:v>20</c:v>
                </c:pt>
                <c:pt idx="4">
                  <c:v>24</c:v>
                </c:pt>
                <c:pt idx="5">
                  <c:v>34</c:v>
                </c:pt>
              </c:numCache>
            </c:numRef>
          </c:val>
        </c:ser>
        <c:dLbls>
          <c:showLegendKey val="0"/>
          <c:showVal val="0"/>
          <c:showCatName val="0"/>
          <c:showSerName val="0"/>
          <c:showPercent val="0"/>
          <c:showBubbleSize val="0"/>
        </c:dLbls>
        <c:gapWidth val="150"/>
        <c:axId val="93629824"/>
        <c:axId val="97350784"/>
      </c:barChart>
      <c:catAx>
        <c:axId val="93629824"/>
        <c:scaling>
          <c:orientation val="minMax"/>
        </c:scaling>
        <c:delete val="0"/>
        <c:axPos val="l"/>
        <c:majorTickMark val="out"/>
        <c:minorTickMark val="none"/>
        <c:tickLblPos val="nextTo"/>
        <c:txPr>
          <a:bodyPr/>
          <a:lstStyle/>
          <a:p>
            <a:pPr>
              <a:defRPr sz="1600"/>
            </a:pPr>
            <a:endParaRPr lang="en-US"/>
          </a:p>
        </c:txPr>
        <c:crossAx val="97350784"/>
        <c:crosses val="autoZero"/>
        <c:auto val="1"/>
        <c:lblAlgn val="ctr"/>
        <c:lblOffset val="100"/>
        <c:noMultiLvlLbl val="0"/>
      </c:catAx>
      <c:valAx>
        <c:axId val="97350784"/>
        <c:scaling>
          <c:orientation val="minMax"/>
          <c:max val="100"/>
        </c:scaling>
        <c:delete val="0"/>
        <c:axPos val="b"/>
        <c:title>
          <c:tx>
            <c:rich>
              <a:bodyPr rot="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93629824"/>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Guidance from a formallly designated mentor/coach</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Sheet1!$B$2:$B$4</c:f>
              <c:numCache>
                <c:formatCode>General</c:formatCode>
                <c:ptCount val="3"/>
                <c:pt idx="0">
                  <c:v>51</c:v>
                </c:pt>
                <c:pt idx="1">
                  <c:v>50</c:v>
                </c:pt>
                <c:pt idx="2">
                  <c:v>63</c:v>
                </c:pt>
              </c:numCache>
            </c:numRef>
          </c:val>
        </c:ser>
        <c:ser>
          <c:idx val="1"/>
          <c:order val="1"/>
          <c:tx>
            <c:strRef>
              <c:f>Sheet1!$C$1</c:f>
              <c:strCache>
                <c:ptCount val="1"/>
                <c:pt idx="0">
                  <c:v>Seminars, classes, and/or study groups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Sheet1!$C$2:$C$4</c:f>
              <c:numCache>
                <c:formatCode>General</c:formatCode>
                <c:ptCount val="3"/>
                <c:pt idx="0">
                  <c:v>41</c:v>
                </c:pt>
                <c:pt idx="1">
                  <c:v>52</c:v>
                </c:pt>
                <c:pt idx="2">
                  <c:v>50</c:v>
                </c:pt>
              </c:numCache>
            </c:numRef>
          </c:val>
        </c:ser>
        <c:ser>
          <c:idx val="2"/>
          <c:order val="2"/>
          <c:tx>
            <c:strRef>
              <c:f>Sheet1!$D$1</c:f>
              <c:strCache>
                <c:ptCount val="1"/>
                <c:pt idx="0">
                  <c:v>Higher level of supervision than other teachers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Sheet1!$D$2:$D$4</c:f>
              <c:numCache>
                <c:formatCode>General</c:formatCode>
                <c:ptCount val="3"/>
                <c:pt idx="0">
                  <c:v>12</c:v>
                </c:pt>
                <c:pt idx="1">
                  <c:v>21</c:v>
                </c:pt>
                <c:pt idx="2">
                  <c:v>34</c:v>
                </c:pt>
              </c:numCache>
            </c:numRef>
          </c:val>
        </c:ser>
        <c:dLbls>
          <c:showLegendKey val="0"/>
          <c:showVal val="0"/>
          <c:showCatName val="0"/>
          <c:showSerName val="0"/>
          <c:showPercent val="0"/>
          <c:showBubbleSize val="0"/>
        </c:dLbls>
        <c:gapWidth val="150"/>
        <c:axId val="93691264"/>
        <c:axId val="93701248"/>
      </c:barChart>
      <c:catAx>
        <c:axId val="93691264"/>
        <c:scaling>
          <c:orientation val="minMax"/>
        </c:scaling>
        <c:delete val="0"/>
        <c:axPos val="b"/>
        <c:majorTickMark val="out"/>
        <c:minorTickMark val="none"/>
        <c:tickLblPos val="nextTo"/>
        <c:txPr>
          <a:bodyPr/>
          <a:lstStyle/>
          <a:p>
            <a:pPr>
              <a:defRPr sz="1800"/>
            </a:pPr>
            <a:endParaRPr lang="en-US"/>
          </a:p>
        </c:txPr>
        <c:crossAx val="93701248"/>
        <c:crosses val="autoZero"/>
        <c:auto val="1"/>
        <c:lblAlgn val="ctr"/>
        <c:lblOffset val="100"/>
        <c:noMultiLvlLbl val="0"/>
      </c:catAx>
      <c:valAx>
        <c:axId val="93701248"/>
        <c:scaling>
          <c:orientation val="minMax"/>
          <c:max val="100"/>
        </c:scaling>
        <c:delete val="0"/>
        <c:axPos val="l"/>
        <c:title>
          <c:tx>
            <c:rich>
              <a:bodyPr rot="-5400000" vert="horz"/>
              <a:lstStyle/>
              <a:p>
                <a:pPr>
                  <a:defRPr/>
                </a:pPr>
                <a:r>
                  <a:rPr lang="en-US" dirty="0" smtClean="0"/>
                  <a:t>Percent of Schools</a:t>
                </a:r>
                <a:endParaRPr lang="en-US" dirty="0"/>
              </a:p>
            </c:rich>
          </c:tx>
          <c:layout/>
          <c:overlay val="0"/>
        </c:title>
        <c:numFmt formatCode="General" sourceLinked="1"/>
        <c:majorTickMark val="out"/>
        <c:minorTickMark val="none"/>
        <c:tickLblPos val="nextTo"/>
        <c:crossAx val="93691264"/>
        <c:crosses val="autoZero"/>
        <c:crossBetween val="between"/>
        <c:majorUnit val="20"/>
      </c:valAx>
    </c:plotArea>
    <c:legend>
      <c:legendPos val="b"/>
      <c:layout/>
      <c:overlay val="0"/>
      <c:txPr>
        <a:bodyPr/>
        <a:lstStyle/>
        <a:p>
          <a:pPr>
            <a:defRPr sz="18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Middle</c:v>
                </c:pt>
              </c:strCache>
            </c:strRef>
          </c:tx>
          <c:invertIfNegative val="0"/>
          <c:dLbls>
            <c:showLegendKey val="0"/>
            <c:showVal val="1"/>
            <c:showCatName val="0"/>
            <c:showSerName val="0"/>
            <c:showPercent val="0"/>
            <c:showBubbleSize val="0"/>
            <c:showLeaderLines val="0"/>
          </c:dLbls>
          <c:cat>
            <c:strRef>
              <c:f>Sheet1!$A$2:$A$5</c:f>
              <c:strCache>
                <c:ptCount val="4"/>
                <c:pt idx="0">
                  <c:v>Attended national, state, regional science teacher association meeting</c:v>
                </c:pt>
                <c:pt idx="1">
                  <c:v>Received feedback about science teaching from mentor/coach</c:v>
                </c:pt>
                <c:pt idx="2">
                  <c:v>Participated in PD study group</c:v>
                </c:pt>
                <c:pt idx="3">
                  <c:v>Attended a workshop on science/science teaching</c:v>
                </c:pt>
              </c:strCache>
            </c:strRef>
          </c:cat>
          <c:val>
            <c:numRef>
              <c:f>Sheet1!$B$2:$B$5</c:f>
              <c:numCache>
                <c:formatCode>General</c:formatCode>
                <c:ptCount val="4"/>
                <c:pt idx="0">
                  <c:v>35</c:v>
                </c:pt>
                <c:pt idx="1">
                  <c:v>47</c:v>
                </c:pt>
                <c:pt idx="2">
                  <c:v>75</c:v>
                </c:pt>
                <c:pt idx="3">
                  <c:v>91</c:v>
                </c:pt>
              </c:numCache>
            </c:numRef>
          </c:val>
        </c:ser>
        <c:dLbls>
          <c:showLegendKey val="0"/>
          <c:showVal val="0"/>
          <c:showCatName val="0"/>
          <c:showSerName val="0"/>
          <c:showPercent val="0"/>
          <c:showBubbleSize val="0"/>
        </c:dLbls>
        <c:gapWidth val="150"/>
        <c:axId val="89421696"/>
        <c:axId val="89423232"/>
      </c:barChart>
      <c:catAx>
        <c:axId val="89421696"/>
        <c:scaling>
          <c:orientation val="minMax"/>
        </c:scaling>
        <c:delete val="0"/>
        <c:axPos val="l"/>
        <c:majorTickMark val="out"/>
        <c:minorTickMark val="none"/>
        <c:tickLblPos val="nextTo"/>
        <c:txPr>
          <a:bodyPr/>
          <a:lstStyle/>
          <a:p>
            <a:pPr>
              <a:defRPr sz="1600"/>
            </a:pPr>
            <a:endParaRPr lang="en-US"/>
          </a:p>
        </c:txPr>
        <c:crossAx val="89423232"/>
        <c:crosses val="autoZero"/>
        <c:auto val="1"/>
        <c:lblAlgn val="ctr"/>
        <c:lblOffset val="100"/>
        <c:noMultiLvlLbl val="0"/>
      </c:catAx>
      <c:valAx>
        <c:axId val="89423232"/>
        <c:scaling>
          <c:orientation val="minMax"/>
        </c:scaling>
        <c:delete val="0"/>
        <c:axPos val="b"/>
        <c:title>
          <c:tx>
            <c:rich>
              <a:bodyPr rot="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8942169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High </c:v>
                </c:pt>
              </c:strCache>
            </c:strRef>
          </c:tx>
          <c:invertIfNegative val="0"/>
          <c:dLbls>
            <c:showLegendKey val="0"/>
            <c:showVal val="1"/>
            <c:showCatName val="0"/>
            <c:showSerName val="0"/>
            <c:showPercent val="0"/>
            <c:showBubbleSize val="0"/>
            <c:showLeaderLines val="0"/>
          </c:dLbls>
          <c:cat>
            <c:strRef>
              <c:f>Sheet1!$A$2:$A$5</c:f>
              <c:strCache>
                <c:ptCount val="4"/>
                <c:pt idx="0">
                  <c:v>Attended national, state, regional science teacher association meeting</c:v>
                </c:pt>
                <c:pt idx="1">
                  <c:v>Received feedback about science teaching from mentor/coach</c:v>
                </c:pt>
                <c:pt idx="2">
                  <c:v>Participated in PD study group</c:v>
                </c:pt>
                <c:pt idx="3">
                  <c:v>Attended a workshop on science/science teaching</c:v>
                </c:pt>
              </c:strCache>
            </c:strRef>
          </c:cat>
          <c:val>
            <c:numRef>
              <c:f>Sheet1!$B$2:$B$5</c:f>
              <c:numCache>
                <c:formatCode>General</c:formatCode>
                <c:ptCount val="4"/>
                <c:pt idx="0">
                  <c:v>44</c:v>
                </c:pt>
                <c:pt idx="1">
                  <c:v>54</c:v>
                </c:pt>
                <c:pt idx="2">
                  <c:v>73</c:v>
                </c:pt>
                <c:pt idx="3">
                  <c:v>90</c:v>
                </c:pt>
              </c:numCache>
            </c:numRef>
          </c:val>
        </c:ser>
        <c:dLbls>
          <c:showLegendKey val="0"/>
          <c:showVal val="0"/>
          <c:showCatName val="0"/>
          <c:showSerName val="0"/>
          <c:showPercent val="0"/>
          <c:showBubbleSize val="0"/>
        </c:dLbls>
        <c:gapWidth val="150"/>
        <c:axId val="94479872"/>
        <c:axId val="94481408"/>
      </c:barChart>
      <c:catAx>
        <c:axId val="94479872"/>
        <c:scaling>
          <c:orientation val="minMax"/>
        </c:scaling>
        <c:delete val="0"/>
        <c:axPos val="l"/>
        <c:majorTickMark val="out"/>
        <c:minorTickMark val="none"/>
        <c:tickLblPos val="nextTo"/>
        <c:txPr>
          <a:bodyPr/>
          <a:lstStyle/>
          <a:p>
            <a:pPr>
              <a:defRPr sz="1600"/>
            </a:pPr>
            <a:endParaRPr lang="en-US"/>
          </a:p>
        </c:txPr>
        <c:crossAx val="94481408"/>
        <c:crosses val="autoZero"/>
        <c:auto val="1"/>
        <c:lblAlgn val="ctr"/>
        <c:lblOffset val="100"/>
        <c:noMultiLvlLbl val="0"/>
      </c:catAx>
      <c:valAx>
        <c:axId val="94481408"/>
        <c:scaling>
          <c:orientation val="minMax"/>
        </c:scaling>
        <c:delete val="0"/>
        <c:axPos val="b"/>
        <c:title>
          <c:tx>
            <c:rich>
              <a:bodyPr rot="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9447987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Elementary</c:v>
                </c:pt>
              </c:strCache>
            </c:strRef>
          </c:tx>
          <c:invertIfNegative val="0"/>
          <c:dLbls>
            <c:showLegendKey val="0"/>
            <c:showVal val="1"/>
            <c:showCatName val="0"/>
            <c:showSerName val="0"/>
            <c:showPercent val="0"/>
            <c:showBubbleSize val="0"/>
            <c:showLeaderLines val="0"/>
          </c:dLbls>
          <c:cat>
            <c:strRef>
              <c:f>Sheet1!$A$2:$A$7</c:f>
              <c:strCache>
                <c:ptCount val="6"/>
                <c:pt idx="0">
                  <c:v>The PD was a waste of time</c:v>
                </c:pt>
                <c:pt idx="1">
                  <c:v>Had opportunities to examine classroom artifacts</c:v>
                </c:pt>
                <c:pt idx="2">
                  <c:v>Worked with teachers from same school</c:v>
                </c:pt>
                <c:pt idx="3">
                  <c:v>Had opportunities to try new things in classroom, then discuss in PD</c:v>
                </c:pt>
                <c:pt idx="4">
                  <c:v>Worked with teachers of same grade/subject whether or not from same school</c:v>
                </c:pt>
                <c:pt idx="5">
                  <c:v>Had opportunities to engage in science investigations</c:v>
                </c:pt>
              </c:strCache>
            </c:strRef>
          </c:cat>
          <c:val>
            <c:numRef>
              <c:f>Sheet1!$B$2:$B$7</c:f>
              <c:numCache>
                <c:formatCode>General</c:formatCode>
                <c:ptCount val="6"/>
                <c:pt idx="0">
                  <c:v>8</c:v>
                </c:pt>
                <c:pt idx="1">
                  <c:v>31</c:v>
                </c:pt>
                <c:pt idx="2">
                  <c:v>34</c:v>
                </c:pt>
                <c:pt idx="3">
                  <c:v>34</c:v>
                </c:pt>
                <c:pt idx="4">
                  <c:v>37</c:v>
                </c:pt>
                <c:pt idx="5">
                  <c:v>48</c:v>
                </c:pt>
              </c:numCache>
            </c:numRef>
          </c:val>
        </c:ser>
        <c:dLbls>
          <c:showLegendKey val="0"/>
          <c:showVal val="0"/>
          <c:showCatName val="0"/>
          <c:showSerName val="0"/>
          <c:showPercent val="0"/>
          <c:showBubbleSize val="0"/>
        </c:dLbls>
        <c:gapWidth val="150"/>
        <c:axId val="94416896"/>
        <c:axId val="94418432"/>
      </c:barChart>
      <c:catAx>
        <c:axId val="94416896"/>
        <c:scaling>
          <c:orientation val="minMax"/>
        </c:scaling>
        <c:delete val="0"/>
        <c:axPos val="l"/>
        <c:majorTickMark val="out"/>
        <c:minorTickMark val="none"/>
        <c:tickLblPos val="nextTo"/>
        <c:txPr>
          <a:bodyPr/>
          <a:lstStyle/>
          <a:p>
            <a:pPr>
              <a:defRPr sz="1600"/>
            </a:pPr>
            <a:endParaRPr lang="en-US"/>
          </a:p>
        </c:txPr>
        <c:crossAx val="94418432"/>
        <c:crosses val="autoZero"/>
        <c:auto val="1"/>
        <c:lblAlgn val="ctr"/>
        <c:lblOffset val="100"/>
        <c:noMultiLvlLbl val="0"/>
      </c:catAx>
      <c:valAx>
        <c:axId val="94418432"/>
        <c:scaling>
          <c:orientation val="minMax"/>
          <c:max val="100"/>
        </c:scaling>
        <c:delete val="0"/>
        <c:axPos val="b"/>
        <c:title>
          <c:tx>
            <c:rich>
              <a:bodyPr rot="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94416896"/>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Middle</c:v>
                </c:pt>
              </c:strCache>
            </c:strRef>
          </c:tx>
          <c:invertIfNegative val="0"/>
          <c:dLbls>
            <c:showLegendKey val="0"/>
            <c:showVal val="1"/>
            <c:showCatName val="0"/>
            <c:showSerName val="0"/>
            <c:showPercent val="0"/>
            <c:showBubbleSize val="0"/>
            <c:showLeaderLines val="0"/>
          </c:dLbls>
          <c:cat>
            <c:strRef>
              <c:f>Sheet1!$A$2:$A$7</c:f>
              <c:strCache>
                <c:ptCount val="6"/>
                <c:pt idx="0">
                  <c:v>The PD was a waste of time</c:v>
                </c:pt>
                <c:pt idx="1">
                  <c:v>Had opportunities to examine classroom artifacts</c:v>
                </c:pt>
                <c:pt idx="2">
                  <c:v>Had opportunities to try new things in classroom, then discuss in PD</c:v>
                </c:pt>
                <c:pt idx="3">
                  <c:v>Had opportunities to engage in science investigations</c:v>
                </c:pt>
                <c:pt idx="4">
                  <c:v>Worked with teachers of same grade/subject whether or not from same school</c:v>
                </c:pt>
                <c:pt idx="5">
                  <c:v>Worked with teachers from same school</c:v>
                </c:pt>
              </c:strCache>
            </c:strRef>
          </c:cat>
          <c:val>
            <c:numRef>
              <c:f>Sheet1!$B$2:$B$7</c:f>
              <c:numCache>
                <c:formatCode>General</c:formatCode>
                <c:ptCount val="6"/>
                <c:pt idx="0">
                  <c:v>5</c:v>
                </c:pt>
                <c:pt idx="1">
                  <c:v>40</c:v>
                </c:pt>
                <c:pt idx="2">
                  <c:v>51</c:v>
                </c:pt>
                <c:pt idx="3">
                  <c:v>52</c:v>
                </c:pt>
                <c:pt idx="4">
                  <c:v>54</c:v>
                </c:pt>
                <c:pt idx="5">
                  <c:v>61</c:v>
                </c:pt>
              </c:numCache>
            </c:numRef>
          </c:val>
        </c:ser>
        <c:dLbls>
          <c:showLegendKey val="0"/>
          <c:showVal val="0"/>
          <c:showCatName val="0"/>
          <c:showSerName val="0"/>
          <c:showPercent val="0"/>
          <c:showBubbleSize val="0"/>
        </c:dLbls>
        <c:gapWidth val="150"/>
        <c:axId val="94583808"/>
        <c:axId val="94630656"/>
      </c:barChart>
      <c:catAx>
        <c:axId val="94583808"/>
        <c:scaling>
          <c:orientation val="minMax"/>
        </c:scaling>
        <c:delete val="0"/>
        <c:axPos val="l"/>
        <c:majorTickMark val="out"/>
        <c:minorTickMark val="none"/>
        <c:tickLblPos val="nextTo"/>
        <c:txPr>
          <a:bodyPr/>
          <a:lstStyle/>
          <a:p>
            <a:pPr>
              <a:defRPr sz="1600"/>
            </a:pPr>
            <a:endParaRPr lang="en-US"/>
          </a:p>
        </c:txPr>
        <c:crossAx val="94630656"/>
        <c:crosses val="autoZero"/>
        <c:auto val="1"/>
        <c:lblAlgn val="ctr"/>
        <c:lblOffset val="100"/>
        <c:noMultiLvlLbl val="0"/>
      </c:catAx>
      <c:valAx>
        <c:axId val="94630656"/>
        <c:scaling>
          <c:orientation val="minMax"/>
          <c:max val="100"/>
        </c:scaling>
        <c:delete val="0"/>
        <c:axPos val="b"/>
        <c:title>
          <c:tx>
            <c:rich>
              <a:bodyPr rot="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9458380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High</c:v>
                </c:pt>
              </c:strCache>
            </c:strRef>
          </c:tx>
          <c:invertIfNegative val="0"/>
          <c:dLbls>
            <c:showLegendKey val="0"/>
            <c:showVal val="1"/>
            <c:showCatName val="0"/>
            <c:showSerName val="0"/>
            <c:showPercent val="0"/>
            <c:showBubbleSize val="0"/>
            <c:showLeaderLines val="0"/>
          </c:dLbls>
          <c:cat>
            <c:strRef>
              <c:f>Sheet1!$A$2:$A$7</c:f>
              <c:strCache>
                <c:ptCount val="6"/>
                <c:pt idx="0">
                  <c:v>The PD was a waste of time</c:v>
                </c:pt>
                <c:pt idx="1">
                  <c:v>Had opportunities to examine classroom artifacts</c:v>
                </c:pt>
                <c:pt idx="2">
                  <c:v>Had opportunities to engage in science investigations</c:v>
                </c:pt>
                <c:pt idx="3">
                  <c:v>Had opportunities to try new things in classroom, then discuss in PD</c:v>
                </c:pt>
                <c:pt idx="4">
                  <c:v>Worked with teachers of same grade/subject whether or not from same school</c:v>
                </c:pt>
                <c:pt idx="5">
                  <c:v>Worked with teachers from same school</c:v>
                </c:pt>
              </c:strCache>
            </c:strRef>
          </c:cat>
          <c:val>
            <c:numRef>
              <c:f>Sheet1!$B$2:$B$7</c:f>
              <c:numCache>
                <c:formatCode>General</c:formatCode>
                <c:ptCount val="6"/>
                <c:pt idx="0">
                  <c:v>8</c:v>
                </c:pt>
                <c:pt idx="1">
                  <c:v>33</c:v>
                </c:pt>
                <c:pt idx="2">
                  <c:v>45</c:v>
                </c:pt>
                <c:pt idx="3">
                  <c:v>47</c:v>
                </c:pt>
                <c:pt idx="4">
                  <c:v>58</c:v>
                </c:pt>
                <c:pt idx="5">
                  <c:v>62</c:v>
                </c:pt>
              </c:numCache>
            </c:numRef>
          </c:val>
        </c:ser>
        <c:dLbls>
          <c:showLegendKey val="0"/>
          <c:showVal val="0"/>
          <c:showCatName val="0"/>
          <c:showSerName val="0"/>
          <c:showPercent val="0"/>
          <c:showBubbleSize val="0"/>
        </c:dLbls>
        <c:gapWidth val="150"/>
        <c:axId val="94681728"/>
        <c:axId val="94683520"/>
      </c:barChart>
      <c:catAx>
        <c:axId val="94681728"/>
        <c:scaling>
          <c:orientation val="minMax"/>
        </c:scaling>
        <c:delete val="0"/>
        <c:axPos val="l"/>
        <c:majorTickMark val="out"/>
        <c:minorTickMark val="none"/>
        <c:tickLblPos val="nextTo"/>
        <c:txPr>
          <a:bodyPr/>
          <a:lstStyle/>
          <a:p>
            <a:pPr>
              <a:defRPr sz="1600"/>
            </a:pPr>
            <a:endParaRPr lang="en-US"/>
          </a:p>
        </c:txPr>
        <c:crossAx val="94683520"/>
        <c:crosses val="autoZero"/>
        <c:auto val="1"/>
        <c:lblAlgn val="ctr"/>
        <c:lblOffset val="100"/>
        <c:noMultiLvlLbl val="0"/>
      </c:catAx>
      <c:valAx>
        <c:axId val="94683520"/>
        <c:scaling>
          <c:orientation val="minMax"/>
          <c:max val="100"/>
        </c:scaling>
        <c:delete val="0"/>
        <c:axPos val="b"/>
        <c:title>
          <c:tx>
            <c:rich>
              <a:bodyPr rot="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94681728"/>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clustered"/>
        <c:varyColors val="0"/>
        <c:ser>
          <c:idx val="0"/>
          <c:order val="0"/>
          <c:tx>
            <c:strRef>
              <c:f>Sheet1!$B$1</c:f>
              <c:strCache>
                <c:ptCount val="1"/>
                <c:pt idx="0">
                  <c:v>In the last 3 years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Sheet1!$B$2:$B$4</c:f>
              <c:numCache>
                <c:formatCode>General</c:formatCode>
                <c:ptCount val="3"/>
                <c:pt idx="0">
                  <c:v>12</c:v>
                </c:pt>
                <c:pt idx="1">
                  <c:v>27</c:v>
                </c:pt>
                <c:pt idx="2">
                  <c:v>33</c:v>
                </c:pt>
              </c:numCache>
            </c:numRef>
          </c:val>
        </c:ser>
        <c:ser>
          <c:idx val="1"/>
          <c:order val="1"/>
          <c:tx>
            <c:strRef>
              <c:f>Sheet1!$C$1</c:f>
              <c:strCache>
                <c:ptCount val="1"/>
                <c:pt idx="0">
                  <c:v>4–6 years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Sheet1!$C$2:$C$4</c:f>
              <c:numCache>
                <c:formatCode>General</c:formatCode>
                <c:ptCount val="3"/>
                <c:pt idx="0">
                  <c:v>19</c:v>
                </c:pt>
                <c:pt idx="1">
                  <c:v>16</c:v>
                </c:pt>
                <c:pt idx="2">
                  <c:v>19</c:v>
                </c:pt>
              </c:numCache>
            </c:numRef>
          </c:val>
        </c:ser>
        <c:ser>
          <c:idx val="2"/>
          <c:order val="2"/>
          <c:tx>
            <c:strRef>
              <c:f>Sheet1!$D$1</c:f>
              <c:strCache>
                <c:ptCount val="1"/>
                <c:pt idx="0">
                  <c:v>7–10 years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Sheet1!$D$2:$D$4</c:f>
              <c:numCache>
                <c:formatCode>General</c:formatCode>
                <c:ptCount val="3"/>
                <c:pt idx="0">
                  <c:v>16</c:v>
                </c:pt>
                <c:pt idx="1">
                  <c:v>17</c:v>
                </c:pt>
                <c:pt idx="2">
                  <c:v>16</c:v>
                </c:pt>
              </c:numCache>
            </c:numRef>
          </c:val>
        </c:ser>
        <c:ser>
          <c:idx val="3"/>
          <c:order val="3"/>
          <c:tx>
            <c:strRef>
              <c:f>Sheet1!$E$1</c:f>
              <c:strCache>
                <c:ptCount val="1"/>
                <c:pt idx="0">
                  <c:v>10+ years</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Sheet1!$E$2:$E$4</c:f>
              <c:numCache>
                <c:formatCode>General</c:formatCode>
                <c:ptCount val="3"/>
                <c:pt idx="0">
                  <c:v>52</c:v>
                </c:pt>
                <c:pt idx="1">
                  <c:v>39</c:v>
                </c:pt>
                <c:pt idx="2">
                  <c:v>31</c:v>
                </c:pt>
              </c:numCache>
            </c:numRef>
          </c:val>
        </c:ser>
        <c:ser>
          <c:idx val="4"/>
          <c:order val="4"/>
          <c:tx>
            <c:strRef>
              <c:f>Sheet1!$F$1</c:f>
              <c:strCache>
                <c:ptCount val="1"/>
                <c:pt idx="0">
                  <c:v>Never</c:v>
                </c:pt>
              </c:strCache>
            </c:strRef>
          </c:tx>
          <c:invertIfNegative val="0"/>
          <c:dLbls>
            <c:showLegendKey val="0"/>
            <c:showVal val="1"/>
            <c:showCatName val="0"/>
            <c:showSerName val="0"/>
            <c:showPercent val="0"/>
            <c:showBubbleSize val="0"/>
            <c:showLeaderLines val="0"/>
          </c:dLbls>
          <c:cat>
            <c:strRef>
              <c:f>Sheet1!$A$2:$A$4</c:f>
              <c:strCache>
                <c:ptCount val="3"/>
                <c:pt idx="0">
                  <c:v>Elementary</c:v>
                </c:pt>
                <c:pt idx="1">
                  <c:v>Middle</c:v>
                </c:pt>
                <c:pt idx="2">
                  <c:v>High</c:v>
                </c:pt>
              </c:strCache>
            </c:strRef>
          </c:cat>
          <c:val>
            <c:numRef>
              <c:f>Sheet1!$F$2:$F$4</c:f>
              <c:numCache>
                <c:formatCode>General</c:formatCode>
                <c:ptCount val="3"/>
                <c:pt idx="0">
                  <c:v>1</c:v>
                </c:pt>
                <c:pt idx="1">
                  <c:v>1</c:v>
                </c:pt>
                <c:pt idx="2">
                  <c:v>1</c:v>
                </c:pt>
              </c:numCache>
            </c:numRef>
          </c:val>
        </c:ser>
        <c:dLbls>
          <c:showLegendKey val="0"/>
          <c:showVal val="0"/>
          <c:showCatName val="0"/>
          <c:showSerName val="0"/>
          <c:showPercent val="0"/>
          <c:showBubbleSize val="0"/>
        </c:dLbls>
        <c:gapWidth val="150"/>
        <c:axId val="98612352"/>
        <c:axId val="98613888"/>
      </c:barChart>
      <c:catAx>
        <c:axId val="98612352"/>
        <c:scaling>
          <c:orientation val="minMax"/>
        </c:scaling>
        <c:delete val="0"/>
        <c:axPos val="b"/>
        <c:majorTickMark val="out"/>
        <c:minorTickMark val="none"/>
        <c:tickLblPos val="nextTo"/>
        <c:crossAx val="98613888"/>
        <c:crosses val="autoZero"/>
        <c:auto val="1"/>
        <c:lblAlgn val="ctr"/>
        <c:lblOffset val="100"/>
        <c:noMultiLvlLbl val="0"/>
      </c:catAx>
      <c:valAx>
        <c:axId val="98613888"/>
        <c:scaling>
          <c:orientation val="minMax"/>
        </c:scaling>
        <c:delete val="0"/>
        <c:axPos val="l"/>
        <c:title>
          <c:tx>
            <c:rich>
              <a:bodyPr rot="-5400000" vert="horz"/>
              <a:lstStyle/>
              <a:p>
                <a:pPr>
                  <a:defRPr/>
                </a:pPr>
                <a:r>
                  <a:rPr lang="en-US" dirty="0" smtClean="0"/>
                  <a:t>Percent of Teachers</a:t>
                </a:r>
                <a:endParaRPr lang="en-US" dirty="0"/>
              </a:p>
            </c:rich>
          </c:tx>
          <c:layout/>
          <c:overlay val="0"/>
        </c:title>
        <c:numFmt formatCode="General" sourceLinked="1"/>
        <c:majorTickMark val="out"/>
        <c:minorTickMark val="none"/>
        <c:tickLblPos val="nextTo"/>
        <c:crossAx val="98612352"/>
        <c:crosses val="autoZero"/>
        <c:crossBetween val="between"/>
        <c:majorUnit val="20"/>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C016DBB-9F94-46C6-A36F-94DB45953E03}" type="datetimeFigureOut">
              <a:rPr lang="en-US" smtClean="0"/>
              <a:t>1/29/2014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9B8A4DB-74D9-4B43-9EFB-8340370A0D69}" type="slidenum">
              <a:rPr lang="en-US" smtClean="0"/>
              <a:t>‹#›</a:t>
            </a:fld>
            <a:endParaRPr lang="en-US"/>
          </a:p>
        </p:txBody>
      </p:sp>
    </p:spTree>
    <p:extLst>
      <p:ext uri="{BB962C8B-B14F-4D97-AF65-F5344CB8AC3E}">
        <p14:creationId xmlns:p14="http://schemas.microsoft.com/office/powerpoint/2010/main" val="3301644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B8A4DB-74D9-4B43-9EFB-8340370A0D69}" type="slidenum">
              <a:rPr lang="en-US" smtClean="0"/>
              <a:t>1</a:t>
            </a:fld>
            <a:endParaRPr lang="en-US"/>
          </a:p>
        </p:txBody>
      </p:sp>
    </p:spTree>
    <p:extLst>
      <p:ext uri="{BB962C8B-B14F-4D97-AF65-F5344CB8AC3E}">
        <p14:creationId xmlns:p14="http://schemas.microsoft.com/office/powerpoint/2010/main" val="38951622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 Each grade-level chart is sorted independently; consequently items may appear in different orders.</a:t>
            </a:r>
          </a:p>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10</a:t>
            </a:fld>
            <a:endParaRPr lang="en-US"/>
          </a:p>
        </p:txBody>
      </p:sp>
    </p:spTree>
    <p:extLst>
      <p:ext uri="{BB962C8B-B14F-4D97-AF65-F5344CB8AC3E}">
        <p14:creationId xmlns:p14="http://schemas.microsoft.com/office/powerpoint/2010/main" val="37409765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 Each grade-level chart is sorted independently; consequently items may appear in different orders.</a:t>
            </a:r>
          </a:p>
          <a:p>
            <a:endParaRPr lang="en-US" u="none" dirty="0"/>
          </a:p>
        </p:txBody>
      </p:sp>
      <p:sp>
        <p:nvSpPr>
          <p:cNvPr id="4" name="Slide Number Placeholder 3"/>
          <p:cNvSpPr>
            <a:spLocks noGrp="1"/>
          </p:cNvSpPr>
          <p:nvPr>
            <p:ph type="sldNum" sz="quarter" idx="10"/>
          </p:nvPr>
        </p:nvSpPr>
        <p:spPr/>
        <p:txBody>
          <a:bodyPr/>
          <a:lstStyle/>
          <a:p>
            <a:fld id="{B472F11F-6199-4934-A1DC-A9FDDA9F712C}" type="slidenum">
              <a:rPr lang="en-US" smtClean="0"/>
              <a:t>11</a:t>
            </a:fld>
            <a:endParaRPr lang="en-US"/>
          </a:p>
        </p:txBody>
      </p:sp>
    </p:spTree>
    <p:extLst>
      <p:ext uri="{BB962C8B-B14F-4D97-AF65-F5344CB8AC3E}">
        <p14:creationId xmlns:p14="http://schemas.microsoft.com/office/powerpoint/2010/main" val="37409765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3.7, p. 37 in Technical Report</a:t>
            </a:r>
          </a:p>
          <a:p>
            <a:endParaRPr lang="en-US" dirty="0" smtClean="0"/>
          </a:p>
          <a:p>
            <a:r>
              <a:rPr lang="en-US" b="1" dirty="0"/>
              <a:t>This slide shows data from </a:t>
            </a:r>
            <a:r>
              <a:rPr lang="en-US" b="1" dirty="0" smtClean="0"/>
              <a:t>an individual item. </a:t>
            </a:r>
            <a:endParaRPr lang="en-US" dirty="0"/>
          </a:p>
          <a:p>
            <a:r>
              <a:rPr lang="en-US" dirty="0"/>
              <a:t> </a:t>
            </a:r>
          </a:p>
          <a:p>
            <a:r>
              <a:rPr lang="en-US" dirty="0"/>
              <a:t>Science Teacher Questionnaire</a:t>
            </a:r>
          </a:p>
          <a:p>
            <a:pPr defTabSz="931774">
              <a:defRPr/>
            </a:pPr>
            <a:r>
              <a:rPr lang="en-US" dirty="0"/>
              <a:t>Q32. Thinking about all of your science-related professional development in the last 3 years, to what extent does each of the following describe your experiences? (Response Options: [1] Not at all, [2] 2 of 5, [3] Somewhat, [4] 4 of 5, [5] To a great extent) </a:t>
            </a:r>
          </a:p>
          <a:p>
            <a:pPr marL="698830" lvl="1" indent="-232943">
              <a:buFont typeface="+mj-lt"/>
              <a:buAutoNum type="alphaLcPeriod"/>
            </a:pPr>
            <a:r>
              <a:rPr lang="en-US" dirty="0"/>
              <a:t>You had opportunities to engage in science investigations.</a:t>
            </a:r>
          </a:p>
          <a:p>
            <a:pPr marL="698830" lvl="1" indent="-232943">
              <a:buFont typeface="+mj-lt"/>
              <a:buAutoNum type="alphaLcPeriod"/>
            </a:pPr>
            <a:r>
              <a:rPr lang="en-US" dirty="0"/>
              <a:t>You had opportunities to examine classroom artifacts (for example: student work samples).</a:t>
            </a:r>
          </a:p>
          <a:p>
            <a:pPr marL="698830" lvl="1" indent="-232943">
              <a:buFont typeface="+mj-lt"/>
              <a:buAutoNum type="alphaLcPeriod"/>
            </a:pPr>
            <a:r>
              <a:rPr lang="en-US" dirty="0"/>
              <a:t>You had opportunities to try out what you learned in your classroom and then talk about it as part of the professional development.</a:t>
            </a:r>
          </a:p>
          <a:p>
            <a:pPr marL="698830" lvl="1" indent="-232943">
              <a:buFont typeface="+mj-lt"/>
              <a:buAutoNum type="alphaLcPeriod"/>
            </a:pPr>
            <a:r>
              <a:rPr lang="en-US" dirty="0"/>
              <a:t>You worked closely with other science teachers from your school.</a:t>
            </a:r>
          </a:p>
          <a:p>
            <a:pPr marL="698830" lvl="1" indent="-232943">
              <a:buFont typeface="+mj-lt"/>
              <a:buAutoNum type="alphaLcPeriod"/>
            </a:pPr>
            <a:r>
              <a:rPr lang="en-US" dirty="0"/>
              <a:t>You worked closely with other science teachers who taught the same grade and/or subject whether or not they were from your school.</a:t>
            </a:r>
          </a:p>
          <a:p>
            <a:pPr marL="698830" lvl="1" indent="-232943">
              <a:buFont typeface="+mj-lt"/>
              <a:buAutoNum type="alphaLcPeriod"/>
            </a:pPr>
            <a:r>
              <a:rPr lang="en-US" dirty="0"/>
              <a:t>The professional development was a waste of your time.</a:t>
            </a:r>
          </a:p>
          <a:p>
            <a:endParaRPr lang="en-US" dirty="0"/>
          </a:p>
          <a:p>
            <a:r>
              <a:rPr lang="en-US" dirty="0"/>
              <a:t>The numbers in parentheses are standard errors.</a:t>
            </a:r>
          </a:p>
          <a:p>
            <a:r>
              <a:rPr lang="en-US" dirty="0"/>
              <a:t> </a:t>
            </a:r>
          </a:p>
          <a:p>
            <a:r>
              <a:rPr lang="en-US" b="1" dirty="0"/>
              <a:t>Findings Highlighted in Technical Report</a:t>
            </a:r>
            <a:endParaRPr lang="en-US" dirty="0"/>
          </a:p>
          <a:p>
            <a:pPr defTabSz="931774">
              <a:defRPr/>
            </a:pPr>
            <a:r>
              <a:rPr lang="en-US" dirty="0"/>
              <a:t>“As can be seen in Tables 3.7 and 3.8, many secondary science and mathematics teachers (ranging from 54 to 70 percent) have had substantial opportunity to work closely with other teachers from their school and/or subject in their professional development.  These percentages are somewhat lower for elementary teachers, especially for science-focused professional development activities.  Similarly, only about a third of elementary science teachers, compared to roughly half of teachers in the other subject/grade categories have had substantial opportunity to try out and then discuss what they have learned in their professional development.  Relatively few teachers in any subject/grade-range combination (ranging from 31 to 44 percent) have had substantial opportunity to examine classroom artifacts.  Still, teachers who have participated in professional development appear to be pleased with the experiences as very few teachers believe that their recent professional development was a waste of their time.”</a:t>
            </a:r>
          </a:p>
        </p:txBody>
      </p:sp>
      <p:sp>
        <p:nvSpPr>
          <p:cNvPr id="4" name="Slide Number Placeholder 3"/>
          <p:cNvSpPr>
            <a:spLocks noGrp="1"/>
          </p:cNvSpPr>
          <p:nvPr>
            <p:ph type="sldNum" sz="quarter" idx="10"/>
          </p:nvPr>
        </p:nvSpPr>
        <p:spPr/>
        <p:txBody>
          <a:bodyPr/>
          <a:lstStyle/>
          <a:p>
            <a:fld id="{B472F11F-6199-4934-A1DC-A9FDDA9F712C}" type="slidenum">
              <a:rPr lang="en-US" smtClean="0"/>
              <a:t>12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Substantial Extent</a:t>
            </a:r>
            <a:r>
              <a:rPr lang="en-US" baseline="0" dirty="0" smtClean="0"/>
              <a:t> i</a:t>
            </a:r>
            <a:r>
              <a:rPr lang="en-US" dirty="0" smtClean="0"/>
              <a:t>ncludes teachers</a:t>
            </a:r>
            <a:r>
              <a:rPr lang="en-US" baseline="0" dirty="0" smtClean="0"/>
              <a:t> </a:t>
            </a:r>
            <a:r>
              <a:rPr lang="en-US" dirty="0" smtClean="0"/>
              <a:t>that selected</a:t>
            </a:r>
            <a:r>
              <a:rPr lang="en-US" baseline="0" dirty="0" smtClean="0"/>
              <a:t> “4 of 5” or “to a great extent” </a:t>
            </a:r>
            <a:r>
              <a:rPr lang="en-US" dirty="0" smtClean="0"/>
              <a:t>on a 5-point scale with the options of “not at all,” “2 of 5,” “somewhat,” “4 of 5,” and “to a great extent</a:t>
            </a:r>
            <a:r>
              <a:rPr lang="en-US" dirty="0" smtClean="0"/>
              <a:t>.”</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 Each grade-level chart is sorted independently; consequently items may appear in different orders.</a:t>
            </a:r>
          </a:p>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13</a:t>
            </a:fld>
            <a:endParaRPr lang="en-US"/>
          </a:p>
        </p:txBody>
      </p:sp>
    </p:spTree>
    <p:extLst>
      <p:ext uri="{BB962C8B-B14F-4D97-AF65-F5344CB8AC3E}">
        <p14:creationId xmlns:p14="http://schemas.microsoft.com/office/powerpoint/2010/main" val="37409765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Substantial Extent</a:t>
            </a:r>
            <a:r>
              <a:rPr lang="en-US" baseline="0" dirty="0" smtClean="0"/>
              <a:t> i</a:t>
            </a:r>
            <a:r>
              <a:rPr lang="en-US" dirty="0" smtClean="0"/>
              <a:t>ncludes teachers that selected</a:t>
            </a:r>
            <a:r>
              <a:rPr lang="en-US" baseline="0" dirty="0" smtClean="0"/>
              <a:t> “4 of 5” or “to a great extent” </a:t>
            </a:r>
            <a:r>
              <a:rPr lang="en-US" dirty="0" smtClean="0"/>
              <a:t>on a 5-point scale with the options of “not at all,” “2 of 5,” “somewhat,” “4 of 5,” and “to a great extent</a:t>
            </a:r>
            <a:r>
              <a:rPr lang="en-US" dirty="0" smtClean="0"/>
              <a:t>.”</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 Each grade-level chart is sorted independently; consequently items may appear in different orders.</a:t>
            </a:r>
          </a:p>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14</a:t>
            </a:fld>
            <a:endParaRPr lang="en-US"/>
          </a:p>
        </p:txBody>
      </p:sp>
    </p:spTree>
    <p:extLst>
      <p:ext uri="{BB962C8B-B14F-4D97-AF65-F5344CB8AC3E}">
        <p14:creationId xmlns:p14="http://schemas.microsoft.com/office/powerpoint/2010/main" val="37409765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Substantial Extent</a:t>
            </a:r>
            <a:r>
              <a:rPr lang="en-US" baseline="0" dirty="0" smtClean="0"/>
              <a:t> i</a:t>
            </a:r>
            <a:r>
              <a:rPr lang="en-US" dirty="0" smtClean="0"/>
              <a:t>ncludes teachers that selected</a:t>
            </a:r>
            <a:r>
              <a:rPr lang="en-US" baseline="0" dirty="0" smtClean="0"/>
              <a:t> “4 of 5” or “to a great extent” </a:t>
            </a:r>
            <a:r>
              <a:rPr lang="en-US" dirty="0" smtClean="0"/>
              <a:t>on a 5-point scale with the options of “not at all,” “2 of 5,” “somewhat,” “4 of 5,” and “to a great extent</a:t>
            </a:r>
            <a:r>
              <a:rPr lang="en-US" dirty="0" smtClean="0"/>
              <a:t>.”</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 Each grade-level chart is sorted independently; consequently items may appear in different orders.</a:t>
            </a:r>
          </a:p>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15</a:t>
            </a:fld>
            <a:endParaRPr lang="en-US"/>
          </a:p>
        </p:txBody>
      </p:sp>
    </p:spTree>
    <p:extLst>
      <p:ext uri="{BB962C8B-B14F-4D97-AF65-F5344CB8AC3E}">
        <p14:creationId xmlns:p14="http://schemas.microsoft.com/office/powerpoint/2010/main" val="37409765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3.11,</a:t>
            </a:r>
            <a:r>
              <a:rPr lang="en-US" baseline="0" dirty="0" smtClean="0"/>
              <a:t> p. 39 in Technical Report</a:t>
            </a:r>
          </a:p>
          <a:p>
            <a:endParaRPr lang="en-US" baseline="0" dirty="0" smtClean="0"/>
          </a:p>
          <a:p>
            <a:r>
              <a:rPr lang="en-US" b="1" dirty="0"/>
              <a:t>This slide shows data derived from:</a:t>
            </a:r>
            <a:endParaRPr lang="en-US" dirty="0"/>
          </a:p>
          <a:p>
            <a:r>
              <a:rPr lang="en-US" dirty="0"/>
              <a:t> </a:t>
            </a:r>
          </a:p>
          <a:p>
            <a:r>
              <a:rPr lang="en-US" dirty="0"/>
              <a:t>Science Teacher Questionnaire</a:t>
            </a:r>
          </a:p>
          <a:p>
            <a:pPr defTabSz="931774">
              <a:defRPr/>
            </a:pPr>
            <a:r>
              <a:rPr lang="en-US" dirty="0"/>
              <a:t>Q32. When did you last take a formal course for college credit in each of the following areas? Do not count courses for which you received only Continuing Education Units. (Response Options: [1] In the last 3 years, [2] </a:t>
            </a:r>
            <a:r>
              <a:rPr lang="en-US" dirty="0" smtClean="0"/>
              <a:t>4–6 </a:t>
            </a:r>
            <a:r>
              <a:rPr lang="en-US" dirty="0"/>
              <a:t>years ago, [3] </a:t>
            </a:r>
            <a:r>
              <a:rPr lang="en-US" dirty="0" smtClean="0"/>
              <a:t>7–10 </a:t>
            </a:r>
            <a:r>
              <a:rPr lang="en-US" dirty="0"/>
              <a:t>years ago, [4]More than 10 years ago, [5] Never)</a:t>
            </a:r>
          </a:p>
          <a:p>
            <a:pPr marL="698830" lvl="1" indent="-232943">
              <a:buFont typeface="+mj-lt"/>
              <a:buAutoNum type="alphaLcPeriod"/>
            </a:pPr>
            <a:r>
              <a:rPr lang="en-US" dirty="0"/>
              <a:t>Science</a:t>
            </a:r>
          </a:p>
          <a:p>
            <a:pPr marL="698830" lvl="1" indent="-232943">
              <a:buFont typeface="+mj-lt"/>
              <a:buAutoNum type="alphaLcPeriod"/>
            </a:pPr>
            <a:r>
              <a:rPr lang="en-US" dirty="0"/>
              <a:t>How to teach science </a:t>
            </a:r>
          </a:p>
          <a:p>
            <a:pPr marL="698830" lvl="1" indent="-232943">
              <a:buFont typeface="+mj-lt"/>
              <a:buAutoNum type="alphaLcPeriod"/>
            </a:pPr>
            <a:r>
              <a:rPr lang="en-US" strike="sngStrike" dirty="0"/>
              <a:t>Student teaching in science</a:t>
            </a:r>
          </a:p>
          <a:p>
            <a:pPr marL="698830" lvl="1" indent="-232943">
              <a:buFont typeface="+mj-lt"/>
              <a:buAutoNum type="alphaLcPeriod"/>
            </a:pPr>
            <a:r>
              <a:rPr lang="en-US" strike="sngStrike" dirty="0"/>
              <a:t>Student teaching in other subjects</a:t>
            </a:r>
          </a:p>
          <a:p>
            <a:endParaRPr lang="en-US" dirty="0"/>
          </a:p>
          <a:p>
            <a:r>
              <a:rPr lang="en-US" dirty="0"/>
              <a:t>The numbers in parentheses are standard errors.</a:t>
            </a:r>
          </a:p>
          <a:p>
            <a:r>
              <a:rPr lang="en-US" dirty="0"/>
              <a:t> </a:t>
            </a:r>
          </a:p>
          <a:p>
            <a:r>
              <a:rPr lang="en-US" b="1" dirty="0"/>
              <a:t>Findings Highlighted in Technical Report</a:t>
            </a:r>
            <a:endParaRPr lang="en-US" dirty="0"/>
          </a:p>
          <a:p>
            <a:endParaRPr lang="en-US" baseline="0" dirty="0" smtClean="0"/>
          </a:p>
          <a:p>
            <a:pPr defTabSz="931774">
              <a:defRPr/>
            </a:pPr>
            <a:r>
              <a:rPr lang="en-US" baseline="0" dirty="0" smtClean="0"/>
              <a:t>“</a:t>
            </a:r>
            <a:r>
              <a:rPr lang="en-US" dirty="0"/>
              <a:t>College courses have the potential to address content in more depth than may be possible in other professional development venues, such as workshops.  As another indicator of the extent to which science and mathematics teachers are staying current in their field, the National Survey asked teachers when they had last taken a formal course for college credit in both disciplinary content and how to teach that content.  As can be seen in Table 3.11, 53 percent of elementary science teachers, 40 percent at the middle school level, and 32 percent at the high school level have not taken a course for college credit in either science or the teaching of science in the last 10 years, including a handful of teachers who indicated they had never had coursework in these areas.  Grade range differences are less pronounced in mathematics, with 46 percent of elementary teachers and 38 percent of middle grades teachers not having taken coursework in mathematics or the teaching of mathematics in the last 10 years (see Table 3.12).”</a:t>
            </a:r>
          </a:p>
        </p:txBody>
      </p:sp>
      <p:sp>
        <p:nvSpPr>
          <p:cNvPr id="4" name="Slide Number Placeholder 3"/>
          <p:cNvSpPr>
            <a:spLocks noGrp="1"/>
          </p:cNvSpPr>
          <p:nvPr>
            <p:ph type="sldNum" sz="quarter" idx="10"/>
          </p:nvPr>
        </p:nvSpPr>
        <p:spPr/>
        <p:txBody>
          <a:bodyPr/>
          <a:lstStyle/>
          <a:p>
            <a:fld id="{B472F11F-6199-4934-A1DC-A9FDDA9F712C}" type="slidenum">
              <a:rPr lang="en-US" smtClean="0"/>
              <a:t>16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17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a:t>
            </a:r>
            <a:r>
              <a:rPr lang="en-US" baseline="0" dirty="0" smtClean="0"/>
              <a:t> 3.13, p. 40 in Technical Report</a:t>
            </a:r>
          </a:p>
          <a:p>
            <a:endParaRPr lang="en-US" baseline="0" dirty="0" smtClean="0"/>
          </a:p>
          <a:p>
            <a:r>
              <a:rPr lang="en-US" b="1" dirty="0"/>
              <a:t>This slide shows data </a:t>
            </a:r>
            <a:r>
              <a:rPr lang="en-US" b="1" dirty="0" smtClean="0"/>
              <a:t>from an </a:t>
            </a:r>
            <a:r>
              <a:rPr lang="en-US" b="1" dirty="0"/>
              <a:t>individual </a:t>
            </a:r>
            <a:r>
              <a:rPr lang="en-US" b="1" dirty="0" smtClean="0"/>
              <a:t>item. </a:t>
            </a:r>
            <a:endParaRPr lang="en-US" dirty="0"/>
          </a:p>
          <a:p>
            <a:r>
              <a:rPr lang="en-US" dirty="0"/>
              <a:t> </a:t>
            </a:r>
          </a:p>
          <a:p>
            <a:r>
              <a:rPr lang="en-US" dirty="0"/>
              <a:t>Science Teacher Questionnaire</a:t>
            </a:r>
          </a:p>
          <a:p>
            <a:pPr defTabSz="931774">
              <a:defRPr/>
            </a:pPr>
            <a:r>
              <a:rPr lang="en-US" dirty="0"/>
              <a:t>Q34. Considering all the opportunities to learn about science or the teaching of science (professional development and coursework) in the last 3 years, how much was each of the following emphasized? (Response Options: [1] Not at all, [2] 2 of 5, [3] Somewhat, [4] 4 of 5, [5] To a great extent)</a:t>
            </a:r>
          </a:p>
          <a:p>
            <a:pPr marL="698830" lvl="1" indent="-232943">
              <a:buFont typeface="+mj-lt"/>
              <a:buAutoNum type="alphaLcPeriod"/>
            </a:pPr>
            <a:r>
              <a:rPr lang="en-US" dirty="0"/>
              <a:t>Deepening your own science content knowledge</a:t>
            </a:r>
          </a:p>
          <a:p>
            <a:pPr marL="698830" lvl="1" indent="-232943">
              <a:buFont typeface="+mj-lt"/>
              <a:buAutoNum type="alphaLcPeriod"/>
            </a:pPr>
            <a:r>
              <a:rPr lang="en-US" dirty="0"/>
              <a:t>Learning about difficulties that students may have with particular science ideas and procedures</a:t>
            </a:r>
          </a:p>
          <a:p>
            <a:pPr marL="698830" lvl="1" indent="-232943">
              <a:buFont typeface="+mj-lt"/>
              <a:buAutoNum type="alphaLcPeriod"/>
            </a:pPr>
            <a:r>
              <a:rPr lang="en-US" dirty="0"/>
              <a:t>Finding out what students think or already know about the key science ideas prior to instruction on those ideas</a:t>
            </a:r>
          </a:p>
          <a:p>
            <a:pPr marL="698830" lvl="1" indent="-232943">
              <a:buFont typeface="+mj-lt"/>
              <a:buAutoNum type="alphaLcPeriod"/>
            </a:pPr>
            <a:r>
              <a:rPr lang="en-US" dirty="0"/>
              <a:t>Implementing the science textbook/module to be used in your classroom</a:t>
            </a:r>
          </a:p>
          <a:p>
            <a:pPr marL="698830" lvl="1" indent="-232943">
              <a:buFont typeface="+mj-lt"/>
              <a:buAutoNum type="alphaLcPeriod"/>
            </a:pPr>
            <a:r>
              <a:rPr lang="en-US" dirty="0"/>
              <a:t>Planning instruction so students at different levels of achievement can increase their understanding of the ideas targeted in each activity</a:t>
            </a:r>
          </a:p>
          <a:p>
            <a:pPr marL="698830" lvl="1" indent="-232943">
              <a:buFont typeface="+mj-lt"/>
              <a:buAutoNum type="alphaLcPeriod"/>
            </a:pPr>
            <a:r>
              <a:rPr lang="en-US" dirty="0"/>
              <a:t>Monitoring student understanding during science instruction</a:t>
            </a:r>
          </a:p>
          <a:p>
            <a:pPr marL="698830" lvl="1" indent="-232943">
              <a:buFont typeface="+mj-lt"/>
              <a:buAutoNum type="alphaLcPeriod"/>
            </a:pPr>
            <a:r>
              <a:rPr lang="en-US" dirty="0"/>
              <a:t>Providing enrichment experiences for gifted students</a:t>
            </a:r>
          </a:p>
          <a:p>
            <a:pPr marL="698830" lvl="1" indent="-232943">
              <a:buFont typeface="+mj-lt"/>
              <a:buAutoNum type="alphaLcPeriod"/>
            </a:pPr>
            <a:r>
              <a:rPr lang="en-US" dirty="0"/>
              <a:t>Providing alternative science learning experiences for students with special needs</a:t>
            </a:r>
          </a:p>
          <a:p>
            <a:pPr marL="698830" lvl="1" indent="-232943">
              <a:buFont typeface="+mj-lt"/>
              <a:buAutoNum type="alphaLcPeriod"/>
            </a:pPr>
            <a:r>
              <a:rPr lang="en-US" dirty="0"/>
              <a:t>Teaching science to English-language learners</a:t>
            </a:r>
          </a:p>
          <a:p>
            <a:pPr marL="698830" lvl="1" indent="-232943">
              <a:buFont typeface="+mj-lt"/>
              <a:buAutoNum type="alphaLcPeriod"/>
            </a:pPr>
            <a:r>
              <a:rPr lang="en-US" dirty="0"/>
              <a:t>Assessing student understanding at the conclusion of instruction on a topic</a:t>
            </a:r>
          </a:p>
          <a:p>
            <a:r>
              <a:rPr lang="en-US" dirty="0"/>
              <a:t> </a:t>
            </a:r>
          </a:p>
          <a:p>
            <a:r>
              <a:rPr lang="en-US" dirty="0"/>
              <a:t>The numbers in parentheses are standard errors.</a:t>
            </a:r>
          </a:p>
          <a:p>
            <a:r>
              <a:rPr lang="en-US" dirty="0"/>
              <a:t> </a:t>
            </a:r>
          </a:p>
          <a:p>
            <a:r>
              <a:rPr lang="en-US" b="1" dirty="0"/>
              <a:t>Findings Highlighted in Technical Report</a:t>
            </a:r>
            <a:endParaRPr lang="en-US" dirty="0"/>
          </a:p>
          <a:p>
            <a:pPr defTabSz="931774">
              <a:defRPr/>
            </a:pPr>
            <a:r>
              <a:rPr lang="en-US" dirty="0"/>
              <a:t>“Another series of items asked about the focus of the opportunities teachers had to learn about content and the teaching of that content in the last three years, whether through professional development or college coursework.  In science, teachers report that their recent professional development/coursework heavily emphasized planning instruction to enable students at different levels of achievement to enhance their understanding of the targeted ideas, monitoring student understanding during instruction, and assessing student understanding at the end of instruction on a topic (see Table 3.13).  Professional development for elementary teachers was more likely than that for teachers in the higher grades to emphasize implementing the science instructional materials designated for use in their classroom.  Surprisingly, learning opportunities for elementary science teachers were less likely than those for their middle and high school counterparts to emphasize deepening teacher content knowledge and considering difficulties students might have in learning particular ideas.”</a:t>
            </a:r>
          </a:p>
        </p:txBody>
      </p:sp>
      <p:sp>
        <p:nvSpPr>
          <p:cNvPr id="4" name="Slide Number Placeholder 3"/>
          <p:cNvSpPr>
            <a:spLocks noGrp="1"/>
          </p:cNvSpPr>
          <p:nvPr>
            <p:ph type="sldNum" sz="quarter" idx="10"/>
          </p:nvPr>
        </p:nvSpPr>
        <p:spPr/>
        <p:txBody>
          <a:bodyPr/>
          <a:lstStyle/>
          <a:p>
            <a:fld id="{B472F11F-6199-4934-A1DC-A9FDDA9F712C}" type="slidenum">
              <a:rPr lang="en-US" smtClean="0"/>
              <a:t>18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classes for which the teacher selected “heavy emphasis” on a 4-point response scale with the options of “none,” “minimal emphasis,” “moderate emphasis,” and “heavy emphasis</a:t>
            </a:r>
            <a:r>
              <a:rPr lang="en-US" dirty="0" smtClean="0"/>
              <a:t>.”</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 Each grade-level chart is sorted independently; consequently items may appear in different orders.</a:t>
            </a:r>
          </a:p>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19</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2</a:t>
            </a:fld>
            <a:endParaRPr lang="en-US"/>
          </a:p>
        </p:txBody>
      </p:sp>
    </p:spTree>
    <p:extLst>
      <p:ext uri="{BB962C8B-B14F-4D97-AF65-F5344CB8AC3E}">
        <p14:creationId xmlns:p14="http://schemas.microsoft.com/office/powerpoint/2010/main" val="34180940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classes for which the teacher selected “heavy emphasis” on a 4-point response scale with the options of “none,” “minimal emphasis,” “moderate emphasis,” and “heavy emphasis</a:t>
            </a:r>
            <a:r>
              <a:rPr lang="en-US" dirty="0" smtClean="0"/>
              <a:t>.”</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 Each grade-level chart is sorted independently; consequently items may appear in different orders.</a:t>
            </a:r>
          </a:p>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20</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classes for which the teacher selected “heavy emphasis” on a 4-point response scale with the options of “none,” “minimal emphasis,” “moderate emphasis,” and “heavy emphasis</a:t>
            </a:r>
            <a:r>
              <a:rPr lang="en-US" dirty="0" smtClean="0"/>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 Each grade-level chart is sorted independently; consequently items may appear in different orders.</a:t>
            </a:r>
          </a:p>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21</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classes for which the teacher selected “heavy emphasis” on a 4-point response scale with the options of “none,” “minimal emphasis,” “moderate emphasis,” and “heavy emphasis</a:t>
            </a:r>
            <a:r>
              <a:rPr lang="en-US" dirty="0" smtClean="0"/>
              <a:t>.”</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 Each grade-level chart is sorted independently; consequently items may appear in different orders.</a:t>
            </a:r>
          </a:p>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22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classes for which the teacher selected “heavy emphasis” on a 4-point response scale with the options of “none,” “minimal emphasis,” “moderate emphasis,” and “heavy emphasis</a:t>
            </a:r>
            <a:r>
              <a:rPr lang="en-US" dirty="0" smtClean="0"/>
              <a:t>.”</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 Each grade-level chart is sorted independently; consequently items may appear in different orders.</a:t>
            </a:r>
          </a:p>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23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classes for which the teacher selected “heavy emphasis” on a 4-point response scale with the options of “none,” “minimal emphasis,” “moderate emphasis,” and “heavy emphasis</a:t>
            </a:r>
            <a:r>
              <a:rPr lang="en-US" dirty="0" smtClean="0"/>
              <a:t>.”</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 Each grade-level chart is sorted independently; consequently items may appear in different orders.</a:t>
            </a:r>
          </a:p>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24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3.17,</a:t>
            </a:r>
            <a:r>
              <a:rPr lang="en-US" baseline="0" dirty="0" smtClean="0"/>
              <a:t> p. 42 in Technical Report</a:t>
            </a:r>
          </a:p>
          <a:p>
            <a:endParaRPr lang="en-US" baseline="0" dirty="0" smtClean="0"/>
          </a:p>
          <a:p>
            <a:r>
              <a:rPr lang="en-US" b="1" dirty="0"/>
              <a:t>This slide shows data </a:t>
            </a:r>
            <a:r>
              <a:rPr lang="en-US" b="1" dirty="0" smtClean="0"/>
              <a:t>from an individual item. </a:t>
            </a:r>
            <a:endParaRPr lang="en-US" dirty="0"/>
          </a:p>
          <a:p>
            <a:r>
              <a:rPr lang="en-US" dirty="0"/>
              <a:t> </a:t>
            </a:r>
          </a:p>
          <a:p>
            <a:r>
              <a:rPr lang="en-US" dirty="0"/>
              <a:t>Science Teacher Questionnaire</a:t>
            </a:r>
          </a:p>
          <a:p>
            <a:r>
              <a:rPr lang="en-US" dirty="0"/>
              <a:t>Q35. In the last 3 years have you…  (Response Options: Yes, No)</a:t>
            </a:r>
          </a:p>
          <a:p>
            <a:pPr marL="698830" lvl="1" indent="-232943">
              <a:buFont typeface="+mj-lt"/>
              <a:buAutoNum type="alphaLcPeriod"/>
            </a:pPr>
            <a:r>
              <a:rPr lang="en-US" strike="sngStrike" dirty="0"/>
              <a:t>received feedback about your science teaching from a mentor/coach formally assigned by the school or district/diocese?</a:t>
            </a:r>
          </a:p>
          <a:p>
            <a:pPr marL="698830" lvl="1" indent="-232943">
              <a:buFont typeface="+mj-lt"/>
              <a:buAutoNum type="alphaLcPeriod"/>
            </a:pPr>
            <a:r>
              <a:rPr lang="en-US" b="0" dirty="0"/>
              <a:t>served as a formally-assigned mentor/coach for science teaching? (Please do not include supervision of student teachers.)</a:t>
            </a:r>
          </a:p>
          <a:p>
            <a:pPr marL="698830" lvl="1" indent="-232943">
              <a:buFont typeface="+mj-lt"/>
              <a:buAutoNum type="alphaLcPeriod"/>
            </a:pPr>
            <a:r>
              <a:rPr lang="en-US" b="0" dirty="0"/>
              <a:t>supervised a student teacher in your classroom? </a:t>
            </a:r>
          </a:p>
          <a:p>
            <a:pPr marL="698830" lvl="1" indent="-232943">
              <a:buFont typeface="+mj-lt"/>
              <a:buAutoNum type="alphaLcPeriod"/>
            </a:pPr>
            <a:r>
              <a:rPr lang="en-US" b="0" dirty="0"/>
              <a:t>taught in-service workshops on science or science teaching? </a:t>
            </a:r>
          </a:p>
          <a:p>
            <a:pPr marL="698830" lvl="1" indent="-232943">
              <a:buFont typeface="+mj-lt"/>
              <a:buAutoNum type="alphaLcPeriod"/>
            </a:pPr>
            <a:r>
              <a:rPr lang="en-US" b="0" dirty="0"/>
              <a:t>led a professional learning community/lesson study/teacher study group focused on science or science teaching?</a:t>
            </a:r>
          </a:p>
          <a:p>
            <a:r>
              <a:rPr lang="en-US" dirty="0"/>
              <a:t> </a:t>
            </a:r>
          </a:p>
          <a:p>
            <a:r>
              <a:rPr lang="en-US" dirty="0"/>
              <a:t>The numbers in parentheses are standard errors.</a:t>
            </a:r>
          </a:p>
          <a:p>
            <a:r>
              <a:rPr lang="en-US" dirty="0"/>
              <a:t> </a:t>
            </a:r>
          </a:p>
          <a:p>
            <a:r>
              <a:rPr lang="en-US" b="1" dirty="0"/>
              <a:t>Findings Highlighted in Technical Report</a:t>
            </a:r>
            <a:endParaRPr lang="en-US" baseline="0" dirty="0" smtClean="0"/>
          </a:p>
          <a:p>
            <a:pPr defTabSz="931774">
              <a:defRPr/>
            </a:pPr>
            <a:r>
              <a:rPr lang="en-US" dirty="0" smtClean="0"/>
              <a:t>“</a:t>
            </a:r>
            <a:r>
              <a:rPr lang="en-US" dirty="0"/>
              <a:t>In addition to asking teachers about their involvement as participants in professional development, the survey asked teachers whether they had served in various leadership roles in the profession in the last three years.  As can be seen in Tables 3.17 and 3.18, elementary teachers are far less likely than their secondary counterparts to have led teacher study groups, served as mentors/coaches for other teachers, and taught in-service workshops focused on science/mathematics.  In contrast, elementary teachers are more likely than middle and high school science/mathematics teachers to have supervised student teachers in the last three years.”</a:t>
            </a:r>
          </a:p>
        </p:txBody>
      </p:sp>
      <p:sp>
        <p:nvSpPr>
          <p:cNvPr id="4" name="Slide Number Placeholder 3"/>
          <p:cNvSpPr>
            <a:spLocks noGrp="1"/>
          </p:cNvSpPr>
          <p:nvPr>
            <p:ph type="sldNum" sz="quarter" idx="10"/>
          </p:nvPr>
        </p:nvSpPr>
        <p:spPr/>
        <p:txBody>
          <a:bodyPr/>
          <a:lstStyle/>
          <a:p>
            <a:fld id="{B472F11F-6199-4934-A1DC-A9FDDA9F712C}" type="slidenum">
              <a:rPr lang="en-US" smtClean="0"/>
              <a:t>25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26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27</a:t>
            </a:fld>
            <a:endParaRPr lang="en-US"/>
          </a:p>
        </p:txBody>
      </p:sp>
    </p:spTree>
    <p:extLst>
      <p:ext uri="{BB962C8B-B14F-4D97-AF65-F5344CB8AC3E}">
        <p14:creationId xmlns:p14="http://schemas.microsoft.com/office/powerpoint/2010/main" val="193634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science portion of Table 3.19, p. 43 in Technical Report</a:t>
            </a:r>
          </a:p>
          <a:p>
            <a:endParaRPr lang="en-US" dirty="0" smtClean="0"/>
          </a:p>
          <a:p>
            <a:r>
              <a:rPr lang="en-US" b="1" dirty="0" smtClean="0"/>
              <a:t>This slide shows data from an individual item. </a:t>
            </a:r>
          </a:p>
          <a:p>
            <a:r>
              <a:rPr lang="en-US" dirty="0"/>
              <a:t> </a:t>
            </a:r>
          </a:p>
          <a:p>
            <a:r>
              <a:rPr lang="en-US" dirty="0"/>
              <a:t>Science Program Questionnaire</a:t>
            </a:r>
          </a:p>
          <a:p>
            <a:pPr lvl="0"/>
            <a:r>
              <a:rPr lang="en-US" dirty="0"/>
              <a:t>Q39. This question is about in-service (professional development) programs offered by your school and/or district/diocese, possibly in conjunction with other organizations (for example: other school districts/dioceses, colleges or universities, museums, professional associations, commercial vendors).  In the last three years, has your school and/or district/diocese</a:t>
            </a:r>
            <a:r>
              <a:rPr lang="en-US" b="1" i="1" dirty="0"/>
              <a:t> </a:t>
            </a:r>
            <a:r>
              <a:rPr lang="en-US" dirty="0"/>
              <a:t>offered in-service workshops specifically focused on science or science teaching? </a:t>
            </a:r>
          </a:p>
          <a:p>
            <a:pPr marL="640594" lvl="1" indent="-174708">
              <a:buFont typeface="Courier New" panose="02070309020205020404" pitchFamily="49" charset="0"/>
              <a:buChar char="o"/>
            </a:pPr>
            <a:r>
              <a:rPr lang="en-US" dirty="0"/>
              <a:t>Yes</a:t>
            </a:r>
          </a:p>
          <a:p>
            <a:pPr marL="640594" lvl="1" indent="-174708">
              <a:buFont typeface="Courier New" panose="02070309020205020404" pitchFamily="49" charset="0"/>
              <a:buChar char="o"/>
            </a:pPr>
            <a:r>
              <a:rPr lang="en-US" dirty="0"/>
              <a:t>No</a:t>
            </a:r>
          </a:p>
          <a:p>
            <a:r>
              <a:rPr lang="en-US" dirty="0"/>
              <a:t> </a:t>
            </a:r>
          </a:p>
          <a:p>
            <a:r>
              <a:rPr lang="en-US" dirty="0"/>
              <a:t>The numbers in parentheses are standard errors.</a:t>
            </a:r>
          </a:p>
          <a:p>
            <a:r>
              <a:rPr lang="en-US" dirty="0"/>
              <a:t> </a:t>
            </a:r>
          </a:p>
          <a:p>
            <a:r>
              <a:rPr lang="en-US" b="1" dirty="0"/>
              <a:t>Findings Highlighted in Technical Report</a:t>
            </a:r>
            <a:endParaRPr lang="en-US" dirty="0" smtClean="0"/>
          </a:p>
          <a:p>
            <a:r>
              <a:rPr lang="en-US" dirty="0" smtClean="0"/>
              <a:t>“</a:t>
            </a:r>
            <a:r>
              <a:rPr lang="en-US" dirty="0"/>
              <a:t>School science and mathematics program representatives were asked whether professional development workshops in the designated discipline were offered by their school and/or district/diocese (if relevant), possibly in conjunction with other school systems, colleges or universities, museums, professional associations, and/or commercial vendors.  As can be seen in Table 3.19, locally offered workshops are more prevalent in mathematics than in science, and within each subject, are more prevalent in schools that include elementary grades than those that include grades 9–12.”</a:t>
            </a:r>
          </a:p>
        </p:txBody>
      </p:sp>
      <p:sp>
        <p:nvSpPr>
          <p:cNvPr id="4" name="Slide Number Placeholder 3"/>
          <p:cNvSpPr>
            <a:spLocks noGrp="1"/>
          </p:cNvSpPr>
          <p:nvPr>
            <p:ph type="sldNum" sz="quarter" idx="10"/>
          </p:nvPr>
        </p:nvSpPr>
        <p:spPr/>
        <p:txBody>
          <a:bodyPr/>
          <a:lstStyle/>
          <a:p>
            <a:fld id="{B472F11F-6199-4934-A1DC-A9FDDA9F712C}" type="slidenum">
              <a:rPr lang="en-US" smtClean="0"/>
              <a:t>28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29</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8A4DB-74D9-4B43-9EFB-8340370A0D69}" type="slidenum">
              <a:rPr lang="en-US" smtClean="0"/>
              <a:t>3</a:t>
            </a:fld>
            <a:endParaRPr lang="en-US"/>
          </a:p>
        </p:txBody>
      </p:sp>
    </p:spTree>
    <p:extLst>
      <p:ext uri="{BB962C8B-B14F-4D97-AF65-F5344CB8AC3E}">
        <p14:creationId xmlns:p14="http://schemas.microsoft.com/office/powerpoint/2010/main" val="13872953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science</a:t>
            </a:r>
            <a:r>
              <a:rPr lang="en-US" baseline="0" dirty="0" smtClean="0"/>
              <a:t> portion of </a:t>
            </a:r>
            <a:r>
              <a:rPr lang="en-US" dirty="0" smtClean="0"/>
              <a:t>Table 3.20, p. 44 in Technical Report</a:t>
            </a:r>
          </a:p>
          <a:p>
            <a:endParaRPr lang="en-US" dirty="0" smtClean="0"/>
          </a:p>
          <a:p>
            <a:r>
              <a:rPr lang="en-US" b="1" dirty="0"/>
              <a:t>This slide shows data from </a:t>
            </a:r>
            <a:r>
              <a:rPr lang="en-US" b="1" dirty="0" smtClean="0"/>
              <a:t>an individual item. </a:t>
            </a:r>
            <a:endParaRPr lang="en-US" dirty="0"/>
          </a:p>
          <a:p>
            <a:r>
              <a:rPr lang="en-US" dirty="0"/>
              <a:t> </a:t>
            </a:r>
          </a:p>
          <a:p>
            <a:r>
              <a:rPr lang="en-US" dirty="0"/>
              <a:t>Science Program Questionnaire</a:t>
            </a:r>
          </a:p>
          <a:p>
            <a:pPr defTabSz="931774">
              <a:defRPr/>
            </a:pPr>
            <a:r>
              <a:rPr lang="en-US" dirty="0"/>
              <a:t>Q40. Please indicate the extent to which in-service workshops offered by your school and/or </a:t>
            </a:r>
            <a:r>
              <a:rPr lang="en-US" dirty="0" smtClean="0"/>
              <a:t>district/diocese </a:t>
            </a:r>
            <a:r>
              <a:rPr lang="en-US" dirty="0"/>
              <a:t>in the last three years addressed deepening teacher understanding of each of the following: (Response Options: [1] Not at all, [2] 2 of 5, [3] Somewhat, [4] 4 of 5, [5] To a great extent)</a:t>
            </a:r>
          </a:p>
          <a:p>
            <a:pPr marL="698830" lvl="1" indent="-232943">
              <a:buFont typeface="+mj-lt"/>
              <a:buAutoNum type="alphaLcPeriod"/>
            </a:pPr>
            <a:r>
              <a:rPr lang="en-US" dirty="0"/>
              <a:t>Science content</a:t>
            </a:r>
          </a:p>
          <a:p>
            <a:pPr marL="698830" lvl="1" indent="-232943">
              <a:buFont typeface="+mj-lt"/>
              <a:buAutoNum type="alphaLcPeriod"/>
            </a:pPr>
            <a:r>
              <a:rPr lang="en-US" dirty="0"/>
              <a:t>State science standards</a:t>
            </a:r>
          </a:p>
          <a:p>
            <a:pPr marL="698830" lvl="1" indent="-232943">
              <a:buFont typeface="+mj-lt"/>
              <a:buAutoNum type="alphaLcPeriod"/>
            </a:pPr>
            <a:r>
              <a:rPr lang="en-US" dirty="0"/>
              <a:t>How to use particular science instructional materials (for example: textbooks or modules)</a:t>
            </a:r>
          </a:p>
          <a:p>
            <a:pPr marL="698830" lvl="1" indent="-232943">
              <a:buFont typeface="+mj-lt"/>
              <a:buAutoNum type="alphaLcPeriod"/>
            </a:pPr>
            <a:r>
              <a:rPr lang="en-US" dirty="0"/>
              <a:t>How students think about various science ideas</a:t>
            </a:r>
          </a:p>
          <a:p>
            <a:pPr marL="698830" lvl="1" indent="-232943">
              <a:buFont typeface="+mj-lt"/>
              <a:buAutoNum type="alphaLcPeriod"/>
            </a:pPr>
            <a:r>
              <a:rPr lang="en-US" dirty="0"/>
              <a:t>How to monitor student understanding during science instruction</a:t>
            </a:r>
          </a:p>
          <a:p>
            <a:pPr marL="698830" lvl="1" indent="-232943">
              <a:buFont typeface="+mj-lt"/>
              <a:buAutoNum type="alphaLcPeriod"/>
            </a:pPr>
            <a:r>
              <a:rPr lang="en-US" dirty="0"/>
              <a:t>How to adapt science instruction to address student misconceptions</a:t>
            </a:r>
          </a:p>
          <a:p>
            <a:pPr marL="698830" lvl="1" indent="-232943">
              <a:buFont typeface="+mj-lt"/>
              <a:buAutoNum type="alphaLcPeriod"/>
            </a:pPr>
            <a:r>
              <a:rPr lang="en-US" dirty="0"/>
              <a:t>How to use technology in science instruction</a:t>
            </a:r>
          </a:p>
          <a:p>
            <a:pPr marL="698830" lvl="1" indent="-232943">
              <a:buFont typeface="+mj-lt"/>
              <a:buAutoNum type="alphaLcPeriod"/>
            </a:pPr>
            <a:r>
              <a:rPr lang="en-US" dirty="0"/>
              <a:t>How to use investigation-oriented science teaching strategies</a:t>
            </a:r>
          </a:p>
          <a:p>
            <a:pPr marL="698830" lvl="1" indent="-232943">
              <a:buFont typeface="+mj-lt"/>
              <a:buAutoNum type="alphaLcPeriod"/>
            </a:pPr>
            <a:r>
              <a:rPr lang="en-US" dirty="0"/>
              <a:t>How to teach science to students who are English language learners</a:t>
            </a:r>
          </a:p>
          <a:p>
            <a:pPr marL="698830" lvl="1" indent="-232943">
              <a:buFont typeface="+mj-lt"/>
              <a:buAutoNum type="alphaLcPeriod"/>
            </a:pPr>
            <a:r>
              <a:rPr lang="en-US" dirty="0"/>
              <a:t>How to provide alternative science learning experiences for students with special needs</a:t>
            </a:r>
          </a:p>
          <a:p>
            <a:endParaRPr lang="en-US" dirty="0"/>
          </a:p>
          <a:p>
            <a:r>
              <a:rPr lang="en-US" dirty="0"/>
              <a:t>The numbers in parentheses are standard errors.</a:t>
            </a:r>
          </a:p>
          <a:p>
            <a:r>
              <a:rPr lang="en-US" dirty="0"/>
              <a:t> </a:t>
            </a:r>
          </a:p>
          <a:p>
            <a:r>
              <a:rPr lang="en-US" b="1" dirty="0"/>
              <a:t>Findings Highlighted in Technical Report</a:t>
            </a:r>
            <a:endParaRPr lang="en-US" dirty="0" smtClean="0"/>
          </a:p>
          <a:p>
            <a:pPr defTabSz="931774">
              <a:defRPr/>
            </a:pPr>
            <a:r>
              <a:rPr lang="en-US" dirty="0" smtClean="0"/>
              <a:t>“</a:t>
            </a:r>
            <a:r>
              <a:rPr lang="en-US" dirty="0"/>
              <a:t>Respondents who indicated that mathematics/science workshops were offered locally were asked about the extent to which that professional development addressed each of a number of areas.  In both science and mathematics, locally offered workshops are more likely to emphasize state standards than any other of the listed areas.  Locally offered workshops in science have a greater focus on investigation-oriented teaching strategies than those in mathematics.  In contrast, workshops offered at the local level in mathematics are more likely than those in science to emphasize how to monitor student understanding during instruction and how to provide alternative learning experiences for students with special needs (see Table 3.20).”</a:t>
            </a:r>
          </a:p>
        </p:txBody>
      </p:sp>
      <p:sp>
        <p:nvSpPr>
          <p:cNvPr id="4" name="Slide Number Placeholder 3"/>
          <p:cNvSpPr>
            <a:spLocks noGrp="1"/>
          </p:cNvSpPr>
          <p:nvPr>
            <p:ph type="sldNum" sz="quarter" idx="10"/>
          </p:nvPr>
        </p:nvSpPr>
        <p:spPr/>
        <p:txBody>
          <a:bodyPr/>
          <a:lstStyle/>
          <a:p>
            <a:fld id="{B472F11F-6199-4934-A1DC-A9FDDA9F712C}" type="slidenum">
              <a:rPr lang="en-US" smtClean="0"/>
              <a:t>30</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Substantial Focus </a:t>
            </a:r>
            <a:r>
              <a:rPr lang="en-US" baseline="0" dirty="0" smtClean="0"/>
              <a:t>i</a:t>
            </a:r>
            <a:r>
              <a:rPr lang="en-US" dirty="0" smtClean="0"/>
              <a:t>ncludes schools that selected</a:t>
            </a:r>
            <a:r>
              <a:rPr lang="en-US" baseline="0" dirty="0" smtClean="0"/>
              <a:t> “4 of 5” or “to a great extent” </a:t>
            </a:r>
            <a:r>
              <a:rPr lang="en-US" dirty="0" smtClean="0"/>
              <a:t>on a 5-point scale with the options of “not at all,” “2 of 5,” “somewhat,” “4 of 5,” and “to a great extent.”</a:t>
            </a:r>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31</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Substantial Focus </a:t>
            </a:r>
            <a:r>
              <a:rPr lang="en-US" baseline="0" dirty="0" smtClean="0"/>
              <a:t>i</a:t>
            </a:r>
            <a:r>
              <a:rPr lang="en-US" dirty="0" smtClean="0"/>
              <a:t>ncludes schools that selected</a:t>
            </a:r>
            <a:r>
              <a:rPr lang="en-US" baseline="0" dirty="0" smtClean="0"/>
              <a:t> “4 of 5” or “to a great extent” </a:t>
            </a:r>
            <a:r>
              <a:rPr lang="en-US" dirty="0" smtClean="0"/>
              <a:t>on a 5-point scale with the options of “not at all,” “2 of 5,” “somewhat,” “4 of 5,” and “to a great extent.”</a:t>
            </a:r>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32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science portion of Table 3.21,</a:t>
            </a:r>
            <a:r>
              <a:rPr lang="en-US" baseline="0" dirty="0" smtClean="0"/>
              <a:t> p. 44 in Technical Report</a:t>
            </a:r>
          </a:p>
          <a:p>
            <a:endParaRPr lang="en-US" baseline="0" dirty="0" smtClean="0"/>
          </a:p>
          <a:p>
            <a:r>
              <a:rPr lang="en-US" b="1" dirty="0"/>
              <a:t>This slide shows data </a:t>
            </a:r>
            <a:r>
              <a:rPr lang="en-US" b="1" dirty="0" smtClean="0"/>
              <a:t>from an </a:t>
            </a:r>
            <a:r>
              <a:rPr lang="en-US" b="1" dirty="0"/>
              <a:t>individual </a:t>
            </a:r>
            <a:r>
              <a:rPr lang="en-US" b="1" dirty="0" smtClean="0"/>
              <a:t>item. </a:t>
            </a:r>
            <a:endParaRPr lang="en-US" dirty="0"/>
          </a:p>
          <a:p>
            <a:r>
              <a:rPr lang="en-US" dirty="0"/>
              <a:t> </a:t>
            </a:r>
          </a:p>
          <a:p>
            <a:r>
              <a:rPr lang="en-US" dirty="0"/>
              <a:t>Science Program Questionnaire</a:t>
            </a:r>
          </a:p>
          <a:p>
            <a:pPr defTabSz="931774">
              <a:defRPr/>
            </a:pPr>
            <a:r>
              <a:rPr lang="en-US" dirty="0"/>
              <a:t>Q41. In the last three years, has your school offered teacher study groups where teachers meet on a regular basis to discuss teaching and learning of science, and possibly other content areas as well (sometimes referred to as Professional Learning Communities, PLCs, or lesson study)? </a:t>
            </a:r>
          </a:p>
          <a:p>
            <a:pPr marL="640594" lvl="1" indent="-174708">
              <a:buFont typeface="Courier New" panose="02070309020205020404" pitchFamily="49" charset="0"/>
              <a:buChar char="o"/>
            </a:pPr>
            <a:r>
              <a:rPr lang="en-US" dirty="0"/>
              <a:t>Yes</a:t>
            </a:r>
          </a:p>
          <a:p>
            <a:pPr marL="640594" lvl="1" indent="-174708">
              <a:buFont typeface="Courier New" panose="02070309020205020404" pitchFamily="49" charset="0"/>
              <a:buChar char="o"/>
            </a:pPr>
            <a:r>
              <a:rPr lang="en-US" dirty="0"/>
              <a:t>No</a:t>
            </a:r>
          </a:p>
          <a:p>
            <a:r>
              <a:rPr lang="en-US" dirty="0"/>
              <a:t> </a:t>
            </a:r>
          </a:p>
          <a:p>
            <a:r>
              <a:rPr lang="en-US" dirty="0"/>
              <a:t>The numbers in parentheses are standard errors.</a:t>
            </a:r>
          </a:p>
          <a:p>
            <a:r>
              <a:rPr lang="en-US" dirty="0"/>
              <a:t> </a:t>
            </a:r>
          </a:p>
          <a:p>
            <a:r>
              <a:rPr lang="en-US" b="1" dirty="0"/>
              <a:t>Findings Highlighted in Technical Report</a:t>
            </a:r>
            <a:endParaRPr lang="en-US" baseline="0" dirty="0" smtClean="0"/>
          </a:p>
          <a:p>
            <a:pPr defTabSz="931774">
              <a:defRPr/>
            </a:pPr>
            <a:r>
              <a:rPr lang="en-US" baseline="0" dirty="0" smtClean="0"/>
              <a:t>“</a:t>
            </a:r>
            <a:r>
              <a:rPr lang="en-US" dirty="0"/>
              <a:t>One concern about professional development workshops is that teachers may not be given adequate assistance in applying what they are learning to their own instruction.  Teacher study groups (Professional Learning Communities, lesson study, etc.) have the potential to help teachers focus on instruction.  School science and mathematics program representatives were asked whether their school has offered teacher study groups in the last three years where teachers meet on a regular basis to discuss science/mathematics teaching and learning.  As can be seen in Table 3.21, in elementary schools, study groups are more likely to have been offered in mathematics than in science.”</a:t>
            </a:r>
          </a:p>
        </p:txBody>
      </p:sp>
      <p:sp>
        <p:nvSpPr>
          <p:cNvPr id="4" name="Slide Number Placeholder 3"/>
          <p:cNvSpPr>
            <a:spLocks noGrp="1"/>
          </p:cNvSpPr>
          <p:nvPr>
            <p:ph type="sldNum" sz="quarter" idx="10"/>
          </p:nvPr>
        </p:nvSpPr>
        <p:spPr/>
        <p:txBody>
          <a:bodyPr/>
          <a:lstStyle/>
          <a:p>
            <a:fld id="{B472F11F-6199-4934-A1DC-A9FDDA9F712C}" type="slidenum">
              <a:rPr lang="en-US" smtClean="0"/>
              <a:t>33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34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science portion of Table 3.22,</a:t>
            </a:r>
            <a:r>
              <a:rPr lang="en-US" baseline="0" dirty="0" smtClean="0"/>
              <a:t> p. 45 in Technical Report</a:t>
            </a:r>
          </a:p>
          <a:p>
            <a:endParaRPr lang="en-US" baseline="0" dirty="0" smtClean="0"/>
          </a:p>
          <a:p>
            <a:r>
              <a:rPr lang="en-US" b="1" dirty="0"/>
              <a:t>This slide shows data from individual items. </a:t>
            </a:r>
            <a:endParaRPr lang="en-US" dirty="0"/>
          </a:p>
          <a:p>
            <a:r>
              <a:rPr lang="en-US" dirty="0"/>
              <a:t> </a:t>
            </a:r>
          </a:p>
          <a:p>
            <a:r>
              <a:rPr lang="en-US" dirty="0"/>
              <a:t>Science Program Questionnaire</a:t>
            </a:r>
          </a:p>
          <a:p>
            <a:r>
              <a:rPr lang="en-US" dirty="0"/>
              <a:t>Q42. [Presented only to schools that include any grades K–5] Are teachers of grades </a:t>
            </a:r>
            <a:r>
              <a:rPr lang="en-US" dirty="0" smtClean="0"/>
              <a:t>K–5 </a:t>
            </a:r>
            <a:r>
              <a:rPr lang="en-US" dirty="0"/>
              <a:t>science classes required to participate in these science-focused teacher study groups?</a:t>
            </a:r>
          </a:p>
          <a:p>
            <a:pPr marL="698830" lvl="1" indent="-232943">
              <a:buFont typeface="Courier New" panose="02070309020205020404" pitchFamily="49" charset="0"/>
              <a:buChar char="o"/>
            </a:pPr>
            <a:r>
              <a:rPr lang="en-US" dirty="0"/>
              <a:t>Yes</a:t>
            </a:r>
          </a:p>
          <a:p>
            <a:pPr marL="698830" lvl="1" indent="-232943">
              <a:buFont typeface="Courier New" panose="02070309020205020404" pitchFamily="49" charset="0"/>
              <a:buChar char="o"/>
            </a:pPr>
            <a:r>
              <a:rPr lang="en-US" dirty="0"/>
              <a:t>No</a:t>
            </a:r>
          </a:p>
          <a:p>
            <a:endParaRPr lang="en-US" dirty="0"/>
          </a:p>
          <a:p>
            <a:r>
              <a:rPr lang="en-US" dirty="0"/>
              <a:t>Q43. [Presented only to schools that include any grades 6–8] Are teachers of grades </a:t>
            </a:r>
            <a:r>
              <a:rPr lang="en-US" dirty="0" smtClean="0"/>
              <a:t>6–8 </a:t>
            </a:r>
            <a:r>
              <a:rPr lang="en-US" dirty="0"/>
              <a:t>science classes required to participate in these science-focused teacher study groups?</a:t>
            </a:r>
          </a:p>
          <a:p>
            <a:pPr marL="640594" lvl="1" indent="-174708">
              <a:buFont typeface="Courier New" panose="02070309020205020404" pitchFamily="49" charset="0"/>
              <a:buChar char="o"/>
            </a:pPr>
            <a:r>
              <a:rPr lang="en-US" dirty="0"/>
              <a:t>Yes</a:t>
            </a:r>
          </a:p>
          <a:p>
            <a:pPr marL="640594" lvl="1" indent="-174708">
              <a:buFont typeface="Courier New" panose="02070309020205020404" pitchFamily="49" charset="0"/>
              <a:buChar char="o"/>
            </a:pPr>
            <a:r>
              <a:rPr lang="en-US" dirty="0"/>
              <a:t>No</a:t>
            </a:r>
          </a:p>
          <a:p>
            <a:endParaRPr lang="en-US" dirty="0"/>
          </a:p>
          <a:p>
            <a:r>
              <a:rPr lang="en-US" dirty="0"/>
              <a:t>Q44. [Presented only to schools that include any grades 9–12] Are teachers of grades </a:t>
            </a:r>
            <a:r>
              <a:rPr lang="en-US" dirty="0" smtClean="0"/>
              <a:t>9–12 </a:t>
            </a:r>
            <a:r>
              <a:rPr lang="en-US" dirty="0"/>
              <a:t>science classes required to participate in these science-focused teacher study groups?</a:t>
            </a:r>
          </a:p>
          <a:p>
            <a:pPr marL="640594" lvl="1" indent="-174708">
              <a:buFont typeface="Courier New" panose="02070309020205020404" pitchFamily="49" charset="0"/>
              <a:buChar char="o"/>
            </a:pPr>
            <a:r>
              <a:rPr lang="en-US" dirty="0"/>
              <a:t>Yes</a:t>
            </a:r>
          </a:p>
          <a:p>
            <a:pPr marL="640594" lvl="1" indent="-174708">
              <a:buFont typeface="Courier New" panose="02070309020205020404" pitchFamily="49" charset="0"/>
              <a:buChar char="o"/>
            </a:pPr>
            <a:r>
              <a:rPr lang="en-US" dirty="0"/>
              <a:t>No</a:t>
            </a:r>
          </a:p>
          <a:p>
            <a:endParaRPr lang="en-US" dirty="0"/>
          </a:p>
          <a:p>
            <a:r>
              <a:rPr lang="en-US" dirty="0"/>
              <a:t>Q45. Has your school specified a schedule for when these science-focused teacher study groups are expected to meet?</a:t>
            </a:r>
          </a:p>
          <a:p>
            <a:pPr marL="640594" lvl="1" indent="-174708">
              <a:buFont typeface="Courier New" panose="02070309020205020404" pitchFamily="49" charset="0"/>
              <a:buChar char="o"/>
            </a:pPr>
            <a:r>
              <a:rPr lang="en-US" dirty="0"/>
              <a:t>Yes</a:t>
            </a:r>
          </a:p>
          <a:p>
            <a:pPr marL="640594" lvl="1" indent="-174708">
              <a:buFont typeface="Courier New" panose="02070309020205020404" pitchFamily="49" charset="0"/>
              <a:buChar char="o"/>
            </a:pPr>
            <a:r>
              <a:rPr lang="en-US" dirty="0"/>
              <a:t>No   </a:t>
            </a:r>
          </a:p>
          <a:p>
            <a:endParaRPr lang="en-US" dirty="0"/>
          </a:p>
          <a:p>
            <a:r>
              <a:rPr lang="en-US" dirty="0"/>
              <a:t>Q51. Have there been designated leaders for these science-focused teacher study groups?</a:t>
            </a:r>
          </a:p>
          <a:p>
            <a:pPr marL="640594" lvl="1" indent="-174708">
              <a:buFont typeface="Courier New" panose="02070309020205020404" pitchFamily="49" charset="0"/>
              <a:buChar char="o"/>
            </a:pPr>
            <a:r>
              <a:rPr lang="en-US" dirty="0"/>
              <a:t>Yes</a:t>
            </a:r>
          </a:p>
          <a:p>
            <a:pPr marL="640594" lvl="1" indent="-174708">
              <a:buFont typeface="Courier New" panose="02070309020205020404" pitchFamily="49" charset="0"/>
              <a:buChar char="o"/>
            </a:pPr>
            <a:r>
              <a:rPr lang="en-US" dirty="0"/>
              <a:t>No   </a:t>
            </a:r>
          </a:p>
          <a:p>
            <a:endParaRPr lang="en-US" dirty="0"/>
          </a:p>
          <a:p>
            <a:r>
              <a:rPr lang="en-US" dirty="0"/>
              <a:t>The numbers in parentheses are standard errors.</a:t>
            </a:r>
          </a:p>
          <a:p>
            <a:r>
              <a:rPr lang="en-US" dirty="0"/>
              <a:t> </a:t>
            </a:r>
          </a:p>
          <a:p>
            <a:r>
              <a:rPr lang="en-US" b="1" dirty="0"/>
              <a:t>Findings Highlighted in Technical Report</a:t>
            </a:r>
            <a:endParaRPr lang="en-US" baseline="0" dirty="0" smtClean="0"/>
          </a:p>
          <a:p>
            <a:r>
              <a:rPr lang="en-US" baseline="0" dirty="0" smtClean="0"/>
              <a:t>“</a:t>
            </a:r>
            <a:r>
              <a:rPr lang="en-US" dirty="0"/>
              <a:t>As can be seen in Table 3.22, these study groups are similar in terms of whether teachers have been required to participate, whether the groups have operated on specified schedules, and whether they have had designated leaders.”</a:t>
            </a:r>
          </a:p>
        </p:txBody>
      </p:sp>
      <p:sp>
        <p:nvSpPr>
          <p:cNvPr id="4" name="Slide Number Placeholder 3"/>
          <p:cNvSpPr>
            <a:spLocks noGrp="1"/>
          </p:cNvSpPr>
          <p:nvPr>
            <p:ph type="sldNum" sz="quarter" idx="10"/>
          </p:nvPr>
        </p:nvSpPr>
        <p:spPr/>
        <p:txBody>
          <a:bodyPr/>
          <a:lstStyle/>
          <a:p>
            <a:fld id="{B472F11F-6199-4934-A1DC-A9FDDA9F712C}" type="slidenum">
              <a:rPr lang="en-US" smtClean="0"/>
              <a:t>35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36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science portion of Table 3.23, p. 44 in Technical Report</a:t>
            </a:r>
          </a:p>
          <a:p>
            <a:endParaRPr lang="en-US" dirty="0" smtClean="0"/>
          </a:p>
          <a:p>
            <a:r>
              <a:rPr lang="en-US" b="1" dirty="0"/>
              <a:t>This slide shows data from </a:t>
            </a:r>
            <a:r>
              <a:rPr lang="en-US" b="1" dirty="0" smtClean="0"/>
              <a:t>an individual item. </a:t>
            </a:r>
            <a:endParaRPr lang="en-US" dirty="0"/>
          </a:p>
          <a:p>
            <a:r>
              <a:rPr lang="en-US" dirty="0"/>
              <a:t> </a:t>
            </a:r>
          </a:p>
          <a:p>
            <a:r>
              <a:rPr lang="en-US" dirty="0"/>
              <a:t>Science Program Questionnaire</a:t>
            </a:r>
          </a:p>
          <a:p>
            <a:r>
              <a:rPr lang="en-US" dirty="0"/>
              <a:t>Q52. The designated leaders of these science-focused teacher study groups were from: (Select all that apply.)</a:t>
            </a:r>
          </a:p>
          <a:p>
            <a:pPr marL="698830" lvl="1" indent="-232943">
              <a:buFont typeface="Wingdings" panose="05000000000000000000" pitchFamily="2" charset="2"/>
              <a:buChar char="q"/>
            </a:pPr>
            <a:r>
              <a:rPr lang="en-US" dirty="0"/>
              <a:t>This school</a:t>
            </a:r>
          </a:p>
          <a:p>
            <a:pPr marL="698830" lvl="1" indent="-232943">
              <a:buFont typeface="Wingdings" panose="05000000000000000000" pitchFamily="2" charset="2"/>
              <a:buChar char="q"/>
            </a:pPr>
            <a:r>
              <a:rPr lang="en-US" dirty="0"/>
              <a:t>Elsewhere in this district/diocese  [Not presented to non-Catholic private schools]</a:t>
            </a:r>
          </a:p>
          <a:p>
            <a:pPr marL="698830" lvl="1" indent="-232943">
              <a:buFont typeface="Wingdings" panose="05000000000000000000" pitchFamily="2" charset="2"/>
              <a:buChar char="q"/>
            </a:pPr>
            <a:r>
              <a:rPr lang="en-US" dirty="0"/>
              <a:t>College or University </a:t>
            </a:r>
          </a:p>
          <a:p>
            <a:pPr marL="698830" lvl="1" indent="-232943">
              <a:buFont typeface="Wingdings" panose="05000000000000000000" pitchFamily="2" charset="2"/>
              <a:buChar char="q"/>
            </a:pPr>
            <a:r>
              <a:rPr lang="en-US" dirty="0"/>
              <a:t>External consultants</a:t>
            </a:r>
          </a:p>
          <a:p>
            <a:pPr marL="698830" lvl="1" indent="-232943">
              <a:buFont typeface="Wingdings" panose="05000000000000000000" pitchFamily="2" charset="2"/>
              <a:buChar char="q"/>
            </a:pPr>
            <a:r>
              <a:rPr lang="en-US" dirty="0"/>
              <a:t>Other (please specify: _____) </a:t>
            </a:r>
          </a:p>
          <a:p>
            <a:r>
              <a:rPr lang="en-US" dirty="0"/>
              <a:t> </a:t>
            </a:r>
          </a:p>
          <a:p>
            <a:r>
              <a:rPr lang="en-US" dirty="0"/>
              <a:t>The numbers in parentheses are standard errors.</a:t>
            </a:r>
          </a:p>
          <a:p>
            <a:r>
              <a:rPr lang="en-US" dirty="0"/>
              <a:t> </a:t>
            </a:r>
          </a:p>
          <a:p>
            <a:r>
              <a:rPr lang="en-US" b="1" dirty="0"/>
              <a:t>Findings Highlighted in Technical Report</a:t>
            </a:r>
            <a:endParaRPr lang="en-US" dirty="0" smtClean="0"/>
          </a:p>
          <a:p>
            <a:r>
              <a:rPr lang="en-US" dirty="0" smtClean="0"/>
              <a:t>“</a:t>
            </a:r>
            <a:r>
              <a:rPr lang="en-US" dirty="0"/>
              <a:t>When study groups have had designated leaders, in both science and mathematics, the leaders have been most likely to come from within the school (see Table 3.23).”</a:t>
            </a:r>
          </a:p>
        </p:txBody>
      </p:sp>
      <p:sp>
        <p:nvSpPr>
          <p:cNvPr id="4" name="Slide Number Placeholder 3"/>
          <p:cNvSpPr>
            <a:spLocks noGrp="1"/>
          </p:cNvSpPr>
          <p:nvPr>
            <p:ph type="sldNum" sz="quarter" idx="10"/>
          </p:nvPr>
        </p:nvSpPr>
        <p:spPr/>
        <p:txBody>
          <a:bodyPr/>
          <a:lstStyle/>
          <a:p>
            <a:fld id="{B472F11F-6199-4934-A1DC-A9FDDA9F712C}" type="slidenum">
              <a:rPr lang="en-US" smtClean="0"/>
              <a:t>37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Includes only those schools that offered teacher study groups in the last three years with designated leaders.</a:t>
            </a:r>
          </a:p>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38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science portion of Table 3.24,</a:t>
            </a:r>
            <a:r>
              <a:rPr lang="en-US" baseline="0" dirty="0" smtClean="0"/>
              <a:t> p. 45 in Technical Report</a:t>
            </a:r>
          </a:p>
          <a:p>
            <a:endParaRPr lang="en-US" baseline="0" dirty="0" smtClean="0"/>
          </a:p>
          <a:p>
            <a:r>
              <a:rPr lang="en-US" b="1" dirty="0"/>
              <a:t>This slide shows data from individual items. </a:t>
            </a:r>
            <a:endParaRPr lang="en-US" dirty="0"/>
          </a:p>
          <a:p>
            <a:r>
              <a:rPr lang="en-US" dirty="0"/>
              <a:t> </a:t>
            </a:r>
          </a:p>
          <a:p>
            <a:r>
              <a:rPr lang="en-US" dirty="0"/>
              <a:t>Science Program Questionnaire</a:t>
            </a:r>
          </a:p>
          <a:p>
            <a:r>
              <a:rPr lang="en-US" b="1" i="1" dirty="0"/>
              <a:t>Duration</a:t>
            </a:r>
          </a:p>
          <a:p>
            <a:r>
              <a:rPr lang="en-US" dirty="0"/>
              <a:t>Q46. Over what period of time were these science-focused teacher study groups typically expected to meet?</a:t>
            </a:r>
          </a:p>
          <a:p>
            <a:pPr marL="640594" lvl="1" indent="-174708">
              <a:buFont typeface="Courier New" panose="02070309020205020404" pitchFamily="49" charset="0"/>
              <a:buChar char="o"/>
            </a:pPr>
            <a:r>
              <a:rPr lang="en-US" dirty="0"/>
              <a:t>The entire school year</a:t>
            </a:r>
          </a:p>
          <a:p>
            <a:pPr marL="640594" lvl="1" indent="-174708">
              <a:buFont typeface="Courier New" panose="02070309020205020404" pitchFamily="49" charset="0"/>
              <a:buChar char="o"/>
            </a:pPr>
            <a:r>
              <a:rPr lang="en-US" dirty="0"/>
              <a:t>One semester</a:t>
            </a:r>
          </a:p>
          <a:p>
            <a:pPr marL="640594" lvl="1" indent="-174708">
              <a:buFont typeface="Courier New" panose="02070309020205020404" pitchFamily="49" charset="0"/>
              <a:buChar char="o"/>
            </a:pPr>
            <a:r>
              <a:rPr lang="en-US" dirty="0"/>
              <a:t>Less than one semester</a:t>
            </a:r>
          </a:p>
          <a:p>
            <a:endParaRPr lang="en-US" b="1" i="1" dirty="0"/>
          </a:p>
          <a:p>
            <a:r>
              <a:rPr lang="en-US" b="1" i="1" dirty="0"/>
              <a:t>Frequency</a:t>
            </a:r>
          </a:p>
          <a:p>
            <a:r>
              <a:rPr lang="en-US" dirty="0"/>
              <a:t>Q47. How often have these science-focused teacher study groups typically been expected to meet?</a:t>
            </a:r>
          </a:p>
          <a:p>
            <a:pPr marL="640594" lvl="1" indent="-174708">
              <a:buFont typeface="Courier New" panose="02070309020205020404" pitchFamily="49" charset="0"/>
              <a:buChar char="o"/>
            </a:pPr>
            <a:r>
              <a:rPr lang="en-US" dirty="0"/>
              <a:t>Less than once a month</a:t>
            </a:r>
          </a:p>
          <a:p>
            <a:pPr marL="640594" lvl="1" indent="-174708">
              <a:buFont typeface="Courier New" panose="02070309020205020404" pitchFamily="49" charset="0"/>
              <a:buChar char="o"/>
            </a:pPr>
            <a:r>
              <a:rPr lang="en-US" dirty="0"/>
              <a:t>Once a month</a:t>
            </a:r>
          </a:p>
          <a:p>
            <a:pPr marL="640594" lvl="1" indent="-174708">
              <a:buFont typeface="Courier New" panose="02070309020205020404" pitchFamily="49" charset="0"/>
              <a:buChar char="o"/>
            </a:pPr>
            <a:r>
              <a:rPr lang="en-US" dirty="0"/>
              <a:t>Twice a month</a:t>
            </a:r>
          </a:p>
          <a:p>
            <a:pPr marL="640594" lvl="1" indent="-174708">
              <a:buFont typeface="Courier New" panose="02070309020205020404" pitchFamily="49" charset="0"/>
              <a:buChar char="o"/>
            </a:pPr>
            <a:r>
              <a:rPr lang="en-US" dirty="0"/>
              <a:t>More than twice a month</a:t>
            </a:r>
          </a:p>
          <a:p>
            <a:endParaRPr lang="en-US" dirty="0"/>
          </a:p>
          <a:p>
            <a:r>
              <a:rPr lang="en-US" dirty="0"/>
              <a:t>The numbers in parentheses are standard errors.</a:t>
            </a:r>
          </a:p>
          <a:p>
            <a:r>
              <a:rPr lang="en-US" dirty="0"/>
              <a:t> </a:t>
            </a:r>
          </a:p>
          <a:p>
            <a:r>
              <a:rPr lang="en-US" b="1" dirty="0"/>
              <a:t>Findings Highlighted in Technical Report</a:t>
            </a:r>
            <a:endParaRPr lang="en-US" baseline="0" dirty="0" smtClean="0"/>
          </a:p>
          <a:p>
            <a:pPr defTabSz="931774">
              <a:defRPr/>
            </a:pPr>
            <a:r>
              <a:rPr lang="en-US" baseline="0" dirty="0" smtClean="0"/>
              <a:t>“</a:t>
            </a:r>
            <a:r>
              <a:rPr lang="en-US" dirty="0"/>
              <a:t>Table 3.24 shows the frequency and duration of school-based study groups that have a specified schedule.  Note that although most study groups in both science and mathematics have met for the entire school year, there is considerable variation in the frequency of study group meetings, with roughly a third meeting more than twice a month, but some meeting far less frequently.”</a:t>
            </a:r>
          </a:p>
        </p:txBody>
      </p:sp>
      <p:sp>
        <p:nvSpPr>
          <p:cNvPr id="4" name="Slide Number Placeholder 3"/>
          <p:cNvSpPr>
            <a:spLocks noGrp="1"/>
          </p:cNvSpPr>
          <p:nvPr>
            <p:ph type="sldNum" sz="quarter" idx="10"/>
          </p:nvPr>
        </p:nvSpPr>
        <p:spPr/>
        <p:txBody>
          <a:bodyPr/>
          <a:lstStyle/>
          <a:p>
            <a:fld id="{B472F11F-6199-4934-A1DC-A9FDDA9F712C}" type="slidenum">
              <a:rPr lang="en-US" smtClean="0"/>
              <a:t>39</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3.1, p. 33 in Technical Report</a:t>
            </a:r>
          </a:p>
          <a:p>
            <a:endParaRPr lang="en-US" dirty="0" smtClean="0"/>
          </a:p>
          <a:p>
            <a:r>
              <a:rPr lang="en-US" b="1" dirty="0" smtClean="0"/>
              <a:t>This slide shows data from an individual item. </a:t>
            </a:r>
            <a:endParaRPr lang="en-US" dirty="0" smtClean="0"/>
          </a:p>
          <a:p>
            <a:r>
              <a:rPr lang="en-US" dirty="0"/>
              <a:t> </a:t>
            </a:r>
          </a:p>
          <a:p>
            <a:r>
              <a:rPr lang="en-US" dirty="0"/>
              <a:t>Science Teacher Questionnaire</a:t>
            </a:r>
          </a:p>
          <a:p>
            <a:pPr defTabSz="931774">
              <a:defRPr/>
            </a:pPr>
            <a:r>
              <a:rPr lang="en-US" dirty="0"/>
              <a:t>Q29. When did you last participate in professional development (sometimes called in-service education) focused on science or science teaching? (Include attendance at professional meetings, workshops, and conferences, as well as professional learning communities/lesson studies/teacher study groups. Do not include formal courses for which you received college credit or time you spent providing professional development for other teachers.)</a:t>
            </a:r>
          </a:p>
          <a:p>
            <a:pPr marL="640594" lvl="1" indent="-174708">
              <a:buFont typeface="Courier New" panose="02070309020205020404" pitchFamily="49" charset="0"/>
              <a:buChar char="o"/>
            </a:pPr>
            <a:r>
              <a:rPr lang="en-US" dirty="0"/>
              <a:t>In the last 3 years</a:t>
            </a:r>
          </a:p>
          <a:p>
            <a:pPr marL="640594" lvl="1" indent="-174708">
              <a:buFont typeface="Courier New" panose="02070309020205020404" pitchFamily="49" charset="0"/>
              <a:buChar char="o"/>
            </a:pPr>
            <a:r>
              <a:rPr lang="en-US" dirty="0"/>
              <a:t>4–6 years ago</a:t>
            </a:r>
          </a:p>
          <a:p>
            <a:pPr marL="640594" lvl="1" indent="-174708">
              <a:buFont typeface="Courier New" panose="02070309020205020404" pitchFamily="49" charset="0"/>
              <a:buChar char="o"/>
            </a:pPr>
            <a:r>
              <a:rPr lang="en-US" dirty="0"/>
              <a:t>7–10 years ago</a:t>
            </a:r>
          </a:p>
          <a:p>
            <a:pPr marL="640594" lvl="1" indent="-174708">
              <a:buFont typeface="Courier New" panose="02070309020205020404" pitchFamily="49" charset="0"/>
              <a:buChar char="o"/>
            </a:pPr>
            <a:r>
              <a:rPr lang="en-US" dirty="0"/>
              <a:t>More than 10 years ago</a:t>
            </a:r>
          </a:p>
          <a:p>
            <a:pPr marL="640594" lvl="1" indent="-174708">
              <a:buFont typeface="Courier New" panose="02070309020205020404" pitchFamily="49" charset="0"/>
              <a:buChar char="o"/>
            </a:pPr>
            <a:r>
              <a:rPr lang="en-US" dirty="0"/>
              <a:t>Never</a:t>
            </a:r>
          </a:p>
          <a:p>
            <a:r>
              <a:rPr lang="en-US" dirty="0"/>
              <a:t> </a:t>
            </a:r>
          </a:p>
          <a:p>
            <a:r>
              <a:rPr lang="en-US" dirty="0"/>
              <a:t>The numbers in parentheses are standard errors.</a:t>
            </a:r>
          </a:p>
          <a:p>
            <a:r>
              <a:rPr lang="en-US" dirty="0"/>
              <a:t> </a:t>
            </a:r>
          </a:p>
          <a:p>
            <a:r>
              <a:rPr lang="en-US" b="1" dirty="0"/>
              <a:t>Findings Highlighted in Technical Report</a:t>
            </a:r>
            <a:endParaRPr lang="en-US" dirty="0" smtClean="0"/>
          </a:p>
          <a:p>
            <a:r>
              <a:rPr lang="en-US" dirty="0" smtClean="0"/>
              <a:t>“One important measure of teachers’ continuing education is how long it has been since they participated in professional development.  As can be seen in Tables 3.1 and 3.2, more than 80 percent of middle and high school science teachers, and mathematics teachers at each grade range, have participated in discipline-focused professional development (i.e., focused on science/mathematics content or the teaching of science/mathematics) within the last three years.  Elementary teachers stand out for the relative paucity of professional development in science or science teaching, with only 59 percent having participated in the last three years.”</a:t>
            </a:r>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only those schools that offered teacher study groups in the last three years with specified schedules.</a:t>
            </a:r>
          </a:p>
        </p:txBody>
      </p:sp>
      <p:sp>
        <p:nvSpPr>
          <p:cNvPr id="4" name="Slide Number Placeholder 3"/>
          <p:cNvSpPr>
            <a:spLocks noGrp="1"/>
          </p:cNvSpPr>
          <p:nvPr>
            <p:ph type="sldNum" sz="quarter" idx="10"/>
          </p:nvPr>
        </p:nvSpPr>
        <p:spPr/>
        <p:txBody>
          <a:bodyPr/>
          <a:lstStyle/>
          <a:p>
            <a:fld id="{B472F11F-6199-4934-A1DC-A9FDDA9F712C}" type="slidenum">
              <a:rPr lang="en-US" smtClean="0"/>
              <a:t>40</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only those schools that offered teacher study groups in the last three years with specified schedules.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41</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science portion</a:t>
            </a:r>
            <a:r>
              <a:rPr lang="en-US" baseline="0" dirty="0" smtClean="0"/>
              <a:t> of </a:t>
            </a:r>
            <a:r>
              <a:rPr lang="en-US" dirty="0" smtClean="0"/>
              <a:t>Table 3.25, p. 46 in Technical Report</a:t>
            </a:r>
          </a:p>
          <a:p>
            <a:endParaRPr lang="en-US" dirty="0" smtClean="0"/>
          </a:p>
          <a:p>
            <a:r>
              <a:rPr lang="en-US" b="1" dirty="0"/>
              <a:t>This slide shows data from </a:t>
            </a:r>
            <a:r>
              <a:rPr lang="en-US" b="1" dirty="0" smtClean="0"/>
              <a:t>an individual item. </a:t>
            </a:r>
            <a:endParaRPr lang="en-US" dirty="0"/>
          </a:p>
          <a:p>
            <a:r>
              <a:rPr lang="en-US" dirty="0"/>
              <a:t> </a:t>
            </a:r>
          </a:p>
          <a:p>
            <a:r>
              <a:rPr lang="en-US" dirty="0"/>
              <a:t>Science Program Questionnaire</a:t>
            </a:r>
          </a:p>
          <a:p>
            <a:r>
              <a:rPr lang="en-US" dirty="0"/>
              <a:t>Q48. Which of the following describe the typical science-focused teacher study groups in this school? (Select all that apply.)</a:t>
            </a:r>
          </a:p>
          <a:p>
            <a:pPr marL="640594" lvl="1" indent="-174708">
              <a:buFont typeface="Wingdings" panose="05000000000000000000" pitchFamily="2" charset="2"/>
              <a:buChar char="q"/>
            </a:pPr>
            <a:r>
              <a:rPr lang="en-US" strike="sngStrike" baseline="0" dirty="0"/>
              <a:t>Organized by grade level</a:t>
            </a:r>
          </a:p>
          <a:p>
            <a:pPr marL="640594" lvl="1" indent="-174708">
              <a:buFont typeface="Wingdings" panose="05000000000000000000" pitchFamily="2" charset="2"/>
              <a:buChar char="q"/>
            </a:pPr>
            <a:r>
              <a:rPr lang="en-US" dirty="0"/>
              <a:t>Include teachers from multiple grade levels</a:t>
            </a:r>
          </a:p>
          <a:p>
            <a:pPr marL="640594" lvl="1" indent="-174708">
              <a:buFont typeface="Wingdings" panose="05000000000000000000" pitchFamily="2" charset="2"/>
              <a:buChar char="q"/>
            </a:pPr>
            <a:r>
              <a:rPr lang="en-US" dirty="0"/>
              <a:t>Limited to teachers from this school</a:t>
            </a:r>
          </a:p>
          <a:p>
            <a:pPr marL="640594" lvl="1" indent="-174708">
              <a:buFont typeface="Wingdings" panose="05000000000000000000" pitchFamily="2" charset="2"/>
              <a:buChar char="q"/>
            </a:pPr>
            <a:r>
              <a:rPr lang="en-US" dirty="0"/>
              <a:t>Include teachers from other schools in the district/diocese  [Not presented to non-Catholic private schools]</a:t>
            </a:r>
          </a:p>
          <a:p>
            <a:pPr marL="640594" lvl="1" indent="-174708">
              <a:buFont typeface="Wingdings" panose="05000000000000000000" pitchFamily="2" charset="2"/>
              <a:buChar char="q"/>
            </a:pPr>
            <a:r>
              <a:rPr lang="en-US" dirty="0"/>
              <a:t>Include teachers from other schools outside of your district/diocese</a:t>
            </a:r>
          </a:p>
          <a:p>
            <a:pPr marL="640594" lvl="1" indent="-174708">
              <a:buFont typeface="Wingdings" panose="05000000000000000000" pitchFamily="2" charset="2"/>
              <a:buChar char="q"/>
            </a:pPr>
            <a:r>
              <a:rPr lang="en-US" dirty="0"/>
              <a:t>Include school and/or district/diocese administrators</a:t>
            </a:r>
          </a:p>
          <a:p>
            <a:pPr marL="640594" lvl="1" indent="-174708">
              <a:buFont typeface="Wingdings" panose="05000000000000000000" pitchFamily="2" charset="2"/>
              <a:buChar char="q"/>
            </a:pPr>
            <a:r>
              <a:rPr lang="en-US" dirty="0"/>
              <a:t>Include parents/guardians or other community members</a:t>
            </a:r>
          </a:p>
          <a:p>
            <a:pPr marL="640594" lvl="1" indent="-174708">
              <a:buFont typeface="Wingdings" panose="05000000000000000000" pitchFamily="2" charset="2"/>
              <a:buChar char="q"/>
            </a:pPr>
            <a:r>
              <a:rPr lang="en-US" dirty="0"/>
              <a:t>Include higher education faculty or other “consultants”</a:t>
            </a:r>
          </a:p>
          <a:p>
            <a:r>
              <a:rPr lang="en-US" dirty="0"/>
              <a:t> </a:t>
            </a:r>
          </a:p>
          <a:p>
            <a:r>
              <a:rPr lang="en-US" dirty="0"/>
              <a:t>The numbers in parentheses are standard errors.</a:t>
            </a:r>
          </a:p>
          <a:p>
            <a:r>
              <a:rPr lang="en-US" dirty="0"/>
              <a:t> </a:t>
            </a:r>
          </a:p>
          <a:p>
            <a:r>
              <a:rPr lang="en-US" b="1" dirty="0"/>
              <a:t>Findings Highlighted in Technical Report</a:t>
            </a:r>
            <a:endParaRPr lang="en-US" dirty="0" smtClean="0"/>
          </a:p>
          <a:p>
            <a:pPr defTabSz="931774">
              <a:defRPr/>
            </a:pPr>
            <a:r>
              <a:rPr lang="en-US" dirty="0" smtClean="0"/>
              <a:t>“</a:t>
            </a:r>
            <a:r>
              <a:rPr lang="en-US" dirty="0"/>
              <a:t>Most schools limit participation in their science/mathematics-focused study groups to teachers from their school, and most include teachers from multiple grade levels (see Table 3.25).  Many study groups include school and/or district administrators.”</a:t>
            </a:r>
          </a:p>
        </p:txBody>
      </p:sp>
      <p:sp>
        <p:nvSpPr>
          <p:cNvPr id="4" name="Slide Number Placeholder 3"/>
          <p:cNvSpPr>
            <a:spLocks noGrp="1"/>
          </p:cNvSpPr>
          <p:nvPr>
            <p:ph type="sldNum" sz="quarter" idx="10"/>
          </p:nvPr>
        </p:nvSpPr>
        <p:spPr/>
        <p:txBody>
          <a:bodyPr/>
          <a:lstStyle/>
          <a:p>
            <a:fld id="{B472F11F-6199-4934-A1DC-A9FDDA9F712C}" type="slidenum">
              <a:rPr lang="en-US" smtClean="0"/>
              <a:t>42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only those schools that offered teacher study groups in the last three years.</a:t>
            </a:r>
          </a:p>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43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science portion of Table 3.26,</a:t>
            </a:r>
            <a:r>
              <a:rPr lang="en-US" baseline="0" dirty="0" smtClean="0"/>
              <a:t> p. 46 in Technical Report</a:t>
            </a:r>
          </a:p>
          <a:p>
            <a:endParaRPr lang="en-US" baseline="0" dirty="0" smtClean="0"/>
          </a:p>
          <a:p>
            <a:r>
              <a:rPr lang="en-US" b="1" dirty="0"/>
              <a:t>This slide shows data from </a:t>
            </a:r>
            <a:r>
              <a:rPr lang="en-US" b="1" dirty="0" smtClean="0"/>
              <a:t>an individual item. </a:t>
            </a:r>
            <a:endParaRPr lang="en-US" dirty="0"/>
          </a:p>
          <a:p>
            <a:r>
              <a:rPr lang="en-US" dirty="0"/>
              <a:t> </a:t>
            </a:r>
          </a:p>
          <a:p>
            <a:r>
              <a:rPr lang="en-US" dirty="0"/>
              <a:t>Science Program Questionnaire</a:t>
            </a:r>
          </a:p>
          <a:p>
            <a:pPr defTabSz="931774">
              <a:defRPr/>
            </a:pPr>
            <a:r>
              <a:rPr lang="en-US" dirty="0"/>
              <a:t>Q49. Which of the following describe the typical science-focused teacher study groups in this school? (Select all that apply.)</a:t>
            </a:r>
          </a:p>
          <a:p>
            <a:pPr marL="640594" lvl="1" indent="-174708">
              <a:buFont typeface="Wingdings" panose="05000000000000000000" pitchFamily="2" charset="2"/>
              <a:buChar char="q"/>
            </a:pPr>
            <a:r>
              <a:rPr lang="en-US" dirty="0"/>
              <a:t>Teachers engage in science investigations.</a:t>
            </a:r>
          </a:p>
          <a:p>
            <a:pPr marL="640594" lvl="1" indent="-174708">
              <a:buFont typeface="Wingdings" panose="05000000000000000000" pitchFamily="2" charset="2"/>
              <a:buChar char="q"/>
            </a:pPr>
            <a:r>
              <a:rPr lang="en-US" dirty="0"/>
              <a:t>Teachers plan science lessons together. </a:t>
            </a:r>
          </a:p>
          <a:p>
            <a:pPr marL="640594" lvl="1" indent="-174708">
              <a:buFont typeface="Wingdings" panose="05000000000000000000" pitchFamily="2" charset="2"/>
              <a:buChar char="q"/>
            </a:pPr>
            <a:r>
              <a:rPr lang="en-US" dirty="0"/>
              <a:t>Teachers analyze student science assessment results.</a:t>
            </a:r>
          </a:p>
          <a:p>
            <a:pPr marL="640594" lvl="1" indent="-174708">
              <a:buFont typeface="Wingdings" panose="05000000000000000000" pitchFamily="2" charset="2"/>
              <a:buChar char="q"/>
            </a:pPr>
            <a:r>
              <a:rPr lang="en-US" dirty="0"/>
              <a:t>Teachers analyze classroom artifacts (for example: student work samples).</a:t>
            </a:r>
          </a:p>
          <a:p>
            <a:pPr marL="640594" lvl="1" indent="-174708">
              <a:buFont typeface="Wingdings" panose="05000000000000000000" pitchFamily="2" charset="2"/>
              <a:buChar char="q"/>
            </a:pPr>
            <a:r>
              <a:rPr lang="en-US" dirty="0"/>
              <a:t>Teachers analyze science instructional materials (for example: textbooks or modules). </a:t>
            </a:r>
          </a:p>
          <a:p>
            <a:endParaRPr lang="en-US" dirty="0"/>
          </a:p>
          <a:p>
            <a:r>
              <a:rPr lang="en-US" dirty="0"/>
              <a:t>The numbers in parentheses are standard errors.</a:t>
            </a:r>
          </a:p>
          <a:p>
            <a:r>
              <a:rPr lang="en-US" dirty="0"/>
              <a:t> </a:t>
            </a:r>
          </a:p>
          <a:p>
            <a:r>
              <a:rPr lang="en-US" b="1" dirty="0"/>
              <a:t>Findings Highlighted in Technical Report</a:t>
            </a:r>
            <a:endParaRPr lang="en-US" baseline="0" dirty="0" smtClean="0"/>
          </a:p>
          <a:p>
            <a:pPr defTabSz="931774">
              <a:defRPr/>
            </a:pPr>
            <a:r>
              <a:rPr lang="en-US" baseline="0" dirty="0" smtClean="0"/>
              <a:t>“</a:t>
            </a:r>
            <a:r>
              <a:rPr lang="en-US" dirty="0"/>
              <a:t>School program representatives were also asked about the activities typically included in teacher study groups focused on science/mathematics teaching and learning.  As can be seen in Table 3.26, 73 percent of study groups in science and 83 percent in mathematics have involved teachers in analyzing student assessment results.  Roughly two-thirds of study groups in each subject have had teachers analyze student instructional materials and plan lessons together.  Considerably fewer study groups have engaged teachers in the analysis of classroom artifacts and conducting science/mathematics investigations.”</a:t>
            </a:r>
          </a:p>
        </p:txBody>
      </p:sp>
      <p:sp>
        <p:nvSpPr>
          <p:cNvPr id="4" name="Slide Number Placeholder 3"/>
          <p:cNvSpPr>
            <a:spLocks noGrp="1"/>
          </p:cNvSpPr>
          <p:nvPr>
            <p:ph type="sldNum" sz="quarter" idx="10"/>
          </p:nvPr>
        </p:nvSpPr>
        <p:spPr/>
        <p:txBody>
          <a:bodyPr/>
          <a:lstStyle/>
          <a:p>
            <a:fld id="{B472F11F-6199-4934-A1DC-A9FDDA9F712C}" type="slidenum">
              <a:rPr lang="en-US" smtClean="0"/>
              <a:t>44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only those schools that offered teacher study groups in the last three years.</a:t>
            </a:r>
          </a:p>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45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science portion of Table 3.27, p. 47 in Technical Report</a:t>
            </a:r>
          </a:p>
          <a:p>
            <a:endParaRPr lang="en-US" dirty="0" smtClean="0"/>
          </a:p>
          <a:p>
            <a:r>
              <a:rPr lang="en-US" b="1" dirty="0"/>
              <a:t>This slide shows data </a:t>
            </a:r>
            <a:r>
              <a:rPr lang="en-US" b="1" dirty="0" smtClean="0"/>
              <a:t>from an </a:t>
            </a:r>
            <a:r>
              <a:rPr lang="en-US" b="1" dirty="0"/>
              <a:t>individual </a:t>
            </a:r>
            <a:r>
              <a:rPr lang="en-US" b="1" dirty="0" smtClean="0"/>
              <a:t>item. </a:t>
            </a:r>
            <a:endParaRPr lang="en-US" dirty="0"/>
          </a:p>
          <a:p>
            <a:r>
              <a:rPr lang="en-US" dirty="0"/>
              <a:t> </a:t>
            </a:r>
          </a:p>
          <a:p>
            <a:r>
              <a:rPr lang="en-US" dirty="0"/>
              <a:t>Science Program Questionnaire</a:t>
            </a:r>
          </a:p>
          <a:p>
            <a:pPr defTabSz="931774">
              <a:defRPr/>
            </a:pPr>
            <a:r>
              <a:rPr lang="en-US" dirty="0"/>
              <a:t>Q53. Thinking about last school year, which of the following were used to provide teachers in this school with time for in-service (professional development) workshops/teacher study groups that included a focus on science content and/or science instruction, regardless of whether they were offered by your school and/or district/diocese? (Select all that apply.)</a:t>
            </a:r>
          </a:p>
          <a:p>
            <a:pPr marL="640594" lvl="1" indent="-174708">
              <a:buFont typeface="Wingdings" panose="05000000000000000000" pitchFamily="2" charset="2"/>
              <a:buChar char="q"/>
            </a:pPr>
            <a:r>
              <a:rPr lang="en-US" dirty="0"/>
              <a:t>Early dismissal and/or late start for students</a:t>
            </a:r>
          </a:p>
          <a:p>
            <a:pPr marL="640594" lvl="1" indent="-174708">
              <a:buFont typeface="Wingdings" panose="05000000000000000000" pitchFamily="2" charset="2"/>
              <a:buChar char="q"/>
            </a:pPr>
            <a:r>
              <a:rPr lang="en-US" dirty="0"/>
              <a:t>Professional days/teacher work days during the students' school year</a:t>
            </a:r>
          </a:p>
          <a:p>
            <a:pPr marL="640594" lvl="1" indent="-174708">
              <a:buFont typeface="Wingdings" panose="05000000000000000000" pitchFamily="2" charset="2"/>
              <a:buChar char="q"/>
            </a:pPr>
            <a:r>
              <a:rPr lang="en-US" dirty="0"/>
              <a:t>Professional days/teacher work days before and/or after the students' school year</a:t>
            </a:r>
          </a:p>
          <a:p>
            <a:pPr marL="640594" lvl="1" indent="-174708">
              <a:buFont typeface="Wingdings" panose="05000000000000000000" pitchFamily="2" charset="2"/>
              <a:buChar char="q"/>
            </a:pPr>
            <a:r>
              <a:rPr lang="en-US" dirty="0"/>
              <a:t>Common planning time for teachers</a:t>
            </a:r>
          </a:p>
          <a:p>
            <a:pPr marL="640594" lvl="1" indent="-174708">
              <a:buFont typeface="Wingdings" panose="05000000000000000000" pitchFamily="2" charset="2"/>
              <a:buChar char="q"/>
            </a:pPr>
            <a:r>
              <a:rPr lang="en-US" dirty="0"/>
              <a:t>Substitute teachers to cover teachers' classes while they attend professional development</a:t>
            </a:r>
          </a:p>
          <a:p>
            <a:pPr marL="640594" lvl="1" indent="-174708">
              <a:buFont typeface="Wingdings" panose="05000000000000000000" pitchFamily="2" charset="2"/>
              <a:buChar char="q"/>
            </a:pPr>
            <a:r>
              <a:rPr lang="en-US" strike="sngStrike" dirty="0"/>
              <a:t>None of the above</a:t>
            </a:r>
          </a:p>
          <a:p>
            <a:r>
              <a:rPr lang="en-US" dirty="0"/>
              <a:t> </a:t>
            </a:r>
          </a:p>
          <a:p>
            <a:r>
              <a:rPr lang="en-US" dirty="0"/>
              <a:t>The numbers in parentheses are standard errors.</a:t>
            </a:r>
          </a:p>
          <a:p>
            <a:r>
              <a:rPr lang="en-US" dirty="0"/>
              <a:t> </a:t>
            </a:r>
          </a:p>
          <a:p>
            <a:r>
              <a:rPr lang="en-US" b="1" dirty="0"/>
              <a:t>Findings Highlighted in Technical Report</a:t>
            </a:r>
            <a:endParaRPr lang="en-US" dirty="0"/>
          </a:p>
          <a:p>
            <a:pPr defTabSz="931774">
              <a:defRPr/>
            </a:pPr>
            <a:r>
              <a:rPr lang="en-US" dirty="0" smtClean="0"/>
              <a:t>“</a:t>
            </a:r>
            <a:r>
              <a:rPr lang="en-US" dirty="0"/>
              <a:t>Although there is general agreement that teachers can benefit from participating in professional development workshops and study groups, it is often difficult to find time for them to do so.  In schools that offered in-service workshops and/or teacher study groups within the last three years, school representatives were given a list of ways in which time might be provided for teachers to participate, and asked to indicate which were used in their school.  As can be seen in Table 3.27, teacher work days during the school year have been the most likely to be used, including 63 percent of schools for mathematics and 55 percent for science.  Somewhat fewer schools have used common planning time, teacher work days outside the regular school year, substitute teachers, and early dismissal or late start for students to provide time for professional development.”</a:t>
            </a:r>
          </a:p>
        </p:txBody>
      </p:sp>
      <p:sp>
        <p:nvSpPr>
          <p:cNvPr id="4" name="Slide Number Placeholder 3"/>
          <p:cNvSpPr>
            <a:spLocks noGrp="1"/>
          </p:cNvSpPr>
          <p:nvPr>
            <p:ph type="sldNum" sz="quarter" idx="10"/>
          </p:nvPr>
        </p:nvSpPr>
        <p:spPr/>
        <p:txBody>
          <a:bodyPr/>
          <a:lstStyle/>
          <a:p>
            <a:fld id="{B472F11F-6199-4934-A1DC-A9FDDA9F712C}" type="slidenum">
              <a:rPr lang="en-US" smtClean="0"/>
              <a:t>46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in-service workshops and teacher study groups.</a:t>
            </a:r>
          </a:p>
        </p:txBody>
      </p:sp>
      <p:sp>
        <p:nvSpPr>
          <p:cNvPr id="4" name="Slide Number Placeholder 3"/>
          <p:cNvSpPr>
            <a:spLocks noGrp="1"/>
          </p:cNvSpPr>
          <p:nvPr>
            <p:ph type="sldNum" sz="quarter" idx="10"/>
          </p:nvPr>
        </p:nvSpPr>
        <p:spPr/>
        <p:txBody>
          <a:bodyPr/>
          <a:lstStyle/>
          <a:p>
            <a:fld id="{B472F11F-6199-4934-A1DC-A9FDDA9F712C}" type="slidenum">
              <a:rPr lang="en-US" smtClean="0"/>
              <a:t>47</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science</a:t>
            </a:r>
            <a:r>
              <a:rPr lang="en-US" baseline="0" dirty="0" smtClean="0"/>
              <a:t> portion of </a:t>
            </a:r>
            <a:r>
              <a:rPr lang="en-US" dirty="0" smtClean="0"/>
              <a:t>Table 3.28, p. 47 in Technical Report</a:t>
            </a:r>
          </a:p>
          <a:p>
            <a:endParaRPr lang="en-US" dirty="0" smtClean="0"/>
          </a:p>
          <a:p>
            <a:r>
              <a:rPr lang="en-US" b="1" dirty="0"/>
              <a:t>This slide shows data from </a:t>
            </a:r>
            <a:r>
              <a:rPr lang="en-US" b="1" dirty="0" smtClean="0"/>
              <a:t>an individual item. </a:t>
            </a:r>
            <a:endParaRPr lang="en-US" dirty="0"/>
          </a:p>
          <a:p>
            <a:r>
              <a:rPr lang="en-US" dirty="0"/>
              <a:t> </a:t>
            </a:r>
          </a:p>
          <a:p>
            <a:r>
              <a:rPr lang="en-US" dirty="0"/>
              <a:t>Science Program Questionnaire</a:t>
            </a:r>
          </a:p>
          <a:p>
            <a:r>
              <a:rPr lang="en-US" dirty="0"/>
              <a:t>Q54. Do any teachers in your school have access to one-on-one “coaching” focused on improving their science instruction? </a:t>
            </a:r>
          </a:p>
          <a:p>
            <a:pPr marL="640594" lvl="1" indent="-174708">
              <a:buFont typeface="Courier New" panose="02070309020205020404" pitchFamily="49" charset="0"/>
              <a:buChar char="o"/>
            </a:pPr>
            <a:r>
              <a:rPr lang="en-US" dirty="0"/>
              <a:t>Yes</a:t>
            </a:r>
          </a:p>
          <a:p>
            <a:pPr marL="640594" lvl="1" indent="-174708">
              <a:buFont typeface="Courier New" panose="02070309020205020404" pitchFamily="49" charset="0"/>
              <a:buChar char="o"/>
            </a:pPr>
            <a:r>
              <a:rPr lang="en-US" dirty="0"/>
              <a:t>No   </a:t>
            </a:r>
          </a:p>
          <a:p>
            <a:endParaRPr lang="en-US" dirty="0"/>
          </a:p>
          <a:p>
            <a:r>
              <a:rPr lang="en-US" dirty="0"/>
              <a:t>The numbers in parentheses are standard errors.</a:t>
            </a:r>
          </a:p>
          <a:p>
            <a:r>
              <a:rPr lang="en-US" dirty="0"/>
              <a:t> </a:t>
            </a:r>
          </a:p>
          <a:p>
            <a:r>
              <a:rPr lang="en-US" b="1" dirty="0"/>
              <a:t>Findings Highlighted in Technical Report</a:t>
            </a:r>
            <a:endParaRPr lang="en-US" dirty="0" smtClean="0"/>
          </a:p>
          <a:p>
            <a:pPr defTabSz="931774">
              <a:defRPr/>
            </a:pPr>
            <a:r>
              <a:rPr lang="en-US" dirty="0" smtClean="0"/>
              <a:t>“</a:t>
            </a:r>
            <a:r>
              <a:rPr lang="en-US" dirty="0"/>
              <a:t>As noted earlier, professional development workshops and teacher study groups can provide important opportunities for teachers to deepen their content and pedagogical content knowledge, and to develop skill in using that knowledge for key tasks of teaching, such as analyzing student work to determine what a student does and does not understand.  When resources allow, going the next step and offering one-on-one coaching to help teachers improve their practice can be a powerful tool.  School program representatives were asked whether any teachers in their school had access to one-on-one coaching focused on improving their science/mathematics instruction; these data are shown in Table 3.28.  At both the elementary and middle grades levels, schools are significantly more likely to provide coaching in mathematics than in science; there is no significant difference at the high school level.”</a:t>
            </a:r>
          </a:p>
        </p:txBody>
      </p:sp>
      <p:sp>
        <p:nvSpPr>
          <p:cNvPr id="4" name="Slide Number Placeholder 3"/>
          <p:cNvSpPr>
            <a:spLocks noGrp="1"/>
          </p:cNvSpPr>
          <p:nvPr>
            <p:ph type="sldNum" sz="quarter" idx="10"/>
          </p:nvPr>
        </p:nvSpPr>
        <p:spPr/>
        <p:txBody>
          <a:bodyPr/>
          <a:lstStyle/>
          <a:p>
            <a:fld id="{B472F11F-6199-4934-A1DC-A9FDDA9F712C}" type="slidenum">
              <a:rPr lang="en-US" smtClean="0"/>
              <a:t>48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49</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science portion of Table 3.29, p. 47 in Technical Report</a:t>
            </a:r>
          </a:p>
          <a:p>
            <a:endParaRPr lang="en-US" dirty="0" smtClean="0"/>
          </a:p>
          <a:p>
            <a:r>
              <a:rPr lang="en-US" b="1" dirty="0" smtClean="0"/>
              <a:t>This slide shows data from individual an item. </a:t>
            </a:r>
            <a:endParaRPr lang="en-US" dirty="0" smtClean="0"/>
          </a:p>
          <a:p>
            <a:r>
              <a:rPr lang="en-US" dirty="0"/>
              <a:t> </a:t>
            </a:r>
          </a:p>
          <a:p>
            <a:r>
              <a:rPr lang="en-US" dirty="0"/>
              <a:t>Science Program Questionnaire</a:t>
            </a:r>
          </a:p>
          <a:p>
            <a:pPr defTabSz="931774">
              <a:defRPr/>
            </a:pPr>
            <a:r>
              <a:rPr lang="en-US" dirty="0"/>
              <a:t>Q58. To what extent is science-focused one-on-one coaching in your school provided by each of the following?  (Response Options: [1] Not at all, [2] 2 of 5, [3] Somewhat, [4] 4 of 5, [5] To a great extent)</a:t>
            </a:r>
          </a:p>
          <a:p>
            <a:pPr marL="698830" lvl="1" indent="-232943">
              <a:buFont typeface="+mj-lt"/>
              <a:buAutoNum type="alphaLcPeriod"/>
            </a:pPr>
            <a:r>
              <a:rPr lang="en-US" dirty="0"/>
              <a:t>The principal of your school</a:t>
            </a:r>
          </a:p>
          <a:p>
            <a:pPr marL="698830" lvl="1" indent="-232943">
              <a:buFont typeface="+mj-lt"/>
              <a:buAutoNum type="alphaLcPeriod"/>
            </a:pPr>
            <a:r>
              <a:rPr lang="en-US" dirty="0"/>
              <a:t>An assistant principal at your school</a:t>
            </a:r>
          </a:p>
          <a:p>
            <a:pPr marL="698830" lvl="1" indent="-232943">
              <a:buFont typeface="+mj-lt"/>
              <a:buAutoNum type="alphaLcPeriod"/>
            </a:pPr>
            <a:r>
              <a:rPr lang="en-US" dirty="0"/>
              <a:t>District/Diocese administrators including science supervisors/coordinators [Not presented to non-Catholic private schools]</a:t>
            </a:r>
          </a:p>
          <a:p>
            <a:pPr marL="698830" lvl="1" indent="-232943">
              <a:buFont typeface="+mj-lt"/>
              <a:buAutoNum type="alphaLcPeriod"/>
            </a:pPr>
            <a:r>
              <a:rPr lang="en-US" dirty="0"/>
              <a:t>Teachers/coaches who do not have classroom teaching responsibilities </a:t>
            </a:r>
          </a:p>
          <a:p>
            <a:pPr marL="698830" lvl="1" indent="-232943">
              <a:buFont typeface="+mj-lt"/>
              <a:buAutoNum type="alphaLcPeriod"/>
            </a:pPr>
            <a:r>
              <a:rPr lang="en-US" dirty="0"/>
              <a:t>Teachers/coaches who have part-time classroom teaching responsibilities </a:t>
            </a:r>
          </a:p>
          <a:p>
            <a:pPr marL="698830" lvl="1" indent="-232943">
              <a:buFont typeface="+mj-lt"/>
              <a:buAutoNum type="alphaLcPeriod"/>
            </a:pPr>
            <a:r>
              <a:rPr lang="en-US" dirty="0"/>
              <a:t>Teachers/coaches who have full-time classroom teaching responsibilities</a:t>
            </a:r>
          </a:p>
          <a:p>
            <a:endParaRPr lang="en-US" dirty="0"/>
          </a:p>
          <a:p>
            <a:r>
              <a:rPr lang="en-US" dirty="0"/>
              <a:t>The numbers in parentheses are standard errors.</a:t>
            </a:r>
          </a:p>
          <a:p>
            <a:r>
              <a:rPr lang="en-US" dirty="0"/>
              <a:t> </a:t>
            </a:r>
          </a:p>
          <a:p>
            <a:r>
              <a:rPr lang="en-US" b="1" dirty="0"/>
              <a:t>Findings Highlighted in Technical Report</a:t>
            </a:r>
            <a:endParaRPr lang="en-US" dirty="0" smtClean="0"/>
          </a:p>
          <a:p>
            <a:pPr defTabSz="931774">
              <a:defRPr/>
            </a:pPr>
            <a:r>
              <a:rPr lang="en-US" dirty="0" smtClean="0"/>
              <a:t>“</a:t>
            </a:r>
            <a:r>
              <a:rPr lang="en-US" dirty="0"/>
              <a:t>In schools where science/mathematics teachers have access to one-on-one coaching, program representatives were asked who provides the coaching services.  As can be seen in Table 3.29, in both subjects, approximately two-thirds of schools have a combination of teachers/coaches and administrators serve in this capacity.”</a:t>
            </a:r>
          </a:p>
        </p:txBody>
      </p:sp>
      <p:sp>
        <p:nvSpPr>
          <p:cNvPr id="4" name="Slide Number Placeholder 3"/>
          <p:cNvSpPr>
            <a:spLocks noGrp="1"/>
          </p:cNvSpPr>
          <p:nvPr>
            <p:ph type="sldNum" sz="quarter" idx="10"/>
          </p:nvPr>
        </p:nvSpPr>
        <p:spPr/>
        <p:txBody>
          <a:bodyPr/>
          <a:lstStyle/>
          <a:p>
            <a:fld id="{B472F11F-6199-4934-A1DC-A9FDDA9F712C}" type="slidenum">
              <a:rPr lang="en-US" smtClean="0"/>
              <a:t>50</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only those schools that provide science-focused coaching.</a:t>
            </a:r>
          </a:p>
          <a:p>
            <a:r>
              <a:rPr lang="en-US" dirty="0" smtClean="0"/>
              <a:t>Includes teachers/coaches</a:t>
            </a:r>
            <a:r>
              <a:rPr lang="en-US" baseline="0" dirty="0" smtClean="0"/>
              <a:t> </a:t>
            </a:r>
            <a:r>
              <a:rPr lang="en-US" dirty="0" smtClean="0"/>
              <a:t>of all levels of teaching responsibility: full-time, part-time, and not teaching.</a:t>
            </a:r>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51</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science portion of Table 3.30, p. 48 in Technical Report</a:t>
            </a:r>
          </a:p>
          <a:p>
            <a:endParaRPr lang="en-US" dirty="0" smtClean="0"/>
          </a:p>
          <a:p>
            <a:r>
              <a:rPr lang="en-US" b="1" dirty="0" smtClean="0"/>
              <a:t>This slide shows data from an individual item. </a:t>
            </a:r>
            <a:endParaRPr lang="en-US" dirty="0" smtClean="0"/>
          </a:p>
          <a:p>
            <a:r>
              <a:rPr lang="en-US" dirty="0" smtClean="0"/>
              <a:t> </a:t>
            </a:r>
          </a:p>
          <a:p>
            <a:r>
              <a:rPr lang="en-US" dirty="0" smtClean="0"/>
              <a:t>Science </a:t>
            </a:r>
            <a:r>
              <a:rPr lang="en-US" dirty="0"/>
              <a:t>Program Questionnaire</a:t>
            </a:r>
          </a:p>
          <a:p>
            <a:pPr defTabSz="931774">
              <a:defRPr/>
            </a:pPr>
            <a:r>
              <a:rPr lang="en-US" dirty="0"/>
              <a:t>Q58. To what extent is science-focused one-on-one coaching in your school provided by each of the following?  (Response Options: [1] Not at all, [2] 2 of 5, [3] Somewhat, [4] 4 of 5, [5] To a great extent)</a:t>
            </a:r>
          </a:p>
          <a:p>
            <a:pPr marL="698830" lvl="1" indent="-232943">
              <a:buFont typeface="+mj-lt"/>
              <a:buAutoNum type="alphaLcPeriod"/>
            </a:pPr>
            <a:r>
              <a:rPr lang="en-US" dirty="0"/>
              <a:t>The principal of your school</a:t>
            </a:r>
          </a:p>
          <a:p>
            <a:pPr marL="698830" lvl="1" indent="-232943">
              <a:buFont typeface="+mj-lt"/>
              <a:buAutoNum type="alphaLcPeriod"/>
            </a:pPr>
            <a:r>
              <a:rPr lang="en-US" dirty="0"/>
              <a:t>An assistant principal at your school</a:t>
            </a:r>
          </a:p>
          <a:p>
            <a:pPr marL="698830" lvl="1" indent="-232943">
              <a:buFont typeface="+mj-lt"/>
              <a:buAutoNum type="alphaLcPeriod"/>
            </a:pPr>
            <a:r>
              <a:rPr lang="en-US" dirty="0"/>
              <a:t>District/Diocese administrators including science supervisors/coordinators [Not presented to non-Catholic private schools]</a:t>
            </a:r>
          </a:p>
          <a:p>
            <a:pPr marL="698830" lvl="1" indent="-232943">
              <a:buFont typeface="+mj-lt"/>
              <a:buAutoNum type="alphaLcPeriod"/>
            </a:pPr>
            <a:r>
              <a:rPr lang="en-US" dirty="0"/>
              <a:t>Teachers/coaches who do not have classroom teaching responsibilities </a:t>
            </a:r>
          </a:p>
          <a:p>
            <a:pPr marL="698830" lvl="1" indent="-232943">
              <a:buFont typeface="+mj-lt"/>
              <a:buAutoNum type="alphaLcPeriod"/>
            </a:pPr>
            <a:r>
              <a:rPr lang="en-US" dirty="0"/>
              <a:t>Teachers/coaches who have part-time classroom teaching responsibilities </a:t>
            </a:r>
          </a:p>
          <a:p>
            <a:pPr marL="698830" lvl="1" indent="-232943">
              <a:buFont typeface="+mj-lt"/>
              <a:buAutoNum type="alphaLcPeriod"/>
            </a:pPr>
            <a:r>
              <a:rPr lang="en-US" dirty="0"/>
              <a:t>Teachers/coaches who have full-time classroom teaching responsibilities</a:t>
            </a:r>
          </a:p>
          <a:p>
            <a:r>
              <a:rPr lang="en-US" dirty="0"/>
              <a:t> </a:t>
            </a:r>
          </a:p>
          <a:p>
            <a:r>
              <a:rPr lang="en-US" dirty="0"/>
              <a:t>The numbers in parentheses are standard errors.</a:t>
            </a:r>
          </a:p>
          <a:p>
            <a:r>
              <a:rPr lang="en-US" dirty="0"/>
              <a:t> </a:t>
            </a:r>
          </a:p>
          <a:p>
            <a:r>
              <a:rPr lang="en-US" b="1" dirty="0"/>
              <a:t>Findings Highlighted in Technical Report</a:t>
            </a:r>
            <a:endParaRPr lang="en-US" dirty="0" smtClean="0"/>
          </a:p>
          <a:p>
            <a:pPr defTabSz="931774">
              <a:defRPr/>
            </a:pPr>
            <a:r>
              <a:rPr lang="en-US" dirty="0" smtClean="0"/>
              <a:t>“</a:t>
            </a:r>
            <a:r>
              <a:rPr lang="en-US" dirty="0"/>
              <a:t>Although most schools have both teachers/coaches and administrators provide coaching, it appears that teachers/coaches are responsible for the bulk of it.  Table 3.30 shows the percentage of schools that indicated coaching is provided by different professionals to a substantial extent.  In science, 34 percent of schools have teachers/coaches with full teaching loads provide one-on-one coaching to a substantial extent; 24 percent use teachers/coaches who do not have classroom teaching responsibilities.  Forty percent of schools have one-on-one mathematics coaching provided to a substantial extent by teachers/coaches who do not have classroom teaching responsibilities; 28 percent use teachers/coaches with full class loads to a substantial extent.”</a:t>
            </a:r>
          </a:p>
        </p:txBody>
      </p:sp>
      <p:sp>
        <p:nvSpPr>
          <p:cNvPr id="4" name="Slide Number Placeholder 3"/>
          <p:cNvSpPr>
            <a:spLocks noGrp="1"/>
          </p:cNvSpPr>
          <p:nvPr>
            <p:ph type="sldNum" sz="quarter" idx="10"/>
          </p:nvPr>
        </p:nvSpPr>
        <p:spPr/>
        <p:txBody>
          <a:bodyPr/>
          <a:lstStyle/>
          <a:p>
            <a:fld id="{B472F11F-6199-4934-A1DC-A9FDDA9F712C}" type="slidenum">
              <a:rPr lang="en-US" smtClean="0"/>
              <a:t>52</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Substantial Extent</a:t>
            </a:r>
            <a:r>
              <a:rPr lang="en-US" baseline="0" dirty="0" smtClean="0"/>
              <a:t> i</a:t>
            </a:r>
            <a:r>
              <a:rPr lang="en-US" dirty="0" smtClean="0"/>
              <a:t>ncludes schools that selected</a:t>
            </a:r>
            <a:r>
              <a:rPr lang="en-US" baseline="0" dirty="0" smtClean="0"/>
              <a:t> “4 of 5” or “to a great extent” </a:t>
            </a:r>
            <a:r>
              <a:rPr lang="en-US" dirty="0" smtClean="0"/>
              <a:t>on a 5-point scale with the options of “not at all,” “2 of 5,” “somewhat,” “4 of 5,” and “to a great extent.”</a:t>
            </a:r>
          </a:p>
          <a:p>
            <a:r>
              <a:rPr lang="en-US" dirty="0" smtClean="0"/>
              <a:t>Includes only those schools that provide science-focused coaching.</a:t>
            </a:r>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53</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3.31, p. 48 in Technical Report</a:t>
            </a:r>
          </a:p>
          <a:p>
            <a:endParaRPr lang="en-US" dirty="0" smtClean="0"/>
          </a:p>
          <a:p>
            <a:r>
              <a:rPr lang="en-US" b="1" dirty="0" smtClean="0"/>
              <a:t>This slide shows data from an individual item. </a:t>
            </a:r>
            <a:endParaRPr lang="en-US" dirty="0" smtClean="0"/>
          </a:p>
          <a:p>
            <a:r>
              <a:rPr lang="en-US" dirty="0"/>
              <a:t> </a:t>
            </a:r>
          </a:p>
          <a:p>
            <a:r>
              <a:rPr lang="en-US" dirty="0"/>
              <a:t>Science Program Questionnaire</a:t>
            </a:r>
          </a:p>
          <a:p>
            <a:pPr lvl="0"/>
            <a:r>
              <a:rPr lang="en-US" dirty="0"/>
              <a:t>Q4. Which of the following are provided to teachers considered in need of special assistance in science teaching (for example: new teachers)?  (Select all that apply.)</a:t>
            </a:r>
          </a:p>
          <a:p>
            <a:pPr marL="698830" lvl="1" indent="-232943">
              <a:buFont typeface="Wingdings" panose="05000000000000000000" pitchFamily="2" charset="2"/>
              <a:buChar char="q"/>
            </a:pPr>
            <a:r>
              <a:rPr lang="en-US" dirty="0"/>
              <a:t>Seminars, classes, and/or study groups </a:t>
            </a:r>
          </a:p>
          <a:p>
            <a:pPr marL="698830" lvl="1" indent="-232943">
              <a:buFont typeface="Wingdings" panose="05000000000000000000" pitchFamily="2" charset="2"/>
              <a:buChar char="q"/>
            </a:pPr>
            <a:r>
              <a:rPr lang="en-US" dirty="0"/>
              <a:t>Guidance from a formally designated mentor or coach </a:t>
            </a:r>
          </a:p>
          <a:p>
            <a:pPr marL="698830" lvl="1" indent="-232943">
              <a:buFont typeface="Wingdings" panose="05000000000000000000" pitchFamily="2" charset="2"/>
              <a:buChar char="q"/>
            </a:pPr>
            <a:r>
              <a:rPr lang="en-US" dirty="0"/>
              <a:t>A higher level of supervision than for other teachers </a:t>
            </a:r>
          </a:p>
          <a:p>
            <a:r>
              <a:rPr lang="en-US" dirty="0"/>
              <a:t> </a:t>
            </a:r>
          </a:p>
          <a:p>
            <a:r>
              <a:rPr lang="en-US" dirty="0"/>
              <a:t>The numbers in parentheses are standard errors.</a:t>
            </a:r>
          </a:p>
          <a:p>
            <a:r>
              <a:rPr lang="en-US" dirty="0"/>
              <a:t> </a:t>
            </a:r>
          </a:p>
          <a:p>
            <a:r>
              <a:rPr lang="en-US" b="1" dirty="0"/>
              <a:t>Findings Highlighted in Technical Report</a:t>
            </a:r>
            <a:endParaRPr lang="en-US" dirty="0" smtClean="0"/>
          </a:p>
          <a:p>
            <a:pPr defTabSz="931774">
              <a:defRPr/>
            </a:pPr>
            <a:r>
              <a:rPr lang="en-US" dirty="0" smtClean="0"/>
              <a:t>“</a:t>
            </a:r>
            <a:r>
              <a:rPr lang="en-US" dirty="0"/>
              <a:t>Finally, school program representatives were asked about the services provided to teachers in need of special assistance; the data for science and mathematics are shown in Tables 3.31 and 3.32, respectively.  Note that at least half of the schools at each grade range have mentors or coaches who provide guidance to teachers in particular need of help.  Roughly 40 to 50 percent of schools in the various subject/grade-range categories provide seminars, classes, and/or study groups for this purpose.  In science, as the grade range of the school increases, schools become increasingly likely to provide a higher level of supervision for these teachers; the apparent differences by school grade range in mathematics are not statistically significant.”</a:t>
            </a:r>
          </a:p>
        </p:txBody>
      </p:sp>
      <p:sp>
        <p:nvSpPr>
          <p:cNvPr id="4" name="Slide Number Placeholder 3"/>
          <p:cNvSpPr>
            <a:spLocks noGrp="1"/>
          </p:cNvSpPr>
          <p:nvPr>
            <p:ph type="sldNum" sz="quarter" idx="10"/>
          </p:nvPr>
        </p:nvSpPr>
        <p:spPr/>
        <p:txBody>
          <a:bodyPr/>
          <a:lstStyle/>
          <a:p>
            <a:fld id="{B472F11F-6199-4934-A1DC-A9FDDA9F712C}" type="slidenum">
              <a:rPr lang="en-US" smtClean="0"/>
              <a:t>54</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55</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science portion of Table 3.3, p.</a:t>
            </a:r>
            <a:r>
              <a:rPr lang="en-US" baseline="0" dirty="0" smtClean="0"/>
              <a:t> 34 of Technical Report</a:t>
            </a:r>
          </a:p>
          <a:p>
            <a:endParaRPr lang="en-US" dirty="0" smtClean="0"/>
          </a:p>
          <a:p>
            <a:r>
              <a:rPr lang="en-US" b="1" dirty="0" smtClean="0"/>
              <a:t>This slide shows data from an individual item. </a:t>
            </a:r>
            <a:endParaRPr lang="en-US" dirty="0" smtClean="0"/>
          </a:p>
          <a:p>
            <a:r>
              <a:rPr lang="en-US" dirty="0"/>
              <a:t> </a:t>
            </a:r>
          </a:p>
          <a:p>
            <a:r>
              <a:rPr lang="en-US" dirty="0"/>
              <a:t>Science Teacher Questionnaire</a:t>
            </a:r>
          </a:p>
          <a:p>
            <a:pPr defTabSz="931774">
              <a:defRPr/>
            </a:pPr>
            <a:r>
              <a:rPr lang="en-US" dirty="0"/>
              <a:t>Q31. What is the total amount of time you have spent on professional development in science or science teaching in the last 3 years? (Include attendance at professional meetings, workshops, and conferences, as well as professional learning communities/lesson studies/teacher study groups. Do not include formal courses for which you received college credit or time you spent providing professional development for other teachers.)</a:t>
            </a:r>
          </a:p>
          <a:p>
            <a:pPr marL="640594" lvl="1" indent="-174708">
              <a:buFont typeface="Courier New" panose="02070309020205020404" pitchFamily="49" charset="0"/>
              <a:buChar char="o"/>
            </a:pPr>
            <a:r>
              <a:rPr lang="en-US" dirty="0"/>
              <a:t>Less than 6 hours</a:t>
            </a:r>
          </a:p>
          <a:p>
            <a:pPr marL="640594" lvl="1" indent="-174708">
              <a:buFont typeface="Courier New" panose="02070309020205020404" pitchFamily="49" charset="0"/>
              <a:buChar char="o"/>
            </a:pPr>
            <a:r>
              <a:rPr lang="en-US" dirty="0" smtClean="0"/>
              <a:t>6–15 </a:t>
            </a:r>
            <a:r>
              <a:rPr lang="en-US" dirty="0"/>
              <a:t>hours</a:t>
            </a:r>
          </a:p>
          <a:p>
            <a:pPr marL="640594" lvl="1" indent="-174708">
              <a:buFont typeface="Courier New" panose="02070309020205020404" pitchFamily="49" charset="0"/>
              <a:buChar char="o"/>
            </a:pPr>
            <a:r>
              <a:rPr lang="en-US" dirty="0" smtClean="0"/>
              <a:t>16–35 </a:t>
            </a:r>
            <a:r>
              <a:rPr lang="en-US" dirty="0"/>
              <a:t>hours</a:t>
            </a:r>
          </a:p>
          <a:p>
            <a:pPr marL="640594" lvl="1" indent="-174708">
              <a:buFont typeface="Courier New" panose="02070309020205020404" pitchFamily="49" charset="0"/>
              <a:buChar char="o"/>
            </a:pPr>
            <a:r>
              <a:rPr lang="en-US" dirty="0"/>
              <a:t>More than 35 hours</a:t>
            </a:r>
          </a:p>
          <a:p>
            <a:endParaRPr lang="en-US" dirty="0"/>
          </a:p>
          <a:p>
            <a:r>
              <a:rPr lang="en-US" dirty="0"/>
              <a:t>The numbers in parentheses are standard errors.</a:t>
            </a:r>
          </a:p>
          <a:p>
            <a:r>
              <a:rPr lang="en-US" dirty="0"/>
              <a:t> </a:t>
            </a:r>
          </a:p>
          <a:p>
            <a:r>
              <a:rPr lang="en-US" b="1" dirty="0"/>
              <a:t>Findings Highlighted in Technical Report</a:t>
            </a:r>
            <a:endParaRPr lang="en-US" dirty="0" smtClean="0"/>
          </a:p>
          <a:p>
            <a:pPr defTabSz="931774">
              <a:defRPr/>
            </a:pPr>
            <a:r>
              <a:rPr lang="en-US" dirty="0" smtClean="0"/>
              <a:t>“</a:t>
            </a:r>
            <a:r>
              <a:rPr lang="en-US" dirty="0"/>
              <a:t>Although some involvement in professional development may be better than none, a brief exposure of a few hours over several years is not likely to be sufficient to enhance teachers’ knowledge and skills in meaningful ways.  Accordingly, teachers were asked about the total amount of time they had spent on professional development related to science/mathematics teaching.  As can be seen in Table 3.3, roughly 30 percent of middle and high school science and mathematics teachers, and far fewer of their elementary colleagues, participated in more than 35 hours of science/mathematics-focused professional development in the last three years.”</a:t>
            </a:r>
          </a:p>
        </p:txBody>
      </p:sp>
      <p:sp>
        <p:nvSpPr>
          <p:cNvPr id="4" name="Slide Number Placeholder 3"/>
          <p:cNvSpPr>
            <a:spLocks noGrp="1"/>
          </p:cNvSpPr>
          <p:nvPr>
            <p:ph type="sldNum" sz="quarter" idx="10"/>
          </p:nvPr>
        </p:nvSpPr>
        <p:spPr/>
        <p:txBody>
          <a:bodyPr/>
          <a:lstStyle/>
          <a:p>
            <a:fld id="{B472F11F-6199-4934-A1DC-A9FDDA9F712C}" type="slidenum">
              <a:rPr lang="en-US" smtClean="0"/>
              <a:t>6</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472F11F-6199-4934-A1DC-A9FDDA9F712C}" type="slidenum">
              <a:rPr lang="en-US" smtClean="0"/>
              <a:t>7</a:t>
            </a:fld>
            <a:endParaRPr lang="en-US"/>
          </a:p>
        </p:txBody>
      </p:sp>
    </p:spTree>
    <p:extLst>
      <p:ext uri="{BB962C8B-B14F-4D97-AF65-F5344CB8AC3E}">
        <p14:creationId xmlns:p14="http://schemas.microsoft.com/office/powerpoint/2010/main" val="8966930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Table 3.5,</a:t>
            </a:r>
            <a:r>
              <a:rPr lang="en-US" baseline="0" dirty="0" smtClean="0"/>
              <a:t> p. 35 in Technical Report</a:t>
            </a:r>
          </a:p>
          <a:p>
            <a:endParaRPr lang="en-US" baseline="0" dirty="0" smtClean="0"/>
          </a:p>
          <a:p>
            <a:r>
              <a:rPr lang="en-US" b="1" dirty="0"/>
              <a:t>This slide shows data from individual items. </a:t>
            </a:r>
            <a:endParaRPr lang="en-US" dirty="0"/>
          </a:p>
          <a:p>
            <a:r>
              <a:rPr lang="en-US" dirty="0"/>
              <a:t> </a:t>
            </a:r>
          </a:p>
          <a:p>
            <a:r>
              <a:rPr lang="en-US" dirty="0"/>
              <a:t>Science Teacher Questionnaire</a:t>
            </a:r>
          </a:p>
          <a:p>
            <a:pPr lvl="0"/>
            <a:r>
              <a:rPr lang="en-US" dirty="0"/>
              <a:t>Q30. In the last 3 years have you… (Response Options: Yes, No)</a:t>
            </a:r>
          </a:p>
          <a:p>
            <a:pPr marL="698830" lvl="1" indent="-232943">
              <a:buFont typeface="+mj-lt"/>
              <a:buAutoNum type="alphaLcPeriod"/>
            </a:pPr>
            <a:r>
              <a:rPr lang="en-US" dirty="0"/>
              <a:t>attended a workshop on science or science teaching?</a:t>
            </a:r>
          </a:p>
          <a:p>
            <a:pPr marL="698830" lvl="1" indent="-232943">
              <a:buFont typeface="+mj-lt"/>
              <a:buAutoNum type="alphaLcPeriod"/>
            </a:pPr>
            <a:r>
              <a:rPr lang="en-US" dirty="0"/>
              <a:t>attended a national, state, or regional science teacher association meeting?</a:t>
            </a:r>
          </a:p>
          <a:p>
            <a:pPr marL="698830" lvl="1" indent="-232943">
              <a:buFont typeface="+mj-lt"/>
              <a:buAutoNum type="alphaLcPeriod"/>
            </a:pPr>
            <a:r>
              <a:rPr lang="en-US" dirty="0"/>
              <a:t>participated in a professional learning community/lesson study/teacher study group focused on science or science teaching?</a:t>
            </a:r>
          </a:p>
          <a:p>
            <a:endParaRPr lang="en-US" dirty="0"/>
          </a:p>
          <a:p>
            <a:pPr defTabSz="931774">
              <a:defRPr/>
            </a:pPr>
            <a:r>
              <a:rPr lang="en-US" dirty="0"/>
              <a:t>Q35. In the last 3 years have you… (Response Options: Yes, No)</a:t>
            </a:r>
          </a:p>
          <a:p>
            <a:pPr marL="698830" lvl="1" indent="-232943">
              <a:buFont typeface="+mj-lt"/>
              <a:buAutoNum type="alphaLcPeriod"/>
            </a:pPr>
            <a:r>
              <a:rPr lang="en-US" b="0" dirty="0"/>
              <a:t>received feedback about your science teaching from a mentor/coach formally assigned by the school or district/diocese?</a:t>
            </a:r>
          </a:p>
          <a:p>
            <a:pPr marL="698830" lvl="1" indent="-232943">
              <a:buFont typeface="+mj-lt"/>
              <a:buAutoNum type="alphaLcPeriod"/>
            </a:pPr>
            <a:r>
              <a:rPr lang="en-US" strike="sngStrike" dirty="0"/>
              <a:t>served as a formally-assigned mentor/coach for science teaching? (Please do not include supervision of student teachers.)</a:t>
            </a:r>
          </a:p>
          <a:p>
            <a:pPr marL="698830" lvl="1" indent="-232943">
              <a:buFont typeface="+mj-lt"/>
              <a:buAutoNum type="alphaLcPeriod"/>
            </a:pPr>
            <a:r>
              <a:rPr lang="en-US" strike="sngStrike" dirty="0"/>
              <a:t>supervised a student teacher in your classroom?</a:t>
            </a:r>
          </a:p>
          <a:p>
            <a:pPr marL="698830" lvl="1" indent="-232943">
              <a:buFont typeface="+mj-lt"/>
              <a:buAutoNum type="alphaLcPeriod"/>
            </a:pPr>
            <a:r>
              <a:rPr lang="en-US" strike="sngStrike" dirty="0"/>
              <a:t>taught in-service workshops on science or science teaching? </a:t>
            </a:r>
          </a:p>
          <a:p>
            <a:pPr marL="698830" lvl="1" indent="-232943">
              <a:buFont typeface="+mj-lt"/>
              <a:buAutoNum type="alphaLcPeriod"/>
            </a:pPr>
            <a:r>
              <a:rPr lang="en-US" strike="sngStrike" dirty="0"/>
              <a:t>led a professional learning community/lesson study/teacher study group focused on science or science teaching?</a:t>
            </a:r>
          </a:p>
          <a:p>
            <a:endParaRPr lang="en-US" dirty="0"/>
          </a:p>
          <a:p>
            <a:r>
              <a:rPr lang="en-US" dirty="0"/>
              <a:t>The numbers in parentheses are standard errors.</a:t>
            </a:r>
          </a:p>
          <a:p>
            <a:r>
              <a:rPr lang="en-US" dirty="0"/>
              <a:t> </a:t>
            </a:r>
          </a:p>
          <a:p>
            <a:r>
              <a:rPr lang="en-US" b="1" dirty="0"/>
              <a:t>Findings Highlighted in Technical Report</a:t>
            </a:r>
            <a:endParaRPr lang="en-US" baseline="0" dirty="0" smtClean="0"/>
          </a:p>
          <a:p>
            <a:r>
              <a:rPr lang="en-US" baseline="0" dirty="0" smtClean="0"/>
              <a:t>“Teachers who indicated they had recently participated in professional development were asked about the nature of those activities.  Data for science teachers are shown in Table 3.5, and for mathematics teachers in Table 3.6.  For each subject/grade-range combination, workshops are the most prevalent activity, with 84–92 percent of teachers who had participated in professional development activities in the last three years indicating they had attended a workshop.  Roughly three-fourths of middle and high school mathematics and science teachers, but fewer of their elementary school colleagues, report participating in professional learning communities or other types of teacher study groups.  Middle and high school teachers also attend science/mathematics teacher association meetings at a higher rate than do elementary teachers, likely a reflection of the fact that elementary teachers are responsible for teaching, and keeping up with, multiple disciplines.  Finally, not only are elementary science teachers less likely to have participated recently in professional development, they are far less likely to have received feedback on their teaching from a mentor/coach than any other group.”</a:t>
            </a:r>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8</a:t>
            </a:fld>
            <a:endParaRPr lang="en-US"/>
          </a:p>
        </p:txBody>
      </p:sp>
    </p:spTree>
    <p:extLst>
      <p:ext uri="{BB962C8B-B14F-4D97-AF65-F5344CB8AC3E}">
        <p14:creationId xmlns:p14="http://schemas.microsoft.com/office/powerpoint/2010/main" val="2142300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 Each grade-level chart is sorted independently; consequently items may appear in different orders.</a:t>
            </a:r>
          </a:p>
          <a:p>
            <a:endParaRPr lang="en-US" dirty="0"/>
          </a:p>
        </p:txBody>
      </p:sp>
      <p:sp>
        <p:nvSpPr>
          <p:cNvPr id="4" name="Slide Number Placeholder 3"/>
          <p:cNvSpPr>
            <a:spLocks noGrp="1"/>
          </p:cNvSpPr>
          <p:nvPr>
            <p:ph type="sldNum" sz="quarter" idx="10"/>
          </p:nvPr>
        </p:nvSpPr>
        <p:spPr/>
        <p:txBody>
          <a:bodyPr/>
          <a:lstStyle/>
          <a:p>
            <a:fld id="{B472F11F-6199-4934-A1DC-A9FDDA9F712C}" type="slidenum">
              <a:rPr lang="en-US" smtClean="0"/>
              <a:t>9</a:t>
            </a:fld>
            <a:endParaRPr lang="en-US"/>
          </a:p>
        </p:txBody>
      </p:sp>
    </p:spTree>
    <p:extLst>
      <p:ext uri="{BB962C8B-B14F-4D97-AF65-F5344CB8AC3E}">
        <p14:creationId xmlns:p14="http://schemas.microsoft.com/office/powerpoint/2010/main" val="3740976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3A75BF-0480-42D9-BC3B-AF0BCD6F005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600470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3A75BF-0480-42D9-BC3B-AF0BCD6F005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3705031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3A75BF-0480-42D9-BC3B-AF0BCD6F005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088965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3A75BF-0480-42D9-BC3B-AF0BCD6F005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3926783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3A75BF-0480-42D9-BC3B-AF0BCD6F0051}"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337073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3A75BF-0480-42D9-BC3B-AF0BCD6F0051}"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562166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3A75BF-0480-42D9-BC3B-AF0BCD6F0051}" type="datetimeFigureOut">
              <a:rPr lang="en-US" smtClean="0"/>
              <a:t>1/29/2014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325854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3A75BF-0480-42D9-BC3B-AF0BCD6F0051}" type="datetimeFigureOut">
              <a:rPr lang="en-US" smtClean="0"/>
              <a:t>1/29/2014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479705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3A75BF-0480-42D9-BC3B-AF0BCD6F0051}" type="datetimeFigureOut">
              <a:rPr lang="en-US" smtClean="0"/>
              <a:t>1/29/2014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599444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3A75BF-0480-42D9-BC3B-AF0BCD6F0051}"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100140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3A75BF-0480-42D9-BC3B-AF0BCD6F0051}"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2A18CB-4BA9-4DA6-A360-974B972256DF}" type="slidenum">
              <a:rPr lang="en-US" smtClean="0"/>
              <a:t>‹#›</a:t>
            </a:fld>
            <a:endParaRPr lang="en-US"/>
          </a:p>
        </p:txBody>
      </p:sp>
    </p:spTree>
    <p:extLst>
      <p:ext uri="{BB962C8B-B14F-4D97-AF65-F5344CB8AC3E}">
        <p14:creationId xmlns:p14="http://schemas.microsoft.com/office/powerpoint/2010/main" val="3328966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3A75BF-0480-42D9-BC3B-AF0BCD6F0051}" type="datetimeFigureOut">
              <a:rPr lang="en-US" smtClean="0"/>
              <a:t>1/29/2014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2A18CB-4BA9-4DA6-A360-974B972256DF}" type="slidenum">
              <a:rPr lang="en-US" smtClean="0"/>
              <a:t>‹#›</a:t>
            </a:fld>
            <a:endParaRPr lang="en-US"/>
          </a:p>
        </p:txBody>
      </p:sp>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52400" y="0"/>
            <a:ext cx="9448799" cy="6858000"/>
          </a:xfrm>
          <a:prstGeom prst="rect">
            <a:avLst/>
          </a:prstGeom>
        </p:spPr>
      </p:pic>
      <p:grpSp>
        <p:nvGrpSpPr>
          <p:cNvPr id="14" name="Group 13"/>
          <p:cNvGrpSpPr/>
          <p:nvPr/>
        </p:nvGrpSpPr>
        <p:grpSpPr>
          <a:xfrm>
            <a:off x="3581400" y="6236753"/>
            <a:ext cx="6142684" cy="585339"/>
            <a:chOff x="2311936" y="6236753"/>
            <a:chExt cx="6142684" cy="585339"/>
          </a:xfrm>
        </p:grpSpPr>
        <p:grpSp>
          <p:nvGrpSpPr>
            <p:cNvPr id="8" name="Group 7"/>
            <p:cNvGrpSpPr/>
            <p:nvPr/>
          </p:nvGrpSpPr>
          <p:grpSpPr>
            <a:xfrm>
              <a:off x="2311936" y="6237316"/>
              <a:ext cx="3856627" cy="584776"/>
              <a:chOff x="433677" y="371749"/>
              <a:chExt cx="3856627" cy="584776"/>
            </a:xfrm>
          </p:grpSpPr>
          <p:sp>
            <p:nvSpPr>
              <p:cNvPr id="9" name="TextBox 8"/>
              <p:cNvSpPr txBox="1"/>
              <p:nvPr/>
            </p:nvSpPr>
            <p:spPr>
              <a:xfrm>
                <a:off x="433677" y="371749"/>
                <a:ext cx="3856627" cy="584776"/>
              </a:xfrm>
              <a:prstGeom prst="rect">
                <a:avLst/>
              </a:prstGeom>
              <a:noFill/>
            </p:spPr>
            <p:txBody>
              <a:bodyPr wrap="square" rtlCol="0">
                <a:spAutoFit/>
              </a:bodyPr>
              <a:lstStyle/>
              <a:p>
                <a:r>
                  <a:rPr lang="en-US" sz="3200" dirty="0" smtClean="0">
                    <a:solidFill>
                      <a:schemeClr val="bg1">
                        <a:alpha val="70000"/>
                      </a:schemeClr>
                    </a:solidFill>
                    <a:latin typeface="+mj-lt"/>
                  </a:rPr>
                  <a:t>2012 NSSME</a:t>
                </a:r>
                <a:endParaRPr lang="en-US" sz="3200" dirty="0">
                  <a:solidFill>
                    <a:schemeClr val="bg1">
                      <a:alpha val="70000"/>
                    </a:schemeClr>
                  </a:solidFill>
                  <a:latin typeface="+mj-lt"/>
                </a:endParaRPr>
              </a:p>
            </p:txBody>
          </p:sp>
          <p:cxnSp>
            <p:nvCxnSpPr>
              <p:cNvPr id="10" name="Straight Connector 9"/>
              <p:cNvCxnSpPr/>
              <p:nvPr/>
            </p:nvCxnSpPr>
            <p:spPr>
              <a:xfrm>
                <a:off x="2693741" y="530240"/>
                <a:ext cx="0" cy="309793"/>
              </a:xfrm>
              <a:prstGeom prst="line">
                <a:avLst/>
              </a:prstGeom>
              <a:ln>
                <a:solidFill>
                  <a:schemeClr val="bg1">
                    <a:alpha val="70000"/>
                  </a:schemeClr>
                </a:solidFill>
              </a:ln>
            </p:spPr>
            <p:style>
              <a:lnRef idx="2">
                <a:schemeClr val="accent1"/>
              </a:lnRef>
              <a:fillRef idx="0">
                <a:schemeClr val="accent1"/>
              </a:fillRef>
              <a:effectRef idx="1">
                <a:schemeClr val="accent1"/>
              </a:effectRef>
              <a:fontRef idx="minor">
                <a:schemeClr val="tx1"/>
              </a:fontRef>
            </p:style>
          </p:cxnSp>
        </p:grpSp>
        <p:sp>
          <p:nvSpPr>
            <p:cNvPr id="11" name="TextBox 10"/>
            <p:cNvSpPr txBox="1"/>
            <p:nvPr/>
          </p:nvSpPr>
          <p:spPr>
            <a:xfrm>
              <a:off x="4652907" y="6236753"/>
              <a:ext cx="3801713" cy="523220"/>
            </a:xfrm>
            <a:prstGeom prst="rect">
              <a:avLst/>
            </a:prstGeom>
            <a:noFill/>
            <a:ln>
              <a:noFill/>
            </a:ln>
          </p:spPr>
          <p:txBody>
            <a:bodyPr wrap="square" rtlCol="0">
              <a:spAutoFit/>
            </a:bodyPr>
            <a:lstStyle/>
            <a:p>
              <a:r>
                <a:rPr lang="en-US" sz="1400" dirty="0" smtClean="0">
                  <a:solidFill>
                    <a:schemeClr val="bg1">
                      <a:alpha val="70000"/>
                    </a:schemeClr>
                  </a:solidFill>
                </a:rPr>
                <a:t>THE 2012 NATIONAL SURVEY OF</a:t>
              </a:r>
            </a:p>
            <a:p>
              <a:r>
                <a:rPr lang="en-US" sz="1400" dirty="0" smtClean="0">
                  <a:solidFill>
                    <a:schemeClr val="bg1">
                      <a:alpha val="70000"/>
                    </a:schemeClr>
                  </a:solidFill>
                </a:rPr>
                <a:t>SCIENCE AND MATHEMATICS EDUCATION</a:t>
              </a:r>
              <a:endParaRPr lang="en-US" sz="1400" dirty="0">
                <a:solidFill>
                  <a:schemeClr val="bg1">
                    <a:alpha val="70000"/>
                  </a:schemeClr>
                </a:solidFill>
              </a:endParaRPr>
            </a:p>
          </p:txBody>
        </p:sp>
      </p:grpSp>
      <p:pic>
        <p:nvPicPr>
          <p:cNvPr id="13" name="Picture 12"/>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6200" y="6242541"/>
            <a:ext cx="2057400" cy="511642"/>
          </a:xfrm>
          <a:prstGeom prst="rect">
            <a:avLst/>
          </a:prstGeom>
        </p:spPr>
      </p:pic>
    </p:spTree>
    <p:extLst>
      <p:ext uri="{BB962C8B-B14F-4D97-AF65-F5344CB8AC3E}">
        <p14:creationId xmlns:p14="http://schemas.microsoft.com/office/powerpoint/2010/main" val="2220795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5400" y="1739900"/>
            <a:ext cx="8991600" cy="3048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6600" smtClean="0">
                <a:solidFill>
                  <a:schemeClr val="tx1"/>
                </a:solidFill>
                <a:latin typeface="Calibri"/>
              </a:rPr>
              <a:t>Chapter </a:t>
            </a:r>
            <a:r>
              <a:rPr lang="en-US" sz="6600" dirty="0" smtClean="0">
                <a:solidFill>
                  <a:schemeClr val="tx1"/>
                </a:solidFill>
                <a:latin typeface="Calibri"/>
              </a:rPr>
              <a:t>3</a:t>
            </a:r>
          </a:p>
          <a:p>
            <a:pPr marL="0" marR="0" lvl="0" indent="0" algn="ctr" defTabSz="457200" rtl="0" eaLnBrk="1" fontAlgn="auto" latinLnBrk="0" hangingPunct="1">
              <a:lnSpc>
                <a:spcPct val="100000"/>
              </a:lnSpc>
              <a:spcBef>
                <a:spcPct val="0"/>
              </a:spcBef>
              <a:spcAft>
                <a:spcPts val="0"/>
              </a:spcAft>
              <a:buClrTx/>
              <a:buSzTx/>
              <a:buFontTx/>
              <a:buNone/>
              <a:tabLst/>
              <a:defRPr/>
            </a:pPr>
            <a:r>
              <a:rPr lang="en-US" sz="6600" dirty="0" smtClean="0">
                <a:solidFill>
                  <a:schemeClr val="tx1"/>
                </a:solidFill>
                <a:latin typeface="Calibri"/>
              </a:rPr>
              <a:t>Science and Mathematics Professional Development</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183613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354095761"/>
              </p:ext>
            </p:extLst>
          </p:nvPr>
        </p:nvGraphicFramePr>
        <p:xfrm>
          <a:off x="304800" y="1752600"/>
          <a:ext cx="85344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r>
              <a:rPr lang="en-US" dirty="0" smtClean="0">
                <a:solidFill>
                  <a:schemeClr val="tx1"/>
                </a:solidFill>
              </a:rPr>
              <a:t>Middle School </a:t>
            </a:r>
            <a:r>
              <a:rPr lang="en-US" dirty="0">
                <a:solidFill>
                  <a:schemeClr val="tx1"/>
                </a:solidFill>
              </a:rPr>
              <a:t>Science Teachers Participating in Various PD Activities in the Last 3 </a:t>
            </a:r>
            <a:r>
              <a:rPr lang="en-US" dirty="0" smtClean="0">
                <a:solidFill>
                  <a:schemeClr val="tx1"/>
                </a:solidFill>
              </a:rPr>
              <a:t>Years</a:t>
            </a:r>
            <a:endParaRPr lang="en-US" sz="23500" dirty="0">
              <a:solidFill>
                <a:schemeClr val="tx1"/>
              </a:solidFill>
            </a:endParaRPr>
          </a:p>
        </p:txBody>
      </p:sp>
    </p:spTree>
    <p:extLst>
      <p:ext uri="{BB962C8B-B14F-4D97-AF65-F5344CB8AC3E}">
        <p14:creationId xmlns:p14="http://schemas.microsoft.com/office/powerpoint/2010/main" val="22065750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94669721"/>
              </p:ext>
            </p:extLst>
          </p:nvPr>
        </p:nvGraphicFramePr>
        <p:xfrm>
          <a:off x="304800" y="1752600"/>
          <a:ext cx="85344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r>
              <a:rPr lang="en-US" dirty="0" smtClean="0">
                <a:solidFill>
                  <a:schemeClr val="tx1"/>
                </a:solidFill>
              </a:rPr>
              <a:t>High School Science Teachers Participating in Various PD Activities in the Last 3 Years</a:t>
            </a:r>
            <a:endParaRPr lang="en-US" sz="9600" dirty="0">
              <a:solidFill>
                <a:schemeClr val="tx1"/>
              </a:solidFill>
            </a:endParaRPr>
          </a:p>
        </p:txBody>
      </p:sp>
    </p:spTree>
    <p:extLst>
      <p:ext uri="{BB962C8B-B14F-4D97-AF65-F5344CB8AC3E}">
        <p14:creationId xmlns:p14="http://schemas.microsoft.com/office/powerpoint/2010/main" val="42200897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Slides 13</a:t>
            </a:r>
            <a:r>
              <a:rPr lang="en-US" dirty="0" smtClean="0">
                <a:solidFill>
                  <a:prstClr val="black"/>
                </a:solidFill>
              </a:rPr>
              <a:t>–15</a:t>
            </a:r>
            <a:r>
              <a:rPr kumimoji="0" lang="en-US" sz="4400" b="0" i="0" u="none" strike="noStrike" kern="1200" cap="none" spc="0" normalizeH="0" noProof="0" dirty="0" smtClean="0">
                <a:ln>
                  <a:noFill/>
                </a:ln>
                <a:solidFill>
                  <a:schemeClr val="tx1"/>
                </a:solidFill>
                <a:effectLst/>
                <a:uLnTx/>
                <a:uFillTx/>
                <a:latin typeface="Calibri"/>
              </a:rPr>
              <a:t>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327275"/>
            <a:ext cx="6111875" cy="2209800"/>
          </a:xfrm>
          <a:prstGeom prst="rect">
            <a:avLst/>
          </a:prstGeom>
          <a:solidFill>
            <a:schemeClr val="bg1"/>
          </a:solidFill>
          <a:ln>
            <a:noFill/>
          </a:ln>
          <a:effectLst/>
        </p:spPr>
      </p:pic>
    </p:spTree>
    <p:extLst>
      <p:ext uri="{BB962C8B-B14F-4D97-AF65-F5344CB8AC3E}">
        <p14:creationId xmlns:p14="http://schemas.microsoft.com/office/powerpoint/2010/main" val="2293512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942046678"/>
              </p:ext>
            </p:extLst>
          </p:nvPr>
        </p:nvGraphicFramePr>
        <p:xfrm>
          <a:off x="304800" y="1417638"/>
          <a:ext cx="8534400" cy="46021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r>
              <a:rPr lang="en-US" dirty="0" smtClean="0">
                <a:solidFill>
                  <a:schemeClr val="tx1"/>
                </a:solidFill>
              </a:rPr>
              <a:t>Elementary School </a:t>
            </a:r>
            <a:r>
              <a:rPr lang="en-US" dirty="0">
                <a:solidFill>
                  <a:schemeClr val="tx1"/>
                </a:solidFill>
              </a:rPr>
              <a:t>Science Teachers </a:t>
            </a:r>
            <a:r>
              <a:rPr lang="en-US" dirty="0" smtClean="0">
                <a:solidFill>
                  <a:schemeClr val="tx1"/>
                </a:solidFill>
              </a:rPr>
              <a:t>Whose PD in the Last 3 Years Had Various Characteristics to a Substantial Extent</a:t>
            </a:r>
            <a:endParaRPr lang="en-US" sz="23500" dirty="0">
              <a:solidFill>
                <a:schemeClr val="tx1"/>
              </a:solidFill>
            </a:endParaRPr>
          </a:p>
        </p:txBody>
      </p:sp>
    </p:spTree>
    <p:extLst>
      <p:ext uri="{BB962C8B-B14F-4D97-AF65-F5344CB8AC3E}">
        <p14:creationId xmlns:p14="http://schemas.microsoft.com/office/powerpoint/2010/main" val="21672180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05037189"/>
              </p:ext>
            </p:extLst>
          </p:nvPr>
        </p:nvGraphicFramePr>
        <p:xfrm>
          <a:off x="304800" y="1417638"/>
          <a:ext cx="8534400" cy="46021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r>
              <a:rPr lang="en-US" dirty="0" smtClean="0">
                <a:solidFill>
                  <a:schemeClr val="tx1"/>
                </a:solidFill>
              </a:rPr>
              <a:t>Middle School </a:t>
            </a:r>
            <a:r>
              <a:rPr lang="en-US" dirty="0">
                <a:solidFill>
                  <a:schemeClr val="tx1"/>
                </a:solidFill>
              </a:rPr>
              <a:t>Science Teachers </a:t>
            </a:r>
            <a:r>
              <a:rPr lang="en-US" dirty="0" smtClean="0">
                <a:solidFill>
                  <a:schemeClr val="tx1"/>
                </a:solidFill>
              </a:rPr>
              <a:t>Whose PD in the Last 3 Years Had Various Characteristics to a Substantial Extent</a:t>
            </a:r>
            <a:endParaRPr lang="en-US" sz="23500" dirty="0">
              <a:solidFill>
                <a:schemeClr val="tx1"/>
              </a:solidFill>
            </a:endParaRPr>
          </a:p>
        </p:txBody>
      </p:sp>
    </p:spTree>
    <p:extLst>
      <p:ext uri="{BB962C8B-B14F-4D97-AF65-F5344CB8AC3E}">
        <p14:creationId xmlns:p14="http://schemas.microsoft.com/office/powerpoint/2010/main" val="24882410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4276138294"/>
              </p:ext>
            </p:extLst>
          </p:nvPr>
        </p:nvGraphicFramePr>
        <p:xfrm>
          <a:off x="304800" y="1417638"/>
          <a:ext cx="8534400" cy="460216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r>
              <a:rPr lang="en-US" dirty="0" smtClean="0">
                <a:solidFill>
                  <a:schemeClr val="tx1"/>
                </a:solidFill>
              </a:rPr>
              <a:t>High School </a:t>
            </a:r>
            <a:r>
              <a:rPr lang="en-US" dirty="0">
                <a:solidFill>
                  <a:schemeClr val="tx1"/>
                </a:solidFill>
              </a:rPr>
              <a:t>Science Teachers </a:t>
            </a:r>
            <a:r>
              <a:rPr lang="en-US" dirty="0" smtClean="0">
                <a:solidFill>
                  <a:schemeClr val="tx1"/>
                </a:solidFill>
              </a:rPr>
              <a:t>Whose PD in the Last 3 Years Had Various Characteristics to a Substantial Extent</a:t>
            </a:r>
            <a:endParaRPr lang="en-US" sz="23500" dirty="0">
              <a:solidFill>
                <a:schemeClr val="tx1"/>
              </a:solidFill>
            </a:endParaRPr>
          </a:p>
        </p:txBody>
      </p:sp>
    </p:spTree>
    <p:extLst>
      <p:ext uri="{BB962C8B-B14F-4D97-AF65-F5344CB8AC3E}">
        <p14:creationId xmlns:p14="http://schemas.microsoft.com/office/powerpoint/2010/main" val="31556857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a:t>
            </a:r>
            <a:r>
              <a:rPr kumimoji="0" lang="en-US" sz="4400" b="0" i="0" u="none" strike="noStrike" kern="1200" cap="none" spc="0" normalizeH="0" noProof="0" dirty="0" smtClean="0">
                <a:ln>
                  <a:noFill/>
                </a:ln>
                <a:solidFill>
                  <a:schemeClr val="tx1"/>
                </a:solidFill>
                <a:effectLst/>
                <a:uLnTx/>
                <a:uFillTx/>
                <a:latin typeface="Calibri"/>
              </a:rPr>
              <a:t> 17</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1714500"/>
            <a:ext cx="6111875" cy="3433763"/>
          </a:xfrm>
          <a:prstGeom prst="rect">
            <a:avLst/>
          </a:prstGeom>
          <a:solidFill>
            <a:schemeClr val="bg1"/>
          </a:solidFill>
          <a:ln>
            <a:noFill/>
          </a:ln>
          <a:effectLst/>
        </p:spPr>
      </p:pic>
    </p:spTree>
    <p:extLst>
      <p:ext uri="{BB962C8B-B14F-4D97-AF65-F5344CB8AC3E}">
        <p14:creationId xmlns:p14="http://schemas.microsoft.com/office/powerpoint/2010/main" val="1377217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769995785"/>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Science Teachers’ Most </a:t>
            </a:r>
            <a:r>
              <a:rPr lang="en-US" dirty="0">
                <a:solidFill>
                  <a:schemeClr val="tx1"/>
                </a:solidFill>
              </a:rPr>
              <a:t>Recent College Coursework in </a:t>
            </a:r>
            <a:r>
              <a:rPr lang="en-US" dirty="0" smtClean="0">
                <a:solidFill>
                  <a:schemeClr val="tx1"/>
                </a:solidFill>
              </a:rPr>
              <a:t>Field, by Grade Range</a:t>
            </a:r>
            <a:endParaRPr lang="en-US" dirty="0">
              <a:solidFill>
                <a:schemeClr val="tx1"/>
              </a:solidFill>
            </a:endParaRPr>
          </a:p>
        </p:txBody>
      </p:sp>
    </p:spTree>
    <p:extLst>
      <p:ext uri="{BB962C8B-B14F-4D97-AF65-F5344CB8AC3E}">
        <p14:creationId xmlns:p14="http://schemas.microsoft.com/office/powerpoint/2010/main" val="18438160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Slides 19</a:t>
            </a:r>
            <a:r>
              <a:rPr lang="en-US" dirty="0" smtClean="0">
                <a:solidFill>
                  <a:prstClr val="black"/>
                </a:solidFill>
              </a:rPr>
              <a:t>–24</a:t>
            </a:r>
            <a:r>
              <a:rPr kumimoji="0" lang="en-US" sz="4400" b="0" i="0" u="none" strike="noStrike" kern="1200" cap="none" spc="0" normalizeH="0" noProof="0" dirty="0" smtClean="0">
                <a:ln>
                  <a:noFill/>
                </a:ln>
                <a:solidFill>
                  <a:schemeClr val="tx1"/>
                </a:solidFill>
                <a:effectLst/>
                <a:uLnTx/>
                <a:uFillTx/>
                <a:latin typeface="Calibri"/>
              </a:rPr>
              <a:t>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1801813"/>
            <a:ext cx="6111875" cy="3260725"/>
          </a:xfrm>
          <a:prstGeom prst="rect">
            <a:avLst/>
          </a:prstGeom>
          <a:solidFill>
            <a:schemeClr val="bg1"/>
          </a:solidFill>
          <a:ln>
            <a:noFill/>
          </a:ln>
          <a:effectLst/>
        </p:spPr>
      </p:pic>
    </p:spTree>
    <p:extLst>
      <p:ext uri="{BB962C8B-B14F-4D97-AF65-F5344CB8AC3E}">
        <p14:creationId xmlns:p14="http://schemas.microsoft.com/office/powerpoint/2010/main" val="26575111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4104277871"/>
              </p:ext>
            </p:extLst>
          </p:nvPr>
        </p:nvGraphicFramePr>
        <p:xfrm>
          <a:off x="304800" y="1219200"/>
          <a:ext cx="8534400" cy="4953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Elementary School </a:t>
            </a:r>
            <a:r>
              <a:rPr lang="en-US" dirty="0" smtClean="0">
                <a:solidFill>
                  <a:schemeClr val="tx1"/>
                </a:solidFill>
              </a:rPr>
              <a:t>Science Teachers </a:t>
            </a:r>
            <a:r>
              <a:rPr lang="en-US" dirty="0">
                <a:solidFill>
                  <a:schemeClr val="tx1"/>
                </a:solidFill>
              </a:rPr>
              <a:t>Reporting </a:t>
            </a:r>
            <a:r>
              <a:rPr lang="en-US" dirty="0" smtClean="0">
                <a:solidFill>
                  <a:schemeClr val="tx1"/>
                </a:solidFill>
              </a:rPr>
              <a:t>PD/Coursework </a:t>
            </a:r>
            <a:r>
              <a:rPr lang="en-US" dirty="0">
                <a:solidFill>
                  <a:schemeClr val="tx1"/>
                </a:solidFill>
              </a:rPr>
              <a:t>in the Last 3 </a:t>
            </a:r>
            <a:r>
              <a:rPr lang="en-US" dirty="0" smtClean="0">
                <a:solidFill>
                  <a:schemeClr val="tx1"/>
                </a:solidFill>
              </a:rPr>
              <a:t>Years with Heavy Emphasis on Various Areas</a:t>
            </a:r>
            <a:endParaRPr lang="en-US" dirty="0">
              <a:solidFill>
                <a:schemeClr val="tx1"/>
              </a:solidFill>
            </a:endParaRPr>
          </a:p>
        </p:txBody>
      </p:sp>
    </p:spTree>
    <p:extLst>
      <p:ext uri="{BB962C8B-B14F-4D97-AF65-F5344CB8AC3E}">
        <p14:creationId xmlns:p14="http://schemas.microsoft.com/office/powerpoint/2010/main" val="37189257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5532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SCIENCE</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7311180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452852320"/>
              </p:ext>
            </p:extLst>
          </p:nvPr>
        </p:nvGraphicFramePr>
        <p:xfrm>
          <a:off x="304800" y="1219200"/>
          <a:ext cx="8534400" cy="4953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Elementary School Science Teachers Reporting PD/Coursework in the Last 3 Years with Heavy Emphasis on Various Areas</a:t>
            </a:r>
          </a:p>
        </p:txBody>
      </p:sp>
    </p:spTree>
    <p:extLst>
      <p:ext uri="{BB962C8B-B14F-4D97-AF65-F5344CB8AC3E}">
        <p14:creationId xmlns:p14="http://schemas.microsoft.com/office/powerpoint/2010/main" val="32276307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777431020"/>
              </p:ext>
            </p:extLst>
          </p:nvPr>
        </p:nvGraphicFramePr>
        <p:xfrm>
          <a:off x="228600" y="1219200"/>
          <a:ext cx="8763000" cy="48006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smtClean="0">
                <a:solidFill>
                  <a:schemeClr val="tx1"/>
                </a:solidFill>
              </a:rPr>
              <a:t>Middle School Science </a:t>
            </a:r>
            <a:r>
              <a:rPr lang="en-US" dirty="0">
                <a:solidFill>
                  <a:schemeClr val="tx1"/>
                </a:solidFill>
              </a:rPr>
              <a:t>Teachers Reporting PD/Coursework in the Last 3 Years with Heavy Emphasis on Various </a:t>
            </a:r>
            <a:r>
              <a:rPr lang="en-US" dirty="0" smtClean="0">
                <a:solidFill>
                  <a:schemeClr val="tx1"/>
                </a:solidFill>
              </a:rPr>
              <a:t>Areas</a:t>
            </a:r>
            <a:endParaRPr lang="en-US" dirty="0">
              <a:solidFill>
                <a:schemeClr val="tx1"/>
              </a:solidFill>
            </a:endParaRPr>
          </a:p>
        </p:txBody>
      </p:sp>
    </p:spTree>
    <p:extLst>
      <p:ext uri="{BB962C8B-B14F-4D97-AF65-F5344CB8AC3E}">
        <p14:creationId xmlns:p14="http://schemas.microsoft.com/office/powerpoint/2010/main" val="25015448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718769112"/>
              </p:ext>
            </p:extLst>
          </p:nvPr>
        </p:nvGraphicFramePr>
        <p:xfrm>
          <a:off x="228600" y="1219200"/>
          <a:ext cx="8763000" cy="48006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smtClean="0">
                <a:solidFill>
                  <a:schemeClr val="tx1"/>
                </a:solidFill>
              </a:rPr>
              <a:t>Middle School </a:t>
            </a:r>
            <a:r>
              <a:rPr lang="en-US" dirty="0">
                <a:solidFill>
                  <a:schemeClr val="tx1"/>
                </a:solidFill>
              </a:rPr>
              <a:t>Science Teachers Reporting PD/Coursework in the Last 3 Years with Heavy Emphasis on Various </a:t>
            </a:r>
            <a:r>
              <a:rPr lang="en-US" dirty="0" smtClean="0">
                <a:solidFill>
                  <a:schemeClr val="tx1"/>
                </a:solidFill>
              </a:rPr>
              <a:t>Areas</a:t>
            </a:r>
            <a:endParaRPr lang="en-US" dirty="0">
              <a:solidFill>
                <a:schemeClr val="tx1"/>
              </a:solidFill>
            </a:endParaRPr>
          </a:p>
        </p:txBody>
      </p:sp>
    </p:spTree>
    <p:extLst>
      <p:ext uri="{BB962C8B-B14F-4D97-AF65-F5344CB8AC3E}">
        <p14:creationId xmlns:p14="http://schemas.microsoft.com/office/powerpoint/2010/main" val="28963165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725424495"/>
              </p:ext>
            </p:extLst>
          </p:nvPr>
        </p:nvGraphicFramePr>
        <p:xfrm>
          <a:off x="152400" y="1219200"/>
          <a:ext cx="88392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High School </a:t>
            </a:r>
            <a:r>
              <a:rPr lang="en-US" dirty="0">
                <a:solidFill>
                  <a:schemeClr val="tx1"/>
                </a:solidFill>
              </a:rPr>
              <a:t>Science Teachers Reporting PD/Coursework in the Last 3 Years with Heavy Emphasis on Various Areas</a:t>
            </a:r>
          </a:p>
        </p:txBody>
      </p:sp>
    </p:spTree>
    <p:extLst>
      <p:ext uri="{BB962C8B-B14F-4D97-AF65-F5344CB8AC3E}">
        <p14:creationId xmlns:p14="http://schemas.microsoft.com/office/powerpoint/2010/main" val="11258848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041159594"/>
              </p:ext>
            </p:extLst>
          </p:nvPr>
        </p:nvGraphicFramePr>
        <p:xfrm>
          <a:off x="152400" y="1219200"/>
          <a:ext cx="88392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smtClean="0">
                <a:solidFill>
                  <a:schemeClr val="tx1"/>
                </a:solidFill>
              </a:rPr>
              <a:t>High School </a:t>
            </a:r>
            <a:r>
              <a:rPr lang="en-US" dirty="0">
                <a:solidFill>
                  <a:schemeClr val="tx1"/>
                </a:solidFill>
              </a:rPr>
              <a:t>Science Teachers Reporting PD/Coursework in the Last 3 Years with Heavy Emphasis on Various </a:t>
            </a:r>
            <a:r>
              <a:rPr lang="en-US" dirty="0" smtClean="0">
                <a:solidFill>
                  <a:schemeClr val="tx1"/>
                </a:solidFill>
              </a:rPr>
              <a:t>Areas</a:t>
            </a:r>
            <a:endParaRPr lang="en-US" dirty="0">
              <a:solidFill>
                <a:schemeClr val="tx1"/>
              </a:solidFill>
            </a:endParaRPr>
          </a:p>
        </p:txBody>
      </p:sp>
    </p:spTree>
    <p:extLst>
      <p:ext uri="{BB962C8B-B14F-4D97-AF65-F5344CB8AC3E}">
        <p14:creationId xmlns:p14="http://schemas.microsoft.com/office/powerpoint/2010/main" val="1448941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a:t>
            </a:r>
            <a:r>
              <a:rPr kumimoji="0" lang="en-US" sz="4400" b="0" i="0" u="none" strike="noStrike" kern="1200" cap="none" spc="0" normalizeH="0" noProof="0" dirty="0" smtClean="0">
                <a:ln>
                  <a:noFill/>
                </a:ln>
                <a:solidFill>
                  <a:schemeClr val="tx1"/>
                </a:solidFill>
                <a:effectLst/>
                <a:uLnTx/>
                <a:uFillTx/>
                <a:latin typeface="Calibri"/>
              </a:rPr>
              <a:t> 26</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717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641600"/>
            <a:ext cx="6111875" cy="1581150"/>
          </a:xfrm>
          <a:prstGeom prst="rect">
            <a:avLst/>
          </a:prstGeom>
          <a:solidFill>
            <a:schemeClr val="bg1"/>
          </a:solidFill>
          <a:ln>
            <a:noFill/>
          </a:ln>
          <a:effectLst/>
        </p:spPr>
      </p:pic>
    </p:spTree>
    <p:extLst>
      <p:ext uri="{BB962C8B-B14F-4D97-AF65-F5344CB8AC3E}">
        <p14:creationId xmlns:p14="http://schemas.microsoft.com/office/powerpoint/2010/main" val="11479214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18740426"/>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Science Teachers </a:t>
            </a:r>
            <a:r>
              <a:rPr lang="en-US" smtClean="0">
                <a:solidFill>
                  <a:schemeClr val="tx1"/>
                </a:solidFill>
              </a:rPr>
              <a:t>Serving in Various </a:t>
            </a:r>
            <a:r>
              <a:rPr lang="en-US" dirty="0" smtClean="0">
                <a:solidFill>
                  <a:schemeClr val="tx1"/>
                </a:solidFill>
              </a:rPr>
              <a:t>Leadership Roles in Last 3 Years, by Grade Range</a:t>
            </a:r>
            <a:endParaRPr lang="en-US" dirty="0">
              <a:solidFill>
                <a:schemeClr val="tx1"/>
              </a:solidFill>
            </a:endParaRPr>
          </a:p>
        </p:txBody>
      </p:sp>
    </p:spTree>
    <p:extLst>
      <p:ext uri="{BB962C8B-B14F-4D97-AF65-F5344CB8AC3E}">
        <p14:creationId xmlns:p14="http://schemas.microsoft.com/office/powerpoint/2010/main" val="22181237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57200" y="2743200"/>
            <a:ext cx="83058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Professional Development Offerings</a:t>
            </a:r>
            <a:r>
              <a:rPr kumimoji="0" lang="en-US" sz="6600" b="0" i="0" u="none" strike="noStrike" kern="1200" cap="none" spc="0" normalizeH="0" noProof="0" dirty="0" smtClean="0">
                <a:ln>
                  <a:noFill/>
                </a:ln>
                <a:solidFill>
                  <a:schemeClr val="tx1"/>
                </a:solidFill>
                <a:effectLst/>
                <a:uLnTx/>
                <a:uFillTx/>
                <a:latin typeface="Calibri"/>
              </a:rPr>
              <a:t> at the School Level</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10334249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a:t>
            </a:r>
            <a:r>
              <a:rPr kumimoji="0" lang="en-US" sz="4400" b="0" i="0" u="none" strike="noStrike" kern="1200" cap="none" spc="0" normalizeH="0" noProof="0" dirty="0" smtClean="0">
                <a:ln>
                  <a:noFill/>
                </a:ln>
                <a:solidFill>
                  <a:schemeClr val="tx1"/>
                </a:solidFill>
                <a:effectLst/>
                <a:uLnTx/>
                <a:uFillTx/>
                <a:latin typeface="Calibri"/>
              </a:rPr>
              <a:t> 29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855913"/>
            <a:ext cx="6083300" cy="1450975"/>
          </a:xfrm>
          <a:prstGeom prst="rect">
            <a:avLst/>
          </a:prstGeom>
          <a:solidFill>
            <a:schemeClr val="bg1"/>
          </a:solidFill>
          <a:ln>
            <a:noFill/>
          </a:ln>
          <a:effectLst/>
        </p:spPr>
      </p:pic>
    </p:spTree>
    <p:extLst>
      <p:ext uri="{BB962C8B-B14F-4D97-AF65-F5344CB8AC3E}">
        <p14:creationId xmlns:p14="http://schemas.microsoft.com/office/powerpoint/2010/main" val="8502654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942291038"/>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Science PD </a:t>
            </a:r>
            <a:r>
              <a:rPr lang="en-US" dirty="0">
                <a:solidFill>
                  <a:schemeClr val="tx1"/>
                </a:solidFill>
              </a:rPr>
              <a:t>Workshops Offered Locally in the Last 3 Years, by Grade Range</a:t>
            </a:r>
          </a:p>
        </p:txBody>
      </p:sp>
    </p:spTree>
    <p:extLst>
      <p:ext uri="{BB962C8B-B14F-4D97-AF65-F5344CB8AC3E}">
        <p14:creationId xmlns:p14="http://schemas.microsoft.com/office/powerpoint/2010/main" val="19779473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295400" y="2743200"/>
            <a:ext cx="655320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Calibri"/>
              </a:rPr>
              <a:t>Teacher Professional Development</a:t>
            </a:r>
            <a:endParaRPr kumimoji="0" lang="en-US" sz="66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8760325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Slides 31</a:t>
            </a:r>
            <a:r>
              <a:rPr lang="en-US" dirty="0">
                <a:solidFill>
                  <a:prstClr val="black"/>
                </a:solidFill>
              </a:rPr>
              <a:t>–</a:t>
            </a:r>
            <a:r>
              <a:rPr kumimoji="0" lang="en-US" sz="4400" b="0" i="0" u="none" strike="noStrike" kern="1200" cap="none" spc="0" normalizeH="0" baseline="0" noProof="0" dirty="0" smtClean="0">
                <a:ln>
                  <a:noFill/>
                </a:ln>
                <a:solidFill>
                  <a:schemeClr val="tx1"/>
                </a:solidFill>
                <a:effectLst/>
                <a:uLnTx/>
                <a:uFillTx/>
                <a:latin typeface="Calibri"/>
              </a:rPr>
              <a:t>32</a:t>
            </a:r>
            <a:r>
              <a:rPr kumimoji="0" lang="en-US" sz="4400" b="0" i="0" u="none" strike="noStrike" kern="1200" cap="none" spc="0" normalizeH="0" noProof="0" dirty="0" smtClean="0">
                <a:ln>
                  <a:noFill/>
                </a:ln>
                <a:solidFill>
                  <a:schemeClr val="tx1"/>
                </a:solidFill>
                <a:effectLst/>
                <a:uLnTx/>
                <a:uFillTx/>
                <a:latin typeface="Calibri"/>
              </a:rPr>
              <a:t>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203450"/>
            <a:ext cx="6083300" cy="2603500"/>
          </a:xfrm>
          <a:prstGeom prst="rect">
            <a:avLst/>
          </a:prstGeom>
          <a:solidFill>
            <a:schemeClr val="bg1"/>
          </a:solidFill>
          <a:ln>
            <a:noFill/>
          </a:ln>
          <a:effectLst/>
        </p:spPr>
      </p:pic>
    </p:spTree>
    <p:extLst>
      <p:ext uri="{BB962C8B-B14F-4D97-AF65-F5344CB8AC3E}">
        <p14:creationId xmlns:p14="http://schemas.microsoft.com/office/powerpoint/2010/main" val="34956493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530719239"/>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a:solidFill>
                  <a:schemeClr val="tx1"/>
                </a:solidFill>
              </a:rPr>
              <a:t>Locally Offered </a:t>
            </a:r>
            <a:r>
              <a:rPr lang="en-US" dirty="0" smtClean="0">
                <a:solidFill>
                  <a:schemeClr val="tx1"/>
                </a:solidFill>
              </a:rPr>
              <a:t>Science PD </a:t>
            </a:r>
            <a:r>
              <a:rPr lang="en-US" dirty="0">
                <a:solidFill>
                  <a:schemeClr val="tx1"/>
                </a:solidFill>
              </a:rPr>
              <a:t>Workshops in the Last 3 Years with Substantial Focus in Various Areas</a:t>
            </a:r>
          </a:p>
        </p:txBody>
      </p:sp>
    </p:spTree>
    <p:extLst>
      <p:ext uri="{BB962C8B-B14F-4D97-AF65-F5344CB8AC3E}">
        <p14:creationId xmlns:p14="http://schemas.microsoft.com/office/powerpoint/2010/main" val="2558067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022466232"/>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a:defRPr/>
            </a:pPr>
            <a:r>
              <a:rPr lang="en-US" dirty="0">
                <a:solidFill>
                  <a:schemeClr val="tx1"/>
                </a:solidFill>
              </a:rPr>
              <a:t>Locally Offered </a:t>
            </a:r>
            <a:r>
              <a:rPr lang="en-US" dirty="0" smtClean="0">
                <a:solidFill>
                  <a:schemeClr val="tx1"/>
                </a:solidFill>
              </a:rPr>
              <a:t>Science PD </a:t>
            </a:r>
            <a:r>
              <a:rPr lang="en-US" dirty="0">
                <a:solidFill>
                  <a:schemeClr val="tx1"/>
                </a:solidFill>
              </a:rPr>
              <a:t>Workshops in the Last 3 Years with Substantial Focus in Various Areas</a:t>
            </a:r>
          </a:p>
        </p:txBody>
      </p:sp>
    </p:spTree>
    <p:extLst>
      <p:ext uri="{BB962C8B-B14F-4D97-AF65-F5344CB8AC3E}">
        <p14:creationId xmlns:p14="http://schemas.microsoft.com/office/powerpoint/2010/main" val="15107041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a:t>
            </a:r>
            <a:r>
              <a:rPr kumimoji="0" lang="en-US" sz="4400" b="0" i="0" u="none" strike="noStrike" kern="1200" cap="none" spc="0" normalizeH="0" noProof="0" dirty="0" smtClean="0">
                <a:ln>
                  <a:noFill/>
                </a:ln>
                <a:solidFill>
                  <a:schemeClr val="tx1"/>
                </a:solidFill>
                <a:effectLst/>
                <a:uLnTx/>
                <a:uFillTx/>
                <a:latin typeface="Calibri"/>
              </a:rPr>
              <a:t> 34</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779713"/>
            <a:ext cx="6083300" cy="1450975"/>
          </a:xfrm>
          <a:prstGeom prst="rect">
            <a:avLst/>
          </a:prstGeom>
          <a:solidFill>
            <a:schemeClr val="bg1"/>
          </a:solidFill>
          <a:ln>
            <a:noFill/>
          </a:ln>
          <a:effectLst/>
        </p:spPr>
      </p:pic>
    </p:spTree>
    <p:extLst>
      <p:ext uri="{BB962C8B-B14F-4D97-AF65-F5344CB8AC3E}">
        <p14:creationId xmlns:p14="http://schemas.microsoft.com/office/powerpoint/2010/main" val="17807985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4152366642"/>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Science Teacher </a:t>
            </a:r>
            <a:r>
              <a:rPr lang="en-US" dirty="0">
                <a:solidFill>
                  <a:schemeClr val="tx1"/>
                </a:solidFill>
              </a:rPr>
              <a:t>Study Groups Offered at Schools in the Last 3 Years, by Grade Range</a:t>
            </a:r>
          </a:p>
        </p:txBody>
      </p:sp>
    </p:spTree>
    <p:extLst>
      <p:ext uri="{BB962C8B-B14F-4D97-AF65-F5344CB8AC3E}">
        <p14:creationId xmlns:p14="http://schemas.microsoft.com/office/powerpoint/2010/main" val="205938345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a:t>
            </a:r>
            <a:r>
              <a:rPr kumimoji="0" lang="en-US" sz="4400" b="0" i="0" u="none" strike="noStrike" kern="1200" cap="none" spc="0" normalizeH="0" noProof="0" dirty="0" smtClean="0">
                <a:ln>
                  <a:noFill/>
                </a:ln>
                <a:solidFill>
                  <a:schemeClr val="tx1"/>
                </a:solidFill>
                <a:effectLst/>
                <a:uLnTx/>
                <a:uFillTx/>
                <a:latin typeface="Calibri"/>
              </a:rPr>
              <a:t> 36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889250"/>
            <a:ext cx="6083300" cy="1231900"/>
          </a:xfrm>
          <a:prstGeom prst="rect">
            <a:avLst/>
          </a:prstGeom>
          <a:solidFill>
            <a:schemeClr val="bg1"/>
          </a:solidFill>
          <a:ln>
            <a:noFill/>
          </a:ln>
          <a:effectLst/>
        </p:spPr>
      </p:pic>
    </p:spTree>
    <p:extLst>
      <p:ext uri="{BB962C8B-B14F-4D97-AF65-F5344CB8AC3E}">
        <p14:creationId xmlns:p14="http://schemas.microsoft.com/office/powerpoint/2010/main" val="354700465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077132090"/>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Characteristics of </a:t>
            </a:r>
            <a:r>
              <a:rPr lang="en-US" dirty="0" smtClean="0">
                <a:solidFill>
                  <a:schemeClr val="tx1"/>
                </a:solidFill>
              </a:rPr>
              <a:t>Science Teacher </a:t>
            </a:r>
            <a:r>
              <a:rPr lang="en-US" dirty="0">
                <a:solidFill>
                  <a:schemeClr val="tx1"/>
                </a:solidFill>
              </a:rPr>
              <a:t>Study Groups</a:t>
            </a:r>
          </a:p>
        </p:txBody>
      </p:sp>
    </p:spTree>
    <p:extLst>
      <p:ext uri="{BB962C8B-B14F-4D97-AF65-F5344CB8AC3E}">
        <p14:creationId xmlns:p14="http://schemas.microsoft.com/office/powerpoint/2010/main" val="19741652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a:t>
            </a:r>
            <a:r>
              <a:rPr kumimoji="0" lang="en-US" sz="4400" b="0" i="0" u="none" strike="noStrike" kern="1200" cap="none" spc="0" normalizeH="0" noProof="0" dirty="0" smtClean="0">
                <a:ln>
                  <a:noFill/>
                </a:ln>
                <a:solidFill>
                  <a:schemeClr val="tx1"/>
                </a:solidFill>
                <a:effectLst/>
                <a:uLnTx/>
                <a:uFillTx/>
                <a:latin typeface="Calibri"/>
              </a:rPr>
              <a:t> 38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3279775"/>
            <a:ext cx="6083300" cy="1363663"/>
          </a:xfrm>
          <a:prstGeom prst="rect">
            <a:avLst/>
          </a:prstGeom>
          <a:solidFill>
            <a:schemeClr val="bg1"/>
          </a:solidFill>
          <a:ln>
            <a:noFill/>
          </a:ln>
          <a:effectLst/>
        </p:spPr>
      </p:pic>
    </p:spTree>
    <p:extLst>
      <p:ext uri="{BB962C8B-B14F-4D97-AF65-F5344CB8AC3E}">
        <p14:creationId xmlns:p14="http://schemas.microsoft.com/office/powerpoint/2010/main" val="257309976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279602886"/>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Origin of Designated Leaders of Science Teacher Study Groups</a:t>
            </a:r>
            <a:endParaRPr lang="en-US" dirty="0">
              <a:solidFill>
                <a:schemeClr val="tx1"/>
              </a:solidFill>
            </a:endParaRPr>
          </a:p>
        </p:txBody>
      </p:sp>
    </p:spTree>
    <p:extLst>
      <p:ext uri="{BB962C8B-B14F-4D97-AF65-F5344CB8AC3E}">
        <p14:creationId xmlns:p14="http://schemas.microsoft.com/office/powerpoint/2010/main" val="286059835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Slides</a:t>
            </a:r>
            <a:r>
              <a:rPr kumimoji="0" lang="en-US" sz="4400" b="0" i="0" u="none" strike="noStrike" kern="1200" cap="none" spc="0" normalizeH="0" noProof="0" dirty="0" smtClean="0">
                <a:ln>
                  <a:noFill/>
                </a:ln>
                <a:solidFill>
                  <a:schemeClr val="tx1"/>
                </a:solidFill>
                <a:effectLst/>
                <a:uLnTx/>
                <a:uFillTx/>
                <a:latin typeface="Calibri"/>
              </a:rPr>
              <a:t> 40</a:t>
            </a:r>
            <a:r>
              <a:rPr lang="en-US" dirty="0">
                <a:solidFill>
                  <a:prstClr val="black"/>
                </a:solidFill>
              </a:rPr>
              <a:t>–</a:t>
            </a:r>
            <a:r>
              <a:rPr kumimoji="0" lang="en-US" sz="4400" b="0" i="0" u="none" strike="noStrike" kern="1200" cap="none" spc="0" normalizeH="0" noProof="0" dirty="0" smtClean="0">
                <a:ln>
                  <a:noFill/>
                </a:ln>
                <a:solidFill>
                  <a:schemeClr val="tx1"/>
                </a:solidFill>
                <a:effectLst/>
                <a:uLnTx/>
                <a:uFillTx/>
                <a:latin typeface="Calibri"/>
              </a:rPr>
              <a:t>41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717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959100"/>
            <a:ext cx="6083300" cy="2157413"/>
          </a:xfrm>
          <a:prstGeom prst="rect">
            <a:avLst/>
          </a:prstGeom>
          <a:solidFill>
            <a:schemeClr val="bg1"/>
          </a:solidFill>
          <a:ln>
            <a:noFill/>
          </a:ln>
          <a:effectLst/>
        </p:spPr>
      </p:pic>
    </p:spTree>
    <p:extLst>
      <p:ext uri="{BB962C8B-B14F-4D97-AF65-F5344CB8AC3E}">
        <p14:creationId xmlns:p14="http://schemas.microsoft.com/office/powerpoint/2010/main" val="15132754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a:t>
            </a:r>
            <a:r>
              <a:rPr kumimoji="0" lang="en-US" sz="4400" b="0" i="0" u="none" strike="noStrike" kern="1200" cap="none" spc="0" normalizeH="0" noProof="0" dirty="0" smtClean="0">
                <a:ln>
                  <a:noFill/>
                </a:ln>
                <a:solidFill>
                  <a:schemeClr val="tx1"/>
                </a:solidFill>
                <a:effectLst/>
                <a:uLnTx/>
                <a:uFillTx/>
                <a:latin typeface="Calibri"/>
              </a:rPr>
              <a:t> 5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82750" y="2751138"/>
            <a:ext cx="6083300" cy="1670050"/>
          </a:xfrm>
          <a:prstGeom prst="rect">
            <a:avLst/>
          </a:prstGeom>
          <a:solidFill>
            <a:schemeClr val="bg1"/>
          </a:solidFill>
          <a:ln>
            <a:noFill/>
          </a:ln>
          <a:effectLst/>
        </p:spPr>
      </p:pic>
    </p:spTree>
    <p:extLst>
      <p:ext uri="{BB962C8B-B14F-4D97-AF65-F5344CB8AC3E}">
        <p14:creationId xmlns:p14="http://schemas.microsoft.com/office/powerpoint/2010/main" val="326475240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562412301"/>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Frequency </a:t>
            </a:r>
            <a:r>
              <a:rPr lang="en-US" dirty="0" smtClean="0">
                <a:solidFill>
                  <a:schemeClr val="tx1"/>
                </a:solidFill>
              </a:rPr>
              <a:t>of Science Teacher </a:t>
            </a:r>
            <a:r>
              <a:rPr lang="en-US" dirty="0">
                <a:solidFill>
                  <a:schemeClr val="tx1"/>
                </a:solidFill>
              </a:rPr>
              <a:t>Study </a:t>
            </a:r>
            <a:r>
              <a:rPr lang="en-US" dirty="0" smtClean="0">
                <a:solidFill>
                  <a:schemeClr val="tx1"/>
                </a:solidFill>
              </a:rPr>
              <a:t>Groups</a:t>
            </a:r>
            <a:endParaRPr lang="en-US" dirty="0">
              <a:solidFill>
                <a:schemeClr val="tx1"/>
              </a:solidFill>
            </a:endParaRPr>
          </a:p>
        </p:txBody>
      </p:sp>
    </p:spTree>
    <p:extLst>
      <p:ext uri="{BB962C8B-B14F-4D97-AF65-F5344CB8AC3E}">
        <p14:creationId xmlns:p14="http://schemas.microsoft.com/office/powerpoint/2010/main" val="273462346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5191960"/>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Duration of Science Teacher </a:t>
            </a:r>
            <a:r>
              <a:rPr lang="en-US" dirty="0">
                <a:solidFill>
                  <a:schemeClr val="tx1"/>
                </a:solidFill>
              </a:rPr>
              <a:t>Study </a:t>
            </a:r>
            <a:r>
              <a:rPr lang="en-US" dirty="0" smtClean="0">
                <a:solidFill>
                  <a:schemeClr val="tx1"/>
                </a:solidFill>
              </a:rPr>
              <a:t>Groups</a:t>
            </a:r>
            <a:endParaRPr lang="en-US" dirty="0">
              <a:solidFill>
                <a:schemeClr val="tx1"/>
              </a:solidFill>
            </a:endParaRPr>
          </a:p>
        </p:txBody>
      </p:sp>
    </p:spTree>
    <p:extLst>
      <p:ext uri="{BB962C8B-B14F-4D97-AF65-F5344CB8AC3E}">
        <p14:creationId xmlns:p14="http://schemas.microsoft.com/office/powerpoint/2010/main" val="261609390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a:t>
            </a:r>
            <a:r>
              <a:rPr kumimoji="0" lang="en-US" sz="4400" b="0" i="0" u="none" strike="noStrike" kern="1200" cap="none" spc="0" normalizeH="0" noProof="0" dirty="0" smtClean="0">
                <a:ln>
                  <a:noFill/>
                </a:ln>
                <a:solidFill>
                  <a:schemeClr val="tx1"/>
                </a:solidFill>
                <a:effectLst/>
                <a:uLnTx/>
                <a:uFillTx/>
                <a:latin typeface="Calibri"/>
              </a:rPr>
              <a:t> 43</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819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733675"/>
            <a:ext cx="6083300" cy="2151063"/>
          </a:xfrm>
          <a:prstGeom prst="rect">
            <a:avLst/>
          </a:prstGeom>
          <a:solidFill>
            <a:schemeClr val="bg1"/>
          </a:solidFill>
          <a:ln>
            <a:noFill/>
          </a:ln>
          <a:effectLst/>
        </p:spPr>
      </p:pic>
    </p:spTree>
    <p:extLst>
      <p:ext uri="{BB962C8B-B14F-4D97-AF65-F5344CB8AC3E}">
        <p14:creationId xmlns:p14="http://schemas.microsoft.com/office/powerpoint/2010/main" val="260572044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102689972"/>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Composition of Science Teacher Study Groups</a:t>
            </a:r>
            <a:endParaRPr lang="en-US" dirty="0">
              <a:solidFill>
                <a:schemeClr val="tx1"/>
              </a:solidFill>
            </a:endParaRPr>
          </a:p>
        </p:txBody>
      </p:sp>
    </p:spTree>
    <p:extLst>
      <p:ext uri="{BB962C8B-B14F-4D97-AF65-F5344CB8AC3E}">
        <p14:creationId xmlns:p14="http://schemas.microsoft.com/office/powerpoint/2010/main" val="71264220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a:t>
            </a:r>
            <a:r>
              <a:rPr kumimoji="0" lang="en-US" sz="4400" b="0" i="0" u="none" strike="noStrike" kern="1200" cap="none" spc="0" normalizeH="0" noProof="0" dirty="0" smtClean="0">
                <a:ln>
                  <a:noFill/>
                </a:ln>
                <a:solidFill>
                  <a:schemeClr val="tx1"/>
                </a:solidFill>
                <a:effectLst/>
                <a:uLnTx/>
                <a:uFillTx/>
                <a:latin typeface="Calibri"/>
              </a:rPr>
              <a:t> 45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921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3062288"/>
            <a:ext cx="6083300" cy="1493837"/>
          </a:xfrm>
          <a:prstGeom prst="rect">
            <a:avLst/>
          </a:prstGeom>
          <a:solidFill>
            <a:schemeClr val="bg1"/>
          </a:solidFill>
          <a:ln>
            <a:noFill/>
          </a:ln>
          <a:effectLst/>
        </p:spPr>
      </p:pic>
    </p:spTree>
    <p:extLst>
      <p:ext uri="{BB962C8B-B14F-4D97-AF65-F5344CB8AC3E}">
        <p14:creationId xmlns:p14="http://schemas.microsoft.com/office/powerpoint/2010/main" val="37095026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732624727"/>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Description of Activities in Typical Science Teacher Study Groups</a:t>
            </a:r>
            <a:endParaRPr lang="en-US" dirty="0">
              <a:solidFill>
                <a:schemeClr val="tx1"/>
              </a:solidFill>
            </a:endParaRPr>
          </a:p>
        </p:txBody>
      </p:sp>
    </p:spTree>
    <p:extLst>
      <p:ext uri="{BB962C8B-B14F-4D97-AF65-F5344CB8AC3E}">
        <p14:creationId xmlns:p14="http://schemas.microsoft.com/office/powerpoint/2010/main" val="111948997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a:t>
            </a:r>
            <a:r>
              <a:rPr kumimoji="0" lang="en-US" sz="4400" b="0" i="0" u="none" strike="noStrike" kern="1200" cap="none" spc="0" normalizeH="0" noProof="0" dirty="0" smtClean="0">
                <a:ln>
                  <a:noFill/>
                </a:ln>
                <a:solidFill>
                  <a:schemeClr val="tx1"/>
                </a:solidFill>
                <a:effectLst/>
                <a:uLnTx/>
                <a:uFillTx/>
                <a:latin typeface="Calibri"/>
              </a:rPr>
              <a:t> 47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1024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3062288"/>
            <a:ext cx="6083300" cy="1493837"/>
          </a:xfrm>
          <a:prstGeom prst="rect">
            <a:avLst/>
          </a:prstGeom>
          <a:solidFill>
            <a:schemeClr val="bg1"/>
          </a:solidFill>
          <a:ln>
            <a:noFill/>
          </a:ln>
          <a:effectLst/>
        </p:spPr>
      </p:pic>
    </p:spTree>
    <p:extLst>
      <p:ext uri="{BB962C8B-B14F-4D97-AF65-F5344CB8AC3E}">
        <p14:creationId xmlns:p14="http://schemas.microsoft.com/office/powerpoint/2010/main" val="226054388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654550721"/>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How Schools </a:t>
            </a:r>
          </a:p>
          <a:p>
            <a:pPr lvl="0">
              <a:defRPr/>
            </a:pPr>
            <a:r>
              <a:rPr lang="en-US" dirty="0" smtClean="0">
                <a:solidFill>
                  <a:schemeClr val="tx1"/>
                </a:solidFill>
              </a:rPr>
              <a:t>Provide Time for Science PD</a:t>
            </a:r>
            <a:endParaRPr lang="en-US" dirty="0">
              <a:solidFill>
                <a:schemeClr val="tx1"/>
              </a:solidFill>
            </a:endParaRPr>
          </a:p>
        </p:txBody>
      </p:sp>
    </p:spTree>
    <p:extLst>
      <p:ext uri="{BB962C8B-B14F-4D97-AF65-F5344CB8AC3E}">
        <p14:creationId xmlns:p14="http://schemas.microsoft.com/office/powerpoint/2010/main" val="246463027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a:t>
            </a:r>
            <a:r>
              <a:rPr kumimoji="0" lang="en-US" sz="4400" b="0" i="0" u="none" strike="noStrike" kern="1200" cap="none" spc="0" normalizeH="0" noProof="0" dirty="0" smtClean="0">
                <a:ln>
                  <a:noFill/>
                </a:ln>
                <a:solidFill>
                  <a:schemeClr val="tx1"/>
                </a:solidFill>
                <a:effectLst/>
                <a:uLnTx/>
                <a:uFillTx/>
                <a:latin typeface="Calibri"/>
              </a:rPr>
              <a:t> 49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1126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486025"/>
            <a:ext cx="6083300" cy="1274763"/>
          </a:xfrm>
          <a:prstGeom prst="rect">
            <a:avLst/>
          </a:prstGeom>
          <a:solidFill>
            <a:schemeClr val="bg1"/>
          </a:solidFill>
          <a:ln>
            <a:noFill/>
          </a:ln>
          <a:effectLst/>
        </p:spPr>
      </p:pic>
    </p:spTree>
    <p:extLst>
      <p:ext uri="{BB962C8B-B14F-4D97-AF65-F5344CB8AC3E}">
        <p14:creationId xmlns:p14="http://schemas.microsoft.com/office/powerpoint/2010/main" val="209646326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797660567"/>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Schools Providing One-on-One Science Coaching</a:t>
            </a:r>
            <a:endParaRPr lang="en-US" dirty="0">
              <a:solidFill>
                <a:schemeClr val="tx1"/>
              </a:solidFill>
            </a:endParaRPr>
          </a:p>
        </p:txBody>
      </p:sp>
    </p:spTree>
    <p:extLst>
      <p:ext uri="{BB962C8B-B14F-4D97-AF65-F5344CB8AC3E}">
        <p14:creationId xmlns:p14="http://schemas.microsoft.com/office/powerpoint/2010/main" val="13292807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35456666"/>
              </p:ext>
            </p:extLst>
          </p:nvPr>
        </p:nvGraphicFramePr>
        <p:xfrm>
          <a:off x="1295400" y="1752600"/>
          <a:ext cx="68580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Science Teachers Participating in Science-Focused PD in the Last 3 Years, by Grade Range</a:t>
            </a:r>
            <a:endParaRPr kumimoji="0" lang="en-US" sz="4400" b="0" i="0" u="none" strike="noStrike" kern="1200" cap="none" spc="0" normalizeH="0" baseline="0" noProof="0" dirty="0">
              <a:ln>
                <a:noFill/>
              </a:ln>
              <a:solidFill>
                <a:schemeClr val="tx1"/>
              </a:solidFill>
              <a:effectLst/>
              <a:uLnTx/>
              <a:uFillTx/>
              <a:latin typeface="Calibri"/>
            </a:endParaRPr>
          </a:p>
        </p:txBody>
      </p:sp>
    </p:spTree>
    <p:extLst>
      <p:ext uri="{BB962C8B-B14F-4D97-AF65-F5344CB8AC3E}">
        <p14:creationId xmlns:p14="http://schemas.microsoft.com/office/powerpoint/2010/main" val="144057134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a:t>
            </a:r>
            <a:r>
              <a:rPr kumimoji="0" lang="en-US" sz="4400" b="0" i="0" u="none" strike="noStrike" kern="1200" cap="none" spc="0" normalizeH="0" noProof="0" dirty="0" smtClean="0">
                <a:ln>
                  <a:noFill/>
                </a:ln>
                <a:solidFill>
                  <a:schemeClr val="tx1"/>
                </a:solidFill>
                <a:effectLst/>
                <a:uLnTx/>
                <a:uFillTx/>
                <a:latin typeface="Calibri"/>
              </a:rPr>
              <a:t> 51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1229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3040063"/>
            <a:ext cx="6083300" cy="1538287"/>
          </a:xfrm>
          <a:prstGeom prst="rect">
            <a:avLst/>
          </a:prstGeom>
          <a:solidFill>
            <a:schemeClr val="bg1"/>
          </a:solidFill>
          <a:ln>
            <a:noFill/>
          </a:ln>
          <a:effectLst/>
        </p:spPr>
      </p:pic>
    </p:spTree>
    <p:extLst>
      <p:ext uri="{BB962C8B-B14F-4D97-AF65-F5344CB8AC3E}">
        <p14:creationId xmlns:p14="http://schemas.microsoft.com/office/powerpoint/2010/main" val="348620401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913370801"/>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Teaching Professionals Providing Science-Focused One-on-One Coaching</a:t>
            </a:r>
            <a:endParaRPr lang="en-US" dirty="0">
              <a:solidFill>
                <a:schemeClr val="tx1"/>
              </a:solidFill>
            </a:endParaRPr>
          </a:p>
        </p:txBody>
      </p:sp>
    </p:spTree>
    <p:extLst>
      <p:ext uri="{BB962C8B-B14F-4D97-AF65-F5344CB8AC3E}">
        <p14:creationId xmlns:p14="http://schemas.microsoft.com/office/powerpoint/2010/main" val="49422397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a:t>
            </a:r>
            <a:r>
              <a:rPr kumimoji="0" lang="en-US" sz="4400" b="0" i="0" u="none" strike="noStrike" kern="1200" cap="none" spc="0" normalizeH="0" noProof="0" dirty="0" smtClean="0">
                <a:ln>
                  <a:noFill/>
                </a:ln>
                <a:solidFill>
                  <a:schemeClr val="tx1"/>
                </a:solidFill>
                <a:effectLst/>
                <a:uLnTx/>
                <a:uFillTx/>
                <a:latin typeface="Calibri"/>
              </a:rPr>
              <a:t> 53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1331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092325"/>
            <a:ext cx="6083300" cy="2063750"/>
          </a:xfrm>
          <a:prstGeom prst="rect">
            <a:avLst/>
          </a:prstGeom>
          <a:solidFill>
            <a:schemeClr val="bg1"/>
          </a:solidFill>
          <a:ln>
            <a:noFill/>
          </a:ln>
          <a:effectLst/>
        </p:spPr>
      </p:pic>
    </p:spTree>
    <p:extLst>
      <p:ext uri="{BB962C8B-B14F-4D97-AF65-F5344CB8AC3E}">
        <p14:creationId xmlns:p14="http://schemas.microsoft.com/office/powerpoint/2010/main" val="102511814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410220793"/>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Professionals Providing Science-Focused One-on-One Coaching to a Substantial Extent</a:t>
            </a:r>
          </a:p>
        </p:txBody>
      </p:sp>
    </p:spTree>
    <p:extLst>
      <p:ext uri="{BB962C8B-B14F-4D97-AF65-F5344CB8AC3E}">
        <p14:creationId xmlns:p14="http://schemas.microsoft.com/office/powerpoint/2010/main" val="145198836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a:t>
            </a:r>
            <a:r>
              <a:rPr kumimoji="0" lang="en-US" sz="4400" b="0" i="0" u="none" strike="noStrike" kern="1200" cap="none" spc="0" normalizeH="0" baseline="0" noProof="0" smtClean="0">
                <a:ln>
                  <a:noFill/>
                </a:ln>
                <a:solidFill>
                  <a:schemeClr val="tx1"/>
                </a:solidFill>
                <a:effectLst/>
                <a:uLnTx/>
                <a:uFillTx/>
                <a:latin typeface="Calibri"/>
              </a:rPr>
              <a:t>for Slide</a:t>
            </a:r>
            <a:r>
              <a:rPr kumimoji="0" lang="en-US" sz="4400" b="0" i="0" u="none" strike="noStrike" kern="1200" cap="none" spc="0" normalizeH="0" noProof="0" smtClean="0">
                <a:ln>
                  <a:noFill/>
                </a:ln>
                <a:solidFill>
                  <a:schemeClr val="tx1"/>
                </a:solidFill>
                <a:effectLst/>
                <a:uLnTx/>
                <a:uFillTx/>
                <a:latin typeface="Calibri"/>
              </a:rPr>
              <a:t> 55 </a:t>
            </a:r>
            <a:endParaRPr kumimoji="0" lang="en-US" sz="4400" b="0" i="0" u="none" strike="noStrike" kern="1200" cap="none" spc="0" normalizeH="0" noProof="0" dirty="0" smtClean="0">
              <a:ln>
                <a:noFill/>
              </a:ln>
              <a:solidFill>
                <a:schemeClr val="tx1"/>
              </a:solidFill>
              <a:effectLst/>
              <a:uLnTx/>
              <a:uFillTx/>
              <a:latin typeface="Calibri"/>
            </a:endParaRP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2048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706688"/>
            <a:ext cx="6111875" cy="1450975"/>
          </a:xfrm>
          <a:prstGeom prst="rect">
            <a:avLst/>
          </a:prstGeom>
          <a:solidFill>
            <a:schemeClr val="bg1"/>
          </a:solidFill>
          <a:ln>
            <a:noFill/>
          </a:ln>
          <a:effectLst/>
        </p:spPr>
      </p:pic>
    </p:spTree>
    <p:extLst>
      <p:ext uri="{BB962C8B-B14F-4D97-AF65-F5344CB8AC3E}">
        <p14:creationId xmlns:p14="http://schemas.microsoft.com/office/powerpoint/2010/main" val="49099439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413089149"/>
              </p:ext>
            </p:extLst>
          </p:nvPr>
        </p:nvGraphicFramePr>
        <p:xfrm>
          <a:off x="609600" y="1524000"/>
          <a:ext cx="8229600" cy="429768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a:solidFill>
                  <a:schemeClr val="tx1"/>
                </a:solidFill>
              </a:rPr>
              <a:t>Services Provided to </a:t>
            </a:r>
            <a:r>
              <a:rPr lang="en-US" dirty="0" smtClean="0">
                <a:solidFill>
                  <a:schemeClr val="tx1"/>
                </a:solidFill>
              </a:rPr>
              <a:t>Science Teachers </a:t>
            </a:r>
            <a:r>
              <a:rPr lang="en-US" dirty="0">
                <a:solidFill>
                  <a:schemeClr val="tx1"/>
                </a:solidFill>
              </a:rPr>
              <a:t>in Need of Special Assistance in Teaching, by Grade Range</a:t>
            </a:r>
          </a:p>
        </p:txBody>
      </p:sp>
    </p:spTree>
    <p:extLst>
      <p:ext uri="{BB962C8B-B14F-4D97-AF65-F5344CB8AC3E}">
        <p14:creationId xmlns:p14="http://schemas.microsoft.com/office/powerpoint/2010/main" val="728288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a:t>
            </a:r>
            <a:r>
              <a:rPr kumimoji="0" lang="en-US" sz="4400" b="0" i="0" u="none" strike="noStrike" kern="1200" cap="none" spc="0" normalizeH="0" noProof="0" dirty="0" smtClean="0">
                <a:ln>
                  <a:noFill/>
                </a:ln>
                <a:solidFill>
                  <a:schemeClr val="tx1"/>
                </a:solidFill>
                <a:effectLst/>
                <a:uLnTx/>
                <a:uFillTx/>
                <a:latin typeface="Calibri"/>
              </a:rPr>
              <a:t> 7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0350" y="2038350"/>
            <a:ext cx="6083300" cy="1712913"/>
          </a:xfrm>
          <a:prstGeom prst="rect">
            <a:avLst/>
          </a:prstGeom>
          <a:solidFill>
            <a:schemeClr val="bg1"/>
          </a:solidFill>
          <a:ln>
            <a:noFill/>
          </a:ln>
          <a:effectLst/>
        </p:spPr>
      </p:pic>
    </p:spTree>
    <p:extLst>
      <p:ext uri="{BB962C8B-B14F-4D97-AF65-F5344CB8AC3E}">
        <p14:creationId xmlns:p14="http://schemas.microsoft.com/office/powerpoint/2010/main" val="2412742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lang="en-US" dirty="0" smtClean="0">
                <a:solidFill>
                  <a:schemeClr val="tx1"/>
                </a:solidFill>
              </a:rPr>
              <a:t>Science Teachers’ Time Spent on Science-Focused PD in Last 3 years, by Grade Range</a:t>
            </a:r>
            <a:endParaRPr lang="en-US" dirty="0">
              <a:solidFill>
                <a:schemeClr val="tx1"/>
              </a:solidFill>
            </a:endParaRPr>
          </a:p>
        </p:txBody>
      </p:sp>
      <p:graphicFrame>
        <p:nvGraphicFramePr>
          <p:cNvPr id="6" name="Chart 5"/>
          <p:cNvGraphicFramePr/>
          <p:nvPr>
            <p:extLst>
              <p:ext uri="{D42A27DB-BD31-4B8C-83A1-F6EECF244321}">
                <p14:modId xmlns:p14="http://schemas.microsoft.com/office/powerpoint/2010/main" val="1122479425"/>
              </p:ext>
            </p:extLst>
          </p:nvPr>
        </p:nvGraphicFramePr>
        <p:xfrm>
          <a:off x="990600" y="1600200"/>
          <a:ext cx="68580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822137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defRPr/>
            </a:pPr>
            <a:r>
              <a:rPr kumimoji="0" lang="en-US" sz="4400" b="0" i="0" u="none" strike="noStrike" kern="1200" cap="none" spc="0" normalizeH="0" baseline="0" noProof="0" dirty="0" smtClean="0">
                <a:ln>
                  <a:noFill/>
                </a:ln>
                <a:solidFill>
                  <a:schemeClr val="tx1"/>
                </a:solidFill>
                <a:effectLst/>
                <a:uLnTx/>
                <a:uFillTx/>
                <a:latin typeface="Calibri"/>
              </a:rPr>
              <a:t>Original Data for Slides 9</a:t>
            </a:r>
            <a:r>
              <a:rPr lang="en-US" dirty="0" smtClean="0">
                <a:solidFill>
                  <a:prstClr val="black"/>
                </a:solidFill>
              </a:rPr>
              <a:t>–11</a:t>
            </a:r>
            <a:r>
              <a:rPr kumimoji="0" lang="en-US" sz="4400" b="0" i="0" u="none" strike="noStrike" kern="1200" cap="none" spc="0" normalizeH="0" noProof="0" dirty="0" smtClean="0">
                <a:ln>
                  <a:noFill/>
                </a:ln>
                <a:solidFill>
                  <a:schemeClr val="tx1"/>
                </a:solidFill>
                <a:effectLst/>
                <a:uLnTx/>
                <a:uFillTx/>
                <a:latin typeface="Calibri"/>
              </a:rPr>
              <a:t> </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Calibri"/>
              </a:rPr>
              <a:t>(not for presentation)</a:t>
            </a:r>
            <a:endParaRPr kumimoji="0" lang="en-US" sz="4400" b="0" i="0" u="none" strike="noStrike" kern="1200" cap="none" spc="0" normalizeH="0" baseline="0" noProof="0" dirty="0">
              <a:ln>
                <a:noFill/>
              </a:ln>
              <a:solidFill>
                <a:schemeClr val="tx1"/>
              </a:solidFill>
              <a:effectLst/>
              <a:uLnTx/>
              <a:uFillTx/>
              <a:latin typeface="Calibri"/>
            </a:endParaRP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6063" y="2465388"/>
            <a:ext cx="6111875" cy="1931987"/>
          </a:xfrm>
          <a:prstGeom prst="rect">
            <a:avLst/>
          </a:prstGeom>
          <a:solidFill>
            <a:schemeClr val="bg1"/>
          </a:solidFill>
          <a:ln>
            <a:noFill/>
          </a:ln>
          <a:effectLst/>
        </p:spPr>
      </p:pic>
    </p:spTree>
    <p:extLst>
      <p:ext uri="{BB962C8B-B14F-4D97-AF65-F5344CB8AC3E}">
        <p14:creationId xmlns:p14="http://schemas.microsoft.com/office/powerpoint/2010/main" val="31324255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3441032422"/>
              </p:ext>
            </p:extLst>
          </p:nvPr>
        </p:nvGraphicFramePr>
        <p:xfrm>
          <a:off x="304800" y="1752600"/>
          <a:ext cx="85344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fontScale="70000" lnSpcReduction="20000"/>
          </a:bodyPr>
          <a:lstStyle>
            <a:lvl1pPr algn="ctr" defTabSz="457200" rtl="0" eaLnBrk="1" latinLnBrk="0" hangingPunct="1">
              <a:spcBef>
                <a:spcPct val="0"/>
              </a:spcBef>
              <a:buNone/>
              <a:defRPr sz="4400" kern="1200">
                <a:solidFill>
                  <a:schemeClr val="tx2">
                    <a:lumMod val="75000"/>
                  </a:schemeClr>
                </a:solidFill>
                <a:latin typeface="+mj-lt"/>
                <a:ea typeface="+mj-ea"/>
                <a:cs typeface="+mj-cs"/>
              </a:defRPr>
            </a:lvl1pPr>
          </a:lstStyle>
          <a:p>
            <a:pPr lvl="0"/>
            <a:r>
              <a:rPr lang="en-US" dirty="0" smtClean="0">
                <a:solidFill>
                  <a:schemeClr val="tx1"/>
                </a:solidFill>
              </a:rPr>
              <a:t>Elementary School </a:t>
            </a:r>
            <a:r>
              <a:rPr lang="en-US" dirty="0">
                <a:solidFill>
                  <a:schemeClr val="tx1"/>
                </a:solidFill>
              </a:rPr>
              <a:t>Science Teachers Participating in Various PD Activities in the Last 3 </a:t>
            </a:r>
            <a:r>
              <a:rPr lang="en-US" dirty="0" smtClean="0">
                <a:solidFill>
                  <a:schemeClr val="tx1"/>
                </a:solidFill>
              </a:rPr>
              <a:t>Years</a:t>
            </a:r>
            <a:endParaRPr lang="en-US" sz="23500" dirty="0">
              <a:solidFill>
                <a:schemeClr val="tx1"/>
              </a:solidFill>
            </a:endParaRPr>
          </a:p>
        </p:txBody>
      </p:sp>
    </p:spTree>
    <p:extLst>
      <p:ext uri="{BB962C8B-B14F-4D97-AF65-F5344CB8AC3E}">
        <p14:creationId xmlns:p14="http://schemas.microsoft.com/office/powerpoint/2010/main" val="248474107"/>
      </p:ext>
    </p:extLst>
  </p:cSld>
  <p:clrMapOvr>
    <a:masterClrMapping/>
  </p:clrMapOvr>
  <p:timing>
    <p:tnLst>
      <p:par>
        <p:cTn id="1" dur="indefinite" restart="never" nodeType="tmRoot"/>
      </p:par>
    </p:tnLst>
  </p:timing>
</p:sld>
</file>

<file path=ppt/theme/theme1.xml><?xml version="1.0" encoding="utf-8"?>
<a:theme xmlns:a="http://schemas.openxmlformats.org/drawingml/2006/main" name="NSSME ppt template (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NSSME ppt template (4)</Template>
  <TotalTime>4070</TotalTime>
  <Words>2030</Words>
  <Application>Microsoft Office PowerPoint</Application>
  <PresentationFormat>On-screen Show (4:3)</PresentationFormat>
  <Paragraphs>554</Paragraphs>
  <Slides>55</Slides>
  <Notes>55</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NSSME ppt template (4)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Jordan Brinkman</dc:creator>
  <cp:lastModifiedBy>Jordan Brinkman</cp:lastModifiedBy>
  <cp:revision>185</cp:revision>
  <cp:lastPrinted>2014-01-24T15:00:26Z</cp:lastPrinted>
  <dcterms:created xsi:type="dcterms:W3CDTF">2013-08-29T15:42:43Z</dcterms:created>
  <dcterms:modified xsi:type="dcterms:W3CDTF">2014-01-29T17:00:58Z</dcterms:modified>
</cp:coreProperties>
</file>