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notesSlides/notesSlide13.xml" ContentType="application/vnd.openxmlformats-officedocument.presentationml.notesSlide+xml"/>
  <Override PartName="/ppt/charts/chart5.xml" ContentType="application/vnd.openxmlformats-officedocument.drawingml.chart+xml"/>
  <Override PartName="/ppt/notesSlides/notesSlide14.xml" ContentType="application/vnd.openxmlformats-officedocument.presentationml.notesSlide+xml"/>
  <Override PartName="/ppt/charts/chart6.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7.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8.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9.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0.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24.xml" ContentType="application/vnd.openxmlformats-officedocument.presentationml.notesSlide+xml"/>
  <Override PartName="/ppt/charts/chart12.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3.xml" ContentType="application/vnd.openxmlformats-officedocument.drawingml.chart+xml"/>
  <Override PartName="/ppt/notesSlides/notesSlide27.xml" ContentType="application/vnd.openxmlformats-officedocument.presentationml.notesSlide+xml"/>
  <Override PartName="/ppt/charts/chart14.xml" ContentType="application/vnd.openxmlformats-officedocument.drawingml.chart+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5.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6.xml" ContentType="application/vnd.openxmlformats-officedocument.drawingml.chart+xml"/>
  <Override PartName="/ppt/notesSlides/notesSlide33.xml" ContentType="application/vnd.openxmlformats-officedocument.presentationml.notesSlide+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9" r:id="rId2"/>
    <p:sldId id="262" r:id="rId3"/>
    <p:sldId id="263" r:id="rId4"/>
    <p:sldId id="329" r:id="rId5"/>
    <p:sldId id="269" r:id="rId6"/>
    <p:sldId id="344" r:id="rId7"/>
    <p:sldId id="345" r:id="rId8"/>
    <p:sldId id="265" r:id="rId9"/>
    <p:sldId id="330" r:id="rId10"/>
    <p:sldId id="288" r:id="rId11"/>
    <p:sldId id="331" r:id="rId12"/>
    <p:sldId id="289" r:id="rId13"/>
    <p:sldId id="290" r:id="rId14"/>
    <p:sldId id="291" r:id="rId15"/>
    <p:sldId id="332" r:id="rId16"/>
    <p:sldId id="295" r:id="rId17"/>
    <p:sldId id="333" r:id="rId18"/>
    <p:sldId id="343" r:id="rId19"/>
    <p:sldId id="334" r:id="rId20"/>
    <p:sldId id="298" r:id="rId21"/>
    <p:sldId id="335" r:id="rId22"/>
    <p:sldId id="300" r:id="rId23"/>
    <p:sldId id="301" r:id="rId24"/>
    <p:sldId id="302" r:id="rId25"/>
    <p:sldId id="336" r:id="rId26"/>
    <p:sldId id="303" r:id="rId27"/>
    <p:sldId id="341" r:id="rId28"/>
    <p:sldId id="267" r:id="rId29"/>
    <p:sldId id="337" r:id="rId30"/>
    <p:sldId id="305" r:id="rId31"/>
    <p:sldId id="338" r:id="rId32"/>
    <p:sldId id="310" r:id="rId33"/>
    <p:sldId id="311"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rdan Brinkman" initials="J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1" autoAdjust="0"/>
    <p:restoredTop sz="67914" autoAdjust="0"/>
  </p:normalViewPr>
  <p:slideViewPr>
    <p:cSldViewPr>
      <p:cViewPr>
        <p:scale>
          <a:sx n="90" d="100"/>
          <a:sy n="90" d="100"/>
        </p:scale>
        <p:origin x="-49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All/Most days, every week</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Sheet1!$B$2:$B$3</c:f>
              <c:numCache>
                <c:formatCode>General</c:formatCode>
                <c:ptCount val="2"/>
                <c:pt idx="0">
                  <c:v>99</c:v>
                </c:pt>
                <c:pt idx="1">
                  <c:v>98</c:v>
                </c:pt>
              </c:numCache>
            </c:numRef>
          </c:val>
        </c:ser>
        <c:ser>
          <c:idx val="1"/>
          <c:order val="1"/>
          <c:tx>
            <c:strRef>
              <c:f>Sheet1!$C$1</c:f>
              <c:strCache>
                <c:ptCount val="1"/>
                <c:pt idx="0">
                  <c:v>Three or fewer days, every week</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Sheet1!$C$2:$C$3</c:f>
              <c:numCache>
                <c:formatCode>General</c:formatCode>
                <c:ptCount val="2"/>
                <c:pt idx="0">
                  <c:v>1</c:v>
                </c:pt>
                <c:pt idx="1">
                  <c:v>2</c:v>
                </c:pt>
              </c:numCache>
            </c:numRef>
          </c:val>
        </c:ser>
        <c:ser>
          <c:idx val="2"/>
          <c:order val="2"/>
          <c:tx>
            <c:strRef>
              <c:f>Sheet1!$D$1</c:f>
              <c:strCache>
                <c:ptCount val="1"/>
                <c:pt idx="0">
                  <c:v>Some weeks, but not every week</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Sheet1!$D$2:$D$3</c:f>
              <c:numCache>
                <c:formatCode>General</c:formatCode>
                <c:ptCount val="2"/>
                <c:pt idx="0">
                  <c:v>1</c:v>
                </c:pt>
                <c:pt idx="1">
                  <c:v>0</c:v>
                </c:pt>
              </c:numCache>
            </c:numRef>
          </c:val>
        </c:ser>
        <c:dLbls>
          <c:showLegendKey val="0"/>
          <c:showVal val="0"/>
          <c:showCatName val="0"/>
          <c:showSerName val="0"/>
          <c:showPercent val="0"/>
          <c:showBubbleSize val="0"/>
        </c:dLbls>
        <c:gapWidth val="150"/>
        <c:axId val="33896320"/>
        <c:axId val="33897856"/>
      </c:barChart>
      <c:catAx>
        <c:axId val="33896320"/>
        <c:scaling>
          <c:orientation val="minMax"/>
        </c:scaling>
        <c:delete val="0"/>
        <c:axPos val="b"/>
        <c:majorTickMark val="out"/>
        <c:minorTickMark val="none"/>
        <c:tickLblPos val="nextTo"/>
        <c:crossAx val="33897856"/>
        <c:crosses val="autoZero"/>
        <c:auto val="1"/>
        <c:lblAlgn val="ctr"/>
        <c:lblOffset val="100"/>
        <c:noMultiLvlLbl val="0"/>
      </c:catAx>
      <c:valAx>
        <c:axId val="33897856"/>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33896320"/>
        <c:crosses val="autoZero"/>
        <c:crossBetween val="between"/>
        <c:majorUnit val="20"/>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Average Number of Courses</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General</c:formatCode>
                <c:ptCount val="4"/>
                <c:pt idx="0">
                  <c:v>1.4</c:v>
                </c:pt>
                <c:pt idx="1">
                  <c:v>1.1000000000000001</c:v>
                </c:pt>
                <c:pt idx="2">
                  <c:v>0.8</c:v>
                </c:pt>
                <c:pt idx="3">
                  <c:v>0.7</c:v>
                </c:pt>
              </c:numCache>
            </c:numRef>
          </c:val>
        </c:ser>
        <c:dLbls>
          <c:showLegendKey val="0"/>
          <c:showVal val="0"/>
          <c:showCatName val="0"/>
          <c:showSerName val="0"/>
          <c:showPercent val="0"/>
          <c:showBubbleSize val="0"/>
        </c:dLbls>
        <c:gapWidth val="150"/>
        <c:axId val="34390400"/>
        <c:axId val="34392320"/>
      </c:barChart>
      <c:catAx>
        <c:axId val="34390400"/>
        <c:scaling>
          <c:orientation val="minMax"/>
        </c:scaling>
        <c:delete val="0"/>
        <c:axPos val="b"/>
        <c:title>
          <c:tx>
            <c:rich>
              <a:bodyPr/>
              <a:lstStyle/>
              <a:p>
                <a:pPr algn="ctr">
                  <a:defRPr/>
                </a:pPr>
                <a:r>
                  <a:rPr lang="en-US" sz="1800" b="1" i="0" baseline="0" dirty="0" smtClean="0">
                    <a:effectLst/>
                    <a:latin typeface="+mn-lt"/>
                  </a:rPr>
                  <a:t>Quartile of Schools Based on Percentage of Students Eligible for Free/Reduced-Price Lunch</a:t>
                </a:r>
                <a:endParaRPr lang="en-US" dirty="0">
                  <a:effectLst/>
                  <a:latin typeface="+mn-lt"/>
                </a:endParaRPr>
              </a:p>
            </c:rich>
          </c:tx>
          <c:layout/>
          <c:overlay val="0"/>
        </c:title>
        <c:majorTickMark val="out"/>
        <c:minorTickMark val="none"/>
        <c:tickLblPos val="nextTo"/>
        <c:crossAx val="34392320"/>
        <c:crosses val="autoZero"/>
        <c:auto val="1"/>
        <c:lblAlgn val="ctr"/>
        <c:lblOffset val="100"/>
        <c:noMultiLvlLbl val="0"/>
      </c:catAx>
      <c:valAx>
        <c:axId val="34392320"/>
        <c:scaling>
          <c:orientation val="minMax"/>
          <c:max val="2.5"/>
        </c:scaling>
        <c:delete val="0"/>
        <c:axPos val="l"/>
        <c:title>
          <c:tx>
            <c:rich>
              <a:bodyPr rot="-5400000" vert="horz"/>
              <a:lstStyle/>
              <a:p>
                <a:pPr>
                  <a:defRPr/>
                </a:pPr>
                <a:r>
                  <a:rPr lang="en-US" dirty="0" smtClean="0"/>
                  <a:t>Average</a:t>
                </a:r>
                <a:r>
                  <a:rPr lang="en-US" baseline="0" dirty="0" smtClean="0"/>
                  <a:t> Number of Courses</a:t>
                </a:r>
                <a:endParaRPr lang="en-US" dirty="0"/>
              </a:p>
            </c:rich>
          </c:tx>
          <c:layout/>
          <c:overlay val="0"/>
        </c:title>
        <c:numFmt formatCode="General" sourceLinked="1"/>
        <c:majorTickMark val="out"/>
        <c:minorTickMark val="none"/>
        <c:tickLblPos val="nextTo"/>
        <c:crossAx val="343904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Average Number of Courses</c:v>
                </c:pt>
              </c:strCache>
            </c:strRef>
          </c:tx>
          <c:invertIfNegative val="0"/>
          <c:dLbls>
            <c:showLegendKey val="0"/>
            <c:showVal val="1"/>
            <c:showCatName val="0"/>
            <c:showSerName val="0"/>
            <c:showPercent val="0"/>
            <c:showBubbleSize val="0"/>
            <c:showLeaderLines val="0"/>
          </c:dLbls>
          <c:cat>
            <c:strRef>
              <c:f>Sheet1!$A$2:$A$5</c:f>
              <c:strCache>
                <c:ptCount val="4"/>
                <c:pt idx="0">
                  <c:v>Smallest Schools</c:v>
                </c:pt>
                <c:pt idx="1">
                  <c:v>Second Group</c:v>
                </c:pt>
                <c:pt idx="2">
                  <c:v>Third Group</c:v>
                </c:pt>
                <c:pt idx="3">
                  <c:v>Largest Schools</c:v>
                </c:pt>
              </c:strCache>
            </c:strRef>
          </c:cat>
          <c:val>
            <c:numRef>
              <c:f>Sheet1!$B$2:$B$5</c:f>
              <c:numCache>
                <c:formatCode>General</c:formatCode>
                <c:ptCount val="4"/>
                <c:pt idx="0">
                  <c:v>0.6</c:v>
                </c:pt>
                <c:pt idx="1">
                  <c:v>0.9</c:v>
                </c:pt>
                <c:pt idx="2">
                  <c:v>1.6</c:v>
                </c:pt>
                <c:pt idx="3">
                  <c:v>2.1</c:v>
                </c:pt>
              </c:numCache>
            </c:numRef>
          </c:val>
        </c:ser>
        <c:dLbls>
          <c:showLegendKey val="0"/>
          <c:showVal val="0"/>
          <c:showCatName val="0"/>
          <c:showSerName val="0"/>
          <c:showPercent val="0"/>
          <c:showBubbleSize val="0"/>
        </c:dLbls>
        <c:gapWidth val="150"/>
        <c:axId val="34598912"/>
        <c:axId val="34600832"/>
      </c:barChart>
      <c:catAx>
        <c:axId val="34598912"/>
        <c:scaling>
          <c:orientation val="minMax"/>
        </c:scaling>
        <c:delete val="0"/>
        <c:axPos val="b"/>
        <c:title>
          <c:tx>
            <c:rich>
              <a:bodyPr/>
              <a:lstStyle/>
              <a:p>
                <a:pPr>
                  <a:defRPr/>
                </a:pPr>
                <a:r>
                  <a:rPr lang="en-US" dirty="0" smtClean="0"/>
                  <a:t>Quartile of Schools</a:t>
                </a:r>
                <a:r>
                  <a:rPr lang="en-US" baseline="0" dirty="0" smtClean="0"/>
                  <a:t> </a:t>
                </a:r>
                <a:r>
                  <a:rPr lang="en-US" dirty="0" smtClean="0"/>
                  <a:t>Based</a:t>
                </a:r>
                <a:r>
                  <a:rPr lang="en-US" baseline="0" dirty="0" smtClean="0"/>
                  <a:t> on School Size</a:t>
                </a:r>
                <a:endParaRPr lang="en-US" dirty="0"/>
              </a:p>
            </c:rich>
          </c:tx>
          <c:layout/>
          <c:overlay val="0"/>
        </c:title>
        <c:majorTickMark val="out"/>
        <c:minorTickMark val="none"/>
        <c:tickLblPos val="nextTo"/>
        <c:crossAx val="34600832"/>
        <c:crosses val="autoZero"/>
        <c:auto val="1"/>
        <c:lblAlgn val="ctr"/>
        <c:lblOffset val="100"/>
        <c:noMultiLvlLbl val="0"/>
      </c:catAx>
      <c:valAx>
        <c:axId val="34600832"/>
        <c:scaling>
          <c:orientation val="minMax"/>
        </c:scaling>
        <c:delete val="0"/>
        <c:axPos val="l"/>
        <c:title>
          <c:tx>
            <c:rich>
              <a:bodyPr rot="-5400000" vert="horz"/>
              <a:lstStyle/>
              <a:p>
                <a:pPr>
                  <a:defRPr/>
                </a:pPr>
                <a:r>
                  <a:rPr lang="en-US" dirty="0" smtClean="0"/>
                  <a:t>Average</a:t>
                </a:r>
                <a:r>
                  <a:rPr lang="en-US" baseline="0" dirty="0" smtClean="0"/>
                  <a:t> Number of Courses</a:t>
                </a:r>
                <a:endParaRPr lang="en-US" dirty="0"/>
              </a:p>
            </c:rich>
          </c:tx>
          <c:layout/>
          <c:overlay val="0"/>
        </c:title>
        <c:numFmt formatCode="General" sourceLinked="1"/>
        <c:majorTickMark val="out"/>
        <c:minorTickMark val="none"/>
        <c:tickLblPos val="nextTo"/>
        <c:crossAx val="345989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Average Number of Courses</c:v>
                </c:pt>
              </c:strCache>
            </c:strRef>
          </c:tx>
          <c:invertIfNegative val="0"/>
          <c:dLbls>
            <c:showLegendKey val="0"/>
            <c:showVal val="1"/>
            <c:showCatName val="0"/>
            <c:showSerName val="0"/>
            <c:showPercent val="0"/>
            <c:showBubbleSize val="0"/>
            <c:showLeaderLines val="0"/>
          </c:dLbls>
          <c:cat>
            <c:strRef>
              <c:f>Sheet1!$A$2:$A$4</c:f>
              <c:strCache>
                <c:ptCount val="3"/>
                <c:pt idx="0">
                  <c:v>Rural</c:v>
                </c:pt>
                <c:pt idx="1">
                  <c:v>Suburban</c:v>
                </c:pt>
                <c:pt idx="2">
                  <c:v>Urban</c:v>
                </c:pt>
              </c:strCache>
            </c:strRef>
          </c:cat>
          <c:val>
            <c:numRef>
              <c:f>Sheet1!$B$2:$B$4</c:f>
              <c:numCache>
                <c:formatCode>General</c:formatCode>
                <c:ptCount val="3"/>
                <c:pt idx="0">
                  <c:v>0.6</c:v>
                </c:pt>
                <c:pt idx="1">
                  <c:v>1.2</c:v>
                </c:pt>
                <c:pt idx="2">
                  <c:v>1.3</c:v>
                </c:pt>
              </c:numCache>
            </c:numRef>
          </c:val>
        </c:ser>
        <c:dLbls>
          <c:showLegendKey val="0"/>
          <c:showVal val="0"/>
          <c:showCatName val="0"/>
          <c:showSerName val="0"/>
          <c:showPercent val="0"/>
          <c:showBubbleSize val="0"/>
        </c:dLbls>
        <c:gapWidth val="150"/>
        <c:axId val="93003776"/>
        <c:axId val="93005696"/>
      </c:barChart>
      <c:catAx>
        <c:axId val="93003776"/>
        <c:scaling>
          <c:orientation val="minMax"/>
        </c:scaling>
        <c:delete val="0"/>
        <c:axPos val="b"/>
        <c:title>
          <c:tx>
            <c:rich>
              <a:bodyPr/>
              <a:lstStyle/>
              <a:p>
                <a:pPr>
                  <a:defRPr/>
                </a:pPr>
                <a:r>
                  <a:rPr lang="en-US" dirty="0" smtClean="0"/>
                  <a:t>Community</a:t>
                </a:r>
                <a:r>
                  <a:rPr lang="en-US" baseline="0" dirty="0" smtClean="0"/>
                  <a:t> Type</a:t>
                </a:r>
                <a:endParaRPr lang="en-US" dirty="0"/>
              </a:p>
            </c:rich>
          </c:tx>
          <c:layout/>
          <c:overlay val="0"/>
        </c:title>
        <c:majorTickMark val="out"/>
        <c:minorTickMark val="none"/>
        <c:tickLblPos val="nextTo"/>
        <c:crossAx val="93005696"/>
        <c:crosses val="autoZero"/>
        <c:auto val="1"/>
        <c:lblAlgn val="ctr"/>
        <c:lblOffset val="100"/>
        <c:noMultiLvlLbl val="0"/>
      </c:catAx>
      <c:valAx>
        <c:axId val="93005696"/>
        <c:scaling>
          <c:orientation val="minMax"/>
          <c:max val="2.5"/>
        </c:scaling>
        <c:delete val="0"/>
        <c:axPos val="l"/>
        <c:title>
          <c:tx>
            <c:rich>
              <a:bodyPr rot="-5400000" vert="horz"/>
              <a:lstStyle/>
              <a:p>
                <a:pPr>
                  <a:defRPr/>
                </a:pPr>
                <a:r>
                  <a:rPr lang="en-US" dirty="0" smtClean="0"/>
                  <a:t>Average</a:t>
                </a:r>
                <a:r>
                  <a:rPr lang="en-US" baseline="0" dirty="0" smtClean="0"/>
                  <a:t> Number of Courses</a:t>
                </a:r>
                <a:endParaRPr lang="en-US" dirty="0"/>
              </a:p>
            </c:rich>
          </c:tx>
          <c:layout/>
          <c:overlay val="0"/>
        </c:title>
        <c:numFmt formatCode="General" sourceLinked="1"/>
        <c:majorTickMark val="out"/>
        <c:minorTickMark val="none"/>
        <c:tickLblPos val="nextTo"/>
        <c:crossAx val="930037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Algebra 1 courses offered over 2 years or 2 separate block courses</c:v>
                </c:pt>
                <c:pt idx="1">
                  <c:v>Concurrent credit/dual enrollment courses</c:v>
                </c:pt>
                <c:pt idx="2">
                  <c:v>Probability and/or statistics courses offered</c:v>
                </c:pt>
                <c:pt idx="3">
                  <c:v>Calculus courses offered, on or off site</c:v>
                </c:pt>
              </c:strCache>
            </c:strRef>
          </c:cat>
          <c:val>
            <c:numRef>
              <c:f>Sheet1!$B$2:$B$5</c:f>
              <c:numCache>
                <c:formatCode>General</c:formatCode>
                <c:ptCount val="4"/>
                <c:pt idx="0">
                  <c:v>37</c:v>
                </c:pt>
                <c:pt idx="1">
                  <c:v>40</c:v>
                </c:pt>
                <c:pt idx="2">
                  <c:v>41</c:v>
                </c:pt>
                <c:pt idx="3">
                  <c:v>76</c:v>
                </c:pt>
              </c:numCache>
            </c:numRef>
          </c:val>
        </c:ser>
        <c:dLbls>
          <c:showLegendKey val="0"/>
          <c:showVal val="0"/>
          <c:showCatName val="0"/>
          <c:showSerName val="0"/>
          <c:showPercent val="0"/>
          <c:showBubbleSize val="0"/>
        </c:dLbls>
        <c:gapWidth val="150"/>
        <c:axId val="93087616"/>
        <c:axId val="93089152"/>
      </c:barChart>
      <c:catAx>
        <c:axId val="93087616"/>
        <c:scaling>
          <c:orientation val="minMax"/>
        </c:scaling>
        <c:delete val="0"/>
        <c:axPos val="l"/>
        <c:majorTickMark val="out"/>
        <c:minorTickMark val="none"/>
        <c:tickLblPos val="nextTo"/>
        <c:txPr>
          <a:bodyPr/>
          <a:lstStyle/>
          <a:p>
            <a:pPr>
              <a:defRPr sz="1800"/>
            </a:pPr>
            <a:endParaRPr lang="en-US"/>
          </a:p>
        </c:txPr>
        <c:crossAx val="93089152"/>
        <c:crosses val="autoZero"/>
        <c:auto val="1"/>
        <c:lblAlgn val="ctr"/>
        <c:lblOffset val="100"/>
        <c:noMultiLvlLbl val="0"/>
      </c:catAx>
      <c:valAx>
        <c:axId val="93089152"/>
        <c:scaling>
          <c:orientation val="minMax"/>
          <c:max val="100"/>
        </c:scaling>
        <c:delete val="0"/>
        <c:axPos val="b"/>
        <c:title>
          <c:tx>
            <c:rich>
              <a:bodyPr rot="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930876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Students go to another K–12 school for instruction</c:v>
                </c:pt>
                <c:pt idx="1">
                  <c:v>Students go to a Career or Technical Education Center for instruction</c:v>
                </c:pt>
                <c:pt idx="2">
                  <c:v>Mathematics courses offered by telecommunications</c:v>
                </c:pt>
                <c:pt idx="3">
                  <c:v>Students go to college or university for instruction</c:v>
                </c:pt>
              </c:strCache>
            </c:strRef>
          </c:cat>
          <c:val>
            <c:numRef>
              <c:f>Sheet1!$B$2:$B$5</c:f>
              <c:numCache>
                <c:formatCode>General</c:formatCode>
                <c:ptCount val="4"/>
                <c:pt idx="0">
                  <c:v>5</c:v>
                </c:pt>
                <c:pt idx="1">
                  <c:v>11</c:v>
                </c:pt>
                <c:pt idx="2">
                  <c:v>24</c:v>
                </c:pt>
                <c:pt idx="3">
                  <c:v>31</c:v>
                </c:pt>
              </c:numCache>
            </c:numRef>
          </c:val>
        </c:ser>
        <c:dLbls>
          <c:showLegendKey val="0"/>
          <c:showVal val="0"/>
          <c:showCatName val="0"/>
          <c:showSerName val="0"/>
          <c:showPercent val="0"/>
          <c:showBubbleSize val="0"/>
        </c:dLbls>
        <c:gapWidth val="150"/>
        <c:axId val="93177344"/>
        <c:axId val="93178880"/>
      </c:barChart>
      <c:catAx>
        <c:axId val="93177344"/>
        <c:scaling>
          <c:orientation val="minMax"/>
        </c:scaling>
        <c:delete val="0"/>
        <c:axPos val="l"/>
        <c:majorTickMark val="out"/>
        <c:minorTickMark val="none"/>
        <c:tickLblPos val="nextTo"/>
        <c:txPr>
          <a:bodyPr/>
          <a:lstStyle/>
          <a:p>
            <a:pPr>
              <a:defRPr sz="1800"/>
            </a:pPr>
            <a:endParaRPr lang="en-US"/>
          </a:p>
        </c:txPr>
        <c:crossAx val="93178880"/>
        <c:crosses val="autoZero"/>
        <c:auto val="1"/>
        <c:lblAlgn val="ctr"/>
        <c:lblOffset val="100"/>
        <c:noMultiLvlLbl val="0"/>
      </c:catAx>
      <c:valAx>
        <c:axId val="93178880"/>
        <c:scaling>
          <c:orientation val="minMax"/>
          <c:max val="100"/>
        </c:scaling>
        <c:delete val="0"/>
        <c:axPos val="b"/>
        <c:title>
          <c:tx>
            <c:rich>
              <a:bodyPr rot="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931773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Mostly low achievers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12</c:v>
                </c:pt>
                <c:pt idx="1">
                  <c:v>27</c:v>
                </c:pt>
                <c:pt idx="2">
                  <c:v>24</c:v>
                </c:pt>
              </c:numCache>
            </c:numRef>
          </c:val>
        </c:ser>
        <c:ser>
          <c:idx val="1"/>
          <c:order val="1"/>
          <c:tx>
            <c:strRef>
              <c:f>Sheet1!$C$1</c:f>
              <c:strCache>
                <c:ptCount val="1"/>
                <c:pt idx="0">
                  <c:v>Mostly average achievers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35</c:v>
                </c:pt>
                <c:pt idx="1">
                  <c:v>24</c:v>
                </c:pt>
                <c:pt idx="2">
                  <c:v>28</c:v>
                </c:pt>
              </c:numCache>
            </c:numRef>
          </c:val>
        </c:ser>
        <c:ser>
          <c:idx val="2"/>
          <c:order val="2"/>
          <c:tx>
            <c:strRef>
              <c:f>Sheet1!$D$1</c:f>
              <c:strCache>
                <c:ptCount val="1"/>
                <c:pt idx="0">
                  <c:v>Mostly high achievers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9</c:v>
                </c:pt>
                <c:pt idx="1">
                  <c:v>24</c:v>
                </c:pt>
                <c:pt idx="2">
                  <c:v>26</c:v>
                </c:pt>
              </c:numCache>
            </c:numRef>
          </c:val>
        </c:ser>
        <c:ser>
          <c:idx val="3"/>
          <c:order val="3"/>
          <c:tx>
            <c:strRef>
              <c:f>Sheet1!$E$1</c:f>
              <c:strCache>
                <c:ptCount val="1"/>
                <c:pt idx="0">
                  <c:v>A mixture of levels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45</c:v>
                </c:pt>
                <c:pt idx="1">
                  <c:v>26</c:v>
                </c:pt>
                <c:pt idx="2">
                  <c:v>22</c:v>
                </c:pt>
              </c:numCache>
            </c:numRef>
          </c:val>
        </c:ser>
        <c:dLbls>
          <c:showLegendKey val="0"/>
          <c:showVal val="0"/>
          <c:showCatName val="0"/>
          <c:showSerName val="0"/>
          <c:showPercent val="0"/>
          <c:showBubbleSize val="0"/>
        </c:dLbls>
        <c:gapWidth val="150"/>
        <c:axId val="95789824"/>
        <c:axId val="95791360"/>
      </c:barChart>
      <c:catAx>
        <c:axId val="95789824"/>
        <c:scaling>
          <c:orientation val="minMax"/>
        </c:scaling>
        <c:delete val="0"/>
        <c:axPos val="b"/>
        <c:majorTickMark val="out"/>
        <c:minorTickMark val="none"/>
        <c:tickLblPos val="nextTo"/>
        <c:crossAx val="95791360"/>
        <c:crosses val="autoZero"/>
        <c:auto val="1"/>
        <c:lblAlgn val="ctr"/>
        <c:lblOffset val="100"/>
        <c:noMultiLvlLbl val="0"/>
      </c:catAx>
      <c:valAx>
        <c:axId val="95791360"/>
        <c:scaling>
          <c:orientation val="minMax"/>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9578982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Female</c:v>
                </c:pt>
              </c:strCache>
            </c:strRef>
          </c:tx>
          <c:invertIfNegative val="0"/>
          <c:dLbls>
            <c:showLegendKey val="0"/>
            <c:showVal val="1"/>
            <c:showCatName val="0"/>
            <c:showSerName val="0"/>
            <c:showPercent val="0"/>
            <c:showBubbleSize val="0"/>
            <c:showLeaderLines val="0"/>
          </c:dLbls>
          <c:cat>
            <c:strRef>
              <c:f>Sheet1!$A$2:$A$7</c:f>
              <c:strCache>
                <c:ptCount val="6"/>
                <c:pt idx="0">
                  <c:v>Non-college Prep</c:v>
                </c:pt>
                <c:pt idx="1">
                  <c:v>Level 1</c:v>
                </c:pt>
                <c:pt idx="2">
                  <c:v>Level 2</c:v>
                </c:pt>
                <c:pt idx="3">
                  <c:v>Level 3</c:v>
                </c:pt>
                <c:pt idx="4">
                  <c:v>Level 4</c:v>
                </c:pt>
                <c:pt idx="5">
                  <c:v>College Level</c:v>
                </c:pt>
              </c:strCache>
            </c:strRef>
          </c:cat>
          <c:val>
            <c:numRef>
              <c:f>Sheet1!$B$2:$B$7</c:f>
              <c:numCache>
                <c:formatCode>General</c:formatCode>
                <c:ptCount val="6"/>
                <c:pt idx="0">
                  <c:v>42</c:v>
                </c:pt>
                <c:pt idx="1">
                  <c:v>48</c:v>
                </c:pt>
                <c:pt idx="2">
                  <c:v>50</c:v>
                </c:pt>
                <c:pt idx="3">
                  <c:v>51</c:v>
                </c:pt>
                <c:pt idx="4">
                  <c:v>48</c:v>
                </c:pt>
                <c:pt idx="5">
                  <c:v>48</c:v>
                </c:pt>
              </c:numCache>
            </c:numRef>
          </c:val>
        </c:ser>
        <c:dLbls>
          <c:showLegendKey val="0"/>
          <c:showVal val="0"/>
          <c:showCatName val="0"/>
          <c:showSerName val="0"/>
          <c:showPercent val="0"/>
          <c:showBubbleSize val="0"/>
        </c:dLbls>
        <c:gapWidth val="150"/>
        <c:axId val="95665152"/>
        <c:axId val="95679232"/>
      </c:barChart>
      <c:catAx>
        <c:axId val="95665152"/>
        <c:scaling>
          <c:orientation val="minMax"/>
        </c:scaling>
        <c:delete val="0"/>
        <c:axPos val="b"/>
        <c:majorTickMark val="out"/>
        <c:minorTickMark val="none"/>
        <c:tickLblPos val="nextTo"/>
        <c:txPr>
          <a:bodyPr/>
          <a:lstStyle/>
          <a:p>
            <a:pPr>
              <a:defRPr sz="1800"/>
            </a:pPr>
            <a:endParaRPr lang="en-US"/>
          </a:p>
        </c:txPr>
        <c:crossAx val="95679232"/>
        <c:crosses val="autoZero"/>
        <c:auto val="1"/>
        <c:lblAlgn val="ctr"/>
        <c:lblOffset val="100"/>
        <c:noMultiLvlLbl val="0"/>
      </c:catAx>
      <c:valAx>
        <c:axId val="95679232"/>
        <c:scaling>
          <c:orientation val="minMax"/>
          <c:max val="100"/>
        </c:scaling>
        <c:delete val="0"/>
        <c:axPos val="l"/>
        <c:title>
          <c:tx>
            <c:rich>
              <a:bodyPr rot="-5400000" vert="horz"/>
              <a:lstStyle/>
              <a:p>
                <a:pPr>
                  <a:defRPr/>
                </a:pPr>
                <a:r>
                  <a:rPr lang="en-US" dirty="0" smtClean="0"/>
                  <a:t>Average Percent</a:t>
                </a:r>
              </a:p>
              <a:p>
                <a:pPr>
                  <a:defRPr/>
                </a:pPr>
                <a:r>
                  <a:rPr lang="en-US" dirty="0" smtClean="0"/>
                  <a:t> of Students</a:t>
                </a:r>
                <a:endParaRPr lang="en-US" dirty="0"/>
              </a:p>
            </c:rich>
          </c:tx>
          <c:layout/>
          <c:overlay val="0"/>
        </c:title>
        <c:numFmt formatCode="General" sourceLinked="1"/>
        <c:majorTickMark val="out"/>
        <c:minorTickMark val="none"/>
        <c:tickLblPos val="nextTo"/>
        <c:crossAx val="9566515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Avg Percent of Students</c:v>
                </c:pt>
              </c:strCache>
            </c:strRef>
          </c:tx>
          <c:invertIfNegative val="0"/>
          <c:dLbls>
            <c:showLegendKey val="0"/>
            <c:showVal val="1"/>
            <c:showCatName val="0"/>
            <c:showSerName val="0"/>
            <c:showPercent val="0"/>
            <c:showBubbleSize val="0"/>
            <c:showLeaderLines val="0"/>
          </c:dLbls>
          <c:cat>
            <c:strRef>
              <c:f>Sheet1!$A$2:$A$7</c:f>
              <c:strCache>
                <c:ptCount val="6"/>
                <c:pt idx="0">
                  <c:v>Non-college Prep</c:v>
                </c:pt>
                <c:pt idx="1">
                  <c:v>Level 1</c:v>
                </c:pt>
                <c:pt idx="2">
                  <c:v>Level 2</c:v>
                </c:pt>
                <c:pt idx="3">
                  <c:v>Level 3</c:v>
                </c:pt>
                <c:pt idx="4">
                  <c:v>Level 4</c:v>
                </c:pt>
                <c:pt idx="5">
                  <c:v>College Level</c:v>
                </c:pt>
              </c:strCache>
            </c:strRef>
          </c:cat>
          <c:val>
            <c:numRef>
              <c:f>Sheet1!$B$2:$B$7</c:f>
              <c:numCache>
                <c:formatCode>General</c:formatCode>
                <c:ptCount val="6"/>
                <c:pt idx="0">
                  <c:v>45</c:v>
                </c:pt>
                <c:pt idx="1">
                  <c:v>39</c:v>
                </c:pt>
                <c:pt idx="2">
                  <c:v>31</c:v>
                </c:pt>
                <c:pt idx="3">
                  <c:v>27</c:v>
                </c:pt>
                <c:pt idx="4">
                  <c:v>22</c:v>
                </c:pt>
                <c:pt idx="5">
                  <c:v>17</c:v>
                </c:pt>
              </c:numCache>
            </c:numRef>
          </c:val>
        </c:ser>
        <c:dLbls>
          <c:showLegendKey val="0"/>
          <c:showVal val="0"/>
          <c:showCatName val="0"/>
          <c:showSerName val="0"/>
          <c:showPercent val="0"/>
          <c:showBubbleSize val="0"/>
        </c:dLbls>
        <c:gapWidth val="150"/>
        <c:axId val="95730304"/>
        <c:axId val="95732096"/>
      </c:barChart>
      <c:catAx>
        <c:axId val="95730304"/>
        <c:scaling>
          <c:orientation val="minMax"/>
        </c:scaling>
        <c:delete val="0"/>
        <c:axPos val="b"/>
        <c:majorTickMark val="out"/>
        <c:minorTickMark val="none"/>
        <c:tickLblPos val="nextTo"/>
        <c:txPr>
          <a:bodyPr/>
          <a:lstStyle/>
          <a:p>
            <a:pPr>
              <a:defRPr sz="1800"/>
            </a:pPr>
            <a:endParaRPr lang="en-US"/>
          </a:p>
        </c:txPr>
        <c:crossAx val="95732096"/>
        <c:crosses val="autoZero"/>
        <c:auto val="1"/>
        <c:lblAlgn val="ctr"/>
        <c:lblOffset val="100"/>
        <c:noMultiLvlLbl val="0"/>
      </c:catAx>
      <c:valAx>
        <c:axId val="95732096"/>
        <c:scaling>
          <c:orientation val="minMax"/>
          <c:max val="100"/>
        </c:scaling>
        <c:delete val="0"/>
        <c:axPos val="l"/>
        <c:title>
          <c:tx>
            <c:rich>
              <a:bodyPr rot="-5400000" vert="horz"/>
              <a:lstStyle/>
              <a:p>
                <a:pPr>
                  <a:defRPr/>
                </a:pPr>
                <a:r>
                  <a:rPr lang="en-US" dirty="0" smtClean="0"/>
                  <a:t>Average Percent of Students</a:t>
                </a:r>
                <a:endParaRPr lang="en-US" dirty="0"/>
              </a:p>
            </c:rich>
          </c:tx>
          <c:layout/>
          <c:overlay val="0"/>
        </c:title>
        <c:numFmt formatCode="General" sourceLinked="1"/>
        <c:majorTickMark val="out"/>
        <c:minorTickMark val="none"/>
        <c:tickLblPos val="nextTo"/>
        <c:crossAx val="957303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Reading/Language Arts</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Sheet1!$B$2:$B$3</c:f>
              <c:numCache>
                <c:formatCode>General</c:formatCode>
                <c:ptCount val="2"/>
                <c:pt idx="0">
                  <c:v>89</c:v>
                </c:pt>
                <c:pt idx="1">
                  <c:v>83</c:v>
                </c:pt>
              </c:numCache>
            </c:numRef>
          </c:val>
        </c:ser>
        <c:ser>
          <c:idx val="1"/>
          <c:order val="1"/>
          <c:tx>
            <c:strRef>
              <c:f>Sheet1!$C$1</c:f>
              <c:strCache>
                <c:ptCount val="1"/>
                <c:pt idx="0">
                  <c:v>Mathematics</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Sheet1!$C$2:$C$3</c:f>
              <c:numCache>
                <c:formatCode>General</c:formatCode>
                <c:ptCount val="2"/>
                <c:pt idx="0">
                  <c:v>54</c:v>
                </c:pt>
                <c:pt idx="1">
                  <c:v>61</c:v>
                </c:pt>
              </c:numCache>
            </c:numRef>
          </c:val>
        </c:ser>
        <c:ser>
          <c:idx val="2"/>
          <c:order val="2"/>
          <c:tx>
            <c:strRef>
              <c:f>Sheet1!$D$1</c:f>
              <c:strCache>
                <c:ptCount val="1"/>
                <c:pt idx="0">
                  <c:v>Science</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Sheet1!$D$2:$D$3</c:f>
              <c:numCache>
                <c:formatCode>General</c:formatCode>
                <c:ptCount val="2"/>
                <c:pt idx="0">
                  <c:v>19</c:v>
                </c:pt>
                <c:pt idx="1">
                  <c:v>24</c:v>
                </c:pt>
              </c:numCache>
            </c:numRef>
          </c:val>
        </c:ser>
        <c:ser>
          <c:idx val="3"/>
          <c:order val="3"/>
          <c:tx>
            <c:strRef>
              <c:f>Sheet1!$E$1</c:f>
              <c:strCache>
                <c:ptCount val="1"/>
                <c:pt idx="0">
                  <c:v>Social Studies</c:v>
                </c:pt>
              </c:strCache>
            </c:strRef>
          </c:tx>
          <c:invertIfNegative val="0"/>
          <c:dLbls>
            <c:showLegendKey val="0"/>
            <c:showVal val="1"/>
            <c:showCatName val="0"/>
            <c:showSerName val="0"/>
            <c:showPercent val="0"/>
            <c:showBubbleSize val="0"/>
            <c:showLeaderLines val="0"/>
          </c:dLbls>
          <c:cat>
            <c:strRef>
              <c:f>Sheet1!$A$2:$A$3</c:f>
              <c:strCache>
                <c:ptCount val="2"/>
                <c:pt idx="0">
                  <c:v>Grades K–3</c:v>
                </c:pt>
                <c:pt idx="1">
                  <c:v>Grades 4–6</c:v>
                </c:pt>
              </c:strCache>
            </c:strRef>
          </c:cat>
          <c:val>
            <c:numRef>
              <c:f>Sheet1!$E$2:$E$3</c:f>
              <c:numCache>
                <c:formatCode>General</c:formatCode>
                <c:ptCount val="2"/>
                <c:pt idx="0">
                  <c:v>16</c:v>
                </c:pt>
                <c:pt idx="1">
                  <c:v>21</c:v>
                </c:pt>
              </c:numCache>
            </c:numRef>
          </c:val>
        </c:ser>
        <c:dLbls>
          <c:showLegendKey val="0"/>
          <c:showVal val="0"/>
          <c:showCatName val="0"/>
          <c:showSerName val="0"/>
          <c:showPercent val="0"/>
          <c:showBubbleSize val="0"/>
        </c:dLbls>
        <c:gapWidth val="150"/>
        <c:axId val="33312128"/>
        <c:axId val="33322112"/>
      </c:barChart>
      <c:catAx>
        <c:axId val="33312128"/>
        <c:scaling>
          <c:orientation val="minMax"/>
        </c:scaling>
        <c:delete val="0"/>
        <c:axPos val="b"/>
        <c:majorTickMark val="out"/>
        <c:minorTickMark val="none"/>
        <c:tickLblPos val="nextTo"/>
        <c:crossAx val="33322112"/>
        <c:crosses val="autoZero"/>
        <c:auto val="1"/>
        <c:lblAlgn val="ctr"/>
        <c:lblOffset val="100"/>
        <c:noMultiLvlLbl val="0"/>
      </c:catAx>
      <c:valAx>
        <c:axId val="33322112"/>
        <c:scaling>
          <c:orientation val="minMax"/>
        </c:scaling>
        <c:delete val="0"/>
        <c:axPos val="l"/>
        <c:title>
          <c:tx>
            <c:rich>
              <a:bodyPr rot="-5400000" vert="horz"/>
              <a:lstStyle/>
              <a:p>
                <a:pPr>
                  <a:defRPr/>
                </a:pPr>
                <a:r>
                  <a:rPr lang="en-US" dirty="0" smtClean="0"/>
                  <a:t>Number of </a:t>
                </a:r>
              </a:p>
              <a:p>
                <a:pPr>
                  <a:defRPr/>
                </a:pPr>
                <a:r>
                  <a:rPr lang="en-US" dirty="0" smtClean="0"/>
                  <a:t>Minutes</a:t>
                </a:r>
                <a:endParaRPr lang="en-US" dirty="0"/>
              </a:p>
            </c:rich>
          </c:tx>
          <c:layout/>
          <c:overlay val="0"/>
        </c:title>
        <c:numFmt formatCode="General" sourceLinked="1"/>
        <c:majorTickMark val="out"/>
        <c:minorTickMark val="none"/>
        <c:tickLblPos val="nextTo"/>
        <c:crossAx val="33312128"/>
        <c:crosses val="autoZero"/>
        <c:crossBetween val="between"/>
        <c:majorUnit val="20"/>
      </c:valAx>
    </c:plotArea>
    <c:legend>
      <c:legendPos val="b"/>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0 percent</c:v>
                </c:pt>
              </c:strCache>
            </c:strRef>
          </c:tx>
          <c:invertIfNegative val="0"/>
          <c:dLbls>
            <c:showLegendKey val="0"/>
            <c:showVal val="1"/>
            <c:showCatName val="0"/>
            <c:showSerName val="0"/>
            <c:showPercent val="0"/>
            <c:showBubbleSize val="0"/>
            <c:showLeaderLines val="0"/>
          </c:dLbls>
          <c:cat>
            <c:strRef>
              <c:f>Sheet1!$A$2:$A$3</c:f>
              <c:strCache>
                <c:ptCount val="2"/>
                <c:pt idx="0">
                  <c:v>Algebra 1</c:v>
                </c:pt>
                <c:pt idx="1">
                  <c:v>Geometry</c:v>
                </c:pt>
              </c:strCache>
            </c:strRef>
          </c:cat>
          <c:val>
            <c:numRef>
              <c:f>Sheet1!$B$2:$B$3</c:f>
              <c:numCache>
                <c:formatCode>General</c:formatCode>
                <c:ptCount val="2"/>
                <c:pt idx="0">
                  <c:v>25</c:v>
                </c:pt>
                <c:pt idx="1">
                  <c:v>72</c:v>
                </c:pt>
              </c:numCache>
            </c:numRef>
          </c:val>
        </c:ser>
        <c:ser>
          <c:idx val="1"/>
          <c:order val="1"/>
          <c:tx>
            <c:strRef>
              <c:f>Sheet1!$C$1</c:f>
              <c:strCache>
                <c:ptCount val="1"/>
                <c:pt idx="0">
                  <c:v>1–25 percent</c:v>
                </c:pt>
              </c:strCache>
            </c:strRef>
          </c:tx>
          <c:invertIfNegative val="0"/>
          <c:dLbls>
            <c:showLegendKey val="0"/>
            <c:showVal val="1"/>
            <c:showCatName val="0"/>
            <c:showSerName val="0"/>
            <c:showPercent val="0"/>
            <c:showBubbleSize val="0"/>
            <c:showLeaderLines val="0"/>
          </c:dLbls>
          <c:cat>
            <c:strRef>
              <c:f>Sheet1!$A$2:$A$3</c:f>
              <c:strCache>
                <c:ptCount val="2"/>
                <c:pt idx="0">
                  <c:v>Algebra 1</c:v>
                </c:pt>
                <c:pt idx="1">
                  <c:v>Geometry</c:v>
                </c:pt>
              </c:strCache>
            </c:strRef>
          </c:cat>
          <c:val>
            <c:numRef>
              <c:f>Sheet1!$C$2:$C$3</c:f>
              <c:numCache>
                <c:formatCode>General</c:formatCode>
                <c:ptCount val="2"/>
                <c:pt idx="0">
                  <c:v>21</c:v>
                </c:pt>
                <c:pt idx="1">
                  <c:v>20</c:v>
                </c:pt>
              </c:numCache>
            </c:numRef>
          </c:val>
        </c:ser>
        <c:ser>
          <c:idx val="2"/>
          <c:order val="2"/>
          <c:tx>
            <c:strRef>
              <c:f>Sheet1!$D$1</c:f>
              <c:strCache>
                <c:ptCount val="1"/>
                <c:pt idx="0">
                  <c:v>26–50 percent</c:v>
                </c:pt>
              </c:strCache>
            </c:strRef>
          </c:tx>
          <c:invertIfNegative val="0"/>
          <c:dLbls>
            <c:showLegendKey val="0"/>
            <c:showVal val="1"/>
            <c:showCatName val="0"/>
            <c:showSerName val="0"/>
            <c:showPercent val="0"/>
            <c:showBubbleSize val="0"/>
            <c:showLeaderLines val="0"/>
          </c:dLbls>
          <c:cat>
            <c:strRef>
              <c:f>Sheet1!$A$2:$A$3</c:f>
              <c:strCache>
                <c:ptCount val="2"/>
                <c:pt idx="0">
                  <c:v>Algebra 1</c:v>
                </c:pt>
                <c:pt idx="1">
                  <c:v>Geometry</c:v>
                </c:pt>
              </c:strCache>
            </c:strRef>
          </c:cat>
          <c:val>
            <c:numRef>
              <c:f>Sheet1!$D$2:$D$3</c:f>
              <c:numCache>
                <c:formatCode>General</c:formatCode>
                <c:ptCount val="2"/>
                <c:pt idx="0">
                  <c:v>26</c:v>
                </c:pt>
                <c:pt idx="1">
                  <c:v>5</c:v>
                </c:pt>
              </c:numCache>
            </c:numRef>
          </c:val>
        </c:ser>
        <c:ser>
          <c:idx val="3"/>
          <c:order val="3"/>
          <c:tx>
            <c:strRef>
              <c:f>Sheet1!$E$1</c:f>
              <c:strCache>
                <c:ptCount val="1"/>
                <c:pt idx="0">
                  <c:v>Over 50 percent</c:v>
                </c:pt>
              </c:strCache>
            </c:strRef>
          </c:tx>
          <c:invertIfNegative val="0"/>
          <c:dLbls>
            <c:showLegendKey val="0"/>
            <c:showVal val="1"/>
            <c:showCatName val="0"/>
            <c:showSerName val="0"/>
            <c:showPercent val="0"/>
            <c:showBubbleSize val="0"/>
            <c:showLeaderLines val="0"/>
          </c:dLbls>
          <c:cat>
            <c:strRef>
              <c:f>Sheet1!$A$2:$A$3</c:f>
              <c:strCache>
                <c:ptCount val="2"/>
                <c:pt idx="0">
                  <c:v>Algebra 1</c:v>
                </c:pt>
                <c:pt idx="1">
                  <c:v>Geometry</c:v>
                </c:pt>
              </c:strCache>
            </c:strRef>
          </c:cat>
          <c:val>
            <c:numRef>
              <c:f>Sheet1!$E$2:$E$3</c:f>
              <c:numCache>
                <c:formatCode>General</c:formatCode>
                <c:ptCount val="2"/>
                <c:pt idx="0">
                  <c:v>28</c:v>
                </c:pt>
                <c:pt idx="1">
                  <c:v>2</c:v>
                </c:pt>
              </c:numCache>
            </c:numRef>
          </c:val>
        </c:ser>
        <c:dLbls>
          <c:showLegendKey val="0"/>
          <c:showVal val="0"/>
          <c:showCatName val="0"/>
          <c:showSerName val="0"/>
          <c:showPercent val="0"/>
          <c:showBubbleSize val="0"/>
        </c:dLbls>
        <c:gapWidth val="150"/>
        <c:axId val="33738112"/>
        <c:axId val="33739904"/>
      </c:barChart>
      <c:catAx>
        <c:axId val="33738112"/>
        <c:scaling>
          <c:orientation val="minMax"/>
        </c:scaling>
        <c:delete val="0"/>
        <c:axPos val="b"/>
        <c:numFmt formatCode="General" sourceLinked="1"/>
        <c:majorTickMark val="out"/>
        <c:minorTickMark val="none"/>
        <c:tickLblPos val="nextTo"/>
        <c:crossAx val="33739904"/>
        <c:crosses val="autoZero"/>
        <c:auto val="1"/>
        <c:lblAlgn val="ctr"/>
        <c:lblOffset val="100"/>
        <c:noMultiLvlLbl val="0"/>
      </c:catAx>
      <c:valAx>
        <c:axId val="33739904"/>
        <c:scaling>
          <c:orientation val="minMax"/>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3738112"/>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Algebra I</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General</c:formatCode>
                <c:ptCount val="4"/>
                <c:pt idx="0">
                  <c:v>46</c:v>
                </c:pt>
                <c:pt idx="1">
                  <c:v>26</c:v>
                </c:pt>
                <c:pt idx="2">
                  <c:v>31</c:v>
                </c:pt>
                <c:pt idx="3">
                  <c:v>28</c:v>
                </c:pt>
              </c:numCache>
            </c:numRef>
          </c:val>
        </c:ser>
        <c:ser>
          <c:idx val="1"/>
          <c:order val="1"/>
          <c:tx>
            <c:strRef>
              <c:f>Sheet1!$C$1</c:f>
              <c:strCache>
                <c:ptCount val="1"/>
                <c:pt idx="0">
                  <c:v>Geometry</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Sheet1!$C$2:$C$5</c:f>
              <c:numCache>
                <c:formatCode>General</c:formatCode>
                <c:ptCount val="4"/>
                <c:pt idx="0">
                  <c:v>13</c:v>
                </c:pt>
                <c:pt idx="1">
                  <c:v>2</c:v>
                </c:pt>
                <c:pt idx="2">
                  <c:v>2</c:v>
                </c:pt>
                <c:pt idx="3">
                  <c:v>6</c:v>
                </c:pt>
              </c:numCache>
            </c:numRef>
          </c:val>
        </c:ser>
        <c:dLbls>
          <c:showLegendKey val="0"/>
          <c:showVal val="0"/>
          <c:showCatName val="0"/>
          <c:showSerName val="0"/>
          <c:showPercent val="0"/>
          <c:showBubbleSize val="0"/>
        </c:dLbls>
        <c:gapWidth val="150"/>
        <c:axId val="33676288"/>
        <c:axId val="33678080"/>
      </c:barChart>
      <c:catAx>
        <c:axId val="33676288"/>
        <c:scaling>
          <c:orientation val="minMax"/>
        </c:scaling>
        <c:delete val="0"/>
        <c:axPos val="b"/>
        <c:numFmt formatCode="General" sourceLinked="1"/>
        <c:majorTickMark val="out"/>
        <c:minorTickMark val="none"/>
        <c:tickLblPos val="nextTo"/>
        <c:crossAx val="33678080"/>
        <c:crosses val="autoZero"/>
        <c:auto val="1"/>
        <c:lblAlgn val="ctr"/>
        <c:lblOffset val="100"/>
        <c:noMultiLvlLbl val="0"/>
      </c:catAx>
      <c:valAx>
        <c:axId val="33678080"/>
        <c:scaling>
          <c:orientation val="minMax"/>
          <c:max val="100"/>
        </c:scaling>
        <c:delete val="0"/>
        <c:axPos val="l"/>
        <c:title>
          <c:tx>
            <c:rich>
              <a:bodyPr rot="-5400000" vert="horz"/>
              <a:lstStyle/>
              <a:p>
                <a:pPr>
                  <a:defRPr/>
                </a:pPr>
                <a:r>
                  <a:rPr lang="en-US" dirty="0" smtClean="0"/>
                  <a:t>Percent of 8</a:t>
                </a:r>
                <a:r>
                  <a:rPr lang="en-US" baseline="30000" dirty="0" smtClean="0"/>
                  <a:t>th</a:t>
                </a:r>
                <a:r>
                  <a:rPr lang="en-US" dirty="0" smtClean="0"/>
                  <a:t> Grade Students</a:t>
                </a:r>
                <a:endParaRPr lang="en-US" dirty="0"/>
              </a:p>
            </c:rich>
          </c:tx>
          <c:layout/>
          <c:overlay val="0"/>
        </c:title>
        <c:numFmt formatCode="General" sourceLinked="1"/>
        <c:majorTickMark val="out"/>
        <c:minorTickMark val="none"/>
        <c:tickLblPos val="nextTo"/>
        <c:crossAx val="33676288"/>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Algebra I</c:v>
                </c:pt>
              </c:strCache>
            </c:strRef>
          </c:tx>
          <c:invertIfNegative val="0"/>
          <c:dLbls>
            <c:showLegendKey val="0"/>
            <c:showVal val="1"/>
            <c:showCatName val="0"/>
            <c:showSerName val="0"/>
            <c:showPercent val="0"/>
            <c:showBubbleSize val="0"/>
            <c:showLeaderLines val="0"/>
          </c:dLbls>
          <c:cat>
            <c:strRef>
              <c:f>Sheet1!$A$2:$A$5</c:f>
              <c:strCache>
                <c:ptCount val="4"/>
                <c:pt idx="0">
                  <c:v>Smallest Schools</c:v>
                </c:pt>
                <c:pt idx="1">
                  <c:v>Second Group</c:v>
                </c:pt>
                <c:pt idx="2">
                  <c:v>Third Group</c:v>
                </c:pt>
                <c:pt idx="3">
                  <c:v>Largest Schools</c:v>
                </c:pt>
              </c:strCache>
            </c:strRef>
          </c:cat>
          <c:val>
            <c:numRef>
              <c:f>Sheet1!$B$2:$B$5</c:f>
              <c:numCache>
                <c:formatCode>General</c:formatCode>
                <c:ptCount val="4"/>
                <c:pt idx="0">
                  <c:v>33</c:v>
                </c:pt>
                <c:pt idx="1">
                  <c:v>34</c:v>
                </c:pt>
                <c:pt idx="2">
                  <c:v>39</c:v>
                </c:pt>
                <c:pt idx="3">
                  <c:v>42</c:v>
                </c:pt>
              </c:numCache>
            </c:numRef>
          </c:val>
        </c:ser>
        <c:ser>
          <c:idx val="1"/>
          <c:order val="1"/>
          <c:tx>
            <c:strRef>
              <c:f>Sheet1!$C$1</c:f>
              <c:strCache>
                <c:ptCount val="1"/>
                <c:pt idx="0">
                  <c:v>Geometry</c:v>
                </c:pt>
              </c:strCache>
            </c:strRef>
          </c:tx>
          <c:invertIfNegative val="0"/>
          <c:dLbls>
            <c:showLegendKey val="0"/>
            <c:showVal val="1"/>
            <c:showCatName val="0"/>
            <c:showSerName val="0"/>
            <c:showPercent val="0"/>
            <c:showBubbleSize val="0"/>
            <c:showLeaderLines val="0"/>
          </c:dLbls>
          <c:cat>
            <c:strRef>
              <c:f>Sheet1!$A$2:$A$5</c:f>
              <c:strCache>
                <c:ptCount val="4"/>
                <c:pt idx="0">
                  <c:v>Smallest Schools</c:v>
                </c:pt>
                <c:pt idx="1">
                  <c:v>Second Group</c:v>
                </c:pt>
                <c:pt idx="2">
                  <c:v>Third Group</c:v>
                </c:pt>
                <c:pt idx="3">
                  <c:v>Largest Schools</c:v>
                </c:pt>
              </c:strCache>
            </c:strRef>
          </c:cat>
          <c:val>
            <c:numRef>
              <c:f>Sheet1!$C$2:$C$5</c:f>
              <c:numCache>
                <c:formatCode>General</c:formatCode>
                <c:ptCount val="4"/>
                <c:pt idx="0">
                  <c:v>4</c:v>
                </c:pt>
                <c:pt idx="1">
                  <c:v>7</c:v>
                </c:pt>
                <c:pt idx="2">
                  <c:v>5</c:v>
                </c:pt>
                <c:pt idx="3">
                  <c:v>5</c:v>
                </c:pt>
              </c:numCache>
            </c:numRef>
          </c:val>
        </c:ser>
        <c:dLbls>
          <c:showLegendKey val="0"/>
          <c:showVal val="0"/>
          <c:showCatName val="0"/>
          <c:showSerName val="0"/>
          <c:showPercent val="0"/>
          <c:showBubbleSize val="0"/>
        </c:dLbls>
        <c:gapWidth val="150"/>
        <c:axId val="34292480"/>
        <c:axId val="34294016"/>
      </c:barChart>
      <c:catAx>
        <c:axId val="34292480"/>
        <c:scaling>
          <c:orientation val="minMax"/>
        </c:scaling>
        <c:delete val="0"/>
        <c:axPos val="b"/>
        <c:numFmt formatCode="General" sourceLinked="1"/>
        <c:majorTickMark val="out"/>
        <c:minorTickMark val="none"/>
        <c:tickLblPos val="nextTo"/>
        <c:crossAx val="34294016"/>
        <c:crosses val="autoZero"/>
        <c:auto val="1"/>
        <c:lblAlgn val="ctr"/>
        <c:lblOffset val="100"/>
        <c:noMultiLvlLbl val="0"/>
      </c:catAx>
      <c:valAx>
        <c:axId val="34294016"/>
        <c:scaling>
          <c:orientation val="minMax"/>
          <c:max val="100"/>
        </c:scaling>
        <c:delete val="0"/>
        <c:axPos val="l"/>
        <c:title>
          <c:tx>
            <c:rich>
              <a:bodyPr rot="-5400000" vert="horz"/>
              <a:lstStyle/>
              <a:p>
                <a:pPr>
                  <a:defRPr/>
                </a:pPr>
                <a:r>
                  <a:rPr lang="en-US" dirty="0" smtClean="0"/>
                  <a:t>Percent of 8</a:t>
                </a:r>
                <a:r>
                  <a:rPr lang="en-US" baseline="30000" dirty="0" smtClean="0"/>
                  <a:t>th</a:t>
                </a:r>
                <a:r>
                  <a:rPr lang="en-US" dirty="0" smtClean="0"/>
                  <a:t> Grade Students</a:t>
                </a:r>
                <a:endParaRPr lang="en-US" dirty="0"/>
              </a:p>
            </c:rich>
          </c:tx>
          <c:layout/>
          <c:overlay val="0"/>
        </c:title>
        <c:numFmt formatCode="General" sourceLinked="1"/>
        <c:majorTickMark val="out"/>
        <c:minorTickMark val="none"/>
        <c:tickLblPos val="nextTo"/>
        <c:crossAx val="34292480"/>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Algebra I</c:v>
                </c:pt>
              </c:strCache>
            </c:strRef>
          </c:tx>
          <c:invertIfNegative val="0"/>
          <c:dLbls>
            <c:showLegendKey val="0"/>
            <c:showVal val="1"/>
            <c:showCatName val="0"/>
            <c:showSerName val="0"/>
            <c:showPercent val="0"/>
            <c:showBubbleSize val="0"/>
            <c:showLeaderLines val="0"/>
          </c:dLbls>
          <c:cat>
            <c:strRef>
              <c:f>Sheet1!$A$2:$A$4</c:f>
              <c:strCache>
                <c:ptCount val="3"/>
                <c:pt idx="0">
                  <c:v>Rural</c:v>
                </c:pt>
                <c:pt idx="1">
                  <c:v>Suburban</c:v>
                </c:pt>
                <c:pt idx="2">
                  <c:v>Urban</c:v>
                </c:pt>
              </c:strCache>
            </c:strRef>
          </c:cat>
          <c:val>
            <c:numRef>
              <c:f>Sheet1!$B$2:$B$4</c:f>
              <c:numCache>
                <c:formatCode>General</c:formatCode>
                <c:ptCount val="3"/>
                <c:pt idx="0">
                  <c:v>27</c:v>
                </c:pt>
                <c:pt idx="1">
                  <c:v>38</c:v>
                </c:pt>
                <c:pt idx="2">
                  <c:v>42</c:v>
                </c:pt>
              </c:numCache>
            </c:numRef>
          </c:val>
        </c:ser>
        <c:ser>
          <c:idx val="1"/>
          <c:order val="1"/>
          <c:tx>
            <c:strRef>
              <c:f>Sheet1!$C$1</c:f>
              <c:strCache>
                <c:ptCount val="1"/>
                <c:pt idx="0">
                  <c:v>Geometry</c:v>
                </c:pt>
              </c:strCache>
            </c:strRef>
          </c:tx>
          <c:invertIfNegative val="0"/>
          <c:dLbls>
            <c:showLegendKey val="0"/>
            <c:showVal val="1"/>
            <c:showCatName val="0"/>
            <c:showSerName val="0"/>
            <c:showPercent val="0"/>
            <c:showBubbleSize val="0"/>
            <c:showLeaderLines val="0"/>
          </c:dLbls>
          <c:cat>
            <c:strRef>
              <c:f>Sheet1!$A$2:$A$4</c:f>
              <c:strCache>
                <c:ptCount val="3"/>
                <c:pt idx="0">
                  <c:v>Rural</c:v>
                </c:pt>
                <c:pt idx="1">
                  <c:v>Suburban</c:v>
                </c:pt>
                <c:pt idx="2">
                  <c:v>Urban</c:v>
                </c:pt>
              </c:strCache>
            </c:strRef>
          </c:cat>
          <c:val>
            <c:numRef>
              <c:f>Sheet1!$C$2:$C$4</c:f>
              <c:numCache>
                <c:formatCode>General</c:formatCode>
                <c:ptCount val="3"/>
                <c:pt idx="0">
                  <c:v>3</c:v>
                </c:pt>
                <c:pt idx="1">
                  <c:v>5</c:v>
                </c:pt>
                <c:pt idx="2">
                  <c:v>7</c:v>
                </c:pt>
              </c:numCache>
            </c:numRef>
          </c:val>
        </c:ser>
        <c:dLbls>
          <c:showLegendKey val="0"/>
          <c:showVal val="0"/>
          <c:showCatName val="0"/>
          <c:showSerName val="0"/>
          <c:showPercent val="0"/>
          <c:showBubbleSize val="0"/>
        </c:dLbls>
        <c:gapWidth val="150"/>
        <c:axId val="33949568"/>
        <c:axId val="33951104"/>
      </c:barChart>
      <c:catAx>
        <c:axId val="33949568"/>
        <c:scaling>
          <c:orientation val="minMax"/>
        </c:scaling>
        <c:delete val="0"/>
        <c:axPos val="b"/>
        <c:numFmt formatCode="General" sourceLinked="1"/>
        <c:majorTickMark val="out"/>
        <c:minorTickMark val="none"/>
        <c:tickLblPos val="nextTo"/>
        <c:crossAx val="33951104"/>
        <c:crosses val="autoZero"/>
        <c:auto val="1"/>
        <c:lblAlgn val="ctr"/>
        <c:lblOffset val="100"/>
        <c:noMultiLvlLbl val="0"/>
      </c:catAx>
      <c:valAx>
        <c:axId val="33951104"/>
        <c:scaling>
          <c:orientation val="minMax"/>
          <c:max val="100"/>
        </c:scaling>
        <c:delete val="0"/>
        <c:axPos val="l"/>
        <c:title>
          <c:tx>
            <c:rich>
              <a:bodyPr rot="-5400000" vert="horz"/>
              <a:lstStyle/>
              <a:p>
                <a:pPr>
                  <a:defRPr/>
                </a:pPr>
                <a:r>
                  <a:rPr lang="en-US" dirty="0" smtClean="0"/>
                  <a:t>Percent of 8</a:t>
                </a:r>
                <a:r>
                  <a:rPr lang="en-US" baseline="30000" dirty="0" smtClean="0"/>
                  <a:t>th</a:t>
                </a:r>
                <a:r>
                  <a:rPr lang="en-US" dirty="0" smtClean="0"/>
                  <a:t> Grade Students</a:t>
                </a:r>
                <a:endParaRPr lang="en-US" dirty="0"/>
              </a:p>
            </c:rich>
          </c:tx>
          <c:layout/>
          <c:overlay val="0"/>
        </c:title>
        <c:numFmt formatCode="General" sourceLinked="1"/>
        <c:majorTickMark val="out"/>
        <c:minorTickMark val="none"/>
        <c:tickLblPos val="nextTo"/>
        <c:crossAx val="33949568"/>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Non-college Prep</c:v>
                </c:pt>
                <c:pt idx="1">
                  <c:v>Level 1</c:v>
                </c:pt>
                <c:pt idx="2">
                  <c:v>Level 2</c:v>
                </c:pt>
                <c:pt idx="3">
                  <c:v>Level 3</c:v>
                </c:pt>
                <c:pt idx="4">
                  <c:v>Level 4</c:v>
                </c:pt>
                <c:pt idx="5">
                  <c:v>College Level</c:v>
                </c:pt>
              </c:strCache>
            </c:strRef>
          </c:cat>
          <c:val>
            <c:numRef>
              <c:f>Sheet1!$B$2:$B$7</c:f>
              <c:numCache>
                <c:formatCode>General</c:formatCode>
                <c:ptCount val="6"/>
                <c:pt idx="0">
                  <c:v>78</c:v>
                </c:pt>
                <c:pt idx="1">
                  <c:v>99</c:v>
                </c:pt>
                <c:pt idx="2">
                  <c:v>90</c:v>
                </c:pt>
                <c:pt idx="3">
                  <c:v>94</c:v>
                </c:pt>
                <c:pt idx="4">
                  <c:v>85</c:v>
                </c:pt>
                <c:pt idx="5">
                  <c:v>76</c:v>
                </c:pt>
              </c:numCache>
            </c:numRef>
          </c:val>
        </c:ser>
        <c:dLbls>
          <c:showLegendKey val="0"/>
          <c:showVal val="0"/>
          <c:showCatName val="0"/>
          <c:showSerName val="0"/>
          <c:showPercent val="0"/>
          <c:showBubbleSize val="0"/>
        </c:dLbls>
        <c:gapWidth val="150"/>
        <c:axId val="34066816"/>
        <c:axId val="34068352"/>
      </c:barChart>
      <c:catAx>
        <c:axId val="34066816"/>
        <c:scaling>
          <c:orientation val="minMax"/>
        </c:scaling>
        <c:delete val="0"/>
        <c:axPos val="b"/>
        <c:majorTickMark val="out"/>
        <c:minorTickMark val="none"/>
        <c:tickLblPos val="nextTo"/>
        <c:txPr>
          <a:bodyPr/>
          <a:lstStyle/>
          <a:p>
            <a:pPr>
              <a:defRPr sz="1800"/>
            </a:pPr>
            <a:endParaRPr lang="en-US"/>
          </a:p>
        </c:txPr>
        <c:crossAx val="34068352"/>
        <c:crosses val="autoZero"/>
        <c:auto val="1"/>
        <c:lblAlgn val="ctr"/>
        <c:lblOffset val="100"/>
        <c:noMultiLvlLbl val="0"/>
      </c:catAx>
      <c:valAx>
        <c:axId val="34068352"/>
        <c:scaling>
          <c:orientation val="minMax"/>
          <c:max val="100"/>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40668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AP Calculus AB</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Sheet1!$B$2:$B$3</c:f>
              <c:numCache>
                <c:formatCode>General</c:formatCode>
                <c:ptCount val="2"/>
                <c:pt idx="0">
                  <c:v>52</c:v>
                </c:pt>
                <c:pt idx="1">
                  <c:v>81</c:v>
                </c:pt>
              </c:numCache>
            </c:numRef>
          </c:val>
        </c:ser>
        <c:ser>
          <c:idx val="1"/>
          <c:order val="1"/>
          <c:tx>
            <c:strRef>
              <c:f>Sheet1!$C$1</c:f>
              <c:strCache>
                <c:ptCount val="1"/>
                <c:pt idx="0">
                  <c:v>AP Statistics</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Sheet1!$C$2:$C$3</c:f>
              <c:numCache>
                <c:formatCode>General</c:formatCode>
                <c:ptCount val="2"/>
                <c:pt idx="0">
                  <c:v>27</c:v>
                </c:pt>
                <c:pt idx="1">
                  <c:v>59</c:v>
                </c:pt>
              </c:numCache>
            </c:numRef>
          </c:val>
        </c:ser>
        <c:ser>
          <c:idx val="2"/>
          <c:order val="2"/>
          <c:tx>
            <c:strRef>
              <c:f>Sheet1!$D$1</c:f>
              <c:strCache>
                <c:ptCount val="1"/>
                <c:pt idx="0">
                  <c:v>AP Calculus BC</c:v>
                </c:pt>
              </c:strCache>
            </c:strRef>
          </c:tx>
          <c:invertIfNegative val="0"/>
          <c:dLbls>
            <c:showLegendKey val="0"/>
            <c:showVal val="1"/>
            <c:showCatName val="0"/>
            <c:showSerName val="0"/>
            <c:showPercent val="0"/>
            <c:showBubbleSize val="0"/>
            <c:showLeaderLines val="0"/>
          </c:dLbls>
          <c:cat>
            <c:strRef>
              <c:f>Sheet1!$A$2:$A$3</c:f>
              <c:strCache>
                <c:ptCount val="2"/>
                <c:pt idx="0">
                  <c:v>Percent High Schools Offering</c:v>
                </c:pt>
                <c:pt idx="1">
                  <c:v>Percent High School Students with Access</c:v>
                </c:pt>
              </c:strCache>
            </c:strRef>
          </c:cat>
          <c:val>
            <c:numRef>
              <c:f>Sheet1!$D$2:$D$3</c:f>
              <c:numCache>
                <c:formatCode>General</c:formatCode>
                <c:ptCount val="2"/>
                <c:pt idx="0">
                  <c:v>23</c:v>
                </c:pt>
                <c:pt idx="1">
                  <c:v>47</c:v>
                </c:pt>
              </c:numCache>
            </c:numRef>
          </c:val>
        </c:ser>
        <c:dLbls>
          <c:showLegendKey val="0"/>
          <c:showVal val="0"/>
          <c:showCatName val="0"/>
          <c:showSerName val="0"/>
          <c:showPercent val="0"/>
          <c:showBubbleSize val="0"/>
        </c:dLbls>
        <c:gapWidth val="150"/>
        <c:axId val="34140928"/>
        <c:axId val="34142464"/>
      </c:barChart>
      <c:catAx>
        <c:axId val="34140928"/>
        <c:scaling>
          <c:orientation val="minMax"/>
        </c:scaling>
        <c:delete val="0"/>
        <c:axPos val="b"/>
        <c:numFmt formatCode="General" sourceLinked="1"/>
        <c:majorTickMark val="out"/>
        <c:minorTickMark val="none"/>
        <c:tickLblPos val="nextTo"/>
        <c:crossAx val="34142464"/>
        <c:crosses val="autoZero"/>
        <c:auto val="1"/>
        <c:lblAlgn val="ctr"/>
        <c:lblOffset val="100"/>
        <c:noMultiLvlLbl val="0"/>
      </c:catAx>
      <c:valAx>
        <c:axId val="34142464"/>
        <c:scaling>
          <c:orientation val="minMax"/>
          <c:max val="100"/>
        </c:scaling>
        <c:delete val="0"/>
        <c:axPos val="l"/>
        <c:numFmt formatCode="General" sourceLinked="1"/>
        <c:majorTickMark val="out"/>
        <c:minorTickMark val="none"/>
        <c:tickLblPos val="nextTo"/>
        <c:crossAx val="34140928"/>
        <c:crosses val="autoZero"/>
        <c:crossBetween val="between"/>
        <c:majorUnit val="20"/>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0 courses</c:v>
                </c:pt>
                <c:pt idx="1">
                  <c:v>1 course</c:v>
                </c:pt>
                <c:pt idx="2">
                  <c:v>2 courses</c:v>
                </c:pt>
                <c:pt idx="3">
                  <c:v>3 courses</c:v>
                </c:pt>
              </c:strCache>
            </c:strRef>
          </c:cat>
          <c:val>
            <c:numRef>
              <c:f>Sheet1!$B$2:$B$5</c:f>
              <c:numCache>
                <c:formatCode>General</c:formatCode>
                <c:ptCount val="4"/>
                <c:pt idx="0">
                  <c:v>49</c:v>
                </c:pt>
                <c:pt idx="1">
                  <c:v>20</c:v>
                </c:pt>
                <c:pt idx="2">
                  <c:v>17</c:v>
                </c:pt>
                <c:pt idx="3">
                  <c:v>14</c:v>
                </c:pt>
              </c:numCache>
            </c:numRef>
          </c:val>
        </c:ser>
        <c:dLbls>
          <c:showLegendKey val="0"/>
          <c:showVal val="0"/>
          <c:showCatName val="0"/>
          <c:showSerName val="0"/>
          <c:showPercent val="0"/>
          <c:showBubbleSize val="0"/>
        </c:dLbls>
        <c:gapWidth val="150"/>
        <c:axId val="34445568"/>
        <c:axId val="34447360"/>
      </c:barChart>
      <c:catAx>
        <c:axId val="34445568"/>
        <c:scaling>
          <c:orientation val="minMax"/>
        </c:scaling>
        <c:delete val="0"/>
        <c:axPos val="b"/>
        <c:majorTickMark val="out"/>
        <c:minorTickMark val="none"/>
        <c:tickLblPos val="nextTo"/>
        <c:crossAx val="34447360"/>
        <c:crosses val="autoZero"/>
        <c:auto val="1"/>
        <c:lblAlgn val="ctr"/>
        <c:lblOffset val="100"/>
        <c:noMultiLvlLbl val="0"/>
      </c:catAx>
      <c:valAx>
        <c:axId val="34447360"/>
        <c:scaling>
          <c:orientation val="minMax"/>
        </c:scaling>
        <c:delete val="0"/>
        <c:axPos val="l"/>
        <c:title>
          <c:tx>
            <c:rich>
              <a:bodyPr rot="-5400000" vert="horz"/>
              <a:lstStyle/>
              <a:p>
                <a:pPr>
                  <a:defRPr/>
                </a:pPr>
                <a:r>
                  <a:rPr lang="en-US" dirty="0" smtClean="0"/>
                  <a:t>Percent</a:t>
                </a:r>
                <a:r>
                  <a:rPr lang="en-US" baseline="0" dirty="0" smtClean="0"/>
                  <a:t> of Schools</a:t>
                </a:r>
                <a:endParaRPr lang="en-US" dirty="0"/>
              </a:p>
            </c:rich>
          </c:tx>
          <c:layout/>
          <c:overlay val="0"/>
        </c:title>
        <c:numFmt formatCode="General" sourceLinked="1"/>
        <c:majorTickMark val="out"/>
        <c:minorTickMark val="none"/>
        <c:tickLblPos val="nextTo"/>
        <c:crossAx val="344455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1956325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4.10, p. 58 in Technical Report</a:t>
            </a:r>
          </a:p>
          <a:p>
            <a:endParaRPr lang="en-US" dirty="0" smtClean="0"/>
          </a:p>
          <a:p>
            <a:r>
              <a:rPr lang="en-US" b="1" dirty="0"/>
              <a:t>This slide shows data </a:t>
            </a:r>
            <a:r>
              <a:rPr lang="en-US" b="1" dirty="0" smtClean="0"/>
              <a:t>derived from:</a:t>
            </a:r>
            <a:endParaRPr lang="en-US" dirty="0"/>
          </a:p>
          <a:p>
            <a:r>
              <a:rPr lang="en-US" dirty="0"/>
              <a:t> </a:t>
            </a:r>
          </a:p>
          <a:p>
            <a:r>
              <a:rPr lang="en-US" dirty="0"/>
              <a:t>Mathematics Program Questionnaire</a:t>
            </a:r>
          </a:p>
          <a:p>
            <a:pPr lvl="0"/>
            <a:r>
              <a:rPr lang="en-US" dirty="0"/>
              <a:t>Q7. [Presented only to schools that include grade 8</a:t>
            </a:r>
            <a:r>
              <a:rPr lang="en-US" dirty="0" smtClean="0"/>
              <a:t>] Approximately </a:t>
            </a:r>
            <a:r>
              <a:rPr lang="en-US" dirty="0"/>
              <a:t>how many of this year’s 8</a:t>
            </a:r>
            <a:r>
              <a:rPr lang="en-US" baseline="30000" dirty="0"/>
              <a:t>th</a:t>
            </a:r>
            <a:r>
              <a:rPr lang="en-US" dirty="0"/>
              <a:t> grade students will have completed Algebra 1 prior to 9th grade? </a:t>
            </a:r>
            <a:r>
              <a:rPr lang="en-US" b="1" dirty="0" smtClean="0"/>
              <a:t>____</a:t>
            </a:r>
            <a:endParaRPr lang="en-US" dirty="0"/>
          </a:p>
          <a:p>
            <a:r>
              <a:rPr lang="en-US" dirty="0"/>
              <a:t> </a:t>
            </a:r>
          </a:p>
          <a:p>
            <a:pPr lvl="0"/>
            <a:r>
              <a:rPr lang="en-US" dirty="0"/>
              <a:t>Q8. [Presented only to schools that include grade 8</a:t>
            </a:r>
            <a:r>
              <a:rPr lang="en-US" dirty="0" smtClean="0"/>
              <a:t>] Approximately </a:t>
            </a:r>
            <a:r>
              <a:rPr lang="en-US" dirty="0"/>
              <a:t>how many of this year’s 8</a:t>
            </a:r>
            <a:r>
              <a:rPr lang="en-US" baseline="30000" dirty="0"/>
              <a:t>th</a:t>
            </a:r>
            <a:r>
              <a:rPr lang="en-US" dirty="0"/>
              <a:t> grade students will have completed Geometry prior to 9th grade? </a:t>
            </a:r>
            <a:r>
              <a:rPr lang="en-US" b="1" dirty="0" smtClean="0"/>
              <a:t>____</a:t>
            </a:r>
            <a:r>
              <a:rPr lang="en-US" dirty="0"/>
              <a:t> </a:t>
            </a:r>
          </a:p>
          <a:p>
            <a:endParaRPr lang="en-US" dirty="0" smtClean="0"/>
          </a:p>
          <a:p>
            <a:r>
              <a:rPr lang="en-US" dirty="0" smtClean="0"/>
              <a:t>The </a:t>
            </a:r>
            <a:r>
              <a:rPr lang="en-US" dirty="0"/>
              <a:t>numbers in parentheses are standard errors.</a:t>
            </a:r>
          </a:p>
          <a:p>
            <a:r>
              <a:rPr lang="en-US" dirty="0"/>
              <a:t> </a:t>
            </a:r>
          </a:p>
          <a:p>
            <a:pPr defTabSz="931774">
              <a:defRPr/>
            </a:pPr>
            <a:r>
              <a:rPr lang="en-US" dirty="0"/>
              <a:t>Chapters </a:t>
            </a:r>
            <a:r>
              <a:rPr lang="en-US" dirty="0" smtClean="0"/>
              <a:t>2–7 </a:t>
            </a:r>
            <a:r>
              <a:rPr lang="en-US" dirty="0"/>
              <a:t>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t>
            </a:r>
            <a:r>
              <a:rPr lang="en-US" dirty="0" smtClean="0"/>
              <a:t>and </a:t>
            </a:r>
            <a:r>
              <a:rPr lang="en-US" dirty="0"/>
              <a:t>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a:t>
            </a:r>
            <a:r>
              <a:rPr lang="en-US" dirty="0" smtClean="0"/>
              <a:t>“Race/Ethnic Groups Historically Underrepresented in STEM.”  </a:t>
            </a:r>
            <a:r>
              <a:rPr lang="en-US" dirty="0"/>
              <a:t>This updated language is used in the slides provided for presentation.</a:t>
            </a:r>
          </a:p>
          <a:p>
            <a:endParaRPr lang="en-US" dirty="0"/>
          </a:p>
          <a:p>
            <a:r>
              <a:rPr lang="en-US" b="1" dirty="0"/>
              <a:t>Findings Highlighted in Technical Report</a:t>
            </a:r>
            <a:endParaRPr lang="en-US" dirty="0" smtClean="0"/>
          </a:p>
          <a:p>
            <a:pPr defTabSz="931774">
              <a:defRPr/>
            </a:pPr>
            <a:r>
              <a:rPr lang="en-US" dirty="0" smtClean="0"/>
              <a:t>“</a:t>
            </a:r>
            <a:r>
              <a:rPr lang="en-US" dirty="0"/>
              <a:t>The data also show that students in high-poverty schools are less likely than students in low-poverty schools to complete either of these courses prior to 9</a:t>
            </a:r>
            <a:r>
              <a:rPr lang="en-US" baseline="30000" dirty="0"/>
              <a:t>th</a:t>
            </a:r>
            <a:r>
              <a:rPr lang="en-US" dirty="0"/>
              <a:t> grade (see Table 4.10).  In addition, a smaller proportion of students in rural middle schools complete Algebra 1 than in suburban and urban middle schools.”</a:t>
            </a:r>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4.11, p. 59 in Technical Report</a:t>
            </a:r>
          </a:p>
          <a:p>
            <a:endParaRPr lang="en-US" dirty="0" smtClean="0"/>
          </a:p>
          <a:p>
            <a:r>
              <a:rPr lang="en-US" b="1" dirty="0"/>
              <a:t>This slide shows data </a:t>
            </a:r>
            <a:r>
              <a:rPr lang="en-US" b="1" dirty="0" smtClean="0"/>
              <a:t>derived from:</a:t>
            </a:r>
            <a:endParaRPr lang="en-US" dirty="0"/>
          </a:p>
          <a:p>
            <a:r>
              <a:rPr lang="en-US" dirty="0"/>
              <a:t> </a:t>
            </a:r>
          </a:p>
          <a:p>
            <a:r>
              <a:rPr lang="en-US" dirty="0"/>
              <a:t>Mathematics Program Questionnaire</a:t>
            </a:r>
          </a:p>
          <a:p>
            <a:pPr lvl="0"/>
            <a:r>
              <a:rPr lang="en-US" dirty="0"/>
              <a:t>Q11. How many sections of courses in each of the following categories will be offered to grades </a:t>
            </a:r>
            <a:r>
              <a:rPr lang="en-US" dirty="0" smtClean="0"/>
              <a:t>9–12 </a:t>
            </a:r>
            <a:r>
              <a:rPr lang="en-US" dirty="0"/>
              <a:t>students in this school this year? </a:t>
            </a:r>
          </a:p>
          <a:p>
            <a:pPr marL="698830" lvl="1" indent="-232943">
              <a:buFont typeface="+mj-lt"/>
              <a:buAutoNum type="alphaLcPeriod"/>
            </a:pPr>
            <a:r>
              <a:rPr lang="en-US" dirty="0"/>
              <a:t>Non-college prep mathematics courses _____</a:t>
            </a:r>
          </a:p>
          <a:p>
            <a:pPr marL="931774" lvl="2"/>
            <a:r>
              <a:rPr lang="en-US" i="1" dirty="0"/>
              <a:t>Example courses</a:t>
            </a:r>
            <a:r>
              <a:rPr lang="en-US" dirty="0"/>
              <a:t>:  Developmental Math; High School Arithmetic; Remedial Math; General Math; Vocational Math; Consumer Math; Basic Math; Business Math; Career Math; Practical Math; Essential Math; Pre-Algebra; Introductory Algebra; Algebra 1 Part 1; Algebra 1A; Math A; Basic Geometry; Informal Geometry; Practical Geometry</a:t>
            </a:r>
          </a:p>
          <a:p>
            <a:pPr marL="698830" lvl="1" indent="-232943">
              <a:buFont typeface="+mj-lt"/>
              <a:buAutoNum type="alphaLcPeriod"/>
            </a:pPr>
            <a:r>
              <a:rPr lang="en-US" dirty="0"/>
              <a:t>Formal/College-prep Mathematics Level 1 courses _____</a:t>
            </a:r>
          </a:p>
          <a:p>
            <a:pPr marL="931774" lvl="2"/>
            <a:r>
              <a:rPr lang="en-US" i="1" dirty="0"/>
              <a:t>Example courses:  </a:t>
            </a:r>
            <a:r>
              <a:rPr lang="en-US" dirty="0"/>
              <a:t>Algebra 1; Integrated Math 1; Unified Math I; Algebra 1 Part 2; Algebra 1B; Math B</a:t>
            </a:r>
          </a:p>
          <a:p>
            <a:pPr marL="698830" lvl="1" indent="-232943">
              <a:buFont typeface="+mj-lt"/>
              <a:buAutoNum type="alphaLcPeriod"/>
            </a:pPr>
            <a:r>
              <a:rPr lang="en-US" dirty="0"/>
              <a:t>Formal/College-prep Mathematics Level 2 courses _____</a:t>
            </a:r>
          </a:p>
          <a:p>
            <a:pPr marL="931774" lvl="2"/>
            <a:r>
              <a:rPr lang="en-US" i="1" dirty="0"/>
              <a:t>Example courses:  </a:t>
            </a:r>
            <a:r>
              <a:rPr lang="en-US" dirty="0"/>
              <a:t>Geometry; Plane Geometry; Solid Geometry; Integrated Math 2; Unified Math II; Math C</a:t>
            </a:r>
          </a:p>
          <a:p>
            <a:pPr marL="698830" lvl="1" indent="-232943">
              <a:buFont typeface="+mj-lt"/>
              <a:buAutoNum type="alphaLcPeriod"/>
            </a:pPr>
            <a:r>
              <a:rPr lang="en-US" dirty="0"/>
              <a:t>Formal/College-prep Mathematics Level 3 courses _____</a:t>
            </a:r>
          </a:p>
          <a:p>
            <a:pPr marL="931774" lvl="2"/>
            <a:r>
              <a:rPr lang="en-US" i="1" dirty="0"/>
              <a:t>Example courses:  </a:t>
            </a:r>
            <a:r>
              <a:rPr lang="en-US" dirty="0"/>
              <a:t>Algebra 2; Intermediate Algebra; Algebra and Trigonometry; Advanced Algebra; Integrated Math 3; Unified Math III</a:t>
            </a:r>
          </a:p>
          <a:p>
            <a:pPr marL="698830" lvl="1" indent="-232943">
              <a:buFont typeface="+mj-lt"/>
              <a:buAutoNum type="alphaLcPeriod"/>
            </a:pPr>
            <a:r>
              <a:rPr lang="en-US" dirty="0"/>
              <a:t>Formal/College-prep Mathematics Level 4 courses _____</a:t>
            </a:r>
          </a:p>
          <a:p>
            <a:pPr marL="931774" lvl="2"/>
            <a:r>
              <a:rPr lang="en-US" i="1" dirty="0"/>
              <a:t>Example courses:  </a:t>
            </a:r>
            <a:r>
              <a:rPr lang="en-US" dirty="0"/>
              <a:t>Algebra 3; Trigonometry; Pre-Calculus; Analytic/Advanced Geometry; Elementary Functions; Integrated Math 4, Unified Math IV; Calculus (not including college level/AP); any other College Prep Senior Math with Algebra 2 as a prerequisite</a:t>
            </a:r>
          </a:p>
          <a:p>
            <a:pPr marL="698830" lvl="1" indent="-232943">
              <a:buFont typeface="+mj-lt"/>
              <a:buAutoNum type="alphaLcPeriod"/>
            </a:pPr>
            <a:r>
              <a:rPr lang="en-US" dirty="0"/>
              <a:t>Mathematics courses that might qualify for college credit _____</a:t>
            </a:r>
          </a:p>
          <a:p>
            <a:pPr marL="931774" lvl="2"/>
            <a:r>
              <a:rPr lang="en-US" i="1" dirty="0"/>
              <a:t>Example courses:  </a:t>
            </a:r>
            <a:r>
              <a:rPr lang="en-US" dirty="0"/>
              <a:t>Advanced Placement Calculus (AB, BC); Advanced Placement Statistics; IB Mathematics standard level; IB Mathematics higher level; concurrent college and high school credit/dual enrollment</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Table 4.11 shows mathematics courses offered at the high school level.  Nearly all high schools offer a first year formal/college-preparatory mathematics course such as Algebra 1 or Integrated Math 1.  The vast majority of high schools also offer a second and third year of formal mathematics.  Fewer, but still a large majority offer a fourth year of formal mathematics such as Pre-Calculus.  About three-fourths of high schools offer mathematics courses that might qualify for college credit such as AP Calculus or AP statistics.”</a:t>
            </a:r>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4.12, p. 59 in Technical Report</a:t>
            </a:r>
          </a:p>
          <a:p>
            <a:endParaRPr lang="en-US" dirty="0" smtClean="0"/>
          </a:p>
          <a:p>
            <a:r>
              <a:rPr lang="en-US" b="1" dirty="0"/>
              <a:t>This slide shows data </a:t>
            </a:r>
            <a:r>
              <a:rPr lang="en-US" b="1" dirty="0" smtClean="0"/>
              <a:t>derived from:</a:t>
            </a:r>
          </a:p>
          <a:p>
            <a:r>
              <a:rPr lang="en-US" dirty="0"/>
              <a:t> </a:t>
            </a:r>
          </a:p>
          <a:p>
            <a:r>
              <a:rPr lang="en-US" dirty="0"/>
              <a:t>Mathematics Program Questionnaire</a:t>
            </a:r>
          </a:p>
          <a:p>
            <a:r>
              <a:rPr lang="en-US" dirty="0"/>
              <a:t>Q16. Is each of the following mathematics courses offered in this school? (Response Options: </a:t>
            </a:r>
            <a:r>
              <a:rPr lang="en-US" dirty="0" smtClean="0"/>
              <a:t>[1] Not </a:t>
            </a:r>
            <a:r>
              <a:rPr lang="en-US" dirty="0"/>
              <a:t>offered at all; </a:t>
            </a:r>
            <a:r>
              <a:rPr lang="en-US" dirty="0" smtClean="0"/>
              <a:t>[2] Not </a:t>
            </a:r>
            <a:r>
              <a:rPr lang="en-US" dirty="0"/>
              <a:t>offered this school year, but offered in </a:t>
            </a:r>
            <a:r>
              <a:rPr lang="en-US" dirty="0" smtClean="0"/>
              <a:t>alternating </a:t>
            </a:r>
            <a:r>
              <a:rPr lang="en-US" dirty="0"/>
              <a:t>years; </a:t>
            </a:r>
            <a:r>
              <a:rPr lang="en-US" dirty="0" smtClean="0"/>
              <a:t>[3] Offered </a:t>
            </a:r>
            <a:r>
              <a:rPr lang="en-US" dirty="0"/>
              <a:t>this school year)</a:t>
            </a:r>
          </a:p>
          <a:p>
            <a:pPr marL="698830" lvl="1" indent="-232943">
              <a:buFont typeface="+mj-lt"/>
              <a:buAutoNum type="alphaLcPeriod"/>
            </a:pPr>
            <a:r>
              <a:rPr lang="en-US" b="0" dirty="0"/>
              <a:t>AP Calculus AB</a:t>
            </a:r>
          </a:p>
          <a:p>
            <a:pPr marL="698830" lvl="1" indent="-232943">
              <a:buFont typeface="+mj-lt"/>
              <a:buAutoNum type="alphaLcPeriod"/>
            </a:pPr>
            <a:r>
              <a:rPr lang="en-US" b="0" dirty="0"/>
              <a:t>AP Calculus BC</a:t>
            </a:r>
            <a:r>
              <a:rPr lang="en-US" b="0" i="1" dirty="0"/>
              <a:t> </a:t>
            </a:r>
            <a:endParaRPr lang="en-US" b="0" dirty="0"/>
          </a:p>
          <a:p>
            <a:pPr marL="698830" lvl="1" indent="-232943">
              <a:buFont typeface="+mj-lt"/>
              <a:buAutoNum type="alphaLcPeriod"/>
            </a:pPr>
            <a:r>
              <a:rPr lang="en-US" b="0" dirty="0"/>
              <a:t>AP Statistics</a:t>
            </a:r>
            <a:r>
              <a:rPr lang="en-US" b="0" i="1" dirty="0"/>
              <a:t> </a:t>
            </a:r>
            <a:endParaRPr lang="en-US" b="0" i="0" dirty="0"/>
          </a:p>
          <a:p>
            <a:pPr marL="698830" lvl="1" indent="-232943">
              <a:buFont typeface="+mj-lt"/>
              <a:buAutoNum type="alphaLcPeriod"/>
            </a:pPr>
            <a:r>
              <a:rPr lang="en-US" strike="sngStrike" dirty="0" smtClean="0"/>
              <a:t>IB Mathematical studies standard level</a:t>
            </a:r>
          </a:p>
          <a:p>
            <a:pPr marL="698830" lvl="1" indent="-232943">
              <a:buFont typeface="+mj-lt"/>
              <a:buAutoNum type="alphaLcPeriod"/>
            </a:pPr>
            <a:r>
              <a:rPr lang="en-US" strike="sngStrike" dirty="0" smtClean="0"/>
              <a:t>IB Mathematics standard level</a:t>
            </a:r>
          </a:p>
          <a:p>
            <a:pPr marL="698830" lvl="1" indent="-232943">
              <a:buFont typeface="+mj-lt"/>
              <a:buAutoNum type="alphaLcPeriod"/>
            </a:pPr>
            <a:r>
              <a:rPr lang="en-US" strike="sngStrike" dirty="0" smtClean="0"/>
              <a:t>IB Mathematics higher level</a:t>
            </a:r>
          </a:p>
          <a:p>
            <a:pPr marL="698830" lvl="1" indent="-232943">
              <a:buFont typeface="+mj-lt"/>
              <a:buAutoNum type="alphaLcPeriod"/>
            </a:pPr>
            <a:r>
              <a:rPr lang="en-US" strike="sngStrike" dirty="0" smtClean="0"/>
              <a:t>IB Further mathematics standard level </a:t>
            </a:r>
          </a:p>
          <a:p>
            <a:pPr marL="8687" lvl="0" indent="0">
              <a:buFont typeface="+mj-lt"/>
              <a:buNone/>
            </a:pPr>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As can be seen in Table 4.12, just over half of high schools offer AP Calculus AB.  AP Calculus BC and AP Statistics are each offered by about one-fourth of high schools.  As was the case in science, AP mathematics courses are more likely to be offered in larger schools as the percentage of grades 9–12 students with access to each course is substantially greater than the percentage of schools offering it.”</a:t>
            </a:r>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4.13,</a:t>
            </a:r>
            <a:r>
              <a:rPr lang="en-US" baseline="0" dirty="0" smtClean="0"/>
              <a:t> p. 59 in Technical Report</a:t>
            </a:r>
          </a:p>
          <a:p>
            <a:endParaRPr lang="en-US" baseline="0" dirty="0" smtClean="0"/>
          </a:p>
          <a:p>
            <a:r>
              <a:rPr lang="en-US" b="1" dirty="0"/>
              <a:t>This slide shows </a:t>
            </a:r>
            <a:r>
              <a:rPr lang="en-US" b="1" dirty="0" smtClean="0"/>
              <a:t>data derived from:</a:t>
            </a:r>
            <a:r>
              <a:rPr lang="en-US" b="1" baseline="0" dirty="0" smtClean="0"/>
              <a:t> </a:t>
            </a:r>
          </a:p>
          <a:p>
            <a:r>
              <a:rPr lang="en-US" dirty="0"/>
              <a:t> </a:t>
            </a:r>
          </a:p>
          <a:p>
            <a:r>
              <a:rPr lang="en-US" dirty="0"/>
              <a:t>Mathematics Program Questionnaire</a:t>
            </a:r>
          </a:p>
          <a:p>
            <a:r>
              <a:rPr lang="en-US" dirty="0" smtClean="0"/>
              <a:t>Q16. Is each of the following mathematics courses offered in this school? (Response Options: [1] Not offered at all; [2] Not offered this school year, but offered in alternating years; [3] Offered this school year)</a:t>
            </a:r>
          </a:p>
          <a:p>
            <a:pPr marL="698830" lvl="1" indent="-232943">
              <a:buFont typeface="+mj-lt"/>
              <a:buAutoNum type="alphaLcPeriod"/>
            </a:pPr>
            <a:r>
              <a:rPr lang="en-US" b="0" dirty="0" smtClean="0"/>
              <a:t>AP Calculus AB</a:t>
            </a:r>
          </a:p>
          <a:p>
            <a:pPr marL="698830" lvl="1" indent="-232943">
              <a:buFont typeface="+mj-lt"/>
              <a:buAutoNum type="alphaLcPeriod"/>
            </a:pPr>
            <a:r>
              <a:rPr lang="en-US" b="0" dirty="0" smtClean="0"/>
              <a:t>AP Calculus BC</a:t>
            </a:r>
            <a:r>
              <a:rPr lang="en-US" b="0" i="1" dirty="0" smtClean="0"/>
              <a:t> </a:t>
            </a:r>
            <a:endParaRPr lang="en-US" b="0" dirty="0" smtClean="0"/>
          </a:p>
          <a:p>
            <a:pPr marL="698830" lvl="1" indent="-232943">
              <a:buFont typeface="+mj-lt"/>
              <a:buAutoNum type="alphaLcPeriod"/>
            </a:pPr>
            <a:r>
              <a:rPr lang="en-US" b="0" dirty="0" smtClean="0"/>
              <a:t>AP Statistics</a:t>
            </a:r>
            <a:r>
              <a:rPr lang="en-US" b="0" i="1" dirty="0" smtClean="0"/>
              <a:t> </a:t>
            </a:r>
            <a:endParaRPr lang="en-US" b="0" i="0" dirty="0" smtClean="0"/>
          </a:p>
          <a:p>
            <a:pPr marL="698830" lvl="1" indent="-232943">
              <a:buFont typeface="+mj-lt"/>
              <a:buAutoNum type="alphaLcPeriod"/>
            </a:pPr>
            <a:r>
              <a:rPr lang="en-US" strike="sngStrike" dirty="0" smtClean="0"/>
              <a:t>IB Mathematical studies standard level</a:t>
            </a:r>
          </a:p>
          <a:p>
            <a:pPr marL="698830" lvl="1" indent="-232943">
              <a:buFont typeface="+mj-lt"/>
              <a:buAutoNum type="alphaLcPeriod"/>
            </a:pPr>
            <a:r>
              <a:rPr lang="en-US" strike="sngStrike" dirty="0" smtClean="0"/>
              <a:t>IB Mathematics standard level</a:t>
            </a:r>
          </a:p>
          <a:p>
            <a:pPr marL="698830" lvl="1" indent="-232943">
              <a:buFont typeface="+mj-lt"/>
              <a:buAutoNum type="alphaLcPeriod"/>
            </a:pPr>
            <a:r>
              <a:rPr lang="en-US" strike="sngStrike" dirty="0" smtClean="0"/>
              <a:t>IB Mathematics higher level</a:t>
            </a:r>
          </a:p>
          <a:p>
            <a:pPr marL="698830" lvl="1" indent="-232943">
              <a:buFont typeface="+mj-lt"/>
              <a:buAutoNum type="alphaLcPeriod"/>
            </a:pPr>
            <a:r>
              <a:rPr lang="en-US" strike="sngStrike" dirty="0" smtClean="0"/>
              <a:t>IB Further mathematics standard level </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Twenty percent of high schools offer only one AP mathematics course (see Table 4.13).  Seventeen percent offer two and 14 percent offer three different AP mathematics courses.”</a:t>
            </a:r>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34390718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schools that responded about each AP mathematics course are included in this analysis</a:t>
            </a:r>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4.14,</a:t>
            </a:r>
            <a:r>
              <a:rPr lang="en-US" baseline="0" dirty="0" smtClean="0"/>
              <a:t> p. 60 in Technical Report</a:t>
            </a:r>
          </a:p>
          <a:p>
            <a:endParaRPr lang="en-US" baseline="0" dirty="0" smtClean="0"/>
          </a:p>
          <a:p>
            <a:r>
              <a:rPr lang="en-US" b="1" dirty="0"/>
              <a:t>This slide shows data </a:t>
            </a:r>
            <a:r>
              <a:rPr lang="en-US" b="1" dirty="0" smtClean="0"/>
              <a:t>derived</a:t>
            </a:r>
            <a:r>
              <a:rPr lang="en-US" b="1" baseline="0" dirty="0" smtClean="0"/>
              <a:t> from:</a:t>
            </a:r>
          </a:p>
          <a:p>
            <a:r>
              <a:rPr lang="en-US" dirty="0"/>
              <a:t> </a:t>
            </a:r>
          </a:p>
          <a:p>
            <a:r>
              <a:rPr lang="en-US" dirty="0"/>
              <a:t>Mathematics Program Questionnaire</a:t>
            </a:r>
          </a:p>
          <a:p>
            <a:r>
              <a:rPr lang="en-US" dirty="0" smtClean="0"/>
              <a:t>Q16. Is each of the following mathematics courses offered in this school? (Response Options: [1] Not offered at all; [2]</a:t>
            </a:r>
            <a:r>
              <a:rPr lang="en-US" baseline="0" dirty="0" smtClean="0"/>
              <a:t> </a:t>
            </a:r>
            <a:r>
              <a:rPr lang="en-US" dirty="0" smtClean="0"/>
              <a:t>Not offered this school year, but offered in alternating years; [3] Offered this school year)</a:t>
            </a:r>
          </a:p>
          <a:p>
            <a:pPr marL="698830" lvl="1" indent="-232943">
              <a:buFont typeface="+mj-lt"/>
              <a:buAutoNum type="alphaLcPeriod"/>
            </a:pPr>
            <a:r>
              <a:rPr lang="en-US" b="0" dirty="0" smtClean="0"/>
              <a:t>AP Calculus AB</a:t>
            </a:r>
          </a:p>
          <a:p>
            <a:pPr marL="698830" lvl="1" indent="-232943">
              <a:buFont typeface="+mj-lt"/>
              <a:buAutoNum type="alphaLcPeriod"/>
            </a:pPr>
            <a:r>
              <a:rPr lang="en-US" b="0" dirty="0" smtClean="0"/>
              <a:t>AP Calculus BC</a:t>
            </a:r>
            <a:r>
              <a:rPr lang="en-US" b="0" i="1" dirty="0" smtClean="0"/>
              <a:t> </a:t>
            </a:r>
            <a:endParaRPr lang="en-US" b="0" dirty="0" smtClean="0"/>
          </a:p>
          <a:p>
            <a:pPr marL="698830" lvl="1" indent="-232943">
              <a:buFont typeface="+mj-lt"/>
              <a:buAutoNum type="alphaLcPeriod"/>
            </a:pPr>
            <a:r>
              <a:rPr lang="en-US" b="0" dirty="0" smtClean="0"/>
              <a:t>AP Statistics</a:t>
            </a:r>
            <a:r>
              <a:rPr lang="en-US" b="0" i="1" dirty="0" smtClean="0"/>
              <a:t> </a:t>
            </a:r>
            <a:endParaRPr lang="en-US" b="0" i="0" dirty="0" smtClean="0"/>
          </a:p>
          <a:p>
            <a:pPr marL="698830" lvl="1" indent="-232943">
              <a:buFont typeface="+mj-lt"/>
              <a:buAutoNum type="alphaLcPeriod"/>
            </a:pPr>
            <a:r>
              <a:rPr lang="en-US" strike="sngStrike" dirty="0" smtClean="0"/>
              <a:t>IB Mathematical studies standard level</a:t>
            </a:r>
          </a:p>
          <a:p>
            <a:pPr marL="698830" lvl="1" indent="-232943">
              <a:buFont typeface="+mj-lt"/>
              <a:buAutoNum type="alphaLcPeriod"/>
            </a:pPr>
            <a:r>
              <a:rPr lang="en-US" strike="sngStrike" dirty="0" smtClean="0"/>
              <a:t>IB Mathematics standard level</a:t>
            </a:r>
          </a:p>
          <a:p>
            <a:pPr marL="698830" lvl="1" indent="-232943">
              <a:buFont typeface="+mj-lt"/>
              <a:buAutoNum type="alphaLcPeriod"/>
            </a:pPr>
            <a:r>
              <a:rPr lang="en-US" strike="sngStrike" dirty="0" smtClean="0"/>
              <a:t>IB Mathematics higher level</a:t>
            </a:r>
          </a:p>
          <a:p>
            <a:pPr marL="698830" lvl="1" indent="-232943">
              <a:buFont typeface="+mj-lt"/>
              <a:buAutoNum type="alphaLcPeriod"/>
            </a:pPr>
            <a:r>
              <a:rPr lang="en-US" strike="sngStrike" dirty="0" smtClean="0"/>
              <a:t>IB Further mathematics standard level </a:t>
            </a:r>
          </a:p>
          <a:p>
            <a:r>
              <a:rPr lang="en-US" dirty="0"/>
              <a:t> </a:t>
            </a:r>
          </a:p>
          <a:p>
            <a:r>
              <a:rPr lang="en-US" dirty="0"/>
              <a:t>The numbers in parentheses are standard errors.</a:t>
            </a:r>
          </a:p>
          <a:p>
            <a:endParaRPr lang="en-US" dirty="0"/>
          </a:p>
          <a:p>
            <a:pPr defTabSz="931774">
              <a:defRPr/>
            </a:pPr>
            <a:r>
              <a:rPr lang="en-US" dirty="0"/>
              <a:t>Chapters </a:t>
            </a:r>
            <a:r>
              <a:rPr lang="en-US" dirty="0" smtClean="0"/>
              <a:t>2–7 </a:t>
            </a:r>
            <a:r>
              <a:rPr lang="en-US" dirty="0"/>
              <a:t>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t>
            </a:r>
            <a:r>
              <a:rPr lang="en-US" dirty="0" smtClean="0"/>
              <a:t>and </a:t>
            </a:r>
            <a:r>
              <a:rPr lang="en-US" dirty="0"/>
              <a:t>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a:t>
            </a:r>
            <a:r>
              <a:rPr lang="en-US" dirty="0" smtClean="0"/>
              <a:t>“Race/Ethnic Groups Historically Underrepresented in STEM.”  </a:t>
            </a:r>
            <a:r>
              <a:rPr lang="en-US" dirty="0"/>
              <a:t>This updated language is used in the slides provided for presentation.</a:t>
            </a:r>
          </a:p>
          <a:p>
            <a:endParaRPr lang="en-US" dirty="0"/>
          </a:p>
          <a:p>
            <a:r>
              <a:rPr lang="en-US" b="1" dirty="0"/>
              <a:t>Findings Highlighted in Technical Report</a:t>
            </a:r>
            <a:endParaRPr lang="en-US" baseline="0" dirty="0" smtClean="0"/>
          </a:p>
          <a:p>
            <a:pPr defTabSz="931774">
              <a:defRPr/>
            </a:pPr>
            <a:r>
              <a:rPr lang="en-US" baseline="0" dirty="0" smtClean="0"/>
              <a:t>“</a:t>
            </a:r>
            <a:r>
              <a:rPr lang="en-US" dirty="0"/>
              <a:t>The data on the number of AP mathematics courses offered crossed by various equity factors follow the same pattern as in science.  As can be seen in Table 4.14, small schools tend to offer fewer AP mathematics courses than large schools, and suburban and urban schools offer more AP mathematics courses than rural schools.  High-poverty schools offer fewer AP mathematics courses on average than low-poverty schools.”</a:t>
            </a:r>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4.15, p. 61 in Technical</a:t>
            </a:r>
            <a:r>
              <a:rPr lang="en-US" baseline="0" dirty="0" smtClean="0"/>
              <a:t> Report</a:t>
            </a:r>
          </a:p>
          <a:p>
            <a:endParaRPr lang="en-US" baseline="0" dirty="0" smtClean="0"/>
          </a:p>
          <a:p>
            <a:r>
              <a:rPr lang="en-US" b="1" dirty="0"/>
              <a:t>This slide shows data from individual items. </a:t>
            </a:r>
            <a:endParaRPr lang="en-US" dirty="0"/>
          </a:p>
          <a:p>
            <a:r>
              <a:rPr lang="en-US" dirty="0"/>
              <a:t> </a:t>
            </a:r>
          </a:p>
          <a:p>
            <a:r>
              <a:rPr lang="en-US" dirty="0"/>
              <a:t>Mathematics Program Questionnaire</a:t>
            </a:r>
          </a:p>
          <a:p>
            <a:r>
              <a:rPr lang="en-US" dirty="0"/>
              <a:t>Q3. Indicate whether each of the following programs and/or practices is currently being implemented in your school.  (Response Options: Yes, No)</a:t>
            </a:r>
          </a:p>
          <a:p>
            <a:pPr marL="698830" lvl="1" indent="-232943">
              <a:buFont typeface="+mj-lt"/>
              <a:buAutoNum type="alphaLcPeriod"/>
            </a:pPr>
            <a:r>
              <a:rPr lang="en-US" dirty="0"/>
              <a:t>Algebra 1 course offered over two years or as two separate block courses (for example: Algebra A and Algebra B)</a:t>
            </a:r>
          </a:p>
          <a:p>
            <a:pPr marL="698830" lvl="1" indent="-232943">
              <a:buFont typeface="+mj-lt"/>
              <a:buAutoNum type="alphaLcPeriod"/>
            </a:pPr>
            <a:r>
              <a:rPr lang="en-US" dirty="0"/>
              <a:t>Calculus courses (beyond pre-Calculus) offered this school year or in alternating years, on or off site</a:t>
            </a:r>
          </a:p>
          <a:p>
            <a:pPr marL="698830" lvl="1" indent="-232943">
              <a:buFont typeface="+mj-lt"/>
              <a:buAutoNum type="alphaLcPeriod"/>
            </a:pPr>
            <a:r>
              <a:rPr lang="en-US" dirty="0"/>
              <a:t>Students go to a Career and Technical Education (CTE) Center for mathematics instruction</a:t>
            </a:r>
          </a:p>
          <a:p>
            <a:pPr marL="698830" lvl="1" indent="-232943">
              <a:buFont typeface="+mj-lt"/>
              <a:buAutoNum type="alphaLcPeriod"/>
            </a:pPr>
            <a:r>
              <a:rPr lang="en-US" dirty="0"/>
              <a:t>Mathematics courses offered by telecommunications</a:t>
            </a:r>
          </a:p>
          <a:p>
            <a:pPr marL="698830" lvl="1" indent="-232943">
              <a:buFont typeface="+mj-lt"/>
              <a:buAutoNum type="alphaLcPeriod"/>
            </a:pPr>
            <a:r>
              <a:rPr lang="en-US" dirty="0"/>
              <a:t>Students go to another K–12 school for mathematics courses</a:t>
            </a:r>
          </a:p>
          <a:p>
            <a:pPr marL="698830" lvl="1" indent="-232943">
              <a:buFont typeface="+mj-lt"/>
              <a:buAutoNum type="alphaLcPeriod"/>
            </a:pPr>
            <a:r>
              <a:rPr lang="en-US" dirty="0"/>
              <a:t>Students go to a college or university for mathematics courses</a:t>
            </a:r>
          </a:p>
          <a:p>
            <a:endParaRPr lang="en-US" dirty="0" smtClean="0"/>
          </a:p>
          <a:p>
            <a:r>
              <a:rPr lang="en-US" dirty="0" smtClean="0"/>
              <a:t>Q13. What probability and/or statistics courses does this school offer? (Select all that apply.) </a:t>
            </a:r>
          </a:p>
          <a:p>
            <a:pPr marL="628650" lvl="1" indent="-171450">
              <a:buFont typeface="Wingdings" panose="05000000000000000000" pitchFamily="2" charset="2"/>
              <a:buChar char="q"/>
            </a:pPr>
            <a:r>
              <a:rPr lang="en-US" dirty="0" smtClean="0"/>
              <a:t>Probability and Statistics combined </a:t>
            </a:r>
          </a:p>
          <a:p>
            <a:pPr marL="628650" lvl="1" indent="-171450">
              <a:buFont typeface="Wingdings" panose="05000000000000000000" pitchFamily="2" charset="2"/>
              <a:buChar char="q"/>
            </a:pPr>
            <a:r>
              <a:rPr lang="en-US" dirty="0" smtClean="0"/>
              <a:t>Probability </a:t>
            </a:r>
          </a:p>
          <a:p>
            <a:pPr marL="628650" lvl="1" indent="-171450">
              <a:buFont typeface="Wingdings" panose="05000000000000000000" pitchFamily="2" charset="2"/>
              <a:buChar char="q"/>
            </a:pPr>
            <a:r>
              <a:rPr lang="en-US" dirty="0" smtClean="0"/>
              <a:t>Statistics </a:t>
            </a:r>
          </a:p>
          <a:p>
            <a:endParaRPr lang="en-US" dirty="0" smtClean="0"/>
          </a:p>
          <a:p>
            <a:r>
              <a:rPr lang="en-US" dirty="0" smtClean="0"/>
              <a:t>Q14. Does your school offer each of the following types of mathematics courses that might qualify for college credit? (Include both courses that are offered every year and those offered in alternating years.) (Response Options:</a:t>
            </a:r>
            <a:r>
              <a:rPr lang="en-US" baseline="0" dirty="0" smtClean="0"/>
              <a:t> Yes, No)</a:t>
            </a:r>
          </a:p>
          <a:p>
            <a:pPr marL="685800" lvl="1" indent="-228600">
              <a:buFont typeface="+mj-lt"/>
              <a:buAutoNum type="alphaLcPeriod"/>
            </a:pPr>
            <a:r>
              <a:rPr lang="en-US" strike="sngStrike" dirty="0" smtClean="0"/>
              <a:t>Advanced Placement (AP) mathematics courses</a:t>
            </a:r>
          </a:p>
          <a:p>
            <a:pPr marL="685800" lvl="1" indent="-228600">
              <a:buFont typeface="+mj-lt"/>
              <a:buAutoNum type="alphaLcPeriod"/>
            </a:pPr>
            <a:r>
              <a:rPr lang="en-US" strike="sngStrike" dirty="0" smtClean="0"/>
              <a:t>International Baccalaureate (IB) mathematics courses </a:t>
            </a:r>
          </a:p>
          <a:p>
            <a:pPr marL="685800" lvl="1" indent="-228600">
              <a:buFont typeface="+mj-lt"/>
              <a:buAutoNum type="alphaLcPeriod"/>
            </a:pPr>
            <a:r>
              <a:rPr lang="en-US" b="0" dirty="0" smtClean="0"/>
              <a:t>Concurrent college and high school credit/dual enrollment mathematics courses </a:t>
            </a:r>
          </a:p>
          <a:p>
            <a:endParaRPr lang="en-US" dirty="0" smtClean="0"/>
          </a:p>
          <a:p>
            <a:r>
              <a:rPr lang="en-US" dirty="0" smtClean="0"/>
              <a:t>Q15. [Presented only to schools that answered “Yes” to Q14c] When are concurrent college and high school credit/dual enrollment mathematics courses offered in this school? </a:t>
            </a:r>
          </a:p>
          <a:p>
            <a:pPr marL="628650" lvl="1" indent="-171450">
              <a:buFont typeface="Courier New" panose="02070309020205020404" pitchFamily="49" charset="0"/>
              <a:buChar char="o"/>
            </a:pPr>
            <a:r>
              <a:rPr lang="en-US" dirty="0" smtClean="0"/>
              <a:t>Not offered this school year, but offered in alternating years </a:t>
            </a:r>
          </a:p>
          <a:p>
            <a:pPr marL="628650" lvl="1" indent="-171450">
              <a:buFont typeface="Courier New" panose="02070309020205020404" pitchFamily="49" charset="0"/>
              <a:buChar char="o"/>
            </a:pPr>
            <a:r>
              <a:rPr lang="en-US" dirty="0" smtClean="0"/>
              <a:t>Offered this school year</a:t>
            </a:r>
          </a:p>
          <a:p>
            <a:endParaRPr lang="en-US" dirty="0" smtClean="0"/>
          </a:p>
          <a:p>
            <a:r>
              <a:rPr lang="en-US" dirty="0" smtClean="0"/>
              <a:t>The </a:t>
            </a:r>
            <a:r>
              <a:rPr lang="en-US" dirty="0"/>
              <a:t>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The mathematics program questionnaire also asked about a number of specific course-taking opportunities provided to students.  As can be seen in Table 4.15, 76 percent of high schools offer some form of calculus course, including AP and non-AP calculus courses, and 41 percent offer some form of probability and/or statistics course.  Over one-third of high schools offer Algebra 1 as a two-course sequence (e.g., Algebra A and Algebra B).  Concurrent credit/dual enrollment courses in mathematics are more common than in science (40 percent vs. 28 percent), as is students taking mathematics courses at a local college or university (31 percent vs. 22 percent).  Nearly one-fourth of high schools offer mathematics courses via telecommunications; very few have students take mathematics courses at a Career and Technical Education Centers or at other K–12 schools.”</a:t>
            </a:r>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baseline="0"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baseline="0"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28</a:t>
            </a:fld>
            <a:endParaRPr lang="en-US"/>
          </a:p>
        </p:txBody>
      </p:sp>
    </p:spTree>
    <p:extLst>
      <p:ext uri="{BB962C8B-B14F-4D97-AF65-F5344CB8AC3E}">
        <p14:creationId xmlns:p14="http://schemas.microsoft.com/office/powerpoint/2010/main" val="21738398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4.19, p. 64 in Technical Report</a:t>
            </a:r>
          </a:p>
          <a:p>
            <a:endParaRPr lang="en-US"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Mathematics Teacher Questionnaire</a:t>
            </a:r>
          </a:p>
          <a:p>
            <a:pPr lvl="0"/>
            <a:r>
              <a:rPr lang="en-US" dirty="0"/>
              <a:t>Q31. Which of the following best describes the prior mathematics achievement levels of the students in this class relative to other students in this school? </a:t>
            </a:r>
          </a:p>
          <a:p>
            <a:pPr marL="640594" lvl="1" indent="-174708">
              <a:buFont typeface="Courier New" panose="02070309020205020404" pitchFamily="49" charset="0"/>
              <a:buChar char="o"/>
            </a:pPr>
            <a:r>
              <a:rPr lang="en-US" dirty="0"/>
              <a:t>Mostly low achievers </a:t>
            </a:r>
          </a:p>
          <a:p>
            <a:pPr marL="640594" lvl="1" indent="-174708">
              <a:buFont typeface="Courier New" panose="02070309020205020404" pitchFamily="49" charset="0"/>
              <a:buChar char="o"/>
            </a:pPr>
            <a:r>
              <a:rPr lang="en-US" dirty="0"/>
              <a:t>Mostly average achievers </a:t>
            </a:r>
          </a:p>
          <a:p>
            <a:pPr marL="640594" lvl="1" indent="-174708">
              <a:buFont typeface="Courier New" panose="02070309020205020404" pitchFamily="49" charset="0"/>
              <a:buChar char="o"/>
            </a:pPr>
            <a:r>
              <a:rPr lang="en-US" dirty="0"/>
              <a:t>Mostly high achievers </a:t>
            </a:r>
          </a:p>
          <a:p>
            <a:pPr marL="640594" lvl="1" indent="-174708">
              <a:buFont typeface="Courier New" panose="02070309020205020404" pitchFamily="49" charset="0"/>
              <a:buChar char="o"/>
            </a:pPr>
            <a:r>
              <a:rPr lang="en-US" dirty="0"/>
              <a:t>A mixture of levels </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Teachers were asked to indicate the prior achievement level of students in the selected class relative to other students in the school.  At the elementary level, 45 percent of science and mathematics classes are heterogeneous in prior achievement; most of the remaining classes are composed primarily of average-achieving students (see Table 4.19).  Heterogeneous grouping is less common at the secondary level in both science and mathematics.”</a:t>
            </a:r>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28824597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a:t>
            </a:r>
            <a:r>
              <a:rPr lang="en-US" baseline="0" dirty="0" smtClean="0"/>
              <a:t> of </a:t>
            </a:r>
            <a:r>
              <a:rPr lang="en-US" dirty="0" smtClean="0"/>
              <a:t>Table 4.23,</a:t>
            </a:r>
            <a:r>
              <a:rPr lang="en-US" baseline="0" dirty="0" smtClean="0"/>
              <a:t> p. 66 in Technical Report</a:t>
            </a:r>
          </a:p>
          <a:p>
            <a:endParaRPr lang="en-US" baseline="0" dirty="0" smtClean="0"/>
          </a:p>
          <a:p>
            <a:r>
              <a:rPr lang="en-US" b="1" dirty="0"/>
              <a:t>This slide shows data </a:t>
            </a:r>
            <a:r>
              <a:rPr lang="en-US" b="1" dirty="0" smtClean="0"/>
              <a:t>derived from:</a:t>
            </a:r>
            <a:endParaRPr lang="en-US" dirty="0"/>
          </a:p>
          <a:p>
            <a:r>
              <a:rPr lang="en-US" dirty="0"/>
              <a:t> </a:t>
            </a:r>
          </a:p>
          <a:p>
            <a:r>
              <a:rPr lang="en-US" dirty="0"/>
              <a:t>Mathematics Teacher Questionnaire</a:t>
            </a:r>
          </a:p>
          <a:p>
            <a:pPr lvl="0"/>
            <a:r>
              <a:rPr lang="en-US" dirty="0" smtClean="0"/>
              <a:t>9. [Presented to non-self-contained teachers only] For each mathematics class you teach, select the course type and enter the number of students enrolled in the class.</a:t>
            </a:r>
          </a:p>
          <a:p>
            <a:pPr lvl="0"/>
            <a:r>
              <a:rPr lang="en-US" b="1" dirty="0" smtClean="0"/>
              <a:t>Grade 9–12</a:t>
            </a:r>
            <a:r>
              <a:rPr lang="en-US" b="1" baseline="0" dirty="0" smtClean="0"/>
              <a:t> Course Type</a:t>
            </a:r>
          </a:p>
          <a:p>
            <a:pPr marL="628650" lvl="1" indent="-171450">
              <a:buFont typeface="Arial" panose="020B0604020202020204" pitchFamily="34" charset="0"/>
              <a:buChar char="•"/>
            </a:pPr>
            <a:r>
              <a:rPr lang="en-US" b="1" i="1" dirty="0" smtClean="0"/>
              <a:t>Non-college prep mathematics courses</a:t>
            </a:r>
            <a:r>
              <a:rPr lang="en-US" b="0" dirty="0" smtClean="0"/>
              <a:t>: Developmental Math; High School Arithmetic; Remedial Math; General Math; Vocational Math; Consumer Math; Basic Math; Business Math; Career Math; Practical Math; Essential Math; Pre-Algebra; Introductory Algebra; Algebra 1 Part 1; Algebra 1A; Math A; Basic Geometry; Informal Geometry; Practical Geometry </a:t>
            </a:r>
          </a:p>
          <a:p>
            <a:pPr marL="628650" lvl="1" indent="-171450">
              <a:buFont typeface="Arial" panose="020B0604020202020204" pitchFamily="34" charset="0"/>
              <a:buChar char="•"/>
            </a:pPr>
            <a:r>
              <a:rPr lang="en-US" b="1" i="1" dirty="0" smtClean="0"/>
              <a:t>Formal/College-prep Mathematics Level 1 courses</a:t>
            </a:r>
            <a:r>
              <a:rPr lang="en-US" b="0" dirty="0" smtClean="0"/>
              <a:t>: Algebra 1; Integrated Math 1; Unified Math I; Algebra 1 Part 2; Algebra 1B; Math B </a:t>
            </a:r>
          </a:p>
          <a:p>
            <a:pPr marL="628650" lvl="1" indent="-171450">
              <a:buFont typeface="Arial" panose="020B0604020202020204" pitchFamily="34" charset="0"/>
              <a:buChar char="•"/>
            </a:pPr>
            <a:r>
              <a:rPr lang="en-US" b="1" i="1" dirty="0" smtClean="0"/>
              <a:t>Formal/College-prep Mathematics Level 2 courses</a:t>
            </a:r>
            <a:r>
              <a:rPr lang="en-US" b="0" dirty="0" smtClean="0"/>
              <a:t>: Geometry; Plane Geometry; Solid Geometry; Integrated Math 2; Unified Math II; Math C </a:t>
            </a:r>
          </a:p>
          <a:p>
            <a:pPr marL="628650" lvl="1" indent="-171450">
              <a:buFont typeface="Arial" panose="020B0604020202020204" pitchFamily="34" charset="0"/>
              <a:buChar char="•"/>
            </a:pPr>
            <a:r>
              <a:rPr lang="en-US" b="1" i="1" dirty="0" smtClean="0"/>
              <a:t>Formal/College-prep Mathematics Level 3</a:t>
            </a:r>
            <a:r>
              <a:rPr lang="en-US" b="1" i="1" baseline="0" dirty="0" smtClean="0"/>
              <a:t> </a:t>
            </a:r>
            <a:r>
              <a:rPr lang="en-US" b="1" i="1" dirty="0" smtClean="0"/>
              <a:t>courses</a:t>
            </a:r>
            <a:r>
              <a:rPr lang="en-US" b="0" dirty="0" smtClean="0"/>
              <a:t>: Algebra 2; Intermediate Algebra; Algebra and Trigonometry; Advanced Algebra; Integrated Math 3; Unified Math III </a:t>
            </a:r>
          </a:p>
          <a:p>
            <a:pPr marL="628650" lvl="1" indent="-171450">
              <a:buFont typeface="Arial" panose="020B0604020202020204" pitchFamily="34" charset="0"/>
              <a:buChar char="•"/>
            </a:pPr>
            <a:r>
              <a:rPr lang="en-US" b="1" i="1" dirty="0" smtClean="0"/>
              <a:t>Formal/College-prep Mathematics Level 4</a:t>
            </a:r>
            <a:r>
              <a:rPr lang="en-US" b="1" i="1" baseline="0" dirty="0" smtClean="0"/>
              <a:t> </a:t>
            </a:r>
            <a:r>
              <a:rPr lang="en-US" b="1" i="1" dirty="0" smtClean="0"/>
              <a:t>courses</a:t>
            </a:r>
            <a:r>
              <a:rPr lang="en-US" b="0" dirty="0" smtClean="0"/>
              <a:t>: Algebra 3; Trigonometry; Pre-Calculus; Analytic/Advanced Geometry; Elementary Functions; Integrated Math 4; Unified Math IV; Calculus (not including college level/AP); any other College Prep Senior Math with Algebra 2 as a prerequisite </a:t>
            </a:r>
          </a:p>
          <a:p>
            <a:pPr marL="628650" lvl="1" indent="-171450">
              <a:buFont typeface="Arial" panose="020B0604020202020204" pitchFamily="34" charset="0"/>
              <a:buChar char="•"/>
            </a:pPr>
            <a:r>
              <a:rPr lang="en-US" b="1" i="1" dirty="0" smtClean="0"/>
              <a:t>Mathematics courses that might qualify for college credit</a:t>
            </a:r>
            <a:r>
              <a:rPr lang="en-US" b="0" dirty="0" smtClean="0"/>
              <a:t>: Advanced Placement Calculus (AB, BC); Advanced Placement Statistics; IB Mathematics standard level; IB Mathematics higher level; concurrent college and high school credit/dual </a:t>
            </a:r>
          </a:p>
          <a:p>
            <a:pPr lvl="0"/>
            <a:endParaRPr lang="en-US" dirty="0" smtClean="0"/>
          </a:p>
          <a:p>
            <a:pPr lvl="0"/>
            <a:r>
              <a:rPr lang="en-US" dirty="0" smtClean="0"/>
              <a:t>Q32</a:t>
            </a:r>
            <a:r>
              <a:rPr lang="en-US" dirty="0"/>
              <a:t>. For the students in this class, indicate the number of males and females in this class in each of the following categories of race/ethnicity</a:t>
            </a:r>
            <a:r>
              <a:rPr lang="en-US" dirty="0" smtClean="0"/>
              <a:t>.</a:t>
            </a:r>
            <a:endParaRPr lang="en-US" dirty="0"/>
          </a:p>
          <a:p>
            <a:pPr marL="698830" lvl="1" indent="-232943">
              <a:buFont typeface="+mj-lt"/>
              <a:buAutoNum type="alphaLcPeriod"/>
            </a:pPr>
            <a:r>
              <a:rPr lang="en-US" dirty="0"/>
              <a:t>American Indian or Alaska </a:t>
            </a:r>
            <a:r>
              <a:rPr lang="en-US" dirty="0" smtClean="0"/>
              <a:t>Native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Asian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a:t>Black or African </a:t>
            </a:r>
            <a:r>
              <a:rPr lang="en-US" dirty="0" smtClean="0"/>
              <a:t>American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Hispanic/Latino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a:t>Native Hawaiian or Other Pacific </a:t>
            </a:r>
            <a:r>
              <a:rPr lang="en-US" dirty="0" smtClean="0"/>
              <a:t>Islander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White _____     _____</a:t>
            </a:r>
            <a:endParaRPr lang="en-US" dirty="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dirty="0"/>
              <a:t>Two or more </a:t>
            </a:r>
            <a:r>
              <a:rPr lang="en-US" dirty="0" smtClean="0"/>
              <a:t>races _____     _____</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A similar pattern is seen in the class composition data for specific high school courses (see Table 4.23).  The percentage of non-Asian minorities trends downward across the progression of science and mathematics courses.  For example, 33 percent of students enrolled in 1</a:t>
            </a:r>
            <a:r>
              <a:rPr lang="en-US" baseline="30000" dirty="0"/>
              <a:t>st</a:t>
            </a:r>
            <a:r>
              <a:rPr lang="en-US" dirty="0"/>
              <a:t> year Biology are classified as non-Asian minorities, similar to the overall percentage in high school science classes, compared to only 21 percent in advanced science courses.  In mathematics, 39 percent of students in Formal/College-preparatory level 1 courses are non-Asian minorities, while fewer than one-fourth of students in level 4 or above courses are.  In terms of gender, females are less likely than males to be enrolled in non-college preparatory science and mathematics classes, and more likely than males to be enrolled in advanced science courses.”</a:t>
            </a:r>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Historically Underrepresented Students includes American Indian or Alaskan Native, </a:t>
            </a:r>
            <a:r>
              <a:rPr lang="en-US" sz="1200" kern="1200" dirty="0" smtClean="0">
                <a:solidFill>
                  <a:schemeClr val="tx1"/>
                </a:solidFill>
                <a:effectLst/>
                <a:latin typeface="+mn-lt"/>
                <a:ea typeface="+mn-ea"/>
                <a:cs typeface="+mn-cs"/>
              </a:rPr>
              <a:t>Black or African American</a:t>
            </a:r>
            <a:r>
              <a:rPr lang="en-US" dirty="0" smtClean="0"/>
              <a:t>, Hispanic or Latino, or Native Hawaiian or Other Pacific Islander</a:t>
            </a:r>
            <a:r>
              <a:rPr lang="en-US" baseline="0" dirty="0" smtClean="0"/>
              <a:t> students.</a:t>
            </a:r>
            <a:endParaRPr lang="en-US" dirty="0" smtClean="0"/>
          </a:p>
          <a:p>
            <a:endParaRPr lang="en-US" b="1"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mathematics portion of Table 4.1, p. 53 in Technical</a:t>
            </a:r>
            <a:r>
              <a:rPr lang="en-US" baseline="0" dirty="0" smtClean="0"/>
              <a:t> Report</a:t>
            </a:r>
          </a:p>
          <a:p>
            <a:endParaRPr lang="en-US" baseline="0" dirty="0" smtClean="0"/>
          </a:p>
          <a:p>
            <a:r>
              <a:rPr lang="en-US" b="1" dirty="0"/>
              <a:t>This slide shows data from </a:t>
            </a:r>
            <a:r>
              <a:rPr lang="en-US" b="1" dirty="0" smtClean="0"/>
              <a:t>an individual item. </a:t>
            </a:r>
            <a:endParaRPr lang="en-US" dirty="0"/>
          </a:p>
          <a:p>
            <a:r>
              <a:rPr lang="en-US" dirty="0"/>
              <a:t> </a:t>
            </a:r>
          </a:p>
          <a:p>
            <a:r>
              <a:rPr lang="en-US" dirty="0"/>
              <a:t>Mathematics Teacher Questionnaire</a:t>
            </a:r>
          </a:p>
          <a:p>
            <a:r>
              <a:rPr lang="en-US" dirty="0"/>
              <a:t>Q4. Which best describes your mathematics teaching?</a:t>
            </a:r>
          </a:p>
          <a:p>
            <a:pPr marL="640594" lvl="1" indent="-174708">
              <a:buFont typeface="Courier New" panose="02070309020205020404" pitchFamily="49" charset="0"/>
              <a:buChar char="o"/>
            </a:pPr>
            <a:r>
              <a:rPr lang="en-US" dirty="0"/>
              <a:t>I teach mathematics all or most days, every week of the year.</a:t>
            </a:r>
          </a:p>
          <a:p>
            <a:pPr marL="640594" lvl="1" indent="-174708">
              <a:buFont typeface="Courier New" panose="02070309020205020404" pitchFamily="49" charset="0"/>
              <a:buChar char="o"/>
            </a:pPr>
            <a:r>
              <a:rPr lang="en-US" dirty="0"/>
              <a:t>I teach mathematics every week, but typically three or fewer days each week.</a:t>
            </a:r>
          </a:p>
          <a:p>
            <a:pPr marL="640594" lvl="1" indent="-174708">
              <a:buFont typeface="Courier New" panose="02070309020205020404" pitchFamily="49" charset="0"/>
              <a:buChar char="o"/>
            </a:pPr>
            <a:r>
              <a:rPr lang="en-US" dirty="0"/>
              <a:t>I teach mathematics some weeks, but typically not every week.  </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Self-contained elementary teachers were asked how often they teach science and/or mathematics.  As can be seen in Table 4.1, mathematics is taught in nearly all classes on most or all school days in both grades K–3 and 4–6.  In contrast, science is taught less frequently, with only 20 percent of grades K–3 classes and 35 percent of grades 4–6 classes receiving science instruction all or most days, every week of the school year.  Many elementary classes receive science instruction only a few days a week or during some weeks of the year.”</a:t>
            </a:r>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4.2</a:t>
            </a:r>
            <a:r>
              <a:rPr lang="en-US" baseline="0" dirty="0" smtClean="0"/>
              <a:t>, p. 54 in Technical Report</a:t>
            </a:r>
          </a:p>
          <a:p>
            <a:endParaRPr lang="en-US" baseline="0" dirty="0" smtClean="0"/>
          </a:p>
          <a:p>
            <a:r>
              <a:rPr lang="en-US" sz="1200" b="1" kern="1200" dirty="0" smtClean="0">
                <a:solidFill>
                  <a:schemeClr val="tx1"/>
                </a:solidFill>
                <a:effectLst/>
                <a:latin typeface="+mn-lt"/>
                <a:ea typeface="+mn-ea"/>
                <a:cs typeface="+mn-cs"/>
              </a:rPr>
              <a:t>This slide shows data from individual items found on both</a:t>
            </a:r>
            <a:r>
              <a:rPr lang="en-US" sz="1200" b="1" kern="1200" baseline="0" dirty="0" smtClean="0">
                <a:solidFill>
                  <a:schemeClr val="tx1"/>
                </a:solidFill>
                <a:effectLst/>
                <a:latin typeface="+mn-lt"/>
                <a:ea typeface="+mn-ea"/>
                <a:cs typeface="+mn-cs"/>
              </a:rPr>
              <a:t> the Science Teacher Questionnaire and Mathematics Teacher Questionnaire</a:t>
            </a:r>
            <a:r>
              <a:rPr lang="en-US" sz="1200" b="1" kern="1200" dirty="0" smtClean="0">
                <a:solidFill>
                  <a:schemeClr val="tx1"/>
                </a:solidFill>
                <a:effectLst/>
                <a:latin typeface="+mn-lt"/>
                <a:ea typeface="+mn-ea"/>
                <a:cs typeface="+mn-cs"/>
              </a:rPr>
              <a:t>. </a:t>
            </a:r>
          </a:p>
          <a:p>
            <a:r>
              <a:rPr lang="en-US" dirty="0"/>
              <a:t> </a:t>
            </a:r>
          </a:p>
          <a:p>
            <a:r>
              <a:rPr lang="en-US" b="0" dirty="0"/>
              <a:t>Science Teacher Questionnaire</a:t>
            </a:r>
          </a:p>
          <a:p>
            <a:r>
              <a:rPr lang="en-US" dirty="0"/>
              <a:t>Q5. In a typical week, how many days do you teach lessons on each of the following subjects and how many minutes per week are spent on each subject</a:t>
            </a:r>
            <a:r>
              <a:rPr lang="en-US" dirty="0" smtClean="0"/>
              <a:t>?</a:t>
            </a:r>
          </a:p>
          <a:p>
            <a:pPr marL="694486" lvl="1" indent="-228600">
              <a:buFont typeface="+mj-lt"/>
              <a:buAutoNum type="alphaLcPeriod"/>
            </a:pPr>
            <a:r>
              <a:rPr lang="en-US" dirty="0" smtClean="0"/>
              <a:t>Mathematics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Social </a:t>
            </a:r>
            <a:r>
              <a:rPr lang="en-US" dirty="0" smtClean="0"/>
              <a:t>Studies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Reading/Language </a:t>
            </a:r>
            <a:r>
              <a:rPr lang="en-US" dirty="0" smtClean="0"/>
              <a:t>Arts _____</a:t>
            </a:r>
            <a:r>
              <a:rPr lang="en-US" baseline="0" dirty="0" smtClean="0"/>
              <a:t>     _____</a:t>
            </a:r>
            <a:endParaRPr lang="en-US" dirty="0" smtClean="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Q6. In a typical year, how many weeks do you teach lessons on each of the following subjects and how many minutes per week are spent on each subject? </a:t>
            </a:r>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Mathematics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Social </a:t>
            </a:r>
            <a:r>
              <a:rPr lang="en-US" dirty="0" smtClean="0"/>
              <a:t>Studies _____</a:t>
            </a:r>
            <a:r>
              <a:rPr lang="en-US" baseline="0" dirty="0" smtClean="0"/>
              <a:t>     _____</a:t>
            </a:r>
            <a:endParaRPr lang="en-US" dirty="0"/>
          </a:p>
          <a:p>
            <a:pPr marL="694486"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a:t>Reading/Language </a:t>
            </a:r>
            <a:r>
              <a:rPr lang="en-US" dirty="0" smtClean="0"/>
              <a:t>Arts _____</a:t>
            </a:r>
            <a:r>
              <a:rPr lang="en-US" baseline="0" dirty="0" smtClean="0"/>
              <a:t>     _____</a:t>
            </a:r>
            <a:endParaRPr lang="en-US" dirty="0" smtClean="0"/>
          </a:p>
          <a:p>
            <a:endParaRPr lang="en-US" dirty="0" smtClean="0"/>
          </a:p>
          <a:p>
            <a:r>
              <a:rPr lang="en-US" b="0" dirty="0" smtClean="0"/>
              <a:t>Mathematics Teacher Questionnaire</a:t>
            </a:r>
          </a:p>
          <a:p>
            <a:r>
              <a:rPr lang="en-US" dirty="0" smtClean="0"/>
              <a:t>Q6. In a typical week, how many days do you teach lessons on each of the following subjects and how many minutes per week are spent on each subject? </a:t>
            </a:r>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Mathematics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Social Studies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Reading/Language Arts _____</a:t>
            </a:r>
            <a:r>
              <a:rPr lang="en-US" baseline="0" dirty="0" smtClean="0"/>
              <a:t>     _____</a:t>
            </a:r>
            <a:endParaRPr lang="en-US" dirty="0" smtClean="0"/>
          </a:p>
          <a:p>
            <a:endParaRPr lang="en-US" dirty="0" smtClean="0"/>
          </a:p>
          <a:p>
            <a:r>
              <a:rPr lang="en-US" dirty="0" smtClean="0"/>
              <a:t>Q7. In a typical year, how many weeks do you teach lessons on each of the following subjects and how many minutes per week are spent on each subject? </a:t>
            </a:r>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Mathematics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Science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Social Studies _____</a:t>
            </a:r>
            <a:r>
              <a:rPr lang="en-US" baseline="0" dirty="0" smtClean="0"/>
              <a:t>     _____</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dirty="0" smtClean="0"/>
              <a:t>Reading/Language Arts _____</a:t>
            </a:r>
            <a:r>
              <a:rPr lang="en-US" baseline="0" dirty="0" smtClean="0"/>
              <a:t>     _____</a:t>
            </a:r>
            <a:endParaRPr lang="en-US" dirty="0" smtClean="0"/>
          </a:p>
          <a:p>
            <a:pPr marL="685800" lvl="1" indent="-228600">
              <a:buFont typeface="+mj-lt"/>
              <a:buAutoNum type="alphaLcPeriod"/>
            </a:pPr>
            <a:endParaRPr lang="en-US" dirty="0" smtClean="0"/>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The survey also asked the approximate number of minutes typically spent teaching mathematics, reading/language arts, science, and social studies in self-contained classes.  The average number of minutes per day typically spent on instruction in each subject in grades K–3 and 4–6 is shown in Table 4.2; to facilitate comparisons among the subject areas, only teachers who teach all four of these subjects to one class of students are included in this analysis.  In 2012, grade K–3 self-contained classes spent an average of 89 minutes per day on reading instruction and 54 minutes on mathematics instruction, compared to only 19 minutes on science and 16 minutes on social studies instruction.  The pattern in grades 4–6 is similar, with 83 minutes per day devoted to reading, 61 minutes to mathematics, 24 minutes to science, and 21 minutes to social studies instruction.  (Note: There are no substantive differences in instructional time on these subjects by the various equity factors; see Appendix F.)”</a:t>
            </a:r>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teachers who indicated they teach reading/language arts, mathematics, science, and social studies to one class of students were included in these analyses. </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8</a:t>
            </a:fld>
            <a:endParaRPr lang="en-US"/>
          </a:p>
        </p:txBody>
      </p:sp>
    </p:spTree>
    <p:extLst>
      <p:ext uri="{BB962C8B-B14F-4D97-AF65-F5344CB8AC3E}">
        <p14:creationId xmlns:p14="http://schemas.microsoft.com/office/powerpoint/2010/main" val="2162779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4.9, p. 58 in Technical Report</a:t>
            </a:r>
          </a:p>
          <a:p>
            <a:endParaRPr lang="en-US" dirty="0" smtClean="0"/>
          </a:p>
          <a:p>
            <a:r>
              <a:rPr lang="en-US" b="1" dirty="0"/>
              <a:t>This slide shows data </a:t>
            </a:r>
            <a:r>
              <a:rPr lang="en-US" b="1" dirty="0" smtClean="0"/>
              <a:t>derived from:</a:t>
            </a:r>
          </a:p>
          <a:p>
            <a:r>
              <a:rPr lang="en-US" dirty="0"/>
              <a:t> </a:t>
            </a:r>
          </a:p>
          <a:p>
            <a:r>
              <a:rPr lang="en-US" dirty="0"/>
              <a:t>Mathematics Program Questionnaire</a:t>
            </a:r>
          </a:p>
          <a:p>
            <a:pPr lvl="0"/>
            <a:r>
              <a:rPr lang="en-US" dirty="0"/>
              <a:t>Q7. [Presented only to schools that include grade </a:t>
            </a:r>
            <a:r>
              <a:rPr lang="en-US" dirty="0" smtClean="0"/>
              <a:t>8] Approximately </a:t>
            </a:r>
            <a:r>
              <a:rPr lang="en-US" dirty="0"/>
              <a:t>how many of this year’s 8</a:t>
            </a:r>
            <a:r>
              <a:rPr lang="en-US" baseline="30000" dirty="0"/>
              <a:t>th</a:t>
            </a:r>
            <a:r>
              <a:rPr lang="en-US" dirty="0"/>
              <a:t> grade students will have completed Algebra 1 prior to 9th grade? </a:t>
            </a:r>
            <a:r>
              <a:rPr lang="en-US" b="1" dirty="0"/>
              <a:t>_____</a:t>
            </a:r>
            <a:endParaRPr lang="en-US" dirty="0"/>
          </a:p>
          <a:p>
            <a:r>
              <a:rPr lang="en-US" dirty="0"/>
              <a:t> </a:t>
            </a:r>
          </a:p>
          <a:p>
            <a:pPr lvl="0"/>
            <a:r>
              <a:rPr lang="en-US" dirty="0"/>
              <a:t>Q8. [Presented only to schools that include grade 8</a:t>
            </a:r>
            <a:r>
              <a:rPr lang="en-US" dirty="0" smtClean="0"/>
              <a:t>] Approximately </a:t>
            </a:r>
            <a:r>
              <a:rPr lang="en-US" dirty="0"/>
              <a:t>how many of this year’s 8</a:t>
            </a:r>
            <a:r>
              <a:rPr lang="en-US" baseline="30000" dirty="0"/>
              <a:t>th</a:t>
            </a:r>
            <a:r>
              <a:rPr lang="en-US" dirty="0"/>
              <a:t> grade students will have completed Geometry prior to 9th grade? </a:t>
            </a:r>
            <a:r>
              <a:rPr lang="en-US" b="1" dirty="0"/>
              <a:t>_____</a:t>
            </a:r>
            <a:endParaRPr lang="en-US" dirty="0"/>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In mathematics, middle schools were asked how many 8</a:t>
            </a:r>
            <a:r>
              <a:rPr lang="en-US" baseline="30000" dirty="0"/>
              <a:t>th</a:t>
            </a:r>
            <a:r>
              <a:rPr lang="en-US" dirty="0"/>
              <a:t> grade students would complete Algebra 1 and Geometry prior to 9</a:t>
            </a:r>
            <a:r>
              <a:rPr lang="en-US" baseline="30000" dirty="0"/>
              <a:t>th</a:t>
            </a:r>
            <a:r>
              <a:rPr lang="en-US" dirty="0"/>
              <a:t> grade.  As can be seen in Table 4.9, three-fourths of middle schools have had some students complete Algebra 1 and just over one-fourth have had students complete Geometry.  Fewer than one-third of middle schools have had 51 percent or more of their students complete Algebra 1; in schools that offer Geometry, only a small percentage of students typically complete the course prior to 9</a:t>
            </a:r>
            <a:r>
              <a:rPr lang="en-US" baseline="30000" dirty="0"/>
              <a:t>th</a:t>
            </a:r>
            <a:r>
              <a:rPr lang="en-US" dirty="0"/>
              <a:t> grade.”</a:t>
            </a:r>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smtClean="0">
                <a:solidFill>
                  <a:schemeClr val="tx1"/>
                </a:solidFill>
                <a:latin typeface="Calibri"/>
              </a:rPr>
              <a:t>Chapter 4</a:t>
            </a:r>
            <a:endParaRPr lang="en-US" sz="6600" dirty="0" smtClean="0">
              <a:solidFill>
                <a:schemeClr val="tx1"/>
              </a:solidFill>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Science and Mathematics Courses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222791333"/>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Middle Schools with Percentages of 8</a:t>
            </a:r>
            <a:r>
              <a:rPr lang="en-US" baseline="30000" noProof="0" dirty="0" smtClean="0">
                <a:solidFill>
                  <a:schemeClr val="tx1"/>
                </a:solidFill>
                <a:latin typeface="Calibri"/>
              </a:rPr>
              <a:t>th</a:t>
            </a:r>
            <a:r>
              <a:rPr lang="en-US" noProof="0" dirty="0" smtClean="0">
                <a:solidFill>
                  <a:schemeClr val="tx1"/>
                </a:solidFill>
                <a:latin typeface="Calibri"/>
              </a:rPr>
              <a:t> Grade Students Completing Algebra 1 and Geometry Prior to 9</a:t>
            </a:r>
            <a:r>
              <a:rPr lang="en-US" baseline="30000" noProof="0" dirty="0" smtClean="0">
                <a:solidFill>
                  <a:schemeClr val="tx1"/>
                </a:solidFill>
                <a:latin typeface="Calibri"/>
              </a:rPr>
              <a:t>th</a:t>
            </a:r>
            <a:r>
              <a:rPr lang="en-US" noProof="0" dirty="0" smtClean="0">
                <a:solidFill>
                  <a:schemeClr val="tx1"/>
                </a:solidFill>
                <a:latin typeface="Calibri"/>
              </a:rPr>
              <a:t> Grade</a:t>
            </a:r>
            <a:endParaRPr lang="en-US" dirty="0">
              <a:solidFill>
                <a:schemeClr val="tx1"/>
              </a:solidFill>
            </a:endParaRPr>
          </a:p>
        </p:txBody>
      </p:sp>
    </p:spTree>
    <p:extLst>
      <p:ext uri="{BB962C8B-B14F-4D97-AF65-F5344CB8AC3E}">
        <p14:creationId xmlns:p14="http://schemas.microsoft.com/office/powerpoint/2010/main" val="2310667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12</a:t>
            </a:r>
            <a:r>
              <a:rPr lang="en-US" dirty="0" smtClean="0">
                <a:solidFill>
                  <a:prstClr val="black"/>
                </a:solidFill>
              </a:rPr>
              <a:t>–14</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719263"/>
            <a:ext cx="6111875" cy="3571875"/>
          </a:xfrm>
          <a:prstGeom prst="rect">
            <a:avLst/>
          </a:prstGeom>
          <a:solidFill>
            <a:schemeClr val="bg1"/>
          </a:solidFill>
          <a:ln>
            <a:noFill/>
          </a:ln>
          <a:effectLst/>
        </p:spPr>
      </p:pic>
    </p:spTree>
    <p:extLst>
      <p:ext uri="{BB962C8B-B14F-4D97-AF65-F5344CB8AC3E}">
        <p14:creationId xmlns:p14="http://schemas.microsoft.com/office/powerpoint/2010/main" val="1967880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671472171"/>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5859" y="152400"/>
            <a:ext cx="90678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noProof="0" dirty="0" smtClean="0">
                <a:solidFill>
                  <a:schemeClr val="tx1"/>
                </a:solidFill>
                <a:latin typeface="Calibri"/>
              </a:rPr>
              <a:t>8</a:t>
            </a:r>
            <a:r>
              <a:rPr lang="en-US" baseline="30000" noProof="0" dirty="0" smtClean="0">
                <a:solidFill>
                  <a:schemeClr val="tx1"/>
                </a:solidFill>
                <a:latin typeface="Calibri"/>
              </a:rPr>
              <a:t>th</a:t>
            </a:r>
            <a:r>
              <a:rPr lang="en-US" noProof="0" dirty="0" smtClean="0">
                <a:solidFill>
                  <a:schemeClr val="tx1"/>
                </a:solidFill>
                <a:latin typeface="Calibri"/>
              </a:rPr>
              <a:t> Grade Students Completing Algebra 1 and Geometry Prior to 9</a:t>
            </a:r>
            <a:r>
              <a:rPr lang="en-US" baseline="30000" noProof="0" dirty="0" smtClean="0">
                <a:solidFill>
                  <a:schemeClr val="tx1"/>
                </a:solidFill>
                <a:latin typeface="Calibri"/>
              </a:rPr>
              <a:t>th</a:t>
            </a:r>
            <a:r>
              <a:rPr lang="en-US" noProof="0" dirty="0" smtClean="0">
                <a:solidFill>
                  <a:schemeClr val="tx1"/>
                </a:solidFill>
                <a:latin typeface="Calibri"/>
              </a:rPr>
              <a:t> Grade</a:t>
            </a:r>
            <a:r>
              <a:rPr lang="en-US" dirty="0" smtClean="0">
                <a:solidFill>
                  <a:schemeClr val="tx1"/>
                </a:solidFill>
              </a:rPr>
              <a:t>, </a:t>
            </a:r>
            <a:r>
              <a:rPr lang="en-US" dirty="0">
                <a:solidFill>
                  <a:prstClr val="black"/>
                </a:solidFill>
              </a:rPr>
              <a:t>by Percentage of Students in School Eligible for Free/Reduced-Price </a:t>
            </a:r>
            <a:r>
              <a:rPr lang="en-US" dirty="0" smtClean="0">
                <a:solidFill>
                  <a:prstClr val="black"/>
                </a:solidFill>
              </a:rPr>
              <a:t>Lunch</a:t>
            </a:r>
            <a:endParaRPr lang="en-US" dirty="0">
              <a:solidFill>
                <a:prstClr val="black"/>
              </a:solidFill>
            </a:endParaRPr>
          </a:p>
        </p:txBody>
      </p:sp>
    </p:spTree>
    <p:extLst>
      <p:ext uri="{BB962C8B-B14F-4D97-AF65-F5344CB8AC3E}">
        <p14:creationId xmlns:p14="http://schemas.microsoft.com/office/powerpoint/2010/main" val="2842266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76723892"/>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5859" y="152400"/>
            <a:ext cx="90678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8</a:t>
            </a:r>
            <a:r>
              <a:rPr lang="en-US" baseline="30000" noProof="0" dirty="0" smtClean="0">
                <a:solidFill>
                  <a:schemeClr val="tx1"/>
                </a:solidFill>
                <a:latin typeface="Calibri"/>
              </a:rPr>
              <a:t>th</a:t>
            </a:r>
            <a:r>
              <a:rPr lang="en-US" noProof="0" dirty="0" smtClean="0">
                <a:solidFill>
                  <a:schemeClr val="tx1"/>
                </a:solidFill>
                <a:latin typeface="Calibri"/>
              </a:rPr>
              <a:t> Grade Students Completing Algebra 1 and Geometry Prior to 9</a:t>
            </a:r>
            <a:r>
              <a:rPr lang="en-US" baseline="30000" noProof="0" dirty="0" smtClean="0">
                <a:solidFill>
                  <a:schemeClr val="tx1"/>
                </a:solidFill>
                <a:latin typeface="Calibri"/>
              </a:rPr>
              <a:t>th</a:t>
            </a:r>
            <a:r>
              <a:rPr lang="en-US" noProof="0" dirty="0" smtClean="0">
                <a:solidFill>
                  <a:schemeClr val="tx1"/>
                </a:solidFill>
                <a:latin typeface="Calibri"/>
              </a:rPr>
              <a:t> Grade</a:t>
            </a:r>
            <a:r>
              <a:rPr lang="en-US" dirty="0" smtClean="0">
                <a:solidFill>
                  <a:schemeClr val="tx1"/>
                </a:solidFill>
              </a:rPr>
              <a:t>, by School Size</a:t>
            </a:r>
            <a:endParaRPr lang="en-US" dirty="0">
              <a:solidFill>
                <a:schemeClr val="tx1"/>
              </a:solidFill>
            </a:endParaRPr>
          </a:p>
        </p:txBody>
      </p:sp>
    </p:spTree>
    <p:extLst>
      <p:ext uri="{BB962C8B-B14F-4D97-AF65-F5344CB8AC3E}">
        <p14:creationId xmlns:p14="http://schemas.microsoft.com/office/powerpoint/2010/main" val="330326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682262260"/>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5859" y="152400"/>
            <a:ext cx="90678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8</a:t>
            </a:r>
            <a:r>
              <a:rPr lang="en-US" baseline="30000" noProof="0" dirty="0" smtClean="0">
                <a:solidFill>
                  <a:schemeClr val="tx1"/>
                </a:solidFill>
                <a:latin typeface="Calibri"/>
              </a:rPr>
              <a:t>th</a:t>
            </a:r>
            <a:r>
              <a:rPr lang="en-US" noProof="0" dirty="0" smtClean="0">
                <a:solidFill>
                  <a:schemeClr val="tx1"/>
                </a:solidFill>
                <a:latin typeface="Calibri"/>
              </a:rPr>
              <a:t> Grade Students Completing Algebra 1 and Geometry Prior to 9</a:t>
            </a:r>
            <a:r>
              <a:rPr lang="en-US" baseline="30000" noProof="0" dirty="0" smtClean="0">
                <a:solidFill>
                  <a:schemeClr val="tx1"/>
                </a:solidFill>
                <a:latin typeface="Calibri"/>
              </a:rPr>
              <a:t>th</a:t>
            </a:r>
            <a:r>
              <a:rPr lang="en-US" noProof="0" dirty="0" smtClean="0">
                <a:solidFill>
                  <a:schemeClr val="tx1"/>
                </a:solidFill>
                <a:latin typeface="Calibri"/>
              </a:rPr>
              <a:t> Grade</a:t>
            </a:r>
            <a:r>
              <a:rPr lang="en-US" dirty="0" smtClean="0">
                <a:solidFill>
                  <a:schemeClr val="tx1"/>
                </a:solidFill>
              </a:rPr>
              <a:t>, by Community Type</a:t>
            </a:r>
            <a:endParaRPr lang="en-US" dirty="0">
              <a:solidFill>
                <a:schemeClr val="tx1"/>
              </a:solidFill>
            </a:endParaRPr>
          </a:p>
        </p:txBody>
      </p:sp>
    </p:spTree>
    <p:extLst>
      <p:ext uri="{BB962C8B-B14F-4D97-AF65-F5344CB8AC3E}">
        <p14:creationId xmlns:p14="http://schemas.microsoft.com/office/powerpoint/2010/main" val="2901019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16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746375"/>
            <a:ext cx="6111875" cy="1517650"/>
          </a:xfrm>
          <a:prstGeom prst="rect">
            <a:avLst/>
          </a:prstGeom>
          <a:solidFill>
            <a:schemeClr val="bg1"/>
          </a:solidFill>
          <a:ln>
            <a:noFill/>
          </a:ln>
          <a:effectLst/>
        </p:spPr>
      </p:pic>
    </p:spTree>
    <p:extLst>
      <p:ext uri="{BB962C8B-B14F-4D97-AF65-F5344CB8AC3E}">
        <p14:creationId xmlns:p14="http://schemas.microsoft.com/office/powerpoint/2010/main" val="3661060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15227170"/>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High Schools Offering Various Mathematics </a:t>
            </a:r>
            <a:r>
              <a:rPr lang="en-US" dirty="0" smtClean="0">
                <a:solidFill>
                  <a:schemeClr val="tx1"/>
                </a:solidFill>
              </a:rPr>
              <a:t>Courses</a:t>
            </a:r>
            <a:endParaRPr lang="en-US" sz="8800" dirty="0">
              <a:solidFill>
                <a:schemeClr val="tx1"/>
              </a:solidFill>
            </a:endParaRPr>
          </a:p>
        </p:txBody>
      </p:sp>
    </p:spTree>
    <p:extLst>
      <p:ext uri="{BB962C8B-B14F-4D97-AF65-F5344CB8AC3E}">
        <p14:creationId xmlns:p14="http://schemas.microsoft.com/office/powerpoint/2010/main" val="4228587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18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870200"/>
            <a:ext cx="6111875" cy="1268413"/>
          </a:xfrm>
          <a:prstGeom prst="rect">
            <a:avLst/>
          </a:prstGeom>
          <a:solidFill>
            <a:schemeClr val="bg1"/>
          </a:solidFill>
          <a:ln>
            <a:noFill/>
          </a:ln>
          <a:effectLst/>
        </p:spPr>
      </p:pic>
    </p:spTree>
    <p:extLst>
      <p:ext uri="{BB962C8B-B14F-4D97-AF65-F5344CB8AC3E}">
        <p14:creationId xmlns:p14="http://schemas.microsoft.com/office/powerpoint/2010/main" val="3978871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Access to AP Mathematics Courses</a:t>
            </a:r>
            <a:endParaRPr lang="en-US"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726528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92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20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63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746375"/>
            <a:ext cx="6111875" cy="1517650"/>
          </a:xfrm>
          <a:prstGeom prst="rect">
            <a:avLst/>
          </a:prstGeom>
          <a:solidFill>
            <a:schemeClr val="bg1"/>
          </a:solidFill>
          <a:ln>
            <a:noFill/>
          </a:ln>
          <a:effectLst/>
        </p:spPr>
      </p:pic>
    </p:spTree>
    <p:extLst>
      <p:ext uri="{BB962C8B-B14F-4D97-AF65-F5344CB8AC3E}">
        <p14:creationId xmlns:p14="http://schemas.microsoft.com/office/powerpoint/2010/main" val="4061150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MATHEMATICS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313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52012892"/>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noProof="0" dirty="0" smtClean="0">
                <a:solidFill>
                  <a:schemeClr val="tx1"/>
                </a:solidFill>
                <a:latin typeface="Calibri"/>
              </a:rPr>
              <a:t>Number of AP Mathematics Courses Offered at High Schools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5336091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22</a:t>
            </a:r>
            <a:r>
              <a:rPr lang="en-US" dirty="0" smtClean="0">
                <a:solidFill>
                  <a:prstClr val="black"/>
                </a:solidFill>
              </a:rPr>
              <a:t>–24</a:t>
            </a:r>
            <a:r>
              <a:rPr kumimoji="0" lang="en-US" sz="4400" b="0" i="0" u="none" strike="noStrike" kern="1200" cap="none" spc="0" normalizeH="0" noProof="0" dirty="0" smtClean="0">
                <a:ln>
                  <a:noFill/>
                </a:ln>
                <a:solidFill>
                  <a:schemeClr val="tx1"/>
                </a:solidFill>
                <a:effectLst/>
                <a:uLnTx/>
                <a:uFillTx/>
                <a:latin typeface="Calibri"/>
              </a:rPr>
              <a:t> </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74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795463"/>
            <a:ext cx="6111875" cy="3419475"/>
          </a:xfrm>
          <a:prstGeom prst="rect">
            <a:avLst/>
          </a:prstGeom>
          <a:solidFill>
            <a:schemeClr val="bg1"/>
          </a:solidFill>
          <a:ln>
            <a:noFill/>
          </a:ln>
          <a:effectLst/>
        </p:spPr>
      </p:pic>
    </p:spTree>
    <p:extLst>
      <p:ext uri="{BB962C8B-B14F-4D97-AF65-F5344CB8AC3E}">
        <p14:creationId xmlns:p14="http://schemas.microsoft.com/office/powerpoint/2010/main" val="1422844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32553578"/>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noProof="0" dirty="0" smtClean="0">
                <a:solidFill>
                  <a:schemeClr val="tx1"/>
                </a:solidFill>
                <a:latin typeface="Calibri"/>
              </a:rPr>
              <a:t>Average Number of AP Mathematics Courses Offered at High Schools</a:t>
            </a:r>
            <a:r>
              <a:rPr lang="en-US" dirty="0">
                <a:solidFill>
                  <a:schemeClr val="tx1"/>
                </a:solidFill>
              </a:rPr>
              <a:t>, </a:t>
            </a:r>
            <a:r>
              <a:rPr lang="en-US" dirty="0">
                <a:solidFill>
                  <a:prstClr val="black"/>
                </a:solidFill>
              </a:rPr>
              <a:t>by Percentage of Students in School Eligible for Free/Reduced-Price Lunch</a:t>
            </a:r>
          </a:p>
        </p:txBody>
      </p:sp>
    </p:spTree>
    <p:extLst>
      <p:ext uri="{BB962C8B-B14F-4D97-AF65-F5344CB8AC3E}">
        <p14:creationId xmlns:p14="http://schemas.microsoft.com/office/powerpoint/2010/main" val="191199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38657566"/>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Average Number of AP Mathematics Courses Offered at High Schools</a:t>
            </a:r>
            <a:r>
              <a:rPr lang="en-US" dirty="0">
                <a:solidFill>
                  <a:schemeClr val="tx1"/>
                </a:solidFill>
              </a:rPr>
              <a:t>, by </a:t>
            </a:r>
            <a:r>
              <a:rPr lang="en-US" dirty="0" smtClean="0">
                <a:solidFill>
                  <a:schemeClr val="tx1"/>
                </a:solidFill>
              </a:rPr>
              <a:t>School Size</a:t>
            </a:r>
            <a:endParaRPr lang="en-US" dirty="0">
              <a:solidFill>
                <a:schemeClr val="tx1"/>
              </a:solidFill>
            </a:endParaRPr>
          </a:p>
        </p:txBody>
      </p:sp>
    </p:spTree>
    <p:extLst>
      <p:ext uri="{BB962C8B-B14F-4D97-AF65-F5344CB8AC3E}">
        <p14:creationId xmlns:p14="http://schemas.microsoft.com/office/powerpoint/2010/main" val="10902784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02757805"/>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noProof="0" dirty="0" smtClean="0">
                <a:solidFill>
                  <a:schemeClr val="tx1"/>
                </a:solidFill>
                <a:latin typeface="Calibri"/>
              </a:rPr>
              <a:t>Average Number of AP Science Courses Offered at High Schools</a:t>
            </a:r>
            <a:r>
              <a:rPr lang="en-US" dirty="0">
                <a:solidFill>
                  <a:schemeClr val="tx1"/>
                </a:solidFill>
              </a:rPr>
              <a:t>, by </a:t>
            </a:r>
            <a:r>
              <a:rPr lang="en-US" dirty="0" smtClean="0">
                <a:solidFill>
                  <a:schemeClr val="tx1"/>
                </a:solidFill>
              </a:rPr>
              <a:t>Community Type</a:t>
            </a:r>
            <a:endParaRPr lang="en-US" dirty="0">
              <a:solidFill>
                <a:schemeClr val="tx1"/>
              </a:solidFill>
            </a:endParaRPr>
          </a:p>
        </p:txBody>
      </p:sp>
    </p:spTree>
    <p:extLst>
      <p:ext uri="{BB962C8B-B14F-4D97-AF65-F5344CB8AC3E}">
        <p14:creationId xmlns:p14="http://schemas.microsoft.com/office/powerpoint/2010/main" val="1326439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26</a:t>
            </a:r>
            <a:r>
              <a:rPr lang="en-US" dirty="0" smtClean="0">
                <a:solidFill>
                  <a:prstClr val="black"/>
                </a:solidFill>
              </a:rPr>
              <a:t>–27</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84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95538"/>
            <a:ext cx="6111875" cy="2217737"/>
          </a:xfrm>
          <a:prstGeom prst="rect">
            <a:avLst/>
          </a:prstGeom>
          <a:solidFill>
            <a:schemeClr val="bg1"/>
          </a:solidFill>
          <a:ln>
            <a:noFill/>
          </a:ln>
          <a:effectLst/>
        </p:spPr>
      </p:pic>
    </p:spTree>
    <p:extLst>
      <p:ext uri="{BB962C8B-B14F-4D97-AF65-F5344CB8AC3E}">
        <p14:creationId xmlns:p14="http://schemas.microsoft.com/office/powerpoint/2010/main" val="37608326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dirty="0" smtClean="0">
                <a:solidFill>
                  <a:schemeClr val="tx1"/>
                </a:solidFill>
                <a:latin typeface="Calibri"/>
              </a:rPr>
              <a:t>Mathematics Programs and Practices Currently Being Implemented at High Schools</a:t>
            </a:r>
            <a:endParaRPr kumimoji="0" lang="en-US" sz="4400" b="0" i="0" u="none" strike="noStrike" kern="1200" cap="none" spc="0" normalizeH="0" baseline="0" noProof="0" dirty="0">
              <a:ln>
                <a:noFill/>
              </a:ln>
              <a:solidFill>
                <a:schemeClr val="tx1"/>
              </a:solidFill>
              <a:effectLst/>
              <a:uLnTx/>
              <a:uFillTx/>
              <a:latin typeface="Calibri"/>
            </a:endParaRPr>
          </a:p>
        </p:txBody>
      </p:sp>
      <p:graphicFrame>
        <p:nvGraphicFramePr>
          <p:cNvPr id="5" name="Chart 4"/>
          <p:cNvGraphicFramePr/>
          <p:nvPr>
            <p:extLst>
              <p:ext uri="{D42A27DB-BD31-4B8C-83A1-F6EECF244321}">
                <p14:modId xmlns:p14="http://schemas.microsoft.com/office/powerpoint/2010/main" val="136370035"/>
              </p:ext>
            </p:extLst>
          </p:nvPr>
        </p:nvGraphicFramePr>
        <p:xfrm>
          <a:off x="0" y="1417638"/>
          <a:ext cx="8839200" cy="47545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3954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Mathematics Programs and Practices Currently Being Implemented at High Schools</a:t>
            </a:r>
            <a:endParaRPr lang="en-US" sz="8800" dirty="0">
              <a:solidFill>
                <a:schemeClr val="tx1"/>
              </a:solidFill>
            </a:endParaRPr>
          </a:p>
        </p:txBody>
      </p:sp>
      <p:graphicFrame>
        <p:nvGraphicFramePr>
          <p:cNvPr id="5" name="Chart 4"/>
          <p:cNvGraphicFramePr/>
          <p:nvPr>
            <p:extLst>
              <p:ext uri="{D42A27DB-BD31-4B8C-83A1-F6EECF244321}">
                <p14:modId xmlns:p14="http://schemas.microsoft.com/office/powerpoint/2010/main" val="730656684"/>
              </p:ext>
            </p:extLst>
          </p:nvPr>
        </p:nvGraphicFramePr>
        <p:xfrm>
          <a:off x="0" y="1417638"/>
          <a:ext cx="8839200" cy="47545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6683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934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Other Characteristics</a:t>
            </a:r>
            <a:r>
              <a:rPr kumimoji="0" lang="en-US" sz="6600" b="0" i="0" u="none" strike="noStrike" kern="1200" cap="none" spc="0" normalizeH="0" noProof="0" dirty="0" smtClean="0">
                <a:ln>
                  <a:noFill/>
                </a:ln>
                <a:solidFill>
                  <a:schemeClr val="tx1"/>
                </a:solidFill>
                <a:effectLst/>
                <a:uLnTx/>
                <a:uFillTx/>
                <a:latin typeface="Calibri"/>
              </a:rPr>
              <a:t> of Mathematics Classes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013272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30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59857"/>
            <a:ext cx="6083300" cy="1538287"/>
          </a:xfrm>
          <a:prstGeom prst="rect">
            <a:avLst/>
          </a:prstGeom>
          <a:solidFill>
            <a:schemeClr val="bg1"/>
          </a:solidFill>
          <a:ln>
            <a:noFill/>
          </a:ln>
          <a:effectLst/>
        </p:spPr>
      </p:pic>
    </p:spTree>
    <p:extLst>
      <p:ext uri="{BB962C8B-B14F-4D97-AF65-F5344CB8AC3E}">
        <p14:creationId xmlns:p14="http://schemas.microsoft.com/office/powerpoint/2010/main" val="2973471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934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Time Spent in Elementary Mathematics </a:t>
            </a:r>
            <a:r>
              <a:rPr lang="en-US" sz="6600" dirty="0" smtClean="0">
                <a:solidFill>
                  <a:schemeClr val="tx1"/>
                </a:solidFill>
                <a:latin typeface="Calibri"/>
              </a:rPr>
              <a:t>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225119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10667648"/>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Prior Achievement </a:t>
            </a:r>
            <a:r>
              <a:rPr lang="en-US" dirty="0" smtClean="0">
                <a:solidFill>
                  <a:schemeClr val="tx1"/>
                </a:solidFill>
              </a:rPr>
              <a:t>Grouping in Mathematics Classes, by Grade Range</a:t>
            </a:r>
            <a:endParaRPr lang="en-US" dirty="0">
              <a:solidFill>
                <a:schemeClr val="tx1"/>
              </a:solidFill>
            </a:endParaRPr>
          </a:p>
        </p:txBody>
      </p:sp>
    </p:spTree>
    <p:extLst>
      <p:ext uri="{BB962C8B-B14F-4D97-AF65-F5344CB8AC3E}">
        <p14:creationId xmlns:p14="http://schemas.microsoft.com/office/powerpoint/2010/main" val="1344175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32</a:t>
            </a:r>
            <a:r>
              <a:rPr lang="en-US" smtClean="0">
                <a:solidFill>
                  <a:prstClr val="black"/>
                </a:solidFill>
              </a:rPr>
              <a:t>–33</a:t>
            </a:r>
            <a:r>
              <a:rPr kumimoji="0" lang="en-US" sz="4400" b="0" i="0" u="none" strike="noStrike" kern="1200" cap="none" spc="0" normalizeH="0" baseline="0" noProof="0" smtClean="0">
                <a:ln>
                  <a:noFill/>
                </a:ln>
                <a:solidFill>
                  <a:schemeClr val="tx1"/>
                </a:solidFill>
                <a:effectLst/>
                <a:uLnTx/>
                <a:uFillTx/>
                <a:latin typeface="Calibri"/>
              </a:rPr>
              <a:t> </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892300"/>
            <a:ext cx="6083300" cy="2654300"/>
          </a:xfrm>
          <a:prstGeom prst="rect">
            <a:avLst/>
          </a:prstGeom>
          <a:solidFill>
            <a:schemeClr val="bg1"/>
          </a:solidFill>
          <a:ln>
            <a:noFill/>
          </a:ln>
          <a:effectLst/>
        </p:spPr>
      </p:pic>
    </p:spTree>
    <p:extLst>
      <p:ext uri="{BB962C8B-B14F-4D97-AF65-F5344CB8AC3E}">
        <p14:creationId xmlns:p14="http://schemas.microsoft.com/office/powerpoint/2010/main" val="34831776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4018445"/>
              </p:ext>
            </p:extLst>
          </p:nvPr>
        </p:nvGraphicFramePr>
        <p:xfrm>
          <a:off x="457200" y="1417638"/>
          <a:ext cx="82296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Average Percentage of Female Students in High School Mathematics Courses, by Course Type</a:t>
            </a:r>
            <a:endParaRPr lang="en-US" dirty="0">
              <a:solidFill>
                <a:schemeClr val="tx1"/>
              </a:solidFill>
            </a:endParaRPr>
          </a:p>
        </p:txBody>
      </p:sp>
    </p:spTree>
    <p:extLst>
      <p:ext uri="{BB962C8B-B14F-4D97-AF65-F5344CB8AC3E}">
        <p14:creationId xmlns:p14="http://schemas.microsoft.com/office/powerpoint/2010/main" val="3227516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638237018"/>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Average Percentage of Historically Underrepresented Students in High School Mathematics Courses, by Course Type</a:t>
            </a:r>
            <a:endParaRPr lang="en-US" dirty="0">
              <a:solidFill>
                <a:schemeClr val="tx1"/>
              </a:solidFill>
            </a:endParaRPr>
          </a:p>
        </p:txBody>
      </p:sp>
    </p:spTree>
    <p:extLst>
      <p:ext uri="{BB962C8B-B14F-4D97-AF65-F5344CB8AC3E}">
        <p14:creationId xmlns:p14="http://schemas.microsoft.com/office/powerpoint/2010/main" val="2086398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5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686050"/>
            <a:ext cx="6083300" cy="2195513"/>
          </a:xfrm>
          <a:prstGeom prst="rect">
            <a:avLst/>
          </a:prstGeom>
          <a:solidFill>
            <a:schemeClr val="bg1"/>
          </a:solidFill>
          <a:ln>
            <a:noFill/>
          </a:ln>
          <a:effectLst/>
        </p:spPr>
      </p:pic>
    </p:spTree>
    <p:extLst>
      <p:ext uri="{BB962C8B-B14F-4D97-AF65-F5344CB8AC3E}">
        <p14:creationId xmlns:p14="http://schemas.microsoft.com/office/powerpoint/2010/main" val="1976447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36026826"/>
              </p:ext>
            </p:extLst>
          </p:nvPr>
        </p:nvGraphicFramePr>
        <p:xfrm>
          <a:off x="762000" y="1417638"/>
          <a:ext cx="7620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Frequency with Which Self-Contained</a:t>
            </a:r>
            <a:r>
              <a:rPr kumimoji="0" lang="en-US" sz="4400" b="0" i="0" u="none" strike="noStrike" kern="1200" cap="none" spc="0" normalizeH="0" noProof="0" dirty="0" smtClean="0">
                <a:ln>
                  <a:noFill/>
                </a:ln>
                <a:solidFill>
                  <a:schemeClr val="tx1"/>
                </a:solidFill>
                <a:effectLst/>
                <a:uLnTx/>
                <a:uFillTx/>
                <a:latin typeface="Calibri"/>
              </a:rPr>
              <a:t> </a:t>
            </a:r>
            <a:r>
              <a:rPr kumimoji="0" lang="en-US" sz="4400" b="0" i="0" u="none" strike="noStrike" kern="1200" cap="none" spc="0" normalizeH="0" baseline="0" noProof="0" dirty="0" smtClean="0">
                <a:ln>
                  <a:noFill/>
                </a:ln>
                <a:solidFill>
                  <a:schemeClr val="tx1"/>
                </a:solidFill>
                <a:effectLst/>
                <a:uLnTx/>
                <a:uFillTx/>
                <a:latin typeface="Calibri"/>
              </a:rPr>
              <a:t>Elementary</a:t>
            </a:r>
            <a:r>
              <a:rPr kumimoji="0" lang="en-US" sz="4400" b="0" i="0" u="none" strike="noStrike" kern="1200" cap="none" spc="0" normalizeH="0" noProof="0" dirty="0" smtClean="0">
                <a:ln>
                  <a:noFill/>
                </a:ln>
                <a:solidFill>
                  <a:schemeClr val="tx1"/>
                </a:solidFill>
                <a:effectLst/>
                <a:uLnTx/>
                <a:uFillTx/>
                <a:latin typeface="Calibri"/>
              </a:rPr>
              <a:t> Classes Receive Mathematics Instruction</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647559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08125" y="2601913"/>
            <a:ext cx="6127750" cy="1652587"/>
          </a:xfrm>
          <a:prstGeom prst="rect">
            <a:avLst/>
          </a:prstGeom>
          <a:solidFill>
            <a:schemeClr val="bg1"/>
          </a:solidFill>
          <a:ln>
            <a:noFill/>
          </a:ln>
          <a:effectLst/>
        </p:spPr>
      </p:pic>
    </p:spTree>
    <p:extLst>
      <p:ext uri="{BB962C8B-B14F-4D97-AF65-F5344CB8AC3E}">
        <p14:creationId xmlns:p14="http://schemas.microsoft.com/office/powerpoint/2010/main" val="1202954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87950460"/>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Average Number of Minutes Spent Teaching Subjects</a:t>
            </a:r>
            <a:r>
              <a:rPr kumimoji="0" lang="en-US" sz="4400" b="0" i="0" u="none" strike="noStrike" kern="1200" cap="none" spc="0" normalizeH="0" noProof="0" dirty="0" smtClean="0">
                <a:ln>
                  <a:noFill/>
                </a:ln>
                <a:solidFill>
                  <a:schemeClr val="tx1"/>
                </a:solidFill>
                <a:effectLst/>
                <a:uLnTx/>
                <a:uFillTx/>
                <a:latin typeface="Calibri"/>
              </a:rPr>
              <a:t> in Self-Contained Classes, by Grades</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465675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934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Mathematics Course</a:t>
            </a:r>
            <a:r>
              <a:rPr kumimoji="0" lang="en-US" sz="6600" b="0" i="0" u="none" strike="noStrike" kern="1200" cap="none" spc="0" normalizeH="0" noProof="0" dirty="0" smtClean="0">
                <a:ln>
                  <a:noFill/>
                </a:ln>
                <a:solidFill>
                  <a:schemeClr val="tx1"/>
                </a:solidFill>
                <a:effectLst/>
                <a:uLnTx/>
                <a:uFillTx/>
                <a:latin typeface="Calibri"/>
              </a:rPr>
              <a:t> Offerings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11366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10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a:t>
            </a:r>
            <a:r>
              <a:rPr kumimoji="0" lang="en-US" sz="4400" b="0" i="0" u="none" strike="noStrike" kern="1200" cap="none" spc="0" normalizeH="0" noProof="0" dirty="0" smtClean="0">
                <a:ln>
                  <a:noFill/>
                </a:ln>
                <a:solidFill>
                  <a:schemeClr val="tx1"/>
                </a:solidFill>
                <a:effectLst/>
                <a:uLnTx/>
                <a:uFillTx/>
                <a:latin typeface="Calibri"/>
              </a:rPr>
              <a: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209800"/>
            <a:ext cx="6111875" cy="2589213"/>
          </a:xfrm>
          <a:prstGeom prst="rect">
            <a:avLst/>
          </a:prstGeom>
          <a:solidFill>
            <a:schemeClr val="bg1"/>
          </a:solidFill>
          <a:ln>
            <a:noFill/>
          </a:ln>
          <a:effectLst/>
        </p:spPr>
      </p:pic>
    </p:spTree>
    <p:extLst>
      <p:ext uri="{BB962C8B-B14F-4D97-AF65-F5344CB8AC3E}">
        <p14:creationId xmlns:p14="http://schemas.microsoft.com/office/powerpoint/2010/main" val="79197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4017</TotalTime>
  <Words>741</Words>
  <Application>Microsoft Office PowerPoint</Application>
  <PresentationFormat>On-screen Show (4:3)</PresentationFormat>
  <Paragraphs>331</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191</cp:revision>
  <cp:lastPrinted>2014-01-24T15:38:22Z</cp:lastPrinted>
  <dcterms:created xsi:type="dcterms:W3CDTF">2013-08-29T15:42:43Z</dcterms:created>
  <dcterms:modified xsi:type="dcterms:W3CDTF">2014-01-29T17:02:34Z</dcterms:modified>
</cp:coreProperties>
</file>