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2.xml" ContentType="application/vnd.openxmlformats-officedocument.drawingml.char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3.xml" ContentType="application/vnd.openxmlformats-officedocument.drawingml.chart+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4.xml" ContentType="application/vnd.openxmlformats-officedocument.drawingml.chart+xml"/>
  <Override PartName="/ppt/notesSlides/notesSlide13.xml" ContentType="application/vnd.openxmlformats-officedocument.presentationml.notesSlide+xml"/>
  <Override PartName="/ppt/charts/chart5.xml" ContentType="application/vnd.openxmlformats-officedocument.drawingml.chart+xml"/>
  <Override PartName="/ppt/notesSlides/notesSlide14.xml" ContentType="application/vnd.openxmlformats-officedocument.presentationml.notesSlide+xml"/>
  <Override PartName="/ppt/charts/chart6.xml" ContentType="application/vnd.openxmlformats-officedocument.drawingml.chart+xml"/>
  <Override PartName="/ppt/notesSlides/notesSlide15.xml" ContentType="application/vnd.openxmlformats-officedocument.presentationml.notesSlide+xml"/>
  <Override PartName="/ppt/charts/chart7.xml" ContentType="application/vnd.openxmlformats-officedocument.drawingml.chart+xml"/>
  <Override PartName="/ppt/notesSlides/notesSlide16.xml" ContentType="application/vnd.openxmlformats-officedocument.presentationml.notesSlide+xml"/>
  <Override PartName="/ppt/charts/chart8.xml" ContentType="application/vnd.openxmlformats-officedocument.drawingml.chart+xml"/>
  <Override PartName="/ppt/notesSlides/notesSlide17.xml" ContentType="application/vnd.openxmlformats-officedocument.presentationml.notesSlide+xml"/>
  <Override PartName="/ppt/charts/chart9.xml" ContentType="application/vnd.openxmlformats-officedocument.drawingml.chart+xml"/>
  <Override PartName="/ppt/notesSlides/notesSlide18.xml" ContentType="application/vnd.openxmlformats-officedocument.presentationml.notesSlide+xml"/>
  <Override PartName="/ppt/charts/chart10.xml" ContentType="application/vnd.openxmlformats-officedocument.drawingml.chart+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rts/chart11.xml" ContentType="application/vnd.openxmlformats-officedocument.drawingml.chart+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rts/chart12.xml" ContentType="application/vnd.openxmlformats-officedocument.drawingml.chart+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rts/chart13.xml" ContentType="application/vnd.openxmlformats-officedocument.drawingml.chart+xml"/>
  <Override PartName="/ppt/notesSlides/notesSlide25.xml" ContentType="application/vnd.openxmlformats-officedocument.presentationml.notesSlide+xml"/>
  <Override PartName="/ppt/charts/chart14.xml" ContentType="application/vnd.openxmlformats-officedocument.drawingml.chart+xml"/>
  <Override PartName="/ppt/notesSlides/notesSlide26.xml" ContentType="application/vnd.openxmlformats-officedocument.presentationml.notesSlide+xml"/>
  <Override PartName="/ppt/charts/chart15.xml" ContentType="application/vnd.openxmlformats-officedocument.drawingml.chart+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charts/chart16.xml" ContentType="application/vnd.openxmlformats-officedocument.drawingml.chart+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charts/chart17.xml" ContentType="application/vnd.openxmlformats-officedocument.drawingml.chart+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charts/chart18.xml" ContentType="application/vnd.openxmlformats-officedocument.drawingml.chart+xml"/>
  <Override PartName="/ppt/notesSlides/notesSlide34.xml" ContentType="application/vnd.openxmlformats-officedocument.presentationml.notesSlide+xml"/>
  <Override PartName="/ppt/charts/chart19.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6"/>
  </p:notesMasterIdLst>
  <p:sldIdLst>
    <p:sldId id="259" r:id="rId2"/>
    <p:sldId id="257" r:id="rId3"/>
    <p:sldId id="261" r:id="rId4"/>
    <p:sldId id="268" r:id="rId5"/>
    <p:sldId id="319" r:id="rId6"/>
    <p:sldId id="320" r:id="rId7"/>
    <p:sldId id="271" r:id="rId8"/>
    <p:sldId id="264" r:id="rId9"/>
    <p:sldId id="321" r:id="rId10"/>
    <p:sldId id="270" r:id="rId11"/>
    <p:sldId id="322" r:id="rId12"/>
    <p:sldId id="318" r:id="rId13"/>
    <p:sldId id="273" r:id="rId14"/>
    <p:sldId id="274" r:id="rId15"/>
    <p:sldId id="275" r:id="rId16"/>
    <p:sldId id="276" r:id="rId17"/>
    <p:sldId id="277" r:id="rId18"/>
    <p:sldId id="278" r:id="rId19"/>
    <p:sldId id="323" r:id="rId20"/>
    <p:sldId id="342" r:id="rId21"/>
    <p:sldId id="324" r:id="rId22"/>
    <p:sldId id="282" r:id="rId23"/>
    <p:sldId id="325" r:id="rId24"/>
    <p:sldId id="283" r:id="rId25"/>
    <p:sldId id="284" r:id="rId26"/>
    <p:sldId id="285" r:id="rId27"/>
    <p:sldId id="326" r:id="rId28"/>
    <p:sldId id="286" r:id="rId29"/>
    <p:sldId id="266" r:id="rId30"/>
    <p:sldId id="327" r:id="rId31"/>
    <p:sldId id="304" r:id="rId32"/>
    <p:sldId id="328" r:id="rId33"/>
    <p:sldId id="308" r:id="rId34"/>
    <p:sldId id="309" r:id="rId3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ordan Brinkman" initials="JB" lastIdx="3"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p:restoredTop sz="68630" autoAdjust="0"/>
  </p:normalViewPr>
  <p:slideViewPr>
    <p:cSldViewPr>
      <p:cViewPr>
        <p:scale>
          <a:sx n="70" d="100"/>
          <a:sy n="70" d="100"/>
        </p:scale>
        <p:origin x="-1068" y="-72"/>
      </p:cViewPr>
      <p:guideLst>
        <p:guide orient="horz" pos="2160"/>
        <p:guide pos="2880"/>
      </p:guideLst>
    </p:cSldViewPr>
  </p:slideViewPr>
  <p:notesTextViewPr>
    <p:cViewPr>
      <p:scale>
        <a:sx n="1" d="1"/>
        <a:sy n="1" d="1"/>
      </p:scale>
      <p:origin x="0" y="0"/>
    </p:cViewPr>
  </p:notesTextViewPr>
  <p:sorterViewPr>
    <p:cViewPr>
      <p:scale>
        <a:sx n="100" d="100"/>
        <a:sy n="100" d="100"/>
      </p:scale>
      <p:origin x="0" y="1015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Worksheet19.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Sheet1!$B$1</c:f>
              <c:strCache>
                <c:ptCount val="1"/>
                <c:pt idx="0">
                  <c:v>All/Most days, every week</c:v>
                </c:pt>
              </c:strCache>
            </c:strRef>
          </c:tx>
          <c:invertIfNegative val="0"/>
          <c:dLbls>
            <c:showLegendKey val="0"/>
            <c:showVal val="1"/>
            <c:showCatName val="0"/>
            <c:showSerName val="0"/>
            <c:showPercent val="0"/>
            <c:showBubbleSize val="0"/>
            <c:showLeaderLines val="0"/>
          </c:dLbls>
          <c:cat>
            <c:strRef>
              <c:f>Sheet1!$A$2:$A$3</c:f>
              <c:strCache>
                <c:ptCount val="2"/>
                <c:pt idx="0">
                  <c:v>Grades K–3</c:v>
                </c:pt>
                <c:pt idx="1">
                  <c:v>Grades 4–6</c:v>
                </c:pt>
              </c:strCache>
            </c:strRef>
          </c:cat>
          <c:val>
            <c:numRef>
              <c:f>Sheet1!$B$2:$B$3</c:f>
              <c:numCache>
                <c:formatCode>General</c:formatCode>
                <c:ptCount val="2"/>
                <c:pt idx="0">
                  <c:v>20</c:v>
                </c:pt>
                <c:pt idx="1">
                  <c:v>35</c:v>
                </c:pt>
              </c:numCache>
            </c:numRef>
          </c:val>
        </c:ser>
        <c:ser>
          <c:idx val="1"/>
          <c:order val="1"/>
          <c:tx>
            <c:strRef>
              <c:f>Sheet1!$C$1</c:f>
              <c:strCache>
                <c:ptCount val="1"/>
                <c:pt idx="0">
                  <c:v>Three or fewer days, every week</c:v>
                </c:pt>
              </c:strCache>
            </c:strRef>
          </c:tx>
          <c:invertIfNegative val="0"/>
          <c:dLbls>
            <c:showLegendKey val="0"/>
            <c:showVal val="1"/>
            <c:showCatName val="0"/>
            <c:showSerName val="0"/>
            <c:showPercent val="0"/>
            <c:showBubbleSize val="0"/>
            <c:showLeaderLines val="0"/>
          </c:dLbls>
          <c:cat>
            <c:strRef>
              <c:f>Sheet1!$A$2:$A$3</c:f>
              <c:strCache>
                <c:ptCount val="2"/>
                <c:pt idx="0">
                  <c:v>Grades K–3</c:v>
                </c:pt>
                <c:pt idx="1">
                  <c:v>Grades 4–6</c:v>
                </c:pt>
              </c:strCache>
            </c:strRef>
          </c:cat>
          <c:val>
            <c:numRef>
              <c:f>Sheet1!$C$2:$C$3</c:f>
              <c:numCache>
                <c:formatCode>General</c:formatCode>
                <c:ptCount val="2"/>
                <c:pt idx="0">
                  <c:v>39</c:v>
                </c:pt>
                <c:pt idx="1">
                  <c:v>33</c:v>
                </c:pt>
              </c:numCache>
            </c:numRef>
          </c:val>
        </c:ser>
        <c:ser>
          <c:idx val="2"/>
          <c:order val="2"/>
          <c:tx>
            <c:strRef>
              <c:f>Sheet1!$D$1</c:f>
              <c:strCache>
                <c:ptCount val="1"/>
                <c:pt idx="0">
                  <c:v>Some weeks, but not every week</c:v>
                </c:pt>
              </c:strCache>
            </c:strRef>
          </c:tx>
          <c:invertIfNegative val="0"/>
          <c:dLbls>
            <c:showLegendKey val="0"/>
            <c:showVal val="1"/>
            <c:showCatName val="0"/>
            <c:showSerName val="0"/>
            <c:showPercent val="0"/>
            <c:showBubbleSize val="0"/>
            <c:showLeaderLines val="0"/>
          </c:dLbls>
          <c:cat>
            <c:strRef>
              <c:f>Sheet1!$A$2:$A$3</c:f>
              <c:strCache>
                <c:ptCount val="2"/>
                <c:pt idx="0">
                  <c:v>Grades K–3</c:v>
                </c:pt>
                <c:pt idx="1">
                  <c:v>Grades 4–6</c:v>
                </c:pt>
              </c:strCache>
            </c:strRef>
          </c:cat>
          <c:val>
            <c:numRef>
              <c:f>Sheet1!$D$2:$D$3</c:f>
              <c:numCache>
                <c:formatCode>General</c:formatCode>
                <c:ptCount val="2"/>
                <c:pt idx="0">
                  <c:v>41</c:v>
                </c:pt>
                <c:pt idx="1">
                  <c:v>32</c:v>
                </c:pt>
              </c:numCache>
            </c:numRef>
          </c:val>
        </c:ser>
        <c:dLbls>
          <c:showLegendKey val="0"/>
          <c:showVal val="0"/>
          <c:showCatName val="0"/>
          <c:showSerName val="0"/>
          <c:showPercent val="0"/>
          <c:showBubbleSize val="0"/>
        </c:dLbls>
        <c:gapWidth val="150"/>
        <c:axId val="33595392"/>
        <c:axId val="33596928"/>
      </c:barChart>
      <c:catAx>
        <c:axId val="33595392"/>
        <c:scaling>
          <c:orientation val="minMax"/>
        </c:scaling>
        <c:delete val="0"/>
        <c:axPos val="b"/>
        <c:majorTickMark val="out"/>
        <c:minorTickMark val="none"/>
        <c:tickLblPos val="nextTo"/>
        <c:crossAx val="33596928"/>
        <c:crosses val="autoZero"/>
        <c:auto val="1"/>
        <c:lblAlgn val="ctr"/>
        <c:lblOffset val="100"/>
        <c:noMultiLvlLbl val="0"/>
      </c:catAx>
      <c:valAx>
        <c:axId val="33596928"/>
        <c:scaling>
          <c:orientation val="minMax"/>
        </c:scaling>
        <c:delete val="0"/>
        <c:axPos val="l"/>
        <c:title>
          <c:tx>
            <c:rich>
              <a:bodyPr rot="-5400000" vert="horz"/>
              <a:lstStyle/>
              <a:p>
                <a:pPr>
                  <a:defRPr/>
                </a:pPr>
                <a:r>
                  <a:rPr lang="en-US" dirty="0" smtClean="0"/>
                  <a:t>Percent of Classes</a:t>
                </a:r>
                <a:endParaRPr lang="en-US" dirty="0"/>
              </a:p>
            </c:rich>
          </c:tx>
          <c:layout/>
          <c:overlay val="0"/>
        </c:title>
        <c:numFmt formatCode="General" sourceLinked="1"/>
        <c:majorTickMark val="out"/>
        <c:minorTickMark val="none"/>
        <c:tickLblPos val="nextTo"/>
        <c:crossAx val="33595392"/>
        <c:crosses val="autoZero"/>
        <c:crossBetween val="between"/>
        <c:majorUnit val="20"/>
      </c:valAx>
    </c:plotArea>
    <c:legend>
      <c:legendPos val="b"/>
      <c:layout/>
      <c:overlay val="0"/>
      <c:txPr>
        <a:bodyPr/>
        <a:lstStyle/>
        <a:p>
          <a:pPr>
            <a:defRPr sz="16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Sheet1!$B$1</c:f>
              <c:strCache>
                <c:ptCount val="1"/>
                <c:pt idx="0">
                  <c:v>Percent of Schools</c:v>
                </c:pt>
              </c:strCache>
            </c:strRef>
          </c:tx>
          <c:invertIfNegative val="0"/>
          <c:dLbls>
            <c:showLegendKey val="0"/>
            <c:showVal val="1"/>
            <c:showCatName val="0"/>
            <c:showSerName val="0"/>
            <c:showPercent val="0"/>
            <c:showBubbleSize val="0"/>
            <c:showLeaderLines val="0"/>
          </c:dLbls>
          <c:cat>
            <c:strRef>
              <c:f>Sheet1!$A$2:$A$6</c:f>
              <c:strCache>
                <c:ptCount val="5"/>
                <c:pt idx="0">
                  <c:v>Any level</c:v>
                </c:pt>
                <c:pt idx="2">
                  <c:v>Non-college prep</c:v>
                </c:pt>
                <c:pt idx="3">
                  <c:v>1st year college prep, including honors</c:v>
                </c:pt>
                <c:pt idx="4">
                  <c:v>2nd year advanced</c:v>
                </c:pt>
              </c:strCache>
            </c:strRef>
          </c:cat>
          <c:val>
            <c:numRef>
              <c:f>Sheet1!$B$2:$B$6</c:f>
              <c:numCache>
                <c:formatCode>General</c:formatCode>
                <c:ptCount val="5"/>
                <c:pt idx="0">
                  <c:v>24</c:v>
                </c:pt>
                <c:pt idx="2">
                  <c:v>14</c:v>
                </c:pt>
                <c:pt idx="3">
                  <c:v>13</c:v>
                </c:pt>
                <c:pt idx="4">
                  <c:v>5</c:v>
                </c:pt>
              </c:numCache>
            </c:numRef>
          </c:val>
        </c:ser>
        <c:dLbls>
          <c:showLegendKey val="0"/>
          <c:showVal val="0"/>
          <c:showCatName val="0"/>
          <c:showSerName val="0"/>
          <c:showPercent val="0"/>
          <c:showBubbleSize val="0"/>
        </c:dLbls>
        <c:gapWidth val="150"/>
        <c:axId val="38766848"/>
        <c:axId val="38772736"/>
      </c:barChart>
      <c:catAx>
        <c:axId val="38766848"/>
        <c:scaling>
          <c:orientation val="minMax"/>
        </c:scaling>
        <c:delete val="0"/>
        <c:axPos val="b"/>
        <c:majorTickMark val="out"/>
        <c:minorTickMark val="none"/>
        <c:tickLblPos val="nextTo"/>
        <c:crossAx val="38772736"/>
        <c:crosses val="autoZero"/>
        <c:auto val="1"/>
        <c:lblAlgn val="ctr"/>
        <c:lblOffset val="100"/>
        <c:noMultiLvlLbl val="0"/>
      </c:catAx>
      <c:valAx>
        <c:axId val="38772736"/>
        <c:scaling>
          <c:orientation val="minMax"/>
          <c:max val="100"/>
        </c:scaling>
        <c:delete val="0"/>
        <c:axPos val="l"/>
        <c:title>
          <c:tx>
            <c:rich>
              <a:bodyPr rot="-5400000" vert="horz"/>
              <a:lstStyle/>
              <a:p>
                <a:pPr>
                  <a:defRPr/>
                </a:pPr>
                <a:r>
                  <a:rPr lang="en-US" dirty="0" smtClean="0"/>
                  <a:t>Percent</a:t>
                </a:r>
                <a:r>
                  <a:rPr lang="en-US" baseline="0" dirty="0" smtClean="0"/>
                  <a:t> of Schools</a:t>
                </a:r>
                <a:endParaRPr lang="en-US" dirty="0"/>
              </a:p>
            </c:rich>
          </c:tx>
          <c:layout/>
          <c:overlay val="0"/>
        </c:title>
        <c:numFmt formatCode="General" sourceLinked="1"/>
        <c:majorTickMark val="out"/>
        <c:minorTickMark val="none"/>
        <c:tickLblPos val="nextTo"/>
        <c:crossAx val="38766848"/>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0"/>
    <c:plotArea>
      <c:layout/>
      <c:barChart>
        <c:barDir val="col"/>
        <c:grouping val="clustered"/>
        <c:varyColors val="0"/>
        <c:ser>
          <c:idx val="0"/>
          <c:order val="0"/>
          <c:tx>
            <c:strRef>
              <c:f>Sheet1!$B$1</c:f>
              <c:strCache>
                <c:ptCount val="1"/>
                <c:pt idx="0">
                  <c:v>AP Biology</c:v>
                </c:pt>
              </c:strCache>
            </c:strRef>
          </c:tx>
          <c:invertIfNegative val="0"/>
          <c:dLbls>
            <c:showLegendKey val="0"/>
            <c:showVal val="1"/>
            <c:showCatName val="0"/>
            <c:showSerName val="0"/>
            <c:showPercent val="0"/>
            <c:showBubbleSize val="0"/>
            <c:showLeaderLines val="0"/>
          </c:dLbls>
          <c:cat>
            <c:strRef>
              <c:f>Sheet1!$A$2:$A$3</c:f>
              <c:strCache>
                <c:ptCount val="2"/>
                <c:pt idx="0">
                  <c:v>Percent High Schools Offering</c:v>
                </c:pt>
                <c:pt idx="1">
                  <c:v>Percent High School Students with Access</c:v>
                </c:pt>
              </c:strCache>
            </c:strRef>
          </c:cat>
          <c:val>
            <c:numRef>
              <c:f>Sheet1!$B$2:$B$3</c:f>
              <c:numCache>
                <c:formatCode>General</c:formatCode>
                <c:ptCount val="2"/>
                <c:pt idx="0">
                  <c:v>43</c:v>
                </c:pt>
                <c:pt idx="1">
                  <c:v>74</c:v>
                </c:pt>
              </c:numCache>
            </c:numRef>
          </c:val>
        </c:ser>
        <c:ser>
          <c:idx val="1"/>
          <c:order val="1"/>
          <c:tx>
            <c:strRef>
              <c:f>Sheet1!$C$1</c:f>
              <c:strCache>
                <c:ptCount val="1"/>
                <c:pt idx="0">
                  <c:v>AP Chemistry</c:v>
                </c:pt>
              </c:strCache>
            </c:strRef>
          </c:tx>
          <c:invertIfNegative val="0"/>
          <c:dLbls>
            <c:showLegendKey val="0"/>
            <c:showVal val="1"/>
            <c:showCatName val="0"/>
            <c:showSerName val="0"/>
            <c:showPercent val="0"/>
            <c:showBubbleSize val="0"/>
            <c:showLeaderLines val="0"/>
          </c:dLbls>
          <c:cat>
            <c:strRef>
              <c:f>Sheet1!$A$2:$A$3</c:f>
              <c:strCache>
                <c:ptCount val="2"/>
                <c:pt idx="0">
                  <c:v>Percent High Schools Offering</c:v>
                </c:pt>
                <c:pt idx="1">
                  <c:v>Percent High School Students with Access</c:v>
                </c:pt>
              </c:strCache>
            </c:strRef>
          </c:cat>
          <c:val>
            <c:numRef>
              <c:f>Sheet1!$C$2:$C$3</c:f>
              <c:numCache>
                <c:formatCode>General</c:formatCode>
                <c:ptCount val="2"/>
                <c:pt idx="0">
                  <c:v>34</c:v>
                </c:pt>
                <c:pt idx="1">
                  <c:v>67</c:v>
                </c:pt>
              </c:numCache>
            </c:numRef>
          </c:val>
        </c:ser>
        <c:ser>
          <c:idx val="2"/>
          <c:order val="2"/>
          <c:tx>
            <c:strRef>
              <c:f>Sheet1!$D$1</c:f>
              <c:strCache>
                <c:ptCount val="1"/>
                <c:pt idx="0">
                  <c:v>AP Physics B</c:v>
                </c:pt>
              </c:strCache>
            </c:strRef>
          </c:tx>
          <c:invertIfNegative val="0"/>
          <c:dLbls>
            <c:showLegendKey val="0"/>
            <c:showVal val="1"/>
            <c:showCatName val="0"/>
            <c:showSerName val="0"/>
            <c:showPercent val="0"/>
            <c:showBubbleSize val="0"/>
            <c:showLeaderLines val="0"/>
          </c:dLbls>
          <c:cat>
            <c:strRef>
              <c:f>Sheet1!$A$2:$A$3</c:f>
              <c:strCache>
                <c:ptCount val="2"/>
                <c:pt idx="0">
                  <c:v>Percent High Schools Offering</c:v>
                </c:pt>
                <c:pt idx="1">
                  <c:v>Percent High School Students with Access</c:v>
                </c:pt>
              </c:strCache>
            </c:strRef>
          </c:cat>
          <c:val>
            <c:numRef>
              <c:f>Sheet1!$D$2:$D$3</c:f>
              <c:numCache>
                <c:formatCode>General</c:formatCode>
                <c:ptCount val="2"/>
                <c:pt idx="0">
                  <c:v>22</c:v>
                </c:pt>
                <c:pt idx="1">
                  <c:v>48</c:v>
                </c:pt>
              </c:numCache>
            </c:numRef>
          </c:val>
        </c:ser>
        <c:ser>
          <c:idx val="3"/>
          <c:order val="3"/>
          <c:tx>
            <c:strRef>
              <c:f>Sheet1!$E$1</c:f>
              <c:strCache>
                <c:ptCount val="1"/>
                <c:pt idx="0">
                  <c:v>AP Env. Science</c:v>
                </c:pt>
              </c:strCache>
            </c:strRef>
          </c:tx>
          <c:invertIfNegative val="0"/>
          <c:dLbls>
            <c:showLegendKey val="0"/>
            <c:showVal val="1"/>
            <c:showCatName val="0"/>
            <c:showSerName val="0"/>
            <c:showPercent val="0"/>
            <c:showBubbleSize val="0"/>
            <c:showLeaderLines val="0"/>
          </c:dLbls>
          <c:cat>
            <c:strRef>
              <c:f>Sheet1!$A$2:$A$3</c:f>
              <c:strCache>
                <c:ptCount val="2"/>
                <c:pt idx="0">
                  <c:v>Percent High Schools Offering</c:v>
                </c:pt>
                <c:pt idx="1">
                  <c:v>Percent High School Students with Access</c:v>
                </c:pt>
              </c:strCache>
            </c:strRef>
          </c:cat>
          <c:val>
            <c:numRef>
              <c:f>Sheet1!$E$2:$E$3</c:f>
              <c:numCache>
                <c:formatCode>General</c:formatCode>
                <c:ptCount val="2"/>
                <c:pt idx="0">
                  <c:v>17</c:v>
                </c:pt>
                <c:pt idx="1">
                  <c:v>38</c:v>
                </c:pt>
              </c:numCache>
            </c:numRef>
          </c:val>
        </c:ser>
        <c:ser>
          <c:idx val="4"/>
          <c:order val="4"/>
          <c:tx>
            <c:strRef>
              <c:f>Sheet1!$F$1</c:f>
              <c:strCache>
                <c:ptCount val="1"/>
                <c:pt idx="0">
                  <c:v>AP Physics C</c:v>
                </c:pt>
              </c:strCache>
            </c:strRef>
          </c:tx>
          <c:invertIfNegative val="0"/>
          <c:dLbls>
            <c:showLegendKey val="0"/>
            <c:showVal val="1"/>
            <c:showCatName val="0"/>
            <c:showSerName val="0"/>
            <c:showPercent val="0"/>
            <c:showBubbleSize val="0"/>
            <c:showLeaderLines val="0"/>
          </c:dLbls>
          <c:cat>
            <c:strRef>
              <c:f>Sheet1!$A$2:$A$3</c:f>
              <c:strCache>
                <c:ptCount val="2"/>
                <c:pt idx="0">
                  <c:v>Percent High Schools Offering</c:v>
                </c:pt>
                <c:pt idx="1">
                  <c:v>Percent High School Students with Access</c:v>
                </c:pt>
              </c:strCache>
            </c:strRef>
          </c:cat>
          <c:val>
            <c:numRef>
              <c:f>Sheet1!$F$2:$F$3</c:f>
              <c:numCache>
                <c:formatCode>General</c:formatCode>
                <c:ptCount val="2"/>
                <c:pt idx="0">
                  <c:v>12</c:v>
                </c:pt>
                <c:pt idx="1">
                  <c:v>25</c:v>
                </c:pt>
              </c:numCache>
            </c:numRef>
          </c:val>
        </c:ser>
        <c:dLbls>
          <c:showLegendKey val="0"/>
          <c:showVal val="0"/>
          <c:showCatName val="0"/>
          <c:showSerName val="0"/>
          <c:showPercent val="0"/>
          <c:showBubbleSize val="0"/>
        </c:dLbls>
        <c:gapWidth val="150"/>
        <c:axId val="38461824"/>
        <c:axId val="38463360"/>
      </c:barChart>
      <c:catAx>
        <c:axId val="38461824"/>
        <c:scaling>
          <c:orientation val="minMax"/>
        </c:scaling>
        <c:delete val="0"/>
        <c:axPos val="b"/>
        <c:numFmt formatCode="General" sourceLinked="1"/>
        <c:majorTickMark val="out"/>
        <c:minorTickMark val="none"/>
        <c:tickLblPos val="nextTo"/>
        <c:txPr>
          <a:bodyPr/>
          <a:lstStyle/>
          <a:p>
            <a:pPr>
              <a:defRPr sz="1800"/>
            </a:pPr>
            <a:endParaRPr lang="en-US"/>
          </a:p>
        </c:txPr>
        <c:crossAx val="38463360"/>
        <c:crosses val="autoZero"/>
        <c:auto val="1"/>
        <c:lblAlgn val="ctr"/>
        <c:lblOffset val="100"/>
        <c:noMultiLvlLbl val="0"/>
      </c:catAx>
      <c:valAx>
        <c:axId val="38463360"/>
        <c:scaling>
          <c:orientation val="minMax"/>
          <c:max val="100"/>
        </c:scaling>
        <c:delete val="0"/>
        <c:axPos val="l"/>
        <c:numFmt formatCode="General" sourceLinked="1"/>
        <c:majorTickMark val="out"/>
        <c:minorTickMark val="none"/>
        <c:tickLblPos val="nextTo"/>
        <c:crossAx val="38461824"/>
        <c:crosses val="autoZero"/>
        <c:crossBetween val="between"/>
        <c:majorUnit val="20"/>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Sheet1!$B$1</c:f>
              <c:strCache>
                <c:ptCount val="1"/>
                <c:pt idx="0">
                  <c:v>Percent of Schools</c:v>
                </c:pt>
              </c:strCache>
            </c:strRef>
          </c:tx>
          <c:invertIfNegative val="0"/>
          <c:dLbls>
            <c:showLegendKey val="0"/>
            <c:showVal val="1"/>
            <c:showCatName val="0"/>
            <c:showSerName val="0"/>
            <c:showPercent val="0"/>
            <c:showBubbleSize val="0"/>
            <c:showLeaderLines val="0"/>
          </c:dLbls>
          <c:cat>
            <c:strRef>
              <c:f>Sheet1!$A$2:$A$7</c:f>
              <c:strCache>
                <c:ptCount val="6"/>
                <c:pt idx="0">
                  <c:v>0 courses</c:v>
                </c:pt>
                <c:pt idx="1">
                  <c:v>1 course</c:v>
                </c:pt>
                <c:pt idx="2">
                  <c:v>2 courses</c:v>
                </c:pt>
                <c:pt idx="3">
                  <c:v>3 courses</c:v>
                </c:pt>
                <c:pt idx="4">
                  <c:v>4 courses</c:v>
                </c:pt>
                <c:pt idx="5">
                  <c:v>5 courses</c:v>
                </c:pt>
              </c:strCache>
            </c:strRef>
          </c:cat>
          <c:val>
            <c:numRef>
              <c:f>Sheet1!$B$2:$B$7</c:f>
              <c:numCache>
                <c:formatCode>General</c:formatCode>
                <c:ptCount val="6"/>
                <c:pt idx="0">
                  <c:v>53</c:v>
                </c:pt>
                <c:pt idx="1">
                  <c:v>11</c:v>
                </c:pt>
                <c:pt idx="2">
                  <c:v>10</c:v>
                </c:pt>
                <c:pt idx="3">
                  <c:v>11</c:v>
                </c:pt>
                <c:pt idx="4">
                  <c:v>10</c:v>
                </c:pt>
                <c:pt idx="5">
                  <c:v>5</c:v>
                </c:pt>
              </c:numCache>
            </c:numRef>
          </c:val>
        </c:ser>
        <c:dLbls>
          <c:showLegendKey val="0"/>
          <c:showVal val="0"/>
          <c:showCatName val="0"/>
          <c:showSerName val="0"/>
          <c:showPercent val="0"/>
          <c:showBubbleSize val="0"/>
        </c:dLbls>
        <c:gapWidth val="150"/>
        <c:axId val="92698496"/>
        <c:axId val="92700032"/>
      </c:barChart>
      <c:catAx>
        <c:axId val="92698496"/>
        <c:scaling>
          <c:orientation val="minMax"/>
        </c:scaling>
        <c:delete val="0"/>
        <c:axPos val="b"/>
        <c:majorTickMark val="out"/>
        <c:minorTickMark val="none"/>
        <c:tickLblPos val="nextTo"/>
        <c:crossAx val="92700032"/>
        <c:crosses val="autoZero"/>
        <c:auto val="1"/>
        <c:lblAlgn val="ctr"/>
        <c:lblOffset val="100"/>
        <c:noMultiLvlLbl val="0"/>
      </c:catAx>
      <c:valAx>
        <c:axId val="92700032"/>
        <c:scaling>
          <c:orientation val="minMax"/>
        </c:scaling>
        <c:delete val="0"/>
        <c:axPos val="l"/>
        <c:title>
          <c:tx>
            <c:rich>
              <a:bodyPr rot="-5400000" vert="horz"/>
              <a:lstStyle/>
              <a:p>
                <a:pPr>
                  <a:defRPr/>
                </a:pPr>
                <a:r>
                  <a:rPr lang="en-US" dirty="0" smtClean="0"/>
                  <a:t>Percent</a:t>
                </a:r>
                <a:r>
                  <a:rPr lang="en-US" baseline="0" dirty="0" smtClean="0"/>
                  <a:t> of Schools</a:t>
                </a:r>
                <a:endParaRPr lang="en-US" dirty="0"/>
              </a:p>
            </c:rich>
          </c:tx>
          <c:layout/>
          <c:overlay val="0"/>
        </c:title>
        <c:numFmt formatCode="General" sourceLinked="1"/>
        <c:majorTickMark val="out"/>
        <c:minorTickMark val="none"/>
        <c:tickLblPos val="nextTo"/>
        <c:crossAx val="92698496"/>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Sheet1!$B$1</c:f>
              <c:strCache>
                <c:ptCount val="1"/>
                <c:pt idx="0">
                  <c:v>Average Number of Courses</c:v>
                </c:pt>
              </c:strCache>
            </c:strRef>
          </c:tx>
          <c:invertIfNegative val="0"/>
          <c:dLbls>
            <c:showLegendKey val="0"/>
            <c:showVal val="1"/>
            <c:showCatName val="0"/>
            <c:showSerName val="0"/>
            <c:showPercent val="0"/>
            <c:showBubbleSize val="0"/>
            <c:showLeaderLines val="0"/>
          </c:dLbls>
          <c:cat>
            <c:strRef>
              <c:f>Sheet1!$A$2:$A$5</c:f>
              <c:strCache>
                <c:ptCount val="4"/>
                <c:pt idx="0">
                  <c:v>Lowest Poverty Schools</c:v>
                </c:pt>
                <c:pt idx="1">
                  <c:v>Second Quartile</c:v>
                </c:pt>
                <c:pt idx="2">
                  <c:v>Third Quartile</c:v>
                </c:pt>
                <c:pt idx="3">
                  <c:v>Highest Poverty Schools</c:v>
                </c:pt>
              </c:strCache>
            </c:strRef>
          </c:cat>
          <c:val>
            <c:numRef>
              <c:f>Sheet1!$B$2:$B$5</c:f>
              <c:numCache>
                <c:formatCode>General</c:formatCode>
                <c:ptCount val="4"/>
                <c:pt idx="0">
                  <c:v>2</c:v>
                </c:pt>
                <c:pt idx="1">
                  <c:v>1.5</c:v>
                </c:pt>
                <c:pt idx="2">
                  <c:v>1.1000000000000001</c:v>
                </c:pt>
                <c:pt idx="3">
                  <c:v>1.1000000000000001</c:v>
                </c:pt>
              </c:numCache>
            </c:numRef>
          </c:val>
        </c:ser>
        <c:dLbls>
          <c:showLegendKey val="0"/>
          <c:showVal val="0"/>
          <c:showCatName val="0"/>
          <c:showSerName val="0"/>
          <c:showPercent val="0"/>
          <c:showBubbleSize val="0"/>
        </c:dLbls>
        <c:gapWidth val="150"/>
        <c:axId val="92654976"/>
        <c:axId val="92734976"/>
      </c:barChart>
      <c:catAx>
        <c:axId val="92654976"/>
        <c:scaling>
          <c:orientation val="minMax"/>
        </c:scaling>
        <c:delete val="0"/>
        <c:axPos val="b"/>
        <c:title>
          <c:tx>
            <c:rich>
              <a:bodyPr/>
              <a:lstStyle/>
              <a:p>
                <a:pPr algn="ctr">
                  <a:defRPr/>
                </a:pPr>
                <a:r>
                  <a:rPr lang="en-US" sz="1800" b="1" i="0" baseline="0" dirty="0" smtClean="0">
                    <a:effectLst/>
                    <a:latin typeface="+mn-lt"/>
                  </a:rPr>
                  <a:t>Quartile of Schools Based on Percentage of Students Eligible for Free/Reduced-Price Lunch</a:t>
                </a:r>
                <a:endParaRPr lang="en-US" dirty="0">
                  <a:effectLst/>
                  <a:latin typeface="+mn-lt"/>
                </a:endParaRPr>
              </a:p>
            </c:rich>
          </c:tx>
          <c:layout/>
          <c:overlay val="0"/>
        </c:title>
        <c:majorTickMark val="out"/>
        <c:minorTickMark val="none"/>
        <c:tickLblPos val="nextTo"/>
        <c:crossAx val="92734976"/>
        <c:crosses val="autoZero"/>
        <c:auto val="1"/>
        <c:lblAlgn val="ctr"/>
        <c:lblOffset val="100"/>
        <c:noMultiLvlLbl val="0"/>
      </c:catAx>
      <c:valAx>
        <c:axId val="92734976"/>
        <c:scaling>
          <c:orientation val="minMax"/>
          <c:max val="3"/>
        </c:scaling>
        <c:delete val="0"/>
        <c:axPos val="l"/>
        <c:title>
          <c:tx>
            <c:rich>
              <a:bodyPr rot="-5400000" vert="horz"/>
              <a:lstStyle/>
              <a:p>
                <a:pPr>
                  <a:defRPr/>
                </a:pPr>
                <a:r>
                  <a:rPr lang="en-US" dirty="0" smtClean="0"/>
                  <a:t>Average</a:t>
                </a:r>
                <a:r>
                  <a:rPr lang="en-US" baseline="0" dirty="0" smtClean="0"/>
                  <a:t> Number of Courses</a:t>
                </a:r>
                <a:endParaRPr lang="en-US" dirty="0"/>
              </a:p>
            </c:rich>
          </c:tx>
          <c:layout/>
          <c:overlay val="0"/>
        </c:title>
        <c:numFmt formatCode="General" sourceLinked="1"/>
        <c:majorTickMark val="out"/>
        <c:minorTickMark val="none"/>
        <c:tickLblPos val="nextTo"/>
        <c:crossAx val="9265497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Sheet1!$B$1</c:f>
              <c:strCache>
                <c:ptCount val="1"/>
                <c:pt idx="0">
                  <c:v>Average Number of Courses</c:v>
                </c:pt>
              </c:strCache>
            </c:strRef>
          </c:tx>
          <c:invertIfNegative val="0"/>
          <c:dLbls>
            <c:showLegendKey val="0"/>
            <c:showVal val="1"/>
            <c:showCatName val="0"/>
            <c:showSerName val="0"/>
            <c:showPercent val="0"/>
            <c:showBubbleSize val="0"/>
            <c:showLeaderLines val="0"/>
          </c:dLbls>
          <c:cat>
            <c:strRef>
              <c:f>Sheet1!$A$2:$A$5</c:f>
              <c:strCache>
                <c:ptCount val="4"/>
                <c:pt idx="0">
                  <c:v>Smallest Schools</c:v>
                </c:pt>
                <c:pt idx="1">
                  <c:v>Second Group</c:v>
                </c:pt>
                <c:pt idx="2">
                  <c:v>Third Group</c:v>
                </c:pt>
                <c:pt idx="3">
                  <c:v>Largest Schools</c:v>
                </c:pt>
              </c:strCache>
            </c:strRef>
          </c:cat>
          <c:val>
            <c:numRef>
              <c:f>Sheet1!$B$2:$B$5</c:f>
              <c:numCache>
                <c:formatCode>General</c:formatCode>
                <c:ptCount val="4"/>
                <c:pt idx="0">
                  <c:v>0.7</c:v>
                </c:pt>
                <c:pt idx="1">
                  <c:v>1.2</c:v>
                </c:pt>
                <c:pt idx="2">
                  <c:v>2.1</c:v>
                </c:pt>
                <c:pt idx="3">
                  <c:v>2.8</c:v>
                </c:pt>
              </c:numCache>
            </c:numRef>
          </c:val>
        </c:ser>
        <c:dLbls>
          <c:showLegendKey val="0"/>
          <c:showVal val="0"/>
          <c:showCatName val="0"/>
          <c:showSerName val="0"/>
          <c:showPercent val="0"/>
          <c:showBubbleSize val="0"/>
        </c:dLbls>
        <c:gapWidth val="150"/>
        <c:axId val="92769664"/>
        <c:axId val="38094336"/>
      </c:barChart>
      <c:catAx>
        <c:axId val="92769664"/>
        <c:scaling>
          <c:orientation val="minMax"/>
        </c:scaling>
        <c:delete val="0"/>
        <c:axPos val="b"/>
        <c:title>
          <c:tx>
            <c:rich>
              <a:bodyPr/>
              <a:lstStyle/>
              <a:p>
                <a:pPr>
                  <a:defRPr/>
                </a:pPr>
                <a:r>
                  <a:rPr lang="en-US" sz="1800" b="1" i="0" baseline="0" dirty="0" smtClean="0">
                    <a:effectLst/>
                    <a:latin typeface="+mn-lt"/>
                  </a:rPr>
                  <a:t>Quartile of Schools Based on School Size</a:t>
                </a:r>
                <a:endParaRPr lang="en-US" dirty="0">
                  <a:effectLst/>
                  <a:latin typeface="+mn-lt"/>
                </a:endParaRPr>
              </a:p>
            </c:rich>
          </c:tx>
          <c:layout/>
          <c:overlay val="0"/>
        </c:title>
        <c:majorTickMark val="out"/>
        <c:minorTickMark val="none"/>
        <c:tickLblPos val="nextTo"/>
        <c:crossAx val="38094336"/>
        <c:crosses val="autoZero"/>
        <c:auto val="1"/>
        <c:lblAlgn val="ctr"/>
        <c:lblOffset val="100"/>
        <c:noMultiLvlLbl val="0"/>
      </c:catAx>
      <c:valAx>
        <c:axId val="38094336"/>
        <c:scaling>
          <c:orientation val="minMax"/>
        </c:scaling>
        <c:delete val="0"/>
        <c:axPos val="l"/>
        <c:title>
          <c:tx>
            <c:rich>
              <a:bodyPr rot="-5400000" vert="horz"/>
              <a:lstStyle/>
              <a:p>
                <a:pPr>
                  <a:defRPr/>
                </a:pPr>
                <a:r>
                  <a:rPr lang="en-US" dirty="0" smtClean="0"/>
                  <a:t>Average</a:t>
                </a:r>
                <a:r>
                  <a:rPr lang="en-US" baseline="0" dirty="0" smtClean="0"/>
                  <a:t> Number of Courses</a:t>
                </a:r>
                <a:endParaRPr lang="en-US" dirty="0"/>
              </a:p>
            </c:rich>
          </c:tx>
          <c:layout/>
          <c:overlay val="0"/>
        </c:title>
        <c:numFmt formatCode="General" sourceLinked="1"/>
        <c:majorTickMark val="out"/>
        <c:minorTickMark val="none"/>
        <c:tickLblPos val="nextTo"/>
        <c:crossAx val="92769664"/>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Sheet1!$B$1</c:f>
              <c:strCache>
                <c:ptCount val="1"/>
                <c:pt idx="0">
                  <c:v>Average Number of Courses</c:v>
                </c:pt>
              </c:strCache>
            </c:strRef>
          </c:tx>
          <c:invertIfNegative val="0"/>
          <c:dLbls>
            <c:showLegendKey val="0"/>
            <c:showVal val="1"/>
            <c:showCatName val="0"/>
            <c:showSerName val="0"/>
            <c:showPercent val="0"/>
            <c:showBubbleSize val="0"/>
            <c:showLeaderLines val="0"/>
          </c:dLbls>
          <c:cat>
            <c:strRef>
              <c:f>Sheet1!$A$2:$A$4</c:f>
              <c:strCache>
                <c:ptCount val="3"/>
                <c:pt idx="0">
                  <c:v>Rural</c:v>
                </c:pt>
                <c:pt idx="1">
                  <c:v>Suburban</c:v>
                </c:pt>
                <c:pt idx="2">
                  <c:v>Urban</c:v>
                </c:pt>
              </c:strCache>
            </c:strRef>
          </c:cat>
          <c:val>
            <c:numRef>
              <c:f>Sheet1!$B$2:$B$4</c:f>
              <c:numCache>
                <c:formatCode>General</c:formatCode>
                <c:ptCount val="3"/>
                <c:pt idx="0">
                  <c:v>0.7</c:v>
                </c:pt>
                <c:pt idx="1">
                  <c:v>1.7</c:v>
                </c:pt>
                <c:pt idx="2">
                  <c:v>1.7</c:v>
                </c:pt>
              </c:numCache>
            </c:numRef>
          </c:val>
        </c:ser>
        <c:dLbls>
          <c:showLegendKey val="0"/>
          <c:showVal val="0"/>
          <c:showCatName val="0"/>
          <c:showSerName val="0"/>
          <c:showPercent val="0"/>
          <c:showBubbleSize val="0"/>
        </c:dLbls>
        <c:gapWidth val="150"/>
        <c:axId val="38153600"/>
        <c:axId val="38163968"/>
      </c:barChart>
      <c:catAx>
        <c:axId val="38153600"/>
        <c:scaling>
          <c:orientation val="minMax"/>
        </c:scaling>
        <c:delete val="0"/>
        <c:axPos val="b"/>
        <c:title>
          <c:tx>
            <c:rich>
              <a:bodyPr/>
              <a:lstStyle/>
              <a:p>
                <a:pPr>
                  <a:defRPr/>
                </a:pPr>
                <a:r>
                  <a:rPr lang="en-US" dirty="0" smtClean="0"/>
                  <a:t>Community Type</a:t>
                </a:r>
                <a:endParaRPr lang="en-US" dirty="0"/>
              </a:p>
            </c:rich>
          </c:tx>
          <c:layout/>
          <c:overlay val="0"/>
        </c:title>
        <c:majorTickMark val="out"/>
        <c:minorTickMark val="none"/>
        <c:tickLblPos val="nextTo"/>
        <c:crossAx val="38163968"/>
        <c:crosses val="autoZero"/>
        <c:auto val="1"/>
        <c:lblAlgn val="ctr"/>
        <c:lblOffset val="100"/>
        <c:noMultiLvlLbl val="0"/>
      </c:catAx>
      <c:valAx>
        <c:axId val="38163968"/>
        <c:scaling>
          <c:orientation val="minMax"/>
          <c:max val="3"/>
        </c:scaling>
        <c:delete val="0"/>
        <c:axPos val="l"/>
        <c:title>
          <c:tx>
            <c:rich>
              <a:bodyPr rot="-5400000" vert="horz"/>
              <a:lstStyle/>
              <a:p>
                <a:pPr>
                  <a:defRPr/>
                </a:pPr>
                <a:r>
                  <a:rPr lang="en-US" dirty="0" smtClean="0"/>
                  <a:t>Average</a:t>
                </a:r>
                <a:r>
                  <a:rPr lang="en-US" baseline="0" dirty="0" smtClean="0"/>
                  <a:t> Number of Courses</a:t>
                </a:r>
                <a:endParaRPr lang="en-US" dirty="0"/>
              </a:p>
            </c:rich>
          </c:tx>
          <c:layout/>
          <c:overlay val="0"/>
        </c:title>
        <c:numFmt formatCode="General" sourceLinked="1"/>
        <c:majorTickMark val="out"/>
        <c:minorTickMark val="none"/>
        <c:tickLblPos val="nextTo"/>
        <c:crossAx val="38153600"/>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Percent of Schools</c:v>
                </c:pt>
              </c:strCache>
            </c:strRef>
          </c:tx>
          <c:invertIfNegative val="0"/>
          <c:dLbls>
            <c:showLegendKey val="0"/>
            <c:showVal val="1"/>
            <c:showCatName val="0"/>
            <c:showSerName val="0"/>
            <c:showPercent val="0"/>
            <c:showBubbleSize val="0"/>
            <c:showLeaderLines val="0"/>
          </c:dLbls>
          <c:cat>
            <c:strRef>
              <c:f>Sheet1!$A$2:$A$7</c:f>
              <c:strCache>
                <c:ptCount val="6"/>
                <c:pt idx="0">
                  <c:v>Students go to another K–12 school for instruction</c:v>
                </c:pt>
                <c:pt idx="1">
                  <c:v>Science/engineering courses offered by telecommunications</c:v>
                </c:pt>
                <c:pt idx="2">
                  <c:v>Students go to Career/Technical Education Center for instruction</c:v>
                </c:pt>
                <c:pt idx="3">
                  <c:v>Students go to college or university for instruction</c:v>
                </c:pt>
                <c:pt idx="4">
                  <c:v>Concurrent credit/dual enrollment courses</c:v>
                </c:pt>
                <c:pt idx="5">
                  <c:v>Physics courses, on or off site</c:v>
                </c:pt>
              </c:strCache>
            </c:strRef>
          </c:cat>
          <c:val>
            <c:numRef>
              <c:f>Sheet1!$B$2:$B$7</c:f>
              <c:numCache>
                <c:formatCode>General</c:formatCode>
                <c:ptCount val="6"/>
                <c:pt idx="0">
                  <c:v>8</c:v>
                </c:pt>
                <c:pt idx="1">
                  <c:v>18</c:v>
                </c:pt>
                <c:pt idx="2">
                  <c:v>22</c:v>
                </c:pt>
                <c:pt idx="3">
                  <c:v>22</c:v>
                </c:pt>
                <c:pt idx="4">
                  <c:v>28</c:v>
                </c:pt>
                <c:pt idx="5">
                  <c:v>88</c:v>
                </c:pt>
              </c:numCache>
            </c:numRef>
          </c:val>
        </c:ser>
        <c:dLbls>
          <c:showLegendKey val="0"/>
          <c:showVal val="0"/>
          <c:showCatName val="0"/>
          <c:showSerName val="0"/>
          <c:showPercent val="0"/>
          <c:showBubbleSize val="0"/>
        </c:dLbls>
        <c:gapWidth val="150"/>
        <c:axId val="33805824"/>
        <c:axId val="33807360"/>
      </c:barChart>
      <c:catAx>
        <c:axId val="33805824"/>
        <c:scaling>
          <c:orientation val="minMax"/>
        </c:scaling>
        <c:delete val="0"/>
        <c:axPos val="l"/>
        <c:majorTickMark val="out"/>
        <c:minorTickMark val="none"/>
        <c:tickLblPos val="nextTo"/>
        <c:txPr>
          <a:bodyPr/>
          <a:lstStyle/>
          <a:p>
            <a:pPr>
              <a:defRPr sz="1600"/>
            </a:pPr>
            <a:endParaRPr lang="en-US"/>
          </a:p>
        </c:txPr>
        <c:crossAx val="33807360"/>
        <c:crosses val="autoZero"/>
        <c:auto val="1"/>
        <c:lblAlgn val="ctr"/>
        <c:lblOffset val="100"/>
        <c:noMultiLvlLbl val="0"/>
      </c:catAx>
      <c:valAx>
        <c:axId val="33807360"/>
        <c:scaling>
          <c:orientation val="minMax"/>
        </c:scaling>
        <c:delete val="0"/>
        <c:axPos val="b"/>
        <c:title>
          <c:tx>
            <c:rich>
              <a:bodyPr rot="0" vert="horz"/>
              <a:lstStyle/>
              <a:p>
                <a:pPr>
                  <a:defRPr/>
                </a:pPr>
                <a:r>
                  <a:rPr lang="en-US" dirty="0" smtClean="0"/>
                  <a:t>Percent</a:t>
                </a:r>
                <a:r>
                  <a:rPr lang="en-US" baseline="0" dirty="0" smtClean="0"/>
                  <a:t> of Schools</a:t>
                </a:r>
                <a:endParaRPr lang="en-US" dirty="0"/>
              </a:p>
            </c:rich>
          </c:tx>
          <c:layout/>
          <c:overlay val="0"/>
        </c:title>
        <c:numFmt formatCode="General" sourceLinked="1"/>
        <c:majorTickMark val="out"/>
        <c:minorTickMark val="none"/>
        <c:tickLblPos val="nextTo"/>
        <c:crossAx val="33805824"/>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Sheet1!$B$1</c:f>
              <c:strCache>
                <c:ptCount val="1"/>
                <c:pt idx="0">
                  <c:v>Mostly low achievers</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Sheet1!$B$2:$B$4</c:f>
              <c:numCache>
                <c:formatCode>General</c:formatCode>
                <c:ptCount val="3"/>
                <c:pt idx="0">
                  <c:v>10</c:v>
                </c:pt>
                <c:pt idx="1">
                  <c:v>14</c:v>
                </c:pt>
                <c:pt idx="2">
                  <c:v>13</c:v>
                </c:pt>
              </c:numCache>
            </c:numRef>
          </c:val>
        </c:ser>
        <c:ser>
          <c:idx val="1"/>
          <c:order val="1"/>
          <c:tx>
            <c:strRef>
              <c:f>Sheet1!$C$1</c:f>
              <c:strCache>
                <c:ptCount val="1"/>
                <c:pt idx="0">
                  <c:v>Mostly average achievers</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Sheet1!$C$2:$C$4</c:f>
              <c:numCache>
                <c:formatCode>General</c:formatCode>
                <c:ptCount val="3"/>
                <c:pt idx="0">
                  <c:v>37</c:v>
                </c:pt>
                <c:pt idx="1">
                  <c:v>33</c:v>
                </c:pt>
                <c:pt idx="2">
                  <c:v>30</c:v>
                </c:pt>
              </c:numCache>
            </c:numRef>
          </c:val>
        </c:ser>
        <c:ser>
          <c:idx val="2"/>
          <c:order val="2"/>
          <c:tx>
            <c:strRef>
              <c:f>Sheet1!$D$1</c:f>
              <c:strCache>
                <c:ptCount val="1"/>
                <c:pt idx="0">
                  <c:v>Mostly high achievers</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Sheet1!$D$2:$D$4</c:f>
              <c:numCache>
                <c:formatCode>General</c:formatCode>
                <c:ptCount val="3"/>
                <c:pt idx="0">
                  <c:v>9</c:v>
                </c:pt>
                <c:pt idx="1">
                  <c:v>13</c:v>
                </c:pt>
                <c:pt idx="2">
                  <c:v>28</c:v>
                </c:pt>
              </c:numCache>
            </c:numRef>
          </c:val>
        </c:ser>
        <c:ser>
          <c:idx val="3"/>
          <c:order val="3"/>
          <c:tx>
            <c:strRef>
              <c:f>Sheet1!$E$1</c:f>
              <c:strCache>
                <c:ptCount val="1"/>
                <c:pt idx="0">
                  <c:v>A mixture of levels</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Sheet1!$E$2:$E$4</c:f>
              <c:numCache>
                <c:formatCode>General</c:formatCode>
                <c:ptCount val="3"/>
                <c:pt idx="0">
                  <c:v>45</c:v>
                </c:pt>
                <c:pt idx="1">
                  <c:v>39</c:v>
                </c:pt>
                <c:pt idx="2">
                  <c:v>29</c:v>
                </c:pt>
              </c:numCache>
            </c:numRef>
          </c:val>
        </c:ser>
        <c:dLbls>
          <c:showLegendKey val="0"/>
          <c:showVal val="0"/>
          <c:showCatName val="0"/>
          <c:showSerName val="0"/>
          <c:showPercent val="0"/>
          <c:showBubbleSize val="0"/>
        </c:dLbls>
        <c:gapWidth val="150"/>
        <c:axId val="95548160"/>
        <c:axId val="95549696"/>
      </c:barChart>
      <c:catAx>
        <c:axId val="95548160"/>
        <c:scaling>
          <c:orientation val="minMax"/>
        </c:scaling>
        <c:delete val="0"/>
        <c:axPos val="b"/>
        <c:majorTickMark val="out"/>
        <c:minorTickMark val="none"/>
        <c:tickLblPos val="nextTo"/>
        <c:crossAx val="95549696"/>
        <c:crosses val="autoZero"/>
        <c:auto val="1"/>
        <c:lblAlgn val="ctr"/>
        <c:lblOffset val="100"/>
        <c:noMultiLvlLbl val="0"/>
      </c:catAx>
      <c:valAx>
        <c:axId val="95549696"/>
        <c:scaling>
          <c:orientation val="minMax"/>
        </c:scaling>
        <c:delete val="0"/>
        <c:axPos val="l"/>
        <c:title>
          <c:tx>
            <c:rich>
              <a:bodyPr rot="-5400000" vert="horz"/>
              <a:lstStyle/>
              <a:p>
                <a:pPr>
                  <a:defRPr/>
                </a:pPr>
                <a:r>
                  <a:rPr lang="en-US" dirty="0" smtClean="0"/>
                  <a:t>Percent of Classes</a:t>
                </a:r>
                <a:endParaRPr lang="en-US" dirty="0"/>
              </a:p>
            </c:rich>
          </c:tx>
          <c:layout/>
          <c:overlay val="0"/>
        </c:title>
        <c:numFmt formatCode="General" sourceLinked="1"/>
        <c:majorTickMark val="out"/>
        <c:minorTickMark val="none"/>
        <c:tickLblPos val="nextTo"/>
        <c:crossAx val="95548160"/>
        <c:crosses val="autoZero"/>
        <c:crossBetween val="between"/>
        <c:majorUnit val="20"/>
      </c:valAx>
    </c:plotArea>
    <c:legend>
      <c:legendPos val="b"/>
      <c:layout/>
      <c:overlay val="0"/>
    </c:legend>
    <c:plotVisOnly val="1"/>
    <c:dispBlanksAs val="gap"/>
    <c:showDLblsOverMax val="0"/>
  </c:chart>
  <c:txPr>
    <a:bodyPr/>
    <a:lstStyle/>
    <a:p>
      <a:pPr>
        <a:defRPr sz="1800"/>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Sheet1!$B$1</c:f>
              <c:strCache>
                <c:ptCount val="1"/>
                <c:pt idx="0">
                  <c:v>Female</c:v>
                </c:pt>
              </c:strCache>
            </c:strRef>
          </c:tx>
          <c:invertIfNegative val="0"/>
          <c:dLbls>
            <c:showLegendKey val="0"/>
            <c:showVal val="1"/>
            <c:showCatName val="0"/>
            <c:showSerName val="0"/>
            <c:showPercent val="0"/>
            <c:showBubbleSize val="0"/>
            <c:showLeaderLines val="0"/>
          </c:dLbls>
          <c:cat>
            <c:strRef>
              <c:f>Sheet1!$A$2:$A$6</c:f>
              <c:strCache>
                <c:ptCount val="5"/>
                <c:pt idx="0">
                  <c:v>Non-college prep</c:v>
                </c:pt>
                <c:pt idx="1">
                  <c:v>1st Year Biology</c:v>
                </c:pt>
                <c:pt idx="2">
                  <c:v>1st Year Chemistry</c:v>
                </c:pt>
                <c:pt idx="3">
                  <c:v>1st Year Physics</c:v>
                </c:pt>
                <c:pt idx="4">
                  <c:v>Advanced Science Courses</c:v>
                </c:pt>
              </c:strCache>
            </c:strRef>
          </c:cat>
          <c:val>
            <c:numRef>
              <c:f>Sheet1!$B$2:$B$6</c:f>
              <c:numCache>
                <c:formatCode>General</c:formatCode>
                <c:ptCount val="5"/>
                <c:pt idx="0">
                  <c:v>46</c:v>
                </c:pt>
                <c:pt idx="1">
                  <c:v>49</c:v>
                </c:pt>
                <c:pt idx="2">
                  <c:v>51</c:v>
                </c:pt>
                <c:pt idx="3">
                  <c:v>49</c:v>
                </c:pt>
                <c:pt idx="4">
                  <c:v>54</c:v>
                </c:pt>
              </c:numCache>
            </c:numRef>
          </c:val>
        </c:ser>
        <c:dLbls>
          <c:showLegendKey val="0"/>
          <c:showVal val="0"/>
          <c:showCatName val="0"/>
          <c:showSerName val="0"/>
          <c:showPercent val="0"/>
          <c:showBubbleSize val="0"/>
        </c:dLbls>
        <c:gapWidth val="150"/>
        <c:axId val="95999104"/>
        <c:axId val="96000640"/>
      </c:barChart>
      <c:catAx>
        <c:axId val="95999104"/>
        <c:scaling>
          <c:orientation val="minMax"/>
        </c:scaling>
        <c:delete val="0"/>
        <c:axPos val="b"/>
        <c:majorTickMark val="out"/>
        <c:minorTickMark val="none"/>
        <c:tickLblPos val="nextTo"/>
        <c:crossAx val="96000640"/>
        <c:crosses val="autoZero"/>
        <c:auto val="1"/>
        <c:lblAlgn val="ctr"/>
        <c:lblOffset val="100"/>
        <c:noMultiLvlLbl val="0"/>
      </c:catAx>
      <c:valAx>
        <c:axId val="96000640"/>
        <c:scaling>
          <c:orientation val="minMax"/>
          <c:max val="100"/>
          <c:min val="0"/>
        </c:scaling>
        <c:delete val="0"/>
        <c:axPos val="l"/>
        <c:title>
          <c:tx>
            <c:rich>
              <a:bodyPr rot="-5400000" vert="horz"/>
              <a:lstStyle/>
              <a:p>
                <a:pPr>
                  <a:defRPr/>
                </a:pPr>
                <a:r>
                  <a:rPr lang="en-US" dirty="0" smtClean="0"/>
                  <a:t>Average Percent of Students</a:t>
                </a:r>
                <a:endParaRPr lang="en-US" dirty="0"/>
              </a:p>
            </c:rich>
          </c:tx>
          <c:layout/>
          <c:overlay val="0"/>
        </c:title>
        <c:numFmt formatCode="General" sourceLinked="1"/>
        <c:majorTickMark val="out"/>
        <c:minorTickMark val="none"/>
        <c:tickLblPos val="nextTo"/>
        <c:crossAx val="95999104"/>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Sheet1!$B$1</c:f>
              <c:strCache>
                <c:ptCount val="1"/>
                <c:pt idx="0">
                  <c:v>Non-Asian Minority</c:v>
                </c:pt>
              </c:strCache>
            </c:strRef>
          </c:tx>
          <c:invertIfNegative val="0"/>
          <c:dLbls>
            <c:showLegendKey val="0"/>
            <c:showVal val="1"/>
            <c:showCatName val="0"/>
            <c:showSerName val="0"/>
            <c:showPercent val="0"/>
            <c:showBubbleSize val="0"/>
            <c:showLeaderLines val="0"/>
          </c:dLbls>
          <c:cat>
            <c:strRef>
              <c:f>Sheet1!$A$2:$A$6</c:f>
              <c:strCache>
                <c:ptCount val="5"/>
                <c:pt idx="0">
                  <c:v>Non-college prep</c:v>
                </c:pt>
                <c:pt idx="1">
                  <c:v>1st Year Biology</c:v>
                </c:pt>
                <c:pt idx="2">
                  <c:v>1st Year Chemistry</c:v>
                </c:pt>
                <c:pt idx="3">
                  <c:v>1st Year Physics</c:v>
                </c:pt>
                <c:pt idx="4">
                  <c:v>Advanced Science Courses</c:v>
                </c:pt>
              </c:strCache>
            </c:strRef>
          </c:cat>
          <c:val>
            <c:numRef>
              <c:f>Sheet1!$B$2:$B$6</c:f>
              <c:numCache>
                <c:formatCode>General</c:formatCode>
                <c:ptCount val="5"/>
                <c:pt idx="0">
                  <c:v>36</c:v>
                </c:pt>
                <c:pt idx="1">
                  <c:v>33</c:v>
                </c:pt>
                <c:pt idx="2">
                  <c:v>30</c:v>
                </c:pt>
                <c:pt idx="3">
                  <c:v>23</c:v>
                </c:pt>
                <c:pt idx="4">
                  <c:v>21</c:v>
                </c:pt>
              </c:numCache>
            </c:numRef>
          </c:val>
        </c:ser>
        <c:dLbls>
          <c:showLegendKey val="0"/>
          <c:showVal val="0"/>
          <c:showCatName val="0"/>
          <c:showSerName val="0"/>
          <c:showPercent val="0"/>
          <c:showBubbleSize val="0"/>
        </c:dLbls>
        <c:gapWidth val="150"/>
        <c:axId val="96162944"/>
        <c:axId val="96164864"/>
      </c:barChart>
      <c:catAx>
        <c:axId val="96162944"/>
        <c:scaling>
          <c:orientation val="minMax"/>
        </c:scaling>
        <c:delete val="0"/>
        <c:axPos val="b"/>
        <c:majorTickMark val="out"/>
        <c:minorTickMark val="none"/>
        <c:tickLblPos val="nextTo"/>
        <c:crossAx val="96164864"/>
        <c:crosses val="autoZero"/>
        <c:auto val="1"/>
        <c:lblAlgn val="ctr"/>
        <c:lblOffset val="100"/>
        <c:noMultiLvlLbl val="0"/>
      </c:catAx>
      <c:valAx>
        <c:axId val="96164864"/>
        <c:scaling>
          <c:orientation val="minMax"/>
          <c:max val="100"/>
        </c:scaling>
        <c:delete val="0"/>
        <c:axPos val="l"/>
        <c:title>
          <c:tx>
            <c:rich>
              <a:bodyPr rot="-5400000" vert="horz"/>
              <a:lstStyle/>
              <a:p>
                <a:pPr>
                  <a:defRPr/>
                </a:pPr>
                <a:r>
                  <a:rPr lang="en-US" sz="1800" b="1" i="0" baseline="0" dirty="0" smtClean="0">
                    <a:effectLst/>
                  </a:rPr>
                  <a:t>Average Percent of Students</a:t>
                </a:r>
                <a:endParaRPr lang="en-US" dirty="0">
                  <a:effectLst/>
                </a:endParaRPr>
              </a:p>
            </c:rich>
          </c:tx>
          <c:layout/>
          <c:overlay val="0"/>
        </c:title>
        <c:numFmt formatCode="General" sourceLinked="1"/>
        <c:majorTickMark val="out"/>
        <c:minorTickMark val="none"/>
        <c:tickLblPos val="nextTo"/>
        <c:crossAx val="96162944"/>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Sheet1!$B$1</c:f>
              <c:strCache>
                <c:ptCount val="1"/>
                <c:pt idx="0">
                  <c:v>Reading/Language Arts</c:v>
                </c:pt>
              </c:strCache>
            </c:strRef>
          </c:tx>
          <c:invertIfNegative val="0"/>
          <c:dLbls>
            <c:showLegendKey val="0"/>
            <c:showVal val="1"/>
            <c:showCatName val="0"/>
            <c:showSerName val="0"/>
            <c:showPercent val="0"/>
            <c:showBubbleSize val="0"/>
            <c:showLeaderLines val="0"/>
          </c:dLbls>
          <c:cat>
            <c:strRef>
              <c:f>Sheet1!$A$2:$A$3</c:f>
              <c:strCache>
                <c:ptCount val="2"/>
                <c:pt idx="0">
                  <c:v>Grades K–3</c:v>
                </c:pt>
                <c:pt idx="1">
                  <c:v>Grades 4–6</c:v>
                </c:pt>
              </c:strCache>
            </c:strRef>
          </c:cat>
          <c:val>
            <c:numRef>
              <c:f>Sheet1!$B$2:$B$3</c:f>
              <c:numCache>
                <c:formatCode>General</c:formatCode>
                <c:ptCount val="2"/>
                <c:pt idx="0">
                  <c:v>89</c:v>
                </c:pt>
                <c:pt idx="1">
                  <c:v>83</c:v>
                </c:pt>
              </c:numCache>
            </c:numRef>
          </c:val>
        </c:ser>
        <c:ser>
          <c:idx val="1"/>
          <c:order val="1"/>
          <c:tx>
            <c:strRef>
              <c:f>Sheet1!$C$1</c:f>
              <c:strCache>
                <c:ptCount val="1"/>
                <c:pt idx="0">
                  <c:v>Mathematics</c:v>
                </c:pt>
              </c:strCache>
            </c:strRef>
          </c:tx>
          <c:invertIfNegative val="0"/>
          <c:dLbls>
            <c:showLegendKey val="0"/>
            <c:showVal val="1"/>
            <c:showCatName val="0"/>
            <c:showSerName val="0"/>
            <c:showPercent val="0"/>
            <c:showBubbleSize val="0"/>
            <c:showLeaderLines val="0"/>
          </c:dLbls>
          <c:cat>
            <c:strRef>
              <c:f>Sheet1!$A$2:$A$3</c:f>
              <c:strCache>
                <c:ptCount val="2"/>
                <c:pt idx="0">
                  <c:v>Grades K–3</c:v>
                </c:pt>
                <c:pt idx="1">
                  <c:v>Grades 4–6</c:v>
                </c:pt>
              </c:strCache>
            </c:strRef>
          </c:cat>
          <c:val>
            <c:numRef>
              <c:f>Sheet1!$C$2:$C$3</c:f>
              <c:numCache>
                <c:formatCode>General</c:formatCode>
                <c:ptCount val="2"/>
                <c:pt idx="0">
                  <c:v>54</c:v>
                </c:pt>
                <c:pt idx="1">
                  <c:v>61</c:v>
                </c:pt>
              </c:numCache>
            </c:numRef>
          </c:val>
        </c:ser>
        <c:ser>
          <c:idx val="2"/>
          <c:order val="2"/>
          <c:tx>
            <c:strRef>
              <c:f>Sheet1!$D$1</c:f>
              <c:strCache>
                <c:ptCount val="1"/>
                <c:pt idx="0">
                  <c:v>Science</c:v>
                </c:pt>
              </c:strCache>
            </c:strRef>
          </c:tx>
          <c:invertIfNegative val="0"/>
          <c:dLbls>
            <c:showLegendKey val="0"/>
            <c:showVal val="1"/>
            <c:showCatName val="0"/>
            <c:showSerName val="0"/>
            <c:showPercent val="0"/>
            <c:showBubbleSize val="0"/>
            <c:showLeaderLines val="0"/>
          </c:dLbls>
          <c:cat>
            <c:strRef>
              <c:f>Sheet1!$A$2:$A$3</c:f>
              <c:strCache>
                <c:ptCount val="2"/>
                <c:pt idx="0">
                  <c:v>Grades K–3</c:v>
                </c:pt>
                <c:pt idx="1">
                  <c:v>Grades 4–6</c:v>
                </c:pt>
              </c:strCache>
            </c:strRef>
          </c:cat>
          <c:val>
            <c:numRef>
              <c:f>Sheet1!$D$2:$D$3</c:f>
              <c:numCache>
                <c:formatCode>General</c:formatCode>
                <c:ptCount val="2"/>
                <c:pt idx="0">
                  <c:v>19</c:v>
                </c:pt>
                <c:pt idx="1">
                  <c:v>24</c:v>
                </c:pt>
              </c:numCache>
            </c:numRef>
          </c:val>
        </c:ser>
        <c:ser>
          <c:idx val="3"/>
          <c:order val="3"/>
          <c:tx>
            <c:strRef>
              <c:f>Sheet1!$E$1</c:f>
              <c:strCache>
                <c:ptCount val="1"/>
                <c:pt idx="0">
                  <c:v>Social Studies</c:v>
                </c:pt>
              </c:strCache>
            </c:strRef>
          </c:tx>
          <c:invertIfNegative val="0"/>
          <c:dLbls>
            <c:showLegendKey val="0"/>
            <c:showVal val="1"/>
            <c:showCatName val="0"/>
            <c:showSerName val="0"/>
            <c:showPercent val="0"/>
            <c:showBubbleSize val="0"/>
            <c:showLeaderLines val="0"/>
          </c:dLbls>
          <c:cat>
            <c:strRef>
              <c:f>Sheet1!$A$2:$A$3</c:f>
              <c:strCache>
                <c:ptCount val="2"/>
                <c:pt idx="0">
                  <c:v>Grades K–3</c:v>
                </c:pt>
                <c:pt idx="1">
                  <c:v>Grades 4–6</c:v>
                </c:pt>
              </c:strCache>
            </c:strRef>
          </c:cat>
          <c:val>
            <c:numRef>
              <c:f>Sheet1!$E$2:$E$3</c:f>
              <c:numCache>
                <c:formatCode>General</c:formatCode>
                <c:ptCount val="2"/>
                <c:pt idx="0">
                  <c:v>16</c:v>
                </c:pt>
                <c:pt idx="1">
                  <c:v>21</c:v>
                </c:pt>
              </c:numCache>
            </c:numRef>
          </c:val>
        </c:ser>
        <c:dLbls>
          <c:showLegendKey val="0"/>
          <c:showVal val="0"/>
          <c:showCatName val="0"/>
          <c:showSerName val="0"/>
          <c:showPercent val="0"/>
          <c:showBubbleSize val="0"/>
        </c:dLbls>
        <c:gapWidth val="150"/>
        <c:axId val="32861184"/>
        <c:axId val="32862976"/>
      </c:barChart>
      <c:catAx>
        <c:axId val="32861184"/>
        <c:scaling>
          <c:orientation val="minMax"/>
        </c:scaling>
        <c:delete val="0"/>
        <c:axPos val="b"/>
        <c:majorTickMark val="out"/>
        <c:minorTickMark val="none"/>
        <c:tickLblPos val="nextTo"/>
        <c:crossAx val="32862976"/>
        <c:crosses val="autoZero"/>
        <c:auto val="1"/>
        <c:lblAlgn val="ctr"/>
        <c:lblOffset val="100"/>
        <c:noMultiLvlLbl val="0"/>
      </c:catAx>
      <c:valAx>
        <c:axId val="32862976"/>
        <c:scaling>
          <c:orientation val="minMax"/>
        </c:scaling>
        <c:delete val="0"/>
        <c:axPos val="l"/>
        <c:title>
          <c:tx>
            <c:rich>
              <a:bodyPr rot="-5400000" vert="horz"/>
              <a:lstStyle/>
              <a:p>
                <a:pPr>
                  <a:defRPr/>
                </a:pPr>
                <a:r>
                  <a:rPr lang="en-US" dirty="0" smtClean="0"/>
                  <a:t>Number of </a:t>
                </a:r>
              </a:p>
              <a:p>
                <a:pPr>
                  <a:defRPr/>
                </a:pPr>
                <a:r>
                  <a:rPr lang="en-US" dirty="0" smtClean="0"/>
                  <a:t>Minutes</a:t>
                </a:r>
                <a:endParaRPr lang="en-US" dirty="0"/>
              </a:p>
            </c:rich>
          </c:tx>
          <c:layout/>
          <c:overlay val="0"/>
        </c:title>
        <c:numFmt formatCode="General" sourceLinked="1"/>
        <c:majorTickMark val="out"/>
        <c:minorTickMark val="none"/>
        <c:tickLblPos val="nextTo"/>
        <c:crossAx val="32861184"/>
        <c:crosses val="autoZero"/>
        <c:crossBetween val="between"/>
        <c:majorUnit val="20"/>
      </c:valAx>
    </c:plotArea>
    <c:legend>
      <c:legendPos val="b"/>
      <c:layout/>
      <c:overlay val="0"/>
      <c:txPr>
        <a:bodyPr/>
        <a:lstStyle/>
        <a:p>
          <a:pPr>
            <a:defRPr sz="18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Sheet1!$B$1</c:f>
              <c:strCache>
                <c:ptCount val="1"/>
                <c:pt idx="0">
                  <c:v>Single -Discipline</c:v>
                </c:pt>
              </c:strCache>
            </c:strRef>
          </c:tx>
          <c:invertIfNegative val="0"/>
          <c:dLbls>
            <c:showLegendKey val="0"/>
            <c:showVal val="1"/>
            <c:showCatName val="0"/>
            <c:showSerName val="0"/>
            <c:showPercent val="0"/>
            <c:showBubbleSize val="0"/>
            <c:showLeaderLines val="0"/>
          </c:dLbls>
          <c:cat>
            <c:strRef>
              <c:f>Sheet1!$A$2:$A$4</c:f>
              <c:strCache>
                <c:ptCount val="3"/>
                <c:pt idx="0">
                  <c:v>Grade 6</c:v>
                </c:pt>
                <c:pt idx="1">
                  <c:v>Grade 7</c:v>
                </c:pt>
                <c:pt idx="2">
                  <c:v>Grade 8</c:v>
                </c:pt>
              </c:strCache>
            </c:strRef>
          </c:cat>
          <c:val>
            <c:numRef>
              <c:f>Sheet1!$B$2:$B$4</c:f>
              <c:numCache>
                <c:formatCode>General</c:formatCode>
                <c:ptCount val="3"/>
                <c:pt idx="0">
                  <c:v>36</c:v>
                </c:pt>
                <c:pt idx="1">
                  <c:v>46</c:v>
                </c:pt>
                <c:pt idx="2">
                  <c:v>47</c:v>
                </c:pt>
              </c:numCache>
            </c:numRef>
          </c:val>
        </c:ser>
        <c:ser>
          <c:idx val="1"/>
          <c:order val="1"/>
          <c:tx>
            <c:strRef>
              <c:f>Sheet1!$C$1</c:f>
              <c:strCache>
                <c:ptCount val="1"/>
                <c:pt idx="0">
                  <c:v>Coordinated or Integrated</c:v>
                </c:pt>
              </c:strCache>
            </c:strRef>
          </c:tx>
          <c:invertIfNegative val="0"/>
          <c:dLbls>
            <c:showLegendKey val="0"/>
            <c:showVal val="1"/>
            <c:showCatName val="0"/>
            <c:showSerName val="0"/>
            <c:showPercent val="0"/>
            <c:showBubbleSize val="0"/>
            <c:showLeaderLines val="0"/>
          </c:dLbls>
          <c:cat>
            <c:strRef>
              <c:f>Sheet1!$A$2:$A$4</c:f>
              <c:strCache>
                <c:ptCount val="3"/>
                <c:pt idx="0">
                  <c:v>Grade 6</c:v>
                </c:pt>
                <c:pt idx="1">
                  <c:v>Grade 7</c:v>
                </c:pt>
                <c:pt idx="2">
                  <c:v>Grade 8</c:v>
                </c:pt>
              </c:strCache>
            </c:strRef>
          </c:cat>
          <c:val>
            <c:numRef>
              <c:f>Sheet1!$C$2:$C$4</c:f>
              <c:numCache>
                <c:formatCode>General</c:formatCode>
                <c:ptCount val="3"/>
                <c:pt idx="0">
                  <c:v>45</c:v>
                </c:pt>
                <c:pt idx="1">
                  <c:v>38</c:v>
                </c:pt>
                <c:pt idx="2">
                  <c:v>36</c:v>
                </c:pt>
              </c:numCache>
            </c:numRef>
          </c:val>
        </c:ser>
        <c:ser>
          <c:idx val="2"/>
          <c:order val="2"/>
          <c:tx>
            <c:strRef>
              <c:f>Sheet1!$D$1</c:f>
              <c:strCache>
                <c:ptCount val="1"/>
                <c:pt idx="0">
                  <c:v>Both</c:v>
                </c:pt>
              </c:strCache>
            </c:strRef>
          </c:tx>
          <c:invertIfNegative val="0"/>
          <c:dLbls>
            <c:showLegendKey val="0"/>
            <c:showVal val="1"/>
            <c:showCatName val="0"/>
            <c:showSerName val="0"/>
            <c:showPercent val="0"/>
            <c:showBubbleSize val="0"/>
            <c:showLeaderLines val="0"/>
          </c:dLbls>
          <c:cat>
            <c:strRef>
              <c:f>Sheet1!$A$2:$A$4</c:f>
              <c:strCache>
                <c:ptCount val="3"/>
                <c:pt idx="0">
                  <c:v>Grade 6</c:v>
                </c:pt>
                <c:pt idx="1">
                  <c:v>Grade 7</c:v>
                </c:pt>
                <c:pt idx="2">
                  <c:v>Grade 8</c:v>
                </c:pt>
              </c:strCache>
            </c:strRef>
          </c:cat>
          <c:val>
            <c:numRef>
              <c:f>Sheet1!$D$2:$D$4</c:f>
              <c:numCache>
                <c:formatCode>General</c:formatCode>
                <c:ptCount val="3"/>
                <c:pt idx="0">
                  <c:v>19</c:v>
                </c:pt>
                <c:pt idx="1">
                  <c:v>15</c:v>
                </c:pt>
                <c:pt idx="2">
                  <c:v>18</c:v>
                </c:pt>
              </c:numCache>
            </c:numRef>
          </c:val>
        </c:ser>
        <c:dLbls>
          <c:showLegendKey val="0"/>
          <c:showVal val="0"/>
          <c:showCatName val="0"/>
          <c:showSerName val="0"/>
          <c:showPercent val="0"/>
          <c:showBubbleSize val="0"/>
        </c:dLbls>
        <c:gapWidth val="150"/>
        <c:axId val="33544064"/>
        <c:axId val="33545600"/>
      </c:barChart>
      <c:catAx>
        <c:axId val="33544064"/>
        <c:scaling>
          <c:orientation val="minMax"/>
        </c:scaling>
        <c:delete val="0"/>
        <c:axPos val="b"/>
        <c:majorTickMark val="out"/>
        <c:minorTickMark val="none"/>
        <c:tickLblPos val="nextTo"/>
        <c:crossAx val="33545600"/>
        <c:crosses val="autoZero"/>
        <c:auto val="1"/>
        <c:lblAlgn val="ctr"/>
        <c:lblOffset val="100"/>
        <c:noMultiLvlLbl val="0"/>
      </c:catAx>
      <c:valAx>
        <c:axId val="33545600"/>
        <c:scaling>
          <c:orientation val="minMax"/>
        </c:scaling>
        <c:delete val="0"/>
        <c:axPos val="l"/>
        <c:title>
          <c:tx>
            <c:rich>
              <a:bodyPr rot="-5400000" vert="horz"/>
              <a:lstStyle/>
              <a:p>
                <a:pPr>
                  <a:defRPr/>
                </a:pPr>
                <a:r>
                  <a:rPr lang="en-US" dirty="0" smtClean="0"/>
                  <a:t>Percent</a:t>
                </a:r>
                <a:r>
                  <a:rPr lang="en-US" baseline="0" dirty="0" smtClean="0"/>
                  <a:t> of Schools</a:t>
                </a:r>
                <a:endParaRPr lang="en-US" dirty="0"/>
              </a:p>
            </c:rich>
          </c:tx>
          <c:layout/>
          <c:overlay val="0"/>
        </c:title>
        <c:numFmt formatCode="General" sourceLinked="1"/>
        <c:majorTickMark val="out"/>
        <c:minorTickMark val="none"/>
        <c:tickLblPos val="nextTo"/>
        <c:crossAx val="33544064"/>
        <c:crosses val="autoZero"/>
        <c:crossBetween val="between"/>
        <c:majorUnit val="20"/>
      </c:valAx>
    </c:plotArea>
    <c:legend>
      <c:legendPos val="b"/>
      <c:layout/>
      <c:overlay val="0"/>
    </c:legend>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Sheet1!$B$1</c:f>
              <c:strCache>
                <c:ptCount val="1"/>
                <c:pt idx="0">
                  <c:v>Percent of Schools</c:v>
                </c:pt>
              </c:strCache>
            </c:strRef>
          </c:tx>
          <c:invertIfNegative val="0"/>
          <c:dLbls>
            <c:showLegendKey val="0"/>
            <c:showVal val="1"/>
            <c:showCatName val="0"/>
            <c:showSerName val="0"/>
            <c:showPercent val="0"/>
            <c:showBubbleSize val="0"/>
            <c:showLeaderLines val="0"/>
          </c:dLbls>
          <c:cat>
            <c:strRef>
              <c:f>Sheet1!$A$2:$A$6</c:f>
              <c:strCache>
                <c:ptCount val="5"/>
                <c:pt idx="0">
                  <c:v>Any level</c:v>
                </c:pt>
                <c:pt idx="2">
                  <c:v>Non-college prep</c:v>
                </c:pt>
                <c:pt idx="3">
                  <c:v>1st year college prep, including honors</c:v>
                </c:pt>
                <c:pt idx="4">
                  <c:v>2nd year advanced</c:v>
                </c:pt>
              </c:strCache>
            </c:strRef>
          </c:cat>
          <c:val>
            <c:numRef>
              <c:f>Sheet1!$B$2:$B$6</c:f>
              <c:numCache>
                <c:formatCode>General</c:formatCode>
                <c:ptCount val="5"/>
                <c:pt idx="0">
                  <c:v>98</c:v>
                </c:pt>
                <c:pt idx="2">
                  <c:v>73</c:v>
                </c:pt>
                <c:pt idx="3">
                  <c:v>89</c:v>
                </c:pt>
                <c:pt idx="4">
                  <c:v>64</c:v>
                </c:pt>
              </c:numCache>
            </c:numRef>
          </c:val>
        </c:ser>
        <c:dLbls>
          <c:showLegendKey val="0"/>
          <c:showVal val="0"/>
          <c:showCatName val="0"/>
          <c:showSerName val="0"/>
          <c:showPercent val="0"/>
          <c:showBubbleSize val="0"/>
        </c:dLbls>
        <c:gapWidth val="150"/>
        <c:axId val="33022720"/>
        <c:axId val="33024256"/>
      </c:barChart>
      <c:catAx>
        <c:axId val="33022720"/>
        <c:scaling>
          <c:orientation val="minMax"/>
        </c:scaling>
        <c:delete val="0"/>
        <c:axPos val="b"/>
        <c:majorTickMark val="out"/>
        <c:minorTickMark val="none"/>
        <c:tickLblPos val="nextTo"/>
        <c:crossAx val="33024256"/>
        <c:crosses val="autoZero"/>
        <c:auto val="1"/>
        <c:lblAlgn val="ctr"/>
        <c:lblOffset val="100"/>
        <c:noMultiLvlLbl val="0"/>
      </c:catAx>
      <c:valAx>
        <c:axId val="33024256"/>
        <c:scaling>
          <c:orientation val="minMax"/>
          <c:max val="100"/>
        </c:scaling>
        <c:delete val="0"/>
        <c:axPos val="l"/>
        <c:title>
          <c:tx>
            <c:rich>
              <a:bodyPr rot="-5400000" vert="horz"/>
              <a:lstStyle/>
              <a:p>
                <a:pPr>
                  <a:defRPr/>
                </a:pPr>
                <a:r>
                  <a:rPr lang="en-US" dirty="0" smtClean="0"/>
                  <a:t>Percent</a:t>
                </a:r>
                <a:r>
                  <a:rPr lang="en-US" baseline="0" dirty="0" smtClean="0"/>
                  <a:t> of Schools</a:t>
                </a:r>
                <a:endParaRPr lang="en-US" dirty="0"/>
              </a:p>
            </c:rich>
          </c:tx>
          <c:layout/>
          <c:overlay val="0"/>
        </c:title>
        <c:numFmt formatCode="General" sourceLinked="1"/>
        <c:majorTickMark val="out"/>
        <c:minorTickMark val="none"/>
        <c:tickLblPos val="nextTo"/>
        <c:crossAx val="33022720"/>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Sheet1!$B$1</c:f>
              <c:strCache>
                <c:ptCount val="1"/>
                <c:pt idx="0">
                  <c:v>Percent of Schools</c:v>
                </c:pt>
              </c:strCache>
            </c:strRef>
          </c:tx>
          <c:invertIfNegative val="0"/>
          <c:dLbls>
            <c:showLegendKey val="0"/>
            <c:showVal val="1"/>
            <c:showCatName val="0"/>
            <c:showSerName val="0"/>
            <c:showPercent val="0"/>
            <c:showBubbleSize val="0"/>
            <c:showLeaderLines val="0"/>
          </c:dLbls>
          <c:cat>
            <c:strRef>
              <c:f>Sheet1!$A$2:$A$6</c:f>
              <c:strCache>
                <c:ptCount val="5"/>
                <c:pt idx="0">
                  <c:v>Any level</c:v>
                </c:pt>
                <c:pt idx="2">
                  <c:v>Non-college prep</c:v>
                </c:pt>
                <c:pt idx="3">
                  <c:v>1st year college prep, including honors</c:v>
                </c:pt>
                <c:pt idx="4">
                  <c:v>2nd year advanced</c:v>
                </c:pt>
              </c:strCache>
            </c:strRef>
          </c:cat>
          <c:val>
            <c:numRef>
              <c:f>Sheet1!$B$2:$B$6</c:f>
              <c:numCache>
                <c:formatCode>General</c:formatCode>
                <c:ptCount val="5"/>
                <c:pt idx="0">
                  <c:v>94</c:v>
                </c:pt>
                <c:pt idx="2">
                  <c:v>51</c:v>
                </c:pt>
                <c:pt idx="3">
                  <c:v>85</c:v>
                </c:pt>
                <c:pt idx="4">
                  <c:v>44</c:v>
                </c:pt>
              </c:numCache>
            </c:numRef>
          </c:val>
        </c:ser>
        <c:dLbls>
          <c:showLegendKey val="0"/>
          <c:showVal val="0"/>
          <c:showCatName val="0"/>
          <c:showSerName val="0"/>
          <c:showPercent val="0"/>
          <c:showBubbleSize val="0"/>
        </c:dLbls>
        <c:gapWidth val="150"/>
        <c:axId val="33714560"/>
        <c:axId val="33716096"/>
      </c:barChart>
      <c:catAx>
        <c:axId val="33714560"/>
        <c:scaling>
          <c:orientation val="minMax"/>
        </c:scaling>
        <c:delete val="0"/>
        <c:axPos val="b"/>
        <c:majorTickMark val="out"/>
        <c:minorTickMark val="none"/>
        <c:tickLblPos val="nextTo"/>
        <c:crossAx val="33716096"/>
        <c:crosses val="autoZero"/>
        <c:auto val="1"/>
        <c:lblAlgn val="ctr"/>
        <c:lblOffset val="100"/>
        <c:noMultiLvlLbl val="0"/>
      </c:catAx>
      <c:valAx>
        <c:axId val="33716096"/>
        <c:scaling>
          <c:orientation val="minMax"/>
          <c:max val="100"/>
        </c:scaling>
        <c:delete val="0"/>
        <c:axPos val="l"/>
        <c:title>
          <c:tx>
            <c:rich>
              <a:bodyPr rot="-5400000" vert="horz"/>
              <a:lstStyle/>
              <a:p>
                <a:pPr>
                  <a:defRPr/>
                </a:pPr>
                <a:r>
                  <a:rPr lang="en-US" dirty="0" smtClean="0"/>
                  <a:t>Percent</a:t>
                </a:r>
                <a:r>
                  <a:rPr lang="en-US" baseline="0" dirty="0" smtClean="0"/>
                  <a:t> of Schools</a:t>
                </a:r>
                <a:endParaRPr lang="en-US" dirty="0"/>
              </a:p>
            </c:rich>
          </c:tx>
          <c:layout/>
          <c:overlay val="0"/>
        </c:title>
        <c:numFmt formatCode="General" sourceLinked="1"/>
        <c:majorTickMark val="out"/>
        <c:minorTickMark val="none"/>
        <c:tickLblPos val="nextTo"/>
        <c:crossAx val="33714560"/>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Sheet1!$B$1</c:f>
              <c:strCache>
                <c:ptCount val="1"/>
                <c:pt idx="0">
                  <c:v>Percent of Schools</c:v>
                </c:pt>
              </c:strCache>
            </c:strRef>
          </c:tx>
          <c:invertIfNegative val="0"/>
          <c:dLbls>
            <c:showLegendKey val="0"/>
            <c:showVal val="1"/>
            <c:showCatName val="0"/>
            <c:showSerName val="0"/>
            <c:showPercent val="0"/>
            <c:showBubbleSize val="0"/>
            <c:showLeaderLines val="0"/>
          </c:dLbls>
          <c:cat>
            <c:strRef>
              <c:f>Sheet1!$A$2:$A$6</c:f>
              <c:strCache>
                <c:ptCount val="5"/>
                <c:pt idx="0">
                  <c:v>Any level</c:v>
                </c:pt>
                <c:pt idx="2">
                  <c:v>Non-college prep</c:v>
                </c:pt>
                <c:pt idx="3">
                  <c:v>1st year college prep, including honors</c:v>
                </c:pt>
                <c:pt idx="4">
                  <c:v>2nd year advanced</c:v>
                </c:pt>
              </c:strCache>
            </c:strRef>
          </c:cat>
          <c:val>
            <c:numRef>
              <c:f>Sheet1!$B$2:$B$6</c:f>
              <c:numCache>
                <c:formatCode>General</c:formatCode>
                <c:ptCount val="5"/>
                <c:pt idx="0">
                  <c:v>85</c:v>
                </c:pt>
                <c:pt idx="2">
                  <c:v>37</c:v>
                </c:pt>
                <c:pt idx="3">
                  <c:v>77</c:v>
                </c:pt>
                <c:pt idx="4">
                  <c:v>34</c:v>
                </c:pt>
              </c:numCache>
            </c:numRef>
          </c:val>
        </c:ser>
        <c:dLbls>
          <c:showLegendKey val="0"/>
          <c:showVal val="0"/>
          <c:showCatName val="0"/>
          <c:showSerName val="0"/>
          <c:showPercent val="0"/>
          <c:showBubbleSize val="0"/>
        </c:dLbls>
        <c:gapWidth val="150"/>
        <c:axId val="38699008"/>
        <c:axId val="38700544"/>
      </c:barChart>
      <c:catAx>
        <c:axId val="38699008"/>
        <c:scaling>
          <c:orientation val="minMax"/>
        </c:scaling>
        <c:delete val="0"/>
        <c:axPos val="b"/>
        <c:majorTickMark val="out"/>
        <c:minorTickMark val="none"/>
        <c:tickLblPos val="nextTo"/>
        <c:crossAx val="38700544"/>
        <c:crosses val="autoZero"/>
        <c:auto val="1"/>
        <c:lblAlgn val="ctr"/>
        <c:lblOffset val="100"/>
        <c:noMultiLvlLbl val="0"/>
      </c:catAx>
      <c:valAx>
        <c:axId val="38700544"/>
        <c:scaling>
          <c:orientation val="minMax"/>
          <c:max val="100"/>
        </c:scaling>
        <c:delete val="0"/>
        <c:axPos val="l"/>
        <c:title>
          <c:tx>
            <c:rich>
              <a:bodyPr rot="-5400000" vert="horz"/>
              <a:lstStyle/>
              <a:p>
                <a:pPr>
                  <a:defRPr/>
                </a:pPr>
                <a:r>
                  <a:rPr lang="en-US" dirty="0" smtClean="0"/>
                  <a:t>Percent</a:t>
                </a:r>
                <a:r>
                  <a:rPr lang="en-US" baseline="0" dirty="0" smtClean="0"/>
                  <a:t> of Schools</a:t>
                </a:r>
                <a:endParaRPr lang="en-US" dirty="0"/>
              </a:p>
            </c:rich>
          </c:tx>
          <c:layout/>
          <c:overlay val="0"/>
        </c:title>
        <c:numFmt formatCode="General" sourceLinked="1"/>
        <c:majorTickMark val="out"/>
        <c:minorTickMark val="none"/>
        <c:tickLblPos val="nextTo"/>
        <c:crossAx val="38699008"/>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Sheet1!$B$1</c:f>
              <c:strCache>
                <c:ptCount val="1"/>
                <c:pt idx="0">
                  <c:v>Percent of Schools</c:v>
                </c:pt>
              </c:strCache>
            </c:strRef>
          </c:tx>
          <c:invertIfNegative val="0"/>
          <c:dLbls>
            <c:showLegendKey val="0"/>
            <c:showVal val="1"/>
            <c:showCatName val="0"/>
            <c:showSerName val="0"/>
            <c:showPercent val="0"/>
            <c:showBubbleSize val="0"/>
            <c:showLeaderLines val="0"/>
          </c:dLbls>
          <c:cat>
            <c:strRef>
              <c:f>Sheet1!$A$2:$A$5</c:f>
              <c:strCache>
                <c:ptCount val="4"/>
                <c:pt idx="0">
                  <c:v>Any level</c:v>
                </c:pt>
                <c:pt idx="2">
                  <c:v>Non-college prep</c:v>
                </c:pt>
                <c:pt idx="3">
                  <c:v>College prep, including honors</c:v>
                </c:pt>
              </c:strCache>
            </c:strRef>
          </c:cat>
          <c:val>
            <c:numRef>
              <c:f>Sheet1!$B$2:$B$5</c:f>
              <c:numCache>
                <c:formatCode>General</c:formatCode>
                <c:ptCount val="4"/>
                <c:pt idx="0">
                  <c:v>68</c:v>
                </c:pt>
                <c:pt idx="2">
                  <c:v>60</c:v>
                </c:pt>
                <c:pt idx="3">
                  <c:v>47</c:v>
                </c:pt>
              </c:numCache>
            </c:numRef>
          </c:val>
        </c:ser>
        <c:dLbls>
          <c:showLegendKey val="0"/>
          <c:showVal val="0"/>
          <c:showCatName val="0"/>
          <c:showSerName val="0"/>
          <c:showPercent val="0"/>
          <c:showBubbleSize val="0"/>
        </c:dLbls>
        <c:gapWidth val="150"/>
        <c:axId val="38612352"/>
        <c:axId val="38614144"/>
      </c:barChart>
      <c:catAx>
        <c:axId val="38612352"/>
        <c:scaling>
          <c:orientation val="minMax"/>
        </c:scaling>
        <c:delete val="0"/>
        <c:axPos val="b"/>
        <c:majorTickMark val="out"/>
        <c:minorTickMark val="none"/>
        <c:tickLblPos val="nextTo"/>
        <c:crossAx val="38614144"/>
        <c:crosses val="autoZero"/>
        <c:auto val="1"/>
        <c:lblAlgn val="ctr"/>
        <c:lblOffset val="100"/>
        <c:noMultiLvlLbl val="0"/>
      </c:catAx>
      <c:valAx>
        <c:axId val="38614144"/>
        <c:scaling>
          <c:orientation val="minMax"/>
          <c:max val="100"/>
        </c:scaling>
        <c:delete val="0"/>
        <c:axPos val="l"/>
        <c:title>
          <c:tx>
            <c:rich>
              <a:bodyPr rot="-5400000" vert="horz"/>
              <a:lstStyle/>
              <a:p>
                <a:pPr>
                  <a:defRPr/>
                </a:pPr>
                <a:r>
                  <a:rPr lang="en-US" dirty="0" smtClean="0"/>
                  <a:t>Percent</a:t>
                </a:r>
                <a:r>
                  <a:rPr lang="en-US" baseline="0" dirty="0" smtClean="0"/>
                  <a:t> of Schools</a:t>
                </a:r>
                <a:endParaRPr lang="en-US" dirty="0"/>
              </a:p>
            </c:rich>
          </c:tx>
          <c:layout/>
          <c:overlay val="0"/>
        </c:title>
        <c:numFmt formatCode="General" sourceLinked="1"/>
        <c:majorTickMark val="out"/>
        <c:minorTickMark val="none"/>
        <c:tickLblPos val="nextTo"/>
        <c:crossAx val="38612352"/>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Sheet1!$B$1</c:f>
              <c:strCache>
                <c:ptCount val="1"/>
                <c:pt idx="0">
                  <c:v>Percent of Schools</c:v>
                </c:pt>
              </c:strCache>
            </c:strRef>
          </c:tx>
          <c:invertIfNegative val="0"/>
          <c:dLbls>
            <c:showLegendKey val="0"/>
            <c:showVal val="1"/>
            <c:showCatName val="0"/>
            <c:showSerName val="0"/>
            <c:showPercent val="0"/>
            <c:showBubbleSize val="0"/>
            <c:showLeaderLines val="0"/>
          </c:dLbls>
          <c:cat>
            <c:strRef>
              <c:f>Sheet1!$A$2:$A$6</c:f>
              <c:strCache>
                <c:ptCount val="5"/>
                <c:pt idx="0">
                  <c:v>Any level</c:v>
                </c:pt>
                <c:pt idx="2">
                  <c:v>Non-college prep</c:v>
                </c:pt>
                <c:pt idx="3">
                  <c:v>1st year college prep, including honors</c:v>
                </c:pt>
                <c:pt idx="4">
                  <c:v>2nd year advanced</c:v>
                </c:pt>
              </c:strCache>
            </c:strRef>
          </c:cat>
          <c:val>
            <c:numRef>
              <c:f>Sheet1!$B$2:$B$6</c:f>
              <c:numCache>
                <c:formatCode>General</c:formatCode>
                <c:ptCount val="5"/>
                <c:pt idx="0">
                  <c:v>48</c:v>
                </c:pt>
                <c:pt idx="2">
                  <c:v>31</c:v>
                </c:pt>
                <c:pt idx="3">
                  <c:v>31</c:v>
                </c:pt>
                <c:pt idx="4">
                  <c:v>18</c:v>
                </c:pt>
              </c:numCache>
            </c:numRef>
          </c:val>
        </c:ser>
        <c:dLbls>
          <c:showLegendKey val="0"/>
          <c:showVal val="0"/>
          <c:showCatName val="0"/>
          <c:showSerName val="0"/>
          <c:showPercent val="0"/>
          <c:showBubbleSize val="0"/>
        </c:dLbls>
        <c:gapWidth val="150"/>
        <c:axId val="38657024"/>
        <c:axId val="38503168"/>
      </c:barChart>
      <c:catAx>
        <c:axId val="38657024"/>
        <c:scaling>
          <c:orientation val="minMax"/>
        </c:scaling>
        <c:delete val="0"/>
        <c:axPos val="b"/>
        <c:majorTickMark val="out"/>
        <c:minorTickMark val="none"/>
        <c:tickLblPos val="nextTo"/>
        <c:crossAx val="38503168"/>
        <c:crosses val="autoZero"/>
        <c:auto val="1"/>
        <c:lblAlgn val="ctr"/>
        <c:lblOffset val="100"/>
        <c:noMultiLvlLbl val="0"/>
      </c:catAx>
      <c:valAx>
        <c:axId val="38503168"/>
        <c:scaling>
          <c:orientation val="minMax"/>
          <c:max val="100"/>
        </c:scaling>
        <c:delete val="0"/>
        <c:axPos val="l"/>
        <c:title>
          <c:tx>
            <c:rich>
              <a:bodyPr rot="-5400000" vert="horz"/>
              <a:lstStyle/>
              <a:p>
                <a:pPr>
                  <a:defRPr/>
                </a:pPr>
                <a:r>
                  <a:rPr lang="en-US" dirty="0" smtClean="0"/>
                  <a:t>Percent</a:t>
                </a:r>
                <a:r>
                  <a:rPr lang="en-US" baseline="0" dirty="0" smtClean="0"/>
                  <a:t> of Schools</a:t>
                </a:r>
                <a:endParaRPr lang="en-US" dirty="0"/>
              </a:p>
            </c:rich>
          </c:tx>
          <c:layout/>
          <c:overlay val="0"/>
        </c:title>
        <c:numFmt formatCode="General" sourceLinked="1"/>
        <c:majorTickMark val="out"/>
        <c:minorTickMark val="none"/>
        <c:tickLblPos val="nextTo"/>
        <c:crossAx val="38657024"/>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Sheet1!$B$1</c:f>
              <c:strCache>
                <c:ptCount val="1"/>
                <c:pt idx="0">
                  <c:v>Percent of Schools</c:v>
                </c:pt>
              </c:strCache>
            </c:strRef>
          </c:tx>
          <c:invertIfNegative val="0"/>
          <c:dLbls>
            <c:showLegendKey val="0"/>
            <c:showVal val="1"/>
            <c:showCatName val="0"/>
            <c:showSerName val="0"/>
            <c:showPercent val="0"/>
            <c:showBubbleSize val="0"/>
            <c:showLeaderLines val="0"/>
          </c:dLbls>
          <c:cat>
            <c:strRef>
              <c:f>Sheet1!$A$2:$A$6</c:f>
              <c:strCache>
                <c:ptCount val="5"/>
                <c:pt idx="0">
                  <c:v>Any level</c:v>
                </c:pt>
                <c:pt idx="2">
                  <c:v>Non-college prep</c:v>
                </c:pt>
                <c:pt idx="3">
                  <c:v>1st year college prep, including honors</c:v>
                </c:pt>
                <c:pt idx="4">
                  <c:v>2nd year advanced</c:v>
                </c:pt>
              </c:strCache>
            </c:strRef>
          </c:cat>
          <c:val>
            <c:numRef>
              <c:f>Sheet1!$B$2:$B$6</c:f>
              <c:numCache>
                <c:formatCode>General</c:formatCode>
                <c:ptCount val="5"/>
                <c:pt idx="0">
                  <c:v>48</c:v>
                </c:pt>
                <c:pt idx="2">
                  <c:v>41</c:v>
                </c:pt>
                <c:pt idx="3">
                  <c:v>25</c:v>
                </c:pt>
                <c:pt idx="4">
                  <c:v>4</c:v>
                </c:pt>
              </c:numCache>
            </c:numRef>
          </c:val>
        </c:ser>
        <c:dLbls>
          <c:showLegendKey val="0"/>
          <c:showVal val="0"/>
          <c:showCatName val="0"/>
          <c:showSerName val="0"/>
          <c:showPercent val="0"/>
          <c:showBubbleSize val="0"/>
        </c:dLbls>
        <c:gapWidth val="150"/>
        <c:axId val="38529664"/>
        <c:axId val="38543744"/>
      </c:barChart>
      <c:catAx>
        <c:axId val="38529664"/>
        <c:scaling>
          <c:orientation val="minMax"/>
        </c:scaling>
        <c:delete val="0"/>
        <c:axPos val="b"/>
        <c:majorTickMark val="out"/>
        <c:minorTickMark val="none"/>
        <c:tickLblPos val="nextTo"/>
        <c:crossAx val="38543744"/>
        <c:crosses val="autoZero"/>
        <c:auto val="1"/>
        <c:lblAlgn val="ctr"/>
        <c:lblOffset val="100"/>
        <c:noMultiLvlLbl val="0"/>
      </c:catAx>
      <c:valAx>
        <c:axId val="38543744"/>
        <c:scaling>
          <c:orientation val="minMax"/>
          <c:max val="100"/>
        </c:scaling>
        <c:delete val="0"/>
        <c:axPos val="l"/>
        <c:title>
          <c:tx>
            <c:rich>
              <a:bodyPr rot="-5400000" vert="horz"/>
              <a:lstStyle/>
              <a:p>
                <a:pPr>
                  <a:defRPr/>
                </a:pPr>
                <a:r>
                  <a:rPr lang="en-US" dirty="0" smtClean="0"/>
                  <a:t>Percent</a:t>
                </a:r>
                <a:r>
                  <a:rPr lang="en-US" baseline="0" dirty="0" smtClean="0"/>
                  <a:t> of Schools</a:t>
                </a:r>
                <a:endParaRPr lang="en-US" dirty="0"/>
              </a:p>
            </c:rich>
          </c:tx>
          <c:layout/>
          <c:overlay val="0"/>
        </c:title>
        <c:numFmt formatCode="General" sourceLinked="1"/>
        <c:majorTickMark val="out"/>
        <c:minorTickMark val="none"/>
        <c:tickLblPos val="nextTo"/>
        <c:crossAx val="38529664"/>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4C016DBB-9F94-46C6-A36F-94DB45953E03}" type="datetimeFigureOut">
              <a:rPr lang="en-US" smtClean="0"/>
              <a:t>1/29/2014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99B8A4DB-74D9-4B43-9EFB-8340370A0D69}" type="slidenum">
              <a:rPr lang="en-US" smtClean="0"/>
              <a:t>‹#›</a:t>
            </a:fld>
            <a:endParaRPr lang="en-US"/>
          </a:p>
        </p:txBody>
      </p:sp>
    </p:spTree>
    <p:extLst>
      <p:ext uri="{BB962C8B-B14F-4D97-AF65-F5344CB8AC3E}">
        <p14:creationId xmlns:p14="http://schemas.microsoft.com/office/powerpoint/2010/main" val="33016440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B8A4DB-74D9-4B43-9EFB-8340370A0D69}" type="slidenum">
              <a:rPr lang="en-US" smtClean="0"/>
              <a:t>1</a:t>
            </a:fld>
            <a:endParaRPr lang="en-US"/>
          </a:p>
        </p:txBody>
      </p:sp>
    </p:spTree>
    <p:extLst>
      <p:ext uri="{BB962C8B-B14F-4D97-AF65-F5344CB8AC3E}">
        <p14:creationId xmlns:p14="http://schemas.microsoft.com/office/powerpoint/2010/main" val="1401467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10</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Table 4.4, p. 55 in Technical Report</a:t>
            </a:r>
          </a:p>
          <a:p>
            <a:endParaRPr lang="en-US" dirty="0" smtClean="0"/>
          </a:p>
          <a:p>
            <a:r>
              <a:rPr lang="en-US" b="1" dirty="0"/>
              <a:t>This slide shows data from individual items. </a:t>
            </a:r>
            <a:endParaRPr lang="en-US" dirty="0"/>
          </a:p>
          <a:p>
            <a:r>
              <a:rPr lang="en-US" dirty="0"/>
              <a:t> </a:t>
            </a:r>
          </a:p>
          <a:p>
            <a:r>
              <a:rPr lang="en-US" dirty="0"/>
              <a:t>Science Program Questionnaire</a:t>
            </a:r>
          </a:p>
          <a:p>
            <a:pPr lvl="0"/>
            <a:r>
              <a:rPr lang="en-US" dirty="0"/>
              <a:t>Q11. Does your school offer one or more courses in Coordinated or Integrated science (including General Science and Physical Science) this school year in any of the grades 9–12?</a:t>
            </a:r>
          </a:p>
          <a:p>
            <a:pPr marL="640594" lvl="1" indent="-174708">
              <a:buFont typeface="Courier New" panose="02070309020205020404" pitchFamily="49" charset="0"/>
              <a:buChar char="o"/>
            </a:pPr>
            <a:r>
              <a:rPr lang="en-US" dirty="0"/>
              <a:t>Yes</a:t>
            </a:r>
          </a:p>
          <a:p>
            <a:pPr marL="640594" lvl="1" indent="-174708">
              <a:buFont typeface="Courier New" panose="02070309020205020404" pitchFamily="49" charset="0"/>
              <a:buChar char="o"/>
            </a:pPr>
            <a:r>
              <a:rPr lang="en-US" dirty="0"/>
              <a:t>No  </a:t>
            </a:r>
          </a:p>
          <a:p>
            <a:r>
              <a:rPr lang="en-US" b="1" i="1" dirty="0"/>
              <a:t> </a:t>
            </a:r>
            <a:endParaRPr lang="en-US" dirty="0"/>
          </a:p>
          <a:p>
            <a:pPr lvl="0"/>
            <a:r>
              <a:rPr lang="en-US" dirty="0"/>
              <a:t>Q12. How many sections of Coordinated or Integrated science courses (including General Science and Physical Science) are offered in your school this year at each of the following levels? </a:t>
            </a:r>
          </a:p>
          <a:p>
            <a:pPr marL="698830" lvl="1" indent="-232943">
              <a:buFont typeface="+mj-lt"/>
              <a:buAutoNum type="alphaLcPeriod"/>
            </a:pPr>
            <a:r>
              <a:rPr lang="en-US" dirty="0"/>
              <a:t>Non-college prep </a:t>
            </a:r>
            <a:r>
              <a:rPr lang="en-US" dirty="0" smtClean="0"/>
              <a:t>_____ </a:t>
            </a:r>
            <a:endParaRPr lang="en-US" dirty="0"/>
          </a:p>
          <a:p>
            <a:pPr marL="698830" lvl="1" indent="-232943">
              <a:buFont typeface="+mj-lt"/>
              <a:buAutoNum type="alphaLcPeriod"/>
            </a:pPr>
            <a:r>
              <a:rPr lang="en-US" dirty="0"/>
              <a:t>College prep, including honors </a:t>
            </a:r>
            <a:r>
              <a:rPr lang="en-US" dirty="0" smtClean="0"/>
              <a:t>_____</a:t>
            </a:r>
            <a:endParaRPr lang="en-US" dirty="0"/>
          </a:p>
          <a:p>
            <a:r>
              <a:rPr lang="en-US" dirty="0"/>
              <a:t> </a:t>
            </a:r>
          </a:p>
          <a:p>
            <a:pPr lvl="0"/>
            <a:r>
              <a:rPr lang="en-US" dirty="0"/>
              <a:t>Q13. Does your school offer one or more courses in Earth/Space Science this school year in any of the grades 9–12?</a:t>
            </a:r>
          </a:p>
          <a:p>
            <a:pPr marL="640594" lvl="1" indent="-174708">
              <a:buFont typeface="Courier New" panose="02070309020205020404" pitchFamily="49" charset="0"/>
              <a:buChar char="o"/>
            </a:pPr>
            <a:r>
              <a:rPr lang="en-US" dirty="0"/>
              <a:t>Yes</a:t>
            </a:r>
          </a:p>
          <a:p>
            <a:pPr marL="640594" lvl="1" indent="-174708">
              <a:buFont typeface="Courier New" panose="02070309020205020404" pitchFamily="49" charset="0"/>
              <a:buChar char="o"/>
            </a:pPr>
            <a:r>
              <a:rPr lang="en-US" dirty="0"/>
              <a:t>No</a:t>
            </a:r>
          </a:p>
          <a:p>
            <a:r>
              <a:rPr lang="en-US" dirty="0"/>
              <a:t> </a:t>
            </a:r>
          </a:p>
          <a:p>
            <a:pPr lvl="0"/>
            <a:r>
              <a:rPr lang="en-US" dirty="0"/>
              <a:t>Q14. How many sections of Earth/Space Science courses are offered in your school this year at each of the following levels? </a:t>
            </a:r>
          </a:p>
          <a:p>
            <a:pPr marL="698830" lvl="1" indent="-232943">
              <a:buFont typeface="+mj-lt"/>
              <a:buAutoNum type="alphaLcPeriod"/>
            </a:pPr>
            <a:r>
              <a:rPr lang="en-US" dirty="0"/>
              <a:t>Non-college prep </a:t>
            </a:r>
            <a:r>
              <a:rPr lang="en-US" dirty="0" smtClean="0"/>
              <a:t>_____</a:t>
            </a:r>
            <a:endParaRPr lang="en-US" dirty="0"/>
          </a:p>
          <a:p>
            <a:pPr marL="698830" lvl="1" indent="-232943">
              <a:buFont typeface="+mj-lt"/>
              <a:buAutoNum type="alphaLcPeriod"/>
            </a:pPr>
            <a:r>
              <a:rPr lang="en-US" dirty="0"/>
              <a:t>1</a:t>
            </a:r>
            <a:r>
              <a:rPr lang="en-US" baseline="30000" dirty="0"/>
              <a:t>st</a:t>
            </a:r>
            <a:r>
              <a:rPr lang="en-US" dirty="0"/>
              <a:t> year college prep, including honors </a:t>
            </a:r>
            <a:r>
              <a:rPr lang="en-US" dirty="0" smtClean="0"/>
              <a:t>_____</a:t>
            </a:r>
            <a:endParaRPr lang="en-US" dirty="0"/>
          </a:p>
          <a:p>
            <a:pPr marL="698830" lvl="1" indent="-232943">
              <a:buFont typeface="+mj-lt"/>
              <a:buAutoNum type="alphaLcPeriod"/>
            </a:pPr>
            <a:r>
              <a:rPr lang="en-US" dirty="0"/>
              <a:t>2</a:t>
            </a:r>
            <a:r>
              <a:rPr lang="en-US" baseline="30000" dirty="0"/>
              <a:t>nd</a:t>
            </a:r>
            <a:r>
              <a:rPr lang="en-US" dirty="0"/>
              <a:t> year advanced, including Advanced Placement, International Baccalaureate, and concurrent college and high school credit/dual enrollment courses _____</a:t>
            </a:r>
            <a:r>
              <a:rPr lang="en-US" i="1" dirty="0"/>
              <a:t> </a:t>
            </a:r>
            <a:endParaRPr lang="en-US" dirty="0"/>
          </a:p>
          <a:p>
            <a:r>
              <a:rPr lang="en-US" dirty="0"/>
              <a:t> </a:t>
            </a:r>
          </a:p>
          <a:p>
            <a:pPr lvl="0"/>
            <a:r>
              <a:rPr lang="en-US" dirty="0"/>
              <a:t>Q15. Does your school offer one or more courses in Life Science/Biology this school year in any of the grades 9–12?</a:t>
            </a:r>
          </a:p>
          <a:p>
            <a:pPr marL="640594" lvl="1" indent="-174708">
              <a:buFont typeface="Courier New" panose="02070309020205020404" pitchFamily="49" charset="0"/>
              <a:buChar char="o"/>
            </a:pPr>
            <a:r>
              <a:rPr lang="en-US" dirty="0"/>
              <a:t>Yes</a:t>
            </a:r>
          </a:p>
          <a:p>
            <a:pPr marL="640594" lvl="1" indent="-174708">
              <a:buFont typeface="Courier New" panose="02070309020205020404" pitchFamily="49" charset="0"/>
              <a:buChar char="o"/>
            </a:pPr>
            <a:r>
              <a:rPr lang="en-US" dirty="0"/>
              <a:t>No</a:t>
            </a:r>
          </a:p>
          <a:p>
            <a:r>
              <a:rPr lang="en-US" dirty="0"/>
              <a:t> </a:t>
            </a:r>
          </a:p>
          <a:p>
            <a:pPr lvl="0"/>
            <a:r>
              <a:rPr lang="en-US" dirty="0"/>
              <a:t>Q16. How many sections of Life Science/Biology courses are offered in your school this year at each of the following levels? </a:t>
            </a:r>
          </a:p>
          <a:p>
            <a:pPr marL="698830" lvl="1" indent="-232943">
              <a:buFont typeface="+mj-lt"/>
              <a:buAutoNum type="alphaLcPeriod"/>
            </a:pPr>
            <a:r>
              <a:rPr lang="en-US" dirty="0"/>
              <a:t>Non-college prep </a:t>
            </a:r>
            <a:r>
              <a:rPr lang="en-US" dirty="0" smtClean="0"/>
              <a:t>_____</a:t>
            </a:r>
            <a:endParaRPr lang="en-US" dirty="0"/>
          </a:p>
          <a:p>
            <a:pPr marL="698830" lvl="1" indent="-232943">
              <a:buFont typeface="+mj-lt"/>
              <a:buAutoNum type="alphaLcPeriod"/>
            </a:pPr>
            <a:r>
              <a:rPr lang="en-US" dirty="0"/>
              <a:t>1</a:t>
            </a:r>
            <a:r>
              <a:rPr lang="en-US" baseline="30000" dirty="0"/>
              <a:t>st</a:t>
            </a:r>
            <a:r>
              <a:rPr lang="en-US" dirty="0"/>
              <a:t> year college prep, including honors </a:t>
            </a:r>
            <a:r>
              <a:rPr lang="en-US" dirty="0" smtClean="0"/>
              <a:t>_____</a:t>
            </a:r>
            <a:r>
              <a:rPr lang="en-US" i="1" dirty="0" smtClean="0"/>
              <a:t> </a:t>
            </a:r>
            <a:endParaRPr lang="en-US" dirty="0"/>
          </a:p>
          <a:p>
            <a:pPr marL="698830" lvl="1" indent="-232943">
              <a:buFont typeface="+mj-lt"/>
              <a:buAutoNum type="alphaLcPeriod"/>
            </a:pPr>
            <a:r>
              <a:rPr lang="en-US" dirty="0"/>
              <a:t>2</a:t>
            </a:r>
            <a:r>
              <a:rPr lang="en-US" baseline="30000" dirty="0"/>
              <a:t>nd</a:t>
            </a:r>
            <a:r>
              <a:rPr lang="en-US" dirty="0"/>
              <a:t> year advanced, including Advanced Placement, International Baccalaureate, and concurrent college and high school credit/dual enrollment courses </a:t>
            </a:r>
            <a:r>
              <a:rPr lang="en-US" dirty="0" smtClean="0"/>
              <a:t>_____</a:t>
            </a:r>
            <a:endParaRPr lang="en-US" dirty="0"/>
          </a:p>
          <a:p>
            <a:r>
              <a:rPr lang="en-US" dirty="0"/>
              <a:t> </a:t>
            </a:r>
          </a:p>
          <a:p>
            <a:pPr lvl="0"/>
            <a:r>
              <a:rPr lang="en-US" dirty="0"/>
              <a:t>Q17. Does your school offer one or more courses in Environmental Science/Ecology this school year in any of the grades 9–12? </a:t>
            </a:r>
          </a:p>
          <a:p>
            <a:pPr marL="640594" lvl="1" indent="-174708">
              <a:buFont typeface="Courier New" panose="02070309020205020404" pitchFamily="49" charset="0"/>
              <a:buChar char="o"/>
            </a:pPr>
            <a:r>
              <a:rPr lang="en-US" dirty="0"/>
              <a:t>Yes</a:t>
            </a:r>
          </a:p>
          <a:p>
            <a:pPr marL="640594" lvl="1" indent="-174708">
              <a:buFont typeface="Courier New" panose="02070309020205020404" pitchFamily="49" charset="0"/>
              <a:buChar char="o"/>
            </a:pPr>
            <a:r>
              <a:rPr lang="en-US" dirty="0"/>
              <a:t>No</a:t>
            </a:r>
          </a:p>
          <a:p>
            <a:r>
              <a:rPr lang="en-US" dirty="0"/>
              <a:t> </a:t>
            </a:r>
          </a:p>
          <a:p>
            <a:pPr lvl="0"/>
            <a:r>
              <a:rPr lang="en-US" dirty="0"/>
              <a:t>Q18. How many sections of Environmental Science/Ecology courses are offered in your school this year at each of the following levels? </a:t>
            </a:r>
          </a:p>
          <a:p>
            <a:pPr marL="698830" lvl="1" indent="-232943">
              <a:buFont typeface="+mj-lt"/>
              <a:buAutoNum type="alphaLcPeriod"/>
            </a:pPr>
            <a:r>
              <a:rPr lang="en-US" dirty="0"/>
              <a:t>Non-college prep </a:t>
            </a:r>
            <a:r>
              <a:rPr lang="en-US" dirty="0" smtClean="0"/>
              <a:t>_____</a:t>
            </a:r>
            <a:endParaRPr lang="en-US" dirty="0"/>
          </a:p>
          <a:p>
            <a:pPr marL="698830" lvl="1" indent="-232943">
              <a:buFont typeface="+mj-lt"/>
              <a:buAutoNum type="alphaLcPeriod"/>
            </a:pPr>
            <a:r>
              <a:rPr lang="en-US" dirty="0"/>
              <a:t>1</a:t>
            </a:r>
            <a:r>
              <a:rPr lang="en-US" baseline="30000" dirty="0"/>
              <a:t>st</a:t>
            </a:r>
            <a:r>
              <a:rPr lang="en-US" dirty="0"/>
              <a:t> year college prep, including honors </a:t>
            </a:r>
            <a:r>
              <a:rPr lang="en-US" dirty="0" smtClean="0"/>
              <a:t>_____</a:t>
            </a:r>
            <a:endParaRPr lang="en-US" dirty="0"/>
          </a:p>
          <a:p>
            <a:pPr marL="698830" lvl="1" indent="-232943">
              <a:buFont typeface="+mj-lt"/>
              <a:buAutoNum type="alphaLcPeriod"/>
            </a:pPr>
            <a:r>
              <a:rPr lang="en-US" dirty="0"/>
              <a:t>2</a:t>
            </a:r>
            <a:r>
              <a:rPr lang="en-US" baseline="30000" dirty="0"/>
              <a:t>nd</a:t>
            </a:r>
            <a:r>
              <a:rPr lang="en-US" dirty="0"/>
              <a:t> year advanced, including Advanced Placement, International Baccalaureate, and concurrent college and high school credit/dual enrollment courses _____</a:t>
            </a:r>
            <a:r>
              <a:rPr lang="en-US" i="1" dirty="0"/>
              <a:t> </a:t>
            </a:r>
            <a:endParaRPr lang="en-US" dirty="0"/>
          </a:p>
          <a:p>
            <a:r>
              <a:rPr lang="en-US" dirty="0"/>
              <a:t> </a:t>
            </a:r>
          </a:p>
          <a:p>
            <a:pPr lvl="0"/>
            <a:r>
              <a:rPr lang="en-US" dirty="0"/>
              <a:t>Q19. Does your school offer one or more courses in Chemistry this school year in any of the grades 9–12?</a:t>
            </a:r>
            <a:r>
              <a:rPr lang="en-US" b="1" dirty="0"/>
              <a:t> </a:t>
            </a:r>
            <a:endParaRPr lang="en-US" dirty="0"/>
          </a:p>
          <a:p>
            <a:pPr marL="640594" lvl="1" indent="-174708">
              <a:buFont typeface="Courier New" panose="02070309020205020404" pitchFamily="49" charset="0"/>
              <a:buChar char="o"/>
            </a:pPr>
            <a:r>
              <a:rPr lang="en-US" dirty="0"/>
              <a:t>Yes</a:t>
            </a:r>
          </a:p>
          <a:p>
            <a:pPr marL="640594" lvl="1" indent="-174708">
              <a:buFont typeface="Courier New" panose="02070309020205020404" pitchFamily="49" charset="0"/>
              <a:buChar char="o"/>
            </a:pPr>
            <a:r>
              <a:rPr lang="en-US" dirty="0"/>
              <a:t>No</a:t>
            </a:r>
          </a:p>
          <a:p>
            <a:r>
              <a:rPr lang="en-US" dirty="0"/>
              <a:t> </a:t>
            </a:r>
          </a:p>
          <a:p>
            <a:pPr lvl="0"/>
            <a:r>
              <a:rPr lang="en-US" dirty="0"/>
              <a:t>Q20. How many sections of Chemistry courses are offered in your school this year at each of the following levels? </a:t>
            </a:r>
          </a:p>
          <a:p>
            <a:pPr marL="698830" lvl="1" indent="-232943">
              <a:buFont typeface="+mj-lt"/>
              <a:buAutoNum type="alphaLcPeriod"/>
            </a:pPr>
            <a:r>
              <a:rPr lang="en-US" dirty="0"/>
              <a:t>Non-college prep </a:t>
            </a:r>
            <a:r>
              <a:rPr lang="en-US" dirty="0" smtClean="0"/>
              <a:t>_____</a:t>
            </a:r>
            <a:endParaRPr lang="en-US" dirty="0"/>
          </a:p>
          <a:p>
            <a:pPr marL="698830" lvl="1" indent="-232943">
              <a:buFont typeface="+mj-lt"/>
              <a:buAutoNum type="alphaLcPeriod"/>
            </a:pPr>
            <a:r>
              <a:rPr lang="en-US" dirty="0"/>
              <a:t>1</a:t>
            </a:r>
            <a:r>
              <a:rPr lang="en-US" baseline="30000" dirty="0"/>
              <a:t>st</a:t>
            </a:r>
            <a:r>
              <a:rPr lang="en-US" dirty="0"/>
              <a:t> year college prep, including honors </a:t>
            </a:r>
            <a:r>
              <a:rPr lang="en-US" dirty="0" smtClean="0"/>
              <a:t>_____</a:t>
            </a:r>
            <a:endParaRPr lang="en-US" dirty="0"/>
          </a:p>
          <a:p>
            <a:pPr marL="698830" lvl="1" indent="-232943">
              <a:buFont typeface="+mj-lt"/>
              <a:buAutoNum type="alphaLcPeriod"/>
            </a:pPr>
            <a:r>
              <a:rPr lang="en-US" dirty="0"/>
              <a:t>2</a:t>
            </a:r>
            <a:r>
              <a:rPr lang="en-US" baseline="30000" dirty="0"/>
              <a:t>nd</a:t>
            </a:r>
            <a:r>
              <a:rPr lang="en-US" dirty="0"/>
              <a:t> year advanced, including Advanced Placement, International Baccalaureate, and concurrent college and high school credit/dual enrollment courses _____</a:t>
            </a:r>
            <a:r>
              <a:rPr lang="en-US" i="1" dirty="0"/>
              <a:t> </a:t>
            </a:r>
            <a:endParaRPr lang="en-US" dirty="0"/>
          </a:p>
          <a:p>
            <a:r>
              <a:rPr lang="en-US" dirty="0"/>
              <a:t> </a:t>
            </a:r>
          </a:p>
          <a:p>
            <a:pPr lvl="0"/>
            <a:r>
              <a:rPr lang="en-US" dirty="0"/>
              <a:t>Q21. Does your school offer one or more courses in Physics this school year in any of the grades 9–12?</a:t>
            </a:r>
          </a:p>
          <a:p>
            <a:pPr marL="640594" lvl="1" indent="-174708">
              <a:buFont typeface="Courier New" panose="02070309020205020404" pitchFamily="49" charset="0"/>
              <a:buChar char="o"/>
            </a:pPr>
            <a:r>
              <a:rPr lang="en-US" dirty="0"/>
              <a:t>Yes</a:t>
            </a:r>
          </a:p>
          <a:p>
            <a:pPr marL="640594" lvl="1" indent="-174708">
              <a:buFont typeface="Courier New" panose="02070309020205020404" pitchFamily="49" charset="0"/>
              <a:buChar char="o"/>
            </a:pPr>
            <a:r>
              <a:rPr lang="en-US" dirty="0"/>
              <a:t>No </a:t>
            </a:r>
          </a:p>
          <a:p>
            <a:r>
              <a:rPr lang="en-US" dirty="0"/>
              <a:t> </a:t>
            </a:r>
          </a:p>
          <a:p>
            <a:pPr lvl="0"/>
            <a:r>
              <a:rPr lang="en-US" dirty="0"/>
              <a:t>Q22. How many sections of Physics courses are offered in your school this year at each of the following levels?  </a:t>
            </a:r>
          </a:p>
          <a:p>
            <a:pPr marL="698830" lvl="1" indent="-232943">
              <a:buFont typeface="+mj-lt"/>
              <a:buAutoNum type="alphaLcPeriod"/>
            </a:pPr>
            <a:r>
              <a:rPr lang="en-US" dirty="0"/>
              <a:t>Non-college prep </a:t>
            </a:r>
            <a:r>
              <a:rPr lang="en-US" dirty="0" smtClean="0"/>
              <a:t>_____</a:t>
            </a:r>
          </a:p>
          <a:p>
            <a:pPr marL="698830" lvl="1" indent="-232943">
              <a:buFont typeface="+mj-lt"/>
              <a:buAutoNum type="alphaLcPeriod"/>
            </a:pPr>
            <a:r>
              <a:rPr lang="en-US" dirty="0" smtClean="0"/>
              <a:t>1</a:t>
            </a:r>
            <a:r>
              <a:rPr lang="en-US" baseline="30000" dirty="0" smtClean="0"/>
              <a:t>st</a:t>
            </a:r>
            <a:r>
              <a:rPr lang="en-US" dirty="0" smtClean="0"/>
              <a:t> </a:t>
            </a:r>
            <a:r>
              <a:rPr lang="en-US" dirty="0"/>
              <a:t>year college prep, including honors </a:t>
            </a:r>
            <a:r>
              <a:rPr lang="en-US" dirty="0" smtClean="0"/>
              <a:t>_____</a:t>
            </a:r>
          </a:p>
          <a:p>
            <a:pPr marL="698830" lvl="1" indent="-232943">
              <a:buFont typeface="+mj-lt"/>
              <a:buAutoNum type="alphaLcPeriod"/>
            </a:pPr>
            <a:r>
              <a:rPr lang="en-US" dirty="0" smtClean="0"/>
              <a:t>2</a:t>
            </a:r>
            <a:r>
              <a:rPr lang="en-US" baseline="30000" dirty="0" smtClean="0"/>
              <a:t>nd</a:t>
            </a:r>
            <a:r>
              <a:rPr lang="en-US" dirty="0" smtClean="0"/>
              <a:t> </a:t>
            </a:r>
            <a:r>
              <a:rPr lang="en-US" dirty="0"/>
              <a:t>year advanced, including Advanced Placement, International Baccalaureate, and concurrent college and high school credit/dual enrollment courses </a:t>
            </a:r>
            <a:r>
              <a:rPr lang="en-US" dirty="0" smtClean="0"/>
              <a:t>_____</a:t>
            </a:r>
          </a:p>
          <a:p>
            <a:r>
              <a:rPr lang="en-US" dirty="0"/>
              <a:t> </a:t>
            </a:r>
          </a:p>
          <a:p>
            <a:pPr lvl="0"/>
            <a:r>
              <a:rPr lang="en-US" dirty="0"/>
              <a:t>Q23. Does your school offer one or more courses in Engineering this school year in any of the grades 9–12? Count courses that address such things as the nature of engineering, engineering design processes, technological systems, and technology and society.  Do not include career-technical education (CTE) courses that cover such things as automotive repair, audio/video production, etc.</a:t>
            </a:r>
          </a:p>
          <a:p>
            <a:pPr marL="640594" lvl="1" indent="-174708">
              <a:buFont typeface="Courier New" panose="02070309020205020404" pitchFamily="49" charset="0"/>
              <a:buChar char="o"/>
            </a:pPr>
            <a:r>
              <a:rPr lang="en-US" dirty="0"/>
              <a:t>Yes</a:t>
            </a:r>
          </a:p>
          <a:p>
            <a:pPr marL="640594" lvl="1" indent="-174708">
              <a:buFont typeface="Courier New" panose="02070309020205020404" pitchFamily="49" charset="0"/>
              <a:buChar char="o"/>
            </a:pPr>
            <a:r>
              <a:rPr lang="en-US" dirty="0"/>
              <a:t>No </a:t>
            </a:r>
          </a:p>
          <a:p>
            <a:r>
              <a:rPr lang="en-US" dirty="0"/>
              <a:t> </a:t>
            </a:r>
          </a:p>
          <a:p>
            <a:pPr lvl="0"/>
            <a:r>
              <a:rPr lang="en-US" dirty="0"/>
              <a:t>Q24. How many sections of Engineering courses are offered in your school this year at each of the following levels</a:t>
            </a:r>
            <a:r>
              <a:rPr lang="en-US" dirty="0" smtClean="0"/>
              <a:t>?</a:t>
            </a:r>
            <a:endParaRPr lang="en-US" dirty="0"/>
          </a:p>
          <a:p>
            <a:pPr marL="698830" lvl="1" indent="-232943">
              <a:buFont typeface="+mj-lt"/>
              <a:buAutoNum type="alphaLcPeriod"/>
            </a:pPr>
            <a:r>
              <a:rPr lang="en-US" dirty="0"/>
              <a:t>Non-college prep </a:t>
            </a:r>
            <a:r>
              <a:rPr lang="en-US" dirty="0" smtClean="0"/>
              <a:t>_____</a:t>
            </a:r>
          </a:p>
          <a:p>
            <a:pPr marL="698830" lvl="1" indent="-232943">
              <a:buFont typeface="+mj-lt"/>
              <a:buAutoNum type="alphaLcPeriod"/>
            </a:pPr>
            <a:r>
              <a:rPr lang="en-US" dirty="0" smtClean="0"/>
              <a:t>1</a:t>
            </a:r>
            <a:r>
              <a:rPr lang="en-US" baseline="30000" dirty="0" smtClean="0"/>
              <a:t>st</a:t>
            </a:r>
            <a:r>
              <a:rPr lang="en-US" dirty="0" smtClean="0"/>
              <a:t> year college prep, including honors _____</a:t>
            </a:r>
            <a:r>
              <a:rPr lang="en-US" i="1" dirty="0" smtClean="0"/>
              <a:t> </a:t>
            </a:r>
            <a:endParaRPr lang="en-US" dirty="0" smtClean="0"/>
          </a:p>
          <a:p>
            <a:pPr marL="698830" lvl="1" indent="-232943">
              <a:buFont typeface="+mj-lt"/>
              <a:buAutoNum type="alphaLcPeriod"/>
            </a:pPr>
            <a:r>
              <a:rPr lang="en-US" dirty="0" smtClean="0"/>
              <a:t>2</a:t>
            </a:r>
            <a:r>
              <a:rPr lang="en-US" baseline="30000" dirty="0" smtClean="0"/>
              <a:t>nd</a:t>
            </a:r>
            <a:r>
              <a:rPr lang="en-US" dirty="0" smtClean="0"/>
              <a:t> </a:t>
            </a:r>
            <a:r>
              <a:rPr lang="en-US" dirty="0"/>
              <a:t>year advanced, including concurrent college and high school credit/dual enrollment courses </a:t>
            </a:r>
            <a:r>
              <a:rPr lang="en-US" dirty="0" smtClean="0"/>
              <a:t>_____</a:t>
            </a:r>
          </a:p>
          <a:p>
            <a:r>
              <a:rPr lang="en-US" dirty="0"/>
              <a:t> </a:t>
            </a:r>
          </a:p>
          <a:p>
            <a:r>
              <a:rPr lang="en-US" dirty="0"/>
              <a:t>The numbers in parentheses are standard errors.</a:t>
            </a:r>
          </a:p>
          <a:p>
            <a:r>
              <a:rPr lang="en-US" dirty="0"/>
              <a:t> </a:t>
            </a:r>
          </a:p>
          <a:p>
            <a:r>
              <a:rPr lang="en-US" b="1" dirty="0"/>
              <a:t>Findings Highlighted in Technical Report</a:t>
            </a:r>
            <a:endParaRPr lang="en-US" dirty="0" smtClean="0"/>
          </a:p>
          <a:p>
            <a:pPr defTabSz="931774">
              <a:defRPr/>
            </a:pPr>
            <a:r>
              <a:rPr lang="en-US" dirty="0" smtClean="0"/>
              <a:t>“</a:t>
            </a:r>
            <a:r>
              <a:rPr lang="en-US" dirty="0"/>
              <a:t>Table 4.4 shows courses offered in high schools.  Almost all (98 percent) schools with grades 9–12 offer courses in biology/life science, with 73 percent offering non-college prep courses, 89 percent offering 1</a:t>
            </a:r>
            <a:r>
              <a:rPr lang="en-US" baseline="30000" dirty="0"/>
              <a:t>st</a:t>
            </a:r>
            <a:r>
              <a:rPr lang="en-US" dirty="0"/>
              <a:t> year college preparatory courses, and 64 percent offering at least one 2</a:t>
            </a:r>
            <a:r>
              <a:rPr lang="en-US" baseline="30000" dirty="0"/>
              <a:t>nd</a:t>
            </a:r>
            <a:r>
              <a:rPr lang="en-US" dirty="0"/>
              <a:t> year biology/life science course.  Overall, 94 percent of high schools offer some form of chemistry course.  First-year college-preparatory chemistry courses are offered in 85 percent, and 2</a:t>
            </a:r>
            <a:r>
              <a:rPr lang="en-US" baseline="30000" dirty="0"/>
              <a:t>nd</a:t>
            </a:r>
            <a:r>
              <a:rPr lang="en-US" dirty="0"/>
              <a:t> year chemistry in 44 percent of high schools.  Most high schools (85 percent) offer physics courses.  About three-fourths offer 1</a:t>
            </a:r>
            <a:r>
              <a:rPr lang="en-US" baseline="30000" dirty="0"/>
              <a:t>st</a:t>
            </a:r>
            <a:r>
              <a:rPr lang="en-US" dirty="0"/>
              <a:t> year physics, and one-third offer 2</a:t>
            </a:r>
            <a:r>
              <a:rPr lang="en-US" baseline="30000" dirty="0"/>
              <a:t>nd</a:t>
            </a:r>
            <a:r>
              <a:rPr lang="en-US" dirty="0"/>
              <a:t> year physics.  Fewer high schools offer coursework in coordinated/integrated science (68 percent), environmental science (48 percent) or Earth/space science (48 percent) than in the other science disciplines.  Only four percent of schools offer second-year Earth science courses; 18 percent offer a second course in environmental science.  Nearly 1 in 4 high schools offer at least one engineering course; 14 percent offer non-college preparatory and 13 percent offer 1</a:t>
            </a:r>
            <a:r>
              <a:rPr lang="en-US" baseline="30000" dirty="0"/>
              <a:t>st</a:t>
            </a:r>
            <a:r>
              <a:rPr lang="en-US" dirty="0"/>
              <a:t> year college-preparatory engineering courses.  Only 5 percent of high schools offer a 2</a:t>
            </a:r>
            <a:r>
              <a:rPr lang="en-US" baseline="30000" dirty="0"/>
              <a:t>nd</a:t>
            </a:r>
            <a:r>
              <a:rPr lang="en-US" dirty="0"/>
              <a:t> year engineering course.”</a:t>
            </a:r>
          </a:p>
        </p:txBody>
      </p:sp>
      <p:sp>
        <p:nvSpPr>
          <p:cNvPr id="4" name="Slide Number Placeholder 3"/>
          <p:cNvSpPr>
            <a:spLocks noGrp="1"/>
          </p:cNvSpPr>
          <p:nvPr>
            <p:ph type="sldNum" sz="quarter" idx="10"/>
          </p:nvPr>
        </p:nvSpPr>
        <p:spPr/>
        <p:txBody>
          <a:bodyPr/>
          <a:lstStyle/>
          <a:p>
            <a:fld id="{B472F11F-6199-4934-A1DC-A9FDDA9F712C}" type="slidenum">
              <a:rPr lang="en-US" smtClean="0"/>
              <a:t>11</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12</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13</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14</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15</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16</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17</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18</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Table 4.5,</a:t>
            </a:r>
            <a:r>
              <a:rPr lang="en-US" baseline="0" dirty="0" smtClean="0"/>
              <a:t> p. 56 in Technical Report</a:t>
            </a:r>
          </a:p>
          <a:p>
            <a:endParaRPr lang="en-US" baseline="0" dirty="0" smtClean="0"/>
          </a:p>
          <a:p>
            <a:r>
              <a:rPr lang="en-US" b="1" dirty="0"/>
              <a:t>This slide shows </a:t>
            </a:r>
            <a:r>
              <a:rPr lang="en-US" b="1" dirty="0" smtClean="0"/>
              <a:t>data derived from:</a:t>
            </a:r>
            <a:r>
              <a:rPr lang="en-US" b="1" baseline="0" dirty="0" smtClean="0"/>
              <a:t> </a:t>
            </a:r>
          </a:p>
          <a:p>
            <a:r>
              <a:rPr lang="en-US" dirty="0"/>
              <a:t> </a:t>
            </a:r>
          </a:p>
          <a:p>
            <a:r>
              <a:rPr lang="en-US" dirty="0"/>
              <a:t>Science Program Questionnaire</a:t>
            </a:r>
          </a:p>
          <a:p>
            <a:r>
              <a:rPr lang="en-US" dirty="0"/>
              <a:t>Q27. Is each of the following science courses offered in this school? (Response Options: </a:t>
            </a:r>
            <a:r>
              <a:rPr lang="en-US" dirty="0" smtClean="0"/>
              <a:t>[1] Not </a:t>
            </a:r>
            <a:r>
              <a:rPr lang="en-US" dirty="0"/>
              <a:t>offered at all; </a:t>
            </a:r>
            <a:r>
              <a:rPr lang="en-US" dirty="0" smtClean="0"/>
              <a:t>[2] Not </a:t>
            </a:r>
            <a:r>
              <a:rPr lang="en-US" dirty="0"/>
              <a:t>offered this school year, but offered in alternating years; </a:t>
            </a:r>
            <a:r>
              <a:rPr lang="en-US" dirty="0" smtClean="0"/>
              <a:t>[3] Offered </a:t>
            </a:r>
            <a:r>
              <a:rPr lang="en-US" dirty="0"/>
              <a:t>this school year)</a:t>
            </a:r>
          </a:p>
          <a:p>
            <a:pPr marL="698830" lvl="1" indent="-232943">
              <a:buFont typeface="+mj-lt"/>
              <a:buAutoNum type="alphaLcPeriod"/>
            </a:pPr>
            <a:r>
              <a:rPr lang="en-US" b="0" dirty="0"/>
              <a:t>AP Biology </a:t>
            </a:r>
          </a:p>
          <a:p>
            <a:pPr marL="698830" lvl="1" indent="-232943">
              <a:buFont typeface="+mj-lt"/>
              <a:buAutoNum type="alphaLcPeriod"/>
            </a:pPr>
            <a:r>
              <a:rPr lang="en-US" b="0" dirty="0"/>
              <a:t>AP Chemistry</a:t>
            </a:r>
            <a:r>
              <a:rPr lang="en-US" b="0" i="1" dirty="0"/>
              <a:t> </a:t>
            </a:r>
            <a:endParaRPr lang="en-US" b="0" dirty="0"/>
          </a:p>
          <a:p>
            <a:pPr marL="698830" lvl="1" indent="-232943">
              <a:buFont typeface="+mj-lt"/>
              <a:buAutoNum type="alphaLcPeriod"/>
            </a:pPr>
            <a:r>
              <a:rPr lang="en-US" b="0" dirty="0"/>
              <a:t>AP Physics B </a:t>
            </a:r>
          </a:p>
          <a:p>
            <a:pPr marL="698830" lvl="1" indent="-232943">
              <a:buFont typeface="+mj-lt"/>
              <a:buAutoNum type="alphaLcPeriod"/>
            </a:pPr>
            <a:r>
              <a:rPr lang="en-US" b="0" dirty="0"/>
              <a:t>AP Physics C </a:t>
            </a:r>
          </a:p>
          <a:p>
            <a:pPr marL="698830" lvl="1" indent="-232943">
              <a:buFont typeface="+mj-lt"/>
              <a:buAutoNum type="alphaLcPeriod"/>
            </a:pPr>
            <a:r>
              <a:rPr lang="en-US" b="0" dirty="0"/>
              <a:t>AP Environmental Science</a:t>
            </a:r>
            <a:r>
              <a:rPr lang="en-US" b="0" i="1" dirty="0"/>
              <a:t> </a:t>
            </a:r>
            <a:endParaRPr lang="en-US" b="0" i="1" dirty="0" smtClean="0"/>
          </a:p>
          <a:p>
            <a:pPr marL="698830" lvl="1" indent="-232943">
              <a:buFont typeface="+mj-lt"/>
              <a:buAutoNum type="alphaLcPeriod"/>
            </a:pPr>
            <a:r>
              <a:rPr lang="en-US" b="0" i="0" strike="sngStrike" dirty="0" smtClean="0"/>
              <a:t>IB</a:t>
            </a:r>
            <a:r>
              <a:rPr lang="en-US" b="0" i="0" strike="sngStrike" baseline="0" dirty="0" smtClean="0"/>
              <a:t> Biology</a:t>
            </a:r>
          </a:p>
          <a:p>
            <a:pPr marL="698830" lvl="1" indent="-232943">
              <a:buFont typeface="+mj-lt"/>
              <a:buAutoNum type="alphaLcPeriod"/>
            </a:pPr>
            <a:r>
              <a:rPr lang="en-US" b="0" i="0" strike="sngStrike" baseline="0" dirty="0" smtClean="0"/>
              <a:t>IB Chemistry</a:t>
            </a:r>
          </a:p>
          <a:p>
            <a:pPr marL="698830" lvl="1" indent="-232943">
              <a:buFont typeface="+mj-lt"/>
              <a:buAutoNum type="alphaLcPeriod"/>
            </a:pPr>
            <a:r>
              <a:rPr lang="en-US" b="0" i="0" strike="sngStrike" baseline="0" dirty="0" smtClean="0"/>
              <a:t>IB Physics</a:t>
            </a:r>
            <a:endParaRPr lang="en-US" b="0" i="0" strike="sngStrike" dirty="0"/>
          </a:p>
          <a:p>
            <a:endParaRPr lang="en-US" dirty="0"/>
          </a:p>
          <a:p>
            <a:r>
              <a:rPr lang="en-US" dirty="0"/>
              <a:t>The numbers in parentheses are standard errors.</a:t>
            </a:r>
          </a:p>
          <a:p>
            <a:r>
              <a:rPr lang="en-US" dirty="0"/>
              <a:t> </a:t>
            </a:r>
          </a:p>
          <a:p>
            <a:r>
              <a:rPr lang="en-US" b="1" dirty="0"/>
              <a:t>Findings Highlighted in Technical Report</a:t>
            </a:r>
            <a:endParaRPr lang="en-US" dirty="0"/>
          </a:p>
          <a:p>
            <a:endParaRPr lang="en-US" baseline="0" dirty="0" smtClean="0"/>
          </a:p>
          <a:p>
            <a:pPr defTabSz="931774">
              <a:defRPr/>
            </a:pPr>
            <a:r>
              <a:rPr lang="en-US" baseline="0" dirty="0" smtClean="0"/>
              <a:t>“</a:t>
            </a:r>
            <a:r>
              <a:rPr lang="en-US" dirty="0"/>
              <a:t>Table 4.5 shows the percentage of high schools offering each of the Advanced Placement (AP) science courses and the percentage of grades 9–12 students in the nation at those schools.  Biology is the most commonly offered AP course, offered by about 4 in 10 high schools, followed by AP Chemistry which is offered in roughly 1 in 3 schools.  AP Physics B is offered in 22 percent of high schools; AP Physics C in only 12 percent of high schools.  AP Environmental Science is offered in 17 percent of high schools.  That the percentage of high school students with access to each course is much larger than the percentage of schools offering it indicates that larger schools are more likely than smaller schools to offer AP science courses.”</a:t>
            </a:r>
          </a:p>
          <a:p>
            <a:pPr defTabSz="931774">
              <a:defRPr/>
            </a:pPr>
            <a:endParaRPr lang="en-US" dirty="0"/>
          </a:p>
        </p:txBody>
      </p:sp>
      <p:sp>
        <p:nvSpPr>
          <p:cNvPr id="4" name="Slide Number Placeholder 3"/>
          <p:cNvSpPr>
            <a:spLocks noGrp="1"/>
          </p:cNvSpPr>
          <p:nvPr>
            <p:ph type="sldNum" sz="quarter" idx="10"/>
          </p:nvPr>
        </p:nvSpPr>
        <p:spPr/>
        <p:txBody>
          <a:bodyPr/>
          <a:lstStyle/>
          <a:p>
            <a:fld id="{B472F11F-6199-4934-A1DC-A9FDDA9F712C}" type="slidenum">
              <a:rPr lang="en-US" smtClean="0"/>
              <a:t>19</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9B8A4DB-74D9-4B43-9EFB-8340370A0D69}" type="slidenum">
              <a:rPr lang="en-US" smtClean="0"/>
              <a:t>2</a:t>
            </a:fld>
            <a:endParaRPr lang="en-US"/>
          </a:p>
        </p:txBody>
      </p:sp>
    </p:spTree>
    <p:extLst>
      <p:ext uri="{BB962C8B-B14F-4D97-AF65-F5344CB8AC3E}">
        <p14:creationId xmlns:p14="http://schemas.microsoft.com/office/powerpoint/2010/main" val="316118107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20</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Table 4.6, p. 56 in Technical</a:t>
            </a:r>
            <a:r>
              <a:rPr lang="en-US" baseline="0" dirty="0" smtClean="0"/>
              <a:t> Report</a:t>
            </a:r>
          </a:p>
          <a:p>
            <a:endParaRPr lang="en-US" baseline="0" dirty="0" smtClean="0"/>
          </a:p>
          <a:p>
            <a:r>
              <a:rPr lang="en-US" b="1" dirty="0"/>
              <a:t>This slide shows data </a:t>
            </a:r>
            <a:r>
              <a:rPr lang="en-US" b="1" dirty="0" smtClean="0"/>
              <a:t>derived</a:t>
            </a:r>
            <a:r>
              <a:rPr lang="en-US" b="1" baseline="0" dirty="0" smtClean="0"/>
              <a:t> from:</a:t>
            </a:r>
            <a:endParaRPr lang="en-US" dirty="0"/>
          </a:p>
          <a:p>
            <a:r>
              <a:rPr lang="en-US" dirty="0"/>
              <a:t> </a:t>
            </a:r>
          </a:p>
          <a:p>
            <a:r>
              <a:rPr lang="en-US" dirty="0"/>
              <a:t>Science Program Questionnaire</a:t>
            </a:r>
          </a:p>
          <a:p>
            <a:r>
              <a:rPr lang="en-US" dirty="0" smtClean="0"/>
              <a:t>Q27. Is each of the following science courses offered in this school? (Response Options: [1] Not offered at all; [2] Not offered this school year, but offered in alternating years; [3] Offered this school year)</a:t>
            </a:r>
          </a:p>
          <a:p>
            <a:pPr marL="698830" lvl="1" indent="-232943">
              <a:buFont typeface="+mj-lt"/>
              <a:buAutoNum type="alphaLcPeriod"/>
            </a:pPr>
            <a:r>
              <a:rPr lang="en-US" b="0" dirty="0" smtClean="0"/>
              <a:t>AP Biology </a:t>
            </a:r>
          </a:p>
          <a:p>
            <a:pPr marL="698830" lvl="1" indent="-232943">
              <a:buFont typeface="+mj-lt"/>
              <a:buAutoNum type="alphaLcPeriod"/>
            </a:pPr>
            <a:r>
              <a:rPr lang="en-US" b="0" dirty="0" smtClean="0"/>
              <a:t>AP Chemistry</a:t>
            </a:r>
            <a:r>
              <a:rPr lang="en-US" b="0" i="1" dirty="0" smtClean="0"/>
              <a:t> </a:t>
            </a:r>
            <a:endParaRPr lang="en-US" b="0" dirty="0" smtClean="0"/>
          </a:p>
          <a:p>
            <a:pPr marL="698830" lvl="1" indent="-232943">
              <a:buFont typeface="+mj-lt"/>
              <a:buAutoNum type="alphaLcPeriod"/>
            </a:pPr>
            <a:r>
              <a:rPr lang="en-US" b="0" dirty="0" smtClean="0"/>
              <a:t>AP Physics B </a:t>
            </a:r>
          </a:p>
          <a:p>
            <a:pPr marL="698830" lvl="1" indent="-232943">
              <a:buFont typeface="+mj-lt"/>
              <a:buAutoNum type="alphaLcPeriod"/>
            </a:pPr>
            <a:r>
              <a:rPr lang="en-US" b="0" dirty="0" smtClean="0"/>
              <a:t>AP Physics C </a:t>
            </a:r>
          </a:p>
          <a:p>
            <a:pPr marL="698830" lvl="1" indent="-232943">
              <a:buFont typeface="+mj-lt"/>
              <a:buAutoNum type="alphaLcPeriod"/>
            </a:pPr>
            <a:r>
              <a:rPr lang="en-US" b="0" dirty="0" smtClean="0"/>
              <a:t>AP Environmental Science</a:t>
            </a:r>
            <a:r>
              <a:rPr lang="en-US" b="0" i="1" dirty="0" smtClean="0"/>
              <a:t> </a:t>
            </a:r>
          </a:p>
          <a:p>
            <a:pPr marL="698830" lvl="1" indent="-232943">
              <a:buFont typeface="+mj-lt"/>
              <a:buAutoNum type="alphaLcPeriod"/>
            </a:pPr>
            <a:r>
              <a:rPr lang="en-US" b="0" i="0" strike="sngStrike" dirty="0" smtClean="0"/>
              <a:t>IB</a:t>
            </a:r>
            <a:r>
              <a:rPr lang="en-US" b="0" i="0" strike="sngStrike" baseline="0" dirty="0" smtClean="0"/>
              <a:t> Biology</a:t>
            </a:r>
          </a:p>
          <a:p>
            <a:pPr marL="698830" lvl="1" indent="-232943">
              <a:buFont typeface="+mj-lt"/>
              <a:buAutoNum type="alphaLcPeriod"/>
            </a:pPr>
            <a:r>
              <a:rPr lang="en-US" b="0" i="0" strike="sngStrike" baseline="0" dirty="0" smtClean="0"/>
              <a:t>IB Chemistry</a:t>
            </a:r>
          </a:p>
          <a:p>
            <a:pPr marL="698830" lvl="1" indent="-232943">
              <a:buFont typeface="+mj-lt"/>
              <a:buAutoNum type="alphaLcPeriod"/>
            </a:pPr>
            <a:r>
              <a:rPr lang="en-US" b="0" i="0" strike="sngStrike" baseline="0" dirty="0" smtClean="0"/>
              <a:t>IB Physics</a:t>
            </a:r>
            <a:endParaRPr lang="en-US" b="0" i="0" strike="sngStrike" dirty="0" smtClean="0"/>
          </a:p>
          <a:p>
            <a:r>
              <a:rPr lang="en-US" dirty="0"/>
              <a:t> </a:t>
            </a:r>
          </a:p>
          <a:p>
            <a:r>
              <a:rPr lang="en-US" dirty="0"/>
              <a:t>The numbers in parentheses are standard errors.</a:t>
            </a:r>
          </a:p>
          <a:p>
            <a:r>
              <a:rPr lang="en-US" dirty="0"/>
              <a:t> </a:t>
            </a:r>
          </a:p>
          <a:p>
            <a:r>
              <a:rPr lang="en-US" b="1" dirty="0"/>
              <a:t>Findings Highlighted in Technical Report</a:t>
            </a:r>
            <a:endParaRPr lang="en-US" baseline="0" dirty="0" smtClean="0"/>
          </a:p>
          <a:p>
            <a:pPr defTabSz="931774">
              <a:defRPr/>
            </a:pPr>
            <a:r>
              <a:rPr lang="en-US" baseline="0" dirty="0" smtClean="0"/>
              <a:t>“</a:t>
            </a:r>
            <a:r>
              <a:rPr lang="en-US" dirty="0"/>
              <a:t>Across the disciplines, 47 percent of high schools offer at least one AP science course, either this year or in alternating years (see Table 4.6).  Approximately the same percentage of schools offers 1–4 AP science courses, with about 10 percent of schools in each category.  Only 5 percent of schools offer all of the AP science courses.”</a:t>
            </a:r>
          </a:p>
        </p:txBody>
      </p:sp>
      <p:sp>
        <p:nvSpPr>
          <p:cNvPr id="4" name="Slide Number Placeholder 3"/>
          <p:cNvSpPr>
            <a:spLocks noGrp="1"/>
          </p:cNvSpPr>
          <p:nvPr>
            <p:ph type="sldNum" sz="quarter" idx="10"/>
          </p:nvPr>
        </p:nvSpPr>
        <p:spPr/>
        <p:txBody>
          <a:bodyPr/>
          <a:lstStyle/>
          <a:p>
            <a:fld id="{B472F11F-6199-4934-A1DC-A9FDDA9F712C}" type="slidenum">
              <a:rPr lang="en-US" smtClean="0"/>
              <a:t>21</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Only schools that responded about each AP science course are included in this analysis. </a:t>
            </a:r>
          </a:p>
          <a:p>
            <a:endParaRPr lang="en-US"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22</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Table 4.7,</a:t>
            </a:r>
            <a:r>
              <a:rPr lang="en-US" baseline="0" dirty="0" smtClean="0"/>
              <a:t> p. 57 in Technical Report</a:t>
            </a:r>
          </a:p>
          <a:p>
            <a:endParaRPr lang="en-US" baseline="0" dirty="0" smtClean="0"/>
          </a:p>
          <a:p>
            <a:r>
              <a:rPr lang="en-US" b="1" dirty="0"/>
              <a:t>This slide shows data </a:t>
            </a:r>
            <a:r>
              <a:rPr lang="en-US" b="1" dirty="0" smtClean="0"/>
              <a:t>derived from:</a:t>
            </a:r>
          </a:p>
          <a:p>
            <a:r>
              <a:rPr lang="en-US" dirty="0"/>
              <a:t> </a:t>
            </a:r>
          </a:p>
          <a:p>
            <a:r>
              <a:rPr lang="en-US" dirty="0"/>
              <a:t>Science Program Questionnaire</a:t>
            </a:r>
          </a:p>
          <a:p>
            <a:r>
              <a:rPr lang="en-US" dirty="0" smtClean="0"/>
              <a:t>Q27. Is each of the following science courses offered in this school? (Response Options: [1] Not offered at all; [2] Not offered this school year, but offered in alternating years; [3] Offered this school year)</a:t>
            </a:r>
          </a:p>
          <a:p>
            <a:pPr marL="698830" lvl="1" indent="-232943">
              <a:buFont typeface="+mj-lt"/>
              <a:buAutoNum type="alphaLcPeriod"/>
            </a:pPr>
            <a:r>
              <a:rPr lang="en-US" b="0" i="0" dirty="0" smtClean="0"/>
              <a:t>AP Biology </a:t>
            </a:r>
          </a:p>
          <a:p>
            <a:pPr marL="698830" lvl="1" indent="-232943">
              <a:buFont typeface="+mj-lt"/>
              <a:buAutoNum type="alphaLcPeriod"/>
            </a:pPr>
            <a:r>
              <a:rPr lang="en-US" b="0" i="0" dirty="0" smtClean="0"/>
              <a:t>AP Chemistry </a:t>
            </a:r>
          </a:p>
          <a:p>
            <a:pPr marL="698830" lvl="1" indent="-232943">
              <a:buFont typeface="+mj-lt"/>
              <a:buAutoNum type="alphaLcPeriod"/>
            </a:pPr>
            <a:r>
              <a:rPr lang="en-US" b="0" i="0" dirty="0" smtClean="0"/>
              <a:t>AP Physics B </a:t>
            </a:r>
          </a:p>
          <a:p>
            <a:pPr marL="698830" lvl="1" indent="-232943">
              <a:buFont typeface="+mj-lt"/>
              <a:buAutoNum type="alphaLcPeriod"/>
            </a:pPr>
            <a:r>
              <a:rPr lang="en-US" b="0" i="0" dirty="0" smtClean="0"/>
              <a:t>AP Physics C </a:t>
            </a:r>
          </a:p>
          <a:p>
            <a:pPr marL="698830" lvl="1" indent="-232943">
              <a:buFont typeface="+mj-lt"/>
              <a:buAutoNum type="alphaLcPeriod"/>
            </a:pPr>
            <a:r>
              <a:rPr lang="en-US" b="0" i="0" dirty="0" smtClean="0"/>
              <a:t>AP Environmental Science </a:t>
            </a:r>
          </a:p>
          <a:p>
            <a:pPr marL="698830" lvl="1" indent="-232943">
              <a:buFont typeface="+mj-lt"/>
              <a:buAutoNum type="alphaLcPeriod"/>
            </a:pPr>
            <a:r>
              <a:rPr lang="en-US" b="0" i="0" strike="sngStrike" dirty="0" smtClean="0"/>
              <a:t>IB</a:t>
            </a:r>
            <a:r>
              <a:rPr lang="en-US" b="0" i="0" strike="sngStrike" baseline="0" dirty="0" smtClean="0"/>
              <a:t> Biology</a:t>
            </a:r>
          </a:p>
          <a:p>
            <a:pPr marL="698830" lvl="1" indent="-232943">
              <a:buFont typeface="+mj-lt"/>
              <a:buAutoNum type="alphaLcPeriod"/>
            </a:pPr>
            <a:r>
              <a:rPr lang="en-US" b="0" i="0" strike="sngStrike" baseline="0" dirty="0" smtClean="0"/>
              <a:t>IB Chemistry</a:t>
            </a:r>
          </a:p>
          <a:p>
            <a:pPr marL="698830" lvl="1" indent="-232943">
              <a:buFont typeface="+mj-lt"/>
              <a:buAutoNum type="alphaLcPeriod"/>
            </a:pPr>
            <a:r>
              <a:rPr lang="en-US" b="0" i="0" strike="sngStrike" baseline="0" dirty="0" smtClean="0"/>
              <a:t>IB Physics</a:t>
            </a:r>
            <a:endParaRPr lang="en-US" b="0" i="0" strike="sngStrike" dirty="0" smtClean="0"/>
          </a:p>
          <a:p>
            <a:r>
              <a:rPr lang="en-US" dirty="0"/>
              <a:t> </a:t>
            </a:r>
          </a:p>
          <a:p>
            <a:r>
              <a:rPr lang="en-US" dirty="0"/>
              <a:t>The numbers in parentheses are standard errors.</a:t>
            </a:r>
          </a:p>
          <a:p>
            <a:endParaRPr lang="en-US" dirty="0"/>
          </a:p>
          <a:p>
            <a:pPr defTabSz="931774">
              <a:defRPr/>
            </a:pPr>
            <a:r>
              <a:rPr lang="en-US" dirty="0"/>
              <a:t>Chapters </a:t>
            </a:r>
            <a:r>
              <a:rPr lang="en-US" dirty="0" smtClean="0"/>
              <a:t>2–7 </a:t>
            </a:r>
            <a:r>
              <a:rPr lang="en-US" dirty="0"/>
              <a:t>in the technical report provide data on several key indicators, disaggregated by one or more equity factors: the prior achievement level of students in the class, the percentage of non-Asian minority students in the class, the percentage of students in the school eligible for free/reduced-price lunch (FRL), school size, community type, </a:t>
            </a:r>
            <a:r>
              <a:rPr lang="en-US" dirty="0" smtClean="0"/>
              <a:t>and </a:t>
            </a:r>
            <a:r>
              <a:rPr lang="en-US" dirty="0"/>
              <a:t>region.  For FRL, each school was classified into one of four categories (defined as quartiles) based on the proportion of students eligible for FRL.  Similarly, each randomly selected class was classified into one of the four categories based on the proportion of students in the class identified as non-Asian minorities.  Note: Since the publication of the technical report, the term “Non-Asian Minority” has been changed to </a:t>
            </a:r>
            <a:r>
              <a:rPr lang="en-US" dirty="0" smtClean="0"/>
              <a:t>“Race/Ethnic Groups Historically Underrepresented in STEM.”  </a:t>
            </a:r>
            <a:r>
              <a:rPr lang="en-US" dirty="0"/>
              <a:t>This updated language is used in the slides provided for presentation.</a:t>
            </a:r>
          </a:p>
          <a:p>
            <a:endParaRPr lang="en-US" dirty="0"/>
          </a:p>
          <a:p>
            <a:r>
              <a:rPr lang="en-US" b="1" dirty="0"/>
              <a:t>Findings Highlighted in Technical Report</a:t>
            </a:r>
            <a:endParaRPr lang="en-US" baseline="0" dirty="0" smtClean="0"/>
          </a:p>
          <a:p>
            <a:pPr defTabSz="931774">
              <a:defRPr/>
            </a:pPr>
            <a:r>
              <a:rPr lang="en-US" baseline="0" dirty="0" smtClean="0"/>
              <a:t>“</a:t>
            </a:r>
            <a:r>
              <a:rPr lang="en-US" dirty="0"/>
              <a:t>Table 4.7 shows the average number of AP science courses offered by various equity factors.  Not surprisingly, small schools tend to offer fewer AP science courses than large schools.  On average, suburban and urban schools offer more AP science courses than rural schools.  In addition, schools with higher proportions of students eligible for free/reduced-price lunch offer fewer AP science courses.”</a:t>
            </a:r>
          </a:p>
        </p:txBody>
      </p:sp>
      <p:sp>
        <p:nvSpPr>
          <p:cNvPr id="4" name="Slide Number Placeholder 3"/>
          <p:cNvSpPr>
            <a:spLocks noGrp="1"/>
          </p:cNvSpPr>
          <p:nvPr>
            <p:ph type="sldNum" sz="quarter" idx="10"/>
          </p:nvPr>
        </p:nvSpPr>
        <p:spPr/>
        <p:txBody>
          <a:bodyPr/>
          <a:lstStyle/>
          <a:p>
            <a:fld id="{B472F11F-6199-4934-A1DC-A9FDDA9F712C}" type="slidenum">
              <a:rPr lang="en-US" smtClean="0"/>
              <a:t>23</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24</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25</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26</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Table 4.8,</a:t>
            </a:r>
            <a:r>
              <a:rPr lang="en-US" baseline="0" dirty="0" smtClean="0"/>
              <a:t> p. 57 in Technical Report</a:t>
            </a:r>
          </a:p>
          <a:p>
            <a:endParaRPr lang="en-US" baseline="0" dirty="0" smtClean="0"/>
          </a:p>
          <a:p>
            <a:r>
              <a:rPr lang="en-US" b="1" dirty="0"/>
              <a:t>This slide shows data from </a:t>
            </a:r>
            <a:r>
              <a:rPr lang="en-US" b="1" dirty="0" smtClean="0"/>
              <a:t>an individual item. </a:t>
            </a:r>
            <a:endParaRPr lang="en-US" dirty="0"/>
          </a:p>
          <a:p>
            <a:r>
              <a:rPr lang="en-US" dirty="0"/>
              <a:t> </a:t>
            </a:r>
          </a:p>
          <a:p>
            <a:r>
              <a:rPr lang="en-US" dirty="0"/>
              <a:t>Science Program Questionnaire</a:t>
            </a:r>
          </a:p>
          <a:p>
            <a:r>
              <a:rPr lang="en-US" dirty="0"/>
              <a:t>Q3. Indicate whether each of the following programs and/or practices is currently being implemented in your school. (Response Options: Yes, No)</a:t>
            </a:r>
          </a:p>
          <a:p>
            <a:pPr marL="698830" lvl="1" indent="-232943">
              <a:buFont typeface="+mj-lt"/>
              <a:buAutoNum type="alphaLcPeriod"/>
            </a:pPr>
            <a:r>
              <a:rPr lang="en-US" dirty="0"/>
              <a:t>Physics courses offered this school year or in alternating years, on or off site</a:t>
            </a:r>
            <a:r>
              <a:rPr lang="en-US" i="1" dirty="0"/>
              <a:t> </a:t>
            </a:r>
            <a:endParaRPr lang="en-US" dirty="0"/>
          </a:p>
          <a:p>
            <a:pPr marL="698830" lvl="1" indent="-232943">
              <a:buFont typeface="+mj-lt"/>
              <a:buAutoNum type="alphaLcPeriod"/>
            </a:pPr>
            <a:r>
              <a:rPr lang="en-US" dirty="0"/>
              <a:t>Students go to a Career and Technical Education (CTE) Center for science and/or engineering instruction.</a:t>
            </a:r>
          </a:p>
          <a:p>
            <a:pPr marL="698830" lvl="1" indent="-232943">
              <a:buFont typeface="+mj-lt"/>
              <a:buAutoNum type="alphaLcPeriod"/>
            </a:pPr>
            <a:r>
              <a:rPr lang="en-US" dirty="0"/>
              <a:t>Science and/or engineering courses offered by telecommunications. </a:t>
            </a:r>
          </a:p>
          <a:p>
            <a:pPr marL="698830" lvl="1" indent="-232943">
              <a:buFont typeface="+mj-lt"/>
              <a:buAutoNum type="alphaLcPeriod"/>
            </a:pPr>
            <a:r>
              <a:rPr lang="en-US" dirty="0"/>
              <a:t>Students go to another K–12 school for science and/or engineering courses. </a:t>
            </a:r>
          </a:p>
          <a:p>
            <a:pPr marL="698830" lvl="1" indent="-232943">
              <a:buFont typeface="+mj-lt"/>
              <a:buAutoNum type="alphaLcPeriod"/>
            </a:pPr>
            <a:r>
              <a:rPr lang="en-US" dirty="0"/>
              <a:t>Students go to a college or university for science and/or engineering courses. </a:t>
            </a:r>
          </a:p>
          <a:p>
            <a:endParaRPr lang="en-US" dirty="0"/>
          </a:p>
          <a:p>
            <a:r>
              <a:rPr lang="en-US" dirty="0"/>
              <a:t>The numbers in parentheses are standard errors.</a:t>
            </a:r>
          </a:p>
          <a:p>
            <a:r>
              <a:rPr lang="en-US" dirty="0"/>
              <a:t> </a:t>
            </a:r>
          </a:p>
          <a:p>
            <a:r>
              <a:rPr lang="en-US" b="1" dirty="0"/>
              <a:t>Findings Highlighted in Technical Report</a:t>
            </a:r>
            <a:endParaRPr lang="en-US" baseline="0" dirty="0" smtClean="0"/>
          </a:p>
          <a:p>
            <a:pPr defTabSz="931774">
              <a:defRPr/>
            </a:pPr>
            <a:r>
              <a:rPr lang="en-US" baseline="0" dirty="0" smtClean="0"/>
              <a:t>“</a:t>
            </a:r>
            <a:r>
              <a:rPr lang="en-US" dirty="0"/>
              <a:t>The survey also asked schools about opportunities provided to students to take science and engineering courses not offered on site.  As was described previously, 85 percent of high schools offer at least one physics course; a small additional percentage of schools provide students with access to physics, either by offering it in alternative years or by allowing students to take the course off campus (see Table 4.8).  Over one-fourth of high schools provide access to concurrent credit/dual enrollment courses—courses that count for high school and college credit.  Having students take science and/or engineering courses at a Career and Technical Education Center, at a college/university, or via telecommunications are each opportunities at about 1 in 5 high schools.  Fewer than 10 percent of high schools have students take science/engineering courses at another high school.”</a:t>
            </a:r>
          </a:p>
        </p:txBody>
      </p:sp>
      <p:sp>
        <p:nvSpPr>
          <p:cNvPr id="4" name="Slide Number Placeholder 3"/>
          <p:cNvSpPr>
            <a:spLocks noGrp="1"/>
          </p:cNvSpPr>
          <p:nvPr>
            <p:ph type="sldNum" sz="quarter" idx="10"/>
          </p:nvPr>
        </p:nvSpPr>
        <p:spPr/>
        <p:txBody>
          <a:bodyPr/>
          <a:lstStyle/>
          <a:p>
            <a:fld id="{B472F11F-6199-4934-A1DC-A9FDDA9F712C}" type="slidenum">
              <a:rPr lang="en-US" smtClean="0"/>
              <a:t>27</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u="none"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28</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9B8A4DB-74D9-4B43-9EFB-8340370A0D69}" type="slidenum">
              <a:rPr lang="en-US" smtClean="0"/>
              <a:t>29</a:t>
            </a:fld>
            <a:endParaRPr lang="en-US"/>
          </a:p>
        </p:txBody>
      </p:sp>
    </p:spTree>
    <p:extLst>
      <p:ext uri="{BB962C8B-B14F-4D97-AF65-F5344CB8AC3E}">
        <p14:creationId xmlns:p14="http://schemas.microsoft.com/office/powerpoint/2010/main" val="30179472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9B8A4DB-74D9-4B43-9EFB-8340370A0D69}" type="slidenum">
              <a:rPr lang="en-US" smtClean="0"/>
              <a:t>3</a:t>
            </a:fld>
            <a:endParaRPr lang="en-US"/>
          </a:p>
        </p:txBody>
      </p:sp>
    </p:spTree>
    <p:extLst>
      <p:ext uri="{BB962C8B-B14F-4D97-AF65-F5344CB8AC3E}">
        <p14:creationId xmlns:p14="http://schemas.microsoft.com/office/powerpoint/2010/main" val="31771222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science portion of Table 4.19,</a:t>
            </a:r>
            <a:r>
              <a:rPr lang="en-US" baseline="0" dirty="0" smtClean="0"/>
              <a:t> p. 64 in Technical Report</a:t>
            </a:r>
          </a:p>
          <a:p>
            <a:endParaRPr lang="en-US" baseline="0" dirty="0" smtClean="0"/>
          </a:p>
          <a:p>
            <a:r>
              <a:rPr lang="en-US" b="1" dirty="0"/>
              <a:t>This slide shows data </a:t>
            </a:r>
            <a:r>
              <a:rPr lang="en-US" b="1" dirty="0" smtClean="0"/>
              <a:t>from an </a:t>
            </a:r>
            <a:r>
              <a:rPr lang="en-US" b="1" dirty="0"/>
              <a:t>individual </a:t>
            </a:r>
            <a:r>
              <a:rPr lang="en-US" b="1" dirty="0" smtClean="0"/>
              <a:t>item. </a:t>
            </a:r>
            <a:endParaRPr lang="en-US" dirty="0"/>
          </a:p>
          <a:p>
            <a:r>
              <a:rPr lang="en-US" dirty="0"/>
              <a:t> </a:t>
            </a:r>
          </a:p>
          <a:p>
            <a:r>
              <a:rPr lang="en-US" dirty="0"/>
              <a:t>Science Teacher Questionnaire</a:t>
            </a:r>
          </a:p>
          <a:p>
            <a:pPr lvl="0"/>
            <a:r>
              <a:rPr lang="en-US" dirty="0"/>
              <a:t>Q43. Which of the following best describes the prior science achievement levels of the students in this class relative to other students in this school?</a:t>
            </a:r>
          </a:p>
          <a:p>
            <a:pPr marL="640594" lvl="1" indent="-174708">
              <a:buFont typeface="Courier New" panose="02070309020205020404" pitchFamily="49" charset="0"/>
              <a:buChar char="o"/>
            </a:pPr>
            <a:r>
              <a:rPr lang="en-US" dirty="0"/>
              <a:t>Mostly low achievers </a:t>
            </a:r>
          </a:p>
          <a:p>
            <a:pPr marL="640594" lvl="1" indent="-174708">
              <a:buFont typeface="Courier New" panose="02070309020205020404" pitchFamily="49" charset="0"/>
              <a:buChar char="o"/>
            </a:pPr>
            <a:r>
              <a:rPr lang="en-US" dirty="0"/>
              <a:t>Mostly average achievers </a:t>
            </a:r>
          </a:p>
          <a:p>
            <a:pPr marL="640594" lvl="1" indent="-174708">
              <a:buFont typeface="Courier New" panose="02070309020205020404" pitchFamily="49" charset="0"/>
              <a:buChar char="o"/>
            </a:pPr>
            <a:r>
              <a:rPr lang="en-US" dirty="0"/>
              <a:t>Mostly high achievers </a:t>
            </a:r>
          </a:p>
          <a:p>
            <a:pPr marL="640594" lvl="1" indent="-174708">
              <a:buFont typeface="Courier New" panose="02070309020205020404" pitchFamily="49" charset="0"/>
              <a:buChar char="o"/>
            </a:pPr>
            <a:r>
              <a:rPr lang="en-US" dirty="0"/>
              <a:t>A mixture of levels </a:t>
            </a:r>
          </a:p>
          <a:p>
            <a:r>
              <a:rPr lang="en-US" dirty="0"/>
              <a:t> </a:t>
            </a:r>
          </a:p>
          <a:p>
            <a:r>
              <a:rPr lang="en-US" dirty="0"/>
              <a:t>The numbers in parentheses are standard errors.</a:t>
            </a:r>
          </a:p>
          <a:p>
            <a:r>
              <a:rPr lang="en-US" dirty="0"/>
              <a:t> </a:t>
            </a:r>
          </a:p>
          <a:p>
            <a:r>
              <a:rPr lang="en-US" b="1" dirty="0"/>
              <a:t>Findings Highlighted in Technical Report</a:t>
            </a:r>
            <a:endParaRPr lang="en-US" baseline="0" dirty="0" smtClean="0"/>
          </a:p>
          <a:p>
            <a:pPr defTabSz="931774">
              <a:defRPr/>
            </a:pPr>
            <a:r>
              <a:rPr lang="en-US" baseline="0" dirty="0" smtClean="0"/>
              <a:t>“</a:t>
            </a:r>
            <a:r>
              <a:rPr lang="en-US" dirty="0"/>
              <a:t>Teachers were asked to indicate the prior achievement level of students in the selected class relative to other students in the school.  At the elementary level, 45 percent of science and mathematics classes are heterogeneous in prior achievement; most of the remaining classes are composed primarily of average-achieving students (see Table 4.19).  Heterogeneous grouping is less common at the secondary level in both science and mathematics.”</a:t>
            </a:r>
          </a:p>
        </p:txBody>
      </p:sp>
      <p:sp>
        <p:nvSpPr>
          <p:cNvPr id="4" name="Slide Number Placeholder 3"/>
          <p:cNvSpPr>
            <a:spLocks noGrp="1"/>
          </p:cNvSpPr>
          <p:nvPr>
            <p:ph type="sldNum" sz="quarter" idx="10"/>
          </p:nvPr>
        </p:nvSpPr>
        <p:spPr/>
        <p:txBody>
          <a:bodyPr/>
          <a:lstStyle/>
          <a:p>
            <a:fld id="{B472F11F-6199-4934-A1DC-A9FDDA9F712C}" type="slidenum">
              <a:rPr lang="en-US" smtClean="0"/>
              <a:t>30</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31</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science portion of Table 4.23, p. 66 in Technical Report</a:t>
            </a:r>
          </a:p>
          <a:p>
            <a:endParaRPr lang="en-US" dirty="0" smtClean="0"/>
          </a:p>
          <a:p>
            <a:r>
              <a:rPr lang="en-US" b="1" dirty="0"/>
              <a:t>This slide shows data </a:t>
            </a:r>
            <a:r>
              <a:rPr lang="en-US" b="1" dirty="0" smtClean="0"/>
              <a:t>derived from:</a:t>
            </a:r>
            <a:endParaRPr lang="en-US" dirty="0"/>
          </a:p>
          <a:p>
            <a:r>
              <a:rPr lang="en-US" dirty="0"/>
              <a:t> </a:t>
            </a:r>
          </a:p>
          <a:p>
            <a:r>
              <a:rPr lang="en-US" dirty="0"/>
              <a:t>Science Teacher Questionnaire</a:t>
            </a:r>
          </a:p>
          <a:p>
            <a:pPr lvl="0"/>
            <a:r>
              <a:rPr lang="en-US" dirty="0" smtClean="0"/>
              <a:t>Q8. [Presented to non-self-contained teachers only] For each science class you teach, select the course type and enter the number of students enrolled.  Enter the classes in the order that you teach them.  For teachers on an alternating day block schedule, please order your classes starting with the first class you teach this week. </a:t>
            </a:r>
          </a:p>
          <a:p>
            <a:pPr marL="457200" lvl="1" indent="0">
              <a:buFont typeface="+mj-lt"/>
              <a:buNone/>
            </a:pPr>
            <a:r>
              <a:rPr lang="en-US" b="1" dirty="0" smtClean="0"/>
              <a:t>Course Type List </a:t>
            </a:r>
          </a:p>
          <a:p>
            <a:pPr marL="685800" lvl="1" indent="-228600">
              <a:buFont typeface="+mj-lt"/>
              <a:buAutoNum type="arabicPeriod"/>
            </a:pPr>
            <a:r>
              <a:rPr lang="en-US" dirty="0" smtClean="0"/>
              <a:t>Science (Grades K–5) </a:t>
            </a:r>
          </a:p>
          <a:p>
            <a:pPr marL="685800" lvl="1" indent="-228600">
              <a:buFont typeface="+mj-lt"/>
              <a:buAutoNum type="arabicPeriod"/>
            </a:pPr>
            <a:r>
              <a:rPr lang="en-US" dirty="0" smtClean="0"/>
              <a:t>Life Science (Grades 6–8) </a:t>
            </a:r>
          </a:p>
          <a:p>
            <a:pPr marL="685800" lvl="1" indent="-228600">
              <a:buFont typeface="+mj-lt"/>
              <a:buAutoNum type="arabicPeriod"/>
            </a:pPr>
            <a:r>
              <a:rPr lang="en-US" dirty="0" smtClean="0"/>
              <a:t>Earth Science (Grades 6–8) </a:t>
            </a:r>
          </a:p>
          <a:p>
            <a:pPr marL="685800" lvl="1" indent="-228600">
              <a:buFont typeface="+mj-lt"/>
              <a:buAutoNum type="arabicPeriod"/>
            </a:pPr>
            <a:r>
              <a:rPr lang="en-US" dirty="0" smtClean="0"/>
              <a:t>Physical Science (Grades 6–8) </a:t>
            </a:r>
          </a:p>
          <a:p>
            <a:pPr marL="685800" lvl="1" indent="-228600">
              <a:buFont typeface="+mj-lt"/>
              <a:buAutoNum type="arabicPeriod"/>
            </a:pPr>
            <a:r>
              <a:rPr lang="en-US" dirty="0" smtClean="0"/>
              <a:t>General or Integrated Science (Grades 6–8) </a:t>
            </a:r>
          </a:p>
          <a:p>
            <a:pPr marL="685800" lvl="1" indent="-228600">
              <a:buFont typeface="+mj-lt"/>
              <a:buAutoNum type="arabicPeriod"/>
            </a:pPr>
            <a:r>
              <a:rPr lang="en-US" dirty="0" smtClean="0"/>
              <a:t>Coordinated or Integrated Science including General Science and Physical Science (Grades 9–12) </a:t>
            </a:r>
          </a:p>
          <a:p>
            <a:pPr marL="685800" lvl="1" indent="-228600">
              <a:buFont typeface="+mj-lt"/>
              <a:buAutoNum type="arabicPeriod"/>
            </a:pPr>
            <a:r>
              <a:rPr lang="en-US" dirty="0" smtClean="0"/>
              <a:t>Earth/Space Science (Grades 9–12) </a:t>
            </a:r>
          </a:p>
          <a:p>
            <a:pPr marL="685800" lvl="1" indent="-228600">
              <a:buFont typeface="+mj-lt"/>
              <a:buAutoNum type="arabicPeriod"/>
            </a:pPr>
            <a:r>
              <a:rPr lang="en-US" dirty="0" smtClean="0"/>
              <a:t>Life Science/Biology (Grades 9–12) </a:t>
            </a:r>
          </a:p>
          <a:p>
            <a:pPr marL="685800" lvl="1" indent="-228600">
              <a:buFont typeface="+mj-lt"/>
              <a:buAutoNum type="arabicPeriod"/>
            </a:pPr>
            <a:r>
              <a:rPr lang="en-US" dirty="0" smtClean="0"/>
              <a:t>Environmental Science/Ecology (Grades 9–12) </a:t>
            </a:r>
          </a:p>
          <a:p>
            <a:pPr marL="685800" lvl="1" indent="-228600">
              <a:buFont typeface="+mj-lt"/>
              <a:buAutoNum type="arabicPeriod"/>
            </a:pPr>
            <a:r>
              <a:rPr lang="en-US" dirty="0" smtClean="0"/>
              <a:t>Chemistry (Grades 9–12) </a:t>
            </a:r>
          </a:p>
          <a:p>
            <a:pPr marL="685800" lvl="1" indent="-228600">
              <a:buFont typeface="+mj-lt"/>
              <a:buAutoNum type="arabicPeriod"/>
            </a:pPr>
            <a:r>
              <a:rPr lang="en-US" dirty="0" smtClean="0"/>
              <a:t>Physics (Grades 9–12) </a:t>
            </a:r>
          </a:p>
          <a:p>
            <a:pPr lvl="0"/>
            <a:endParaRPr lang="en-US" dirty="0" smtClean="0"/>
          </a:p>
          <a:p>
            <a:pPr lvl="0"/>
            <a:r>
              <a:rPr lang="en-US" dirty="0" smtClean="0"/>
              <a:t>Q9. [Presented to non-self-contained grades 9–12 teachers only] For each grades 9–12 science class you teach, select the level that best describes the content addressed in that class.</a:t>
            </a:r>
          </a:p>
          <a:p>
            <a:pPr marL="628650" lvl="1" indent="-171450">
              <a:buFont typeface="Arial" panose="020B0604020202020204" pitchFamily="34" charset="0"/>
              <a:buChar char="•"/>
            </a:pPr>
            <a:r>
              <a:rPr lang="en-US" b="1" i="1" dirty="0" smtClean="0"/>
              <a:t>Non-college Prep</a:t>
            </a:r>
            <a:r>
              <a:rPr lang="en-US" dirty="0" smtClean="0"/>
              <a:t>: A course that does not count towards the entrance requirements of a 4-year college. For example: Life Science. </a:t>
            </a:r>
          </a:p>
          <a:p>
            <a:pPr marL="628650" lvl="1" indent="-171450">
              <a:buFont typeface="Arial" panose="020B0604020202020204" pitchFamily="34" charset="0"/>
              <a:buChar char="•"/>
            </a:pPr>
            <a:r>
              <a:rPr lang="en-US" b="1" i="1" dirty="0" smtClean="0"/>
              <a:t>1st Year College Prep, Including Honors</a:t>
            </a:r>
            <a:r>
              <a:rPr lang="en-US" dirty="0" smtClean="0"/>
              <a:t>: The first course in a discipline that counts towards the entrance requirements of a 4-year college. For example: Biology, Chemistry I. </a:t>
            </a:r>
          </a:p>
          <a:p>
            <a:pPr marL="628650" lvl="1" indent="-171450">
              <a:buFont typeface="Arial" panose="020B0604020202020204" pitchFamily="34" charset="0"/>
              <a:buChar char="•"/>
            </a:pPr>
            <a:r>
              <a:rPr lang="en-US" b="1" i="1" dirty="0" smtClean="0"/>
              <a:t>2nd Year Advanced</a:t>
            </a:r>
            <a:r>
              <a:rPr lang="en-US" dirty="0" smtClean="0"/>
              <a:t>: A course typically taken after a 1st year college prep course. For example: Anatomy and Physiology, Advanced Chemistry, Physics II. Include Advanced Placement, International Baccalaureate, and concurrent college and high school credit/dual enrollment.</a:t>
            </a:r>
          </a:p>
          <a:p>
            <a:pPr lvl="0"/>
            <a:endParaRPr lang="en-US" dirty="0" smtClean="0"/>
          </a:p>
          <a:p>
            <a:pPr lvl="0"/>
            <a:r>
              <a:rPr lang="en-US" dirty="0" smtClean="0"/>
              <a:t>Q42</a:t>
            </a:r>
            <a:r>
              <a:rPr lang="en-US" dirty="0"/>
              <a:t>. For the students in this class, indicate the number of males and females in this class in each of the following categories of race/ethnicity</a:t>
            </a:r>
            <a:r>
              <a:rPr lang="en-US" dirty="0" smtClean="0"/>
              <a:t>.</a:t>
            </a:r>
          </a:p>
          <a:p>
            <a:pPr marL="698830" marR="0" lvl="1" indent="-232943" algn="l" defTabSz="914400" rtl="0" eaLnBrk="1" fontAlgn="auto" latinLnBrk="0" hangingPunct="1">
              <a:lnSpc>
                <a:spcPct val="100000"/>
              </a:lnSpc>
              <a:spcBef>
                <a:spcPts val="0"/>
              </a:spcBef>
              <a:spcAft>
                <a:spcPts val="0"/>
              </a:spcAft>
              <a:buClrTx/>
              <a:buSzTx/>
              <a:buFont typeface="+mj-lt"/>
              <a:buAutoNum type="alphaLcPeriod"/>
              <a:tabLst/>
              <a:defRPr/>
            </a:pPr>
            <a:r>
              <a:rPr lang="en-US" dirty="0" smtClean="0"/>
              <a:t>American Indian or Alaska Native _____     _____</a:t>
            </a:r>
          </a:p>
          <a:p>
            <a:pPr marL="698830" marR="0" lvl="1" indent="-232943" algn="l" defTabSz="914400" rtl="0" eaLnBrk="1" fontAlgn="auto" latinLnBrk="0" hangingPunct="1">
              <a:lnSpc>
                <a:spcPct val="100000"/>
              </a:lnSpc>
              <a:spcBef>
                <a:spcPts val="0"/>
              </a:spcBef>
              <a:spcAft>
                <a:spcPts val="0"/>
              </a:spcAft>
              <a:buClrTx/>
              <a:buSzTx/>
              <a:buFont typeface="+mj-lt"/>
              <a:buAutoNum type="alphaLcPeriod"/>
              <a:tabLst/>
              <a:defRPr/>
            </a:pPr>
            <a:r>
              <a:rPr lang="en-US" dirty="0" smtClean="0"/>
              <a:t>Asian _____     _____</a:t>
            </a:r>
            <a:endParaRPr lang="en-US" dirty="0"/>
          </a:p>
          <a:p>
            <a:pPr marL="698830" marR="0" lvl="1" indent="-232943" algn="l" defTabSz="914400" rtl="0" eaLnBrk="1" fontAlgn="auto" latinLnBrk="0" hangingPunct="1">
              <a:lnSpc>
                <a:spcPct val="100000"/>
              </a:lnSpc>
              <a:spcBef>
                <a:spcPts val="0"/>
              </a:spcBef>
              <a:spcAft>
                <a:spcPts val="0"/>
              </a:spcAft>
              <a:buClrTx/>
              <a:buSzTx/>
              <a:buFont typeface="+mj-lt"/>
              <a:buAutoNum type="alphaLcPeriod"/>
              <a:tabLst/>
              <a:defRPr/>
            </a:pPr>
            <a:r>
              <a:rPr lang="en-US" dirty="0"/>
              <a:t>Black or African </a:t>
            </a:r>
            <a:r>
              <a:rPr lang="en-US" dirty="0" smtClean="0"/>
              <a:t>American _____     _____</a:t>
            </a:r>
            <a:endParaRPr lang="en-US" dirty="0"/>
          </a:p>
          <a:p>
            <a:pPr marL="698830" marR="0" lvl="1" indent="-232943" algn="l" defTabSz="914400" rtl="0" eaLnBrk="1" fontAlgn="auto" latinLnBrk="0" hangingPunct="1">
              <a:lnSpc>
                <a:spcPct val="100000"/>
              </a:lnSpc>
              <a:spcBef>
                <a:spcPts val="0"/>
              </a:spcBef>
              <a:spcAft>
                <a:spcPts val="0"/>
              </a:spcAft>
              <a:buClrTx/>
              <a:buSzTx/>
              <a:buFont typeface="+mj-lt"/>
              <a:buAutoNum type="alphaLcPeriod"/>
              <a:tabLst/>
              <a:defRPr/>
            </a:pPr>
            <a:r>
              <a:rPr lang="en-US" dirty="0" smtClean="0"/>
              <a:t>Hispanic/Latino _____     _____</a:t>
            </a:r>
          </a:p>
          <a:p>
            <a:pPr marL="698830" marR="0" lvl="1" indent="-232943" algn="l" defTabSz="914400" rtl="0" eaLnBrk="1" fontAlgn="auto" latinLnBrk="0" hangingPunct="1">
              <a:lnSpc>
                <a:spcPct val="100000"/>
              </a:lnSpc>
              <a:spcBef>
                <a:spcPts val="0"/>
              </a:spcBef>
              <a:spcAft>
                <a:spcPts val="0"/>
              </a:spcAft>
              <a:buClrTx/>
              <a:buSzTx/>
              <a:buFont typeface="+mj-lt"/>
              <a:buAutoNum type="alphaLcPeriod"/>
              <a:tabLst/>
              <a:defRPr/>
            </a:pPr>
            <a:r>
              <a:rPr lang="en-US" dirty="0" smtClean="0"/>
              <a:t>Native Hawaiian or Other Pacific Islander _____     _____</a:t>
            </a:r>
          </a:p>
          <a:p>
            <a:pPr marL="698830" marR="0" lvl="1" indent="-232943" algn="l" defTabSz="914400" rtl="0" eaLnBrk="1" fontAlgn="auto" latinLnBrk="0" hangingPunct="1">
              <a:lnSpc>
                <a:spcPct val="100000"/>
              </a:lnSpc>
              <a:spcBef>
                <a:spcPts val="0"/>
              </a:spcBef>
              <a:spcAft>
                <a:spcPts val="0"/>
              </a:spcAft>
              <a:buClrTx/>
              <a:buSzTx/>
              <a:buFont typeface="+mj-lt"/>
              <a:buAutoNum type="alphaLcPeriod"/>
              <a:tabLst/>
              <a:defRPr/>
            </a:pPr>
            <a:r>
              <a:rPr lang="en-US" dirty="0" smtClean="0"/>
              <a:t>White _____     _____</a:t>
            </a:r>
          </a:p>
          <a:p>
            <a:pPr marL="698830" marR="0" lvl="1" indent="-232943" algn="l" defTabSz="914400" rtl="0" eaLnBrk="1" fontAlgn="auto" latinLnBrk="0" hangingPunct="1">
              <a:lnSpc>
                <a:spcPct val="100000"/>
              </a:lnSpc>
              <a:spcBef>
                <a:spcPts val="0"/>
              </a:spcBef>
              <a:spcAft>
                <a:spcPts val="0"/>
              </a:spcAft>
              <a:buClrTx/>
              <a:buSzTx/>
              <a:buFont typeface="+mj-lt"/>
              <a:buAutoNum type="alphaLcPeriod"/>
              <a:tabLst/>
              <a:defRPr/>
            </a:pPr>
            <a:r>
              <a:rPr lang="en-US" dirty="0" smtClean="0"/>
              <a:t>Two or more races _____     _____</a:t>
            </a:r>
          </a:p>
          <a:p>
            <a:endParaRPr lang="en-US" dirty="0" smtClean="0"/>
          </a:p>
          <a:p>
            <a:r>
              <a:rPr lang="en-US" dirty="0" smtClean="0"/>
              <a:t>The </a:t>
            </a:r>
            <a:r>
              <a:rPr lang="en-US" dirty="0"/>
              <a:t>numbers in parentheses are standard errors.</a:t>
            </a:r>
          </a:p>
          <a:p>
            <a:r>
              <a:rPr lang="en-US" dirty="0"/>
              <a:t> </a:t>
            </a:r>
          </a:p>
          <a:p>
            <a:r>
              <a:rPr lang="en-US" b="1" dirty="0"/>
              <a:t>Findings Highlighted in Technical Report</a:t>
            </a:r>
            <a:endParaRPr lang="en-US" dirty="0" smtClean="0"/>
          </a:p>
          <a:p>
            <a:pPr defTabSz="931774">
              <a:defRPr/>
            </a:pPr>
            <a:r>
              <a:rPr lang="en-US" dirty="0" smtClean="0"/>
              <a:t>“</a:t>
            </a:r>
            <a:r>
              <a:rPr lang="en-US" dirty="0"/>
              <a:t>A similar pattern is seen in the class composition data for specific high school courses (see Table 4.23).  The percentage of non-Asian minorities trends downward across the progression of science and mathematics courses.  For example, 33 percent of students enrolled in 1</a:t>
            </a:r>
            <a:r>
              <a:rPr lang="en-US" baseline="30000" dirty="0"/>
              <a:t>st</a:t>
            </a:r>
            <a:r>
              <a:rPr lang="en-US" dirty="0"/>
              <a:t> year Biology are classified as non-Asian minorities, similar to the overall percentage in high school science classes, compared to only 21 percent in advanced science courses.  In mathematics, 39 percent of students in Formal/College-preparatory level 1 courses are non-Asian minorities, while fewer than one-fourth of students in level 4 or above courses are.  In terms of gender, females are less likely than males to be enrolled in non-college preparatory science and mathematics classes, and more likely than males to be enrolled in advanced science courses.”</a:t>
            </a:r>
          </a:p>
          <a:p>
            <a:pPr defTabSz="931774">
              <a:defRPr/>
            </a:pPr>
            <a:r>
              <a:rPr lang="en-US" dirty="0" smtClean="0"/>
              <a:t> </a:t>
            </a:r>
          </a:p>
        </p:txBody>
      </p:sp>
      <p:sp>
        <p:nvSpPr>
          <p:cNvPr id="4" name="Slide Number Placeholder 3"/>
          <p:cNvSpPr>
            <a:spLocks noGrp="1"/>
          </p:cNvSpPr>
          <p:nvPr>
            <p:ph type="sldNum" sz="quarter" idx="10"/>
          </p:nvPr>
        </p:nvSpPr>
        <p:spPr/>
        <p:txBody>
          <a:bodyPr/>
          <a:lstStyle/>
          <a:p>
            <a:fld id="{B472F11F-6199-4934-A1DC-A9FDDA9F712C}" type="slidenum">
              <a:rPr lang="en-US" smtClean="0"/>
              <a:t>32</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33</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Historically Underrepresented Students includes American Indian or Alaskan Native, </a:t>
            </a:r>
            <a:r>
              <a:rPr lang="en-US" sz="1200" kern="1200" dirty="0" smtClean="0">
                <a:solidFill>
                  <a:schemeClr val="tx1"/>
                </a:solidFill>
                <a:effectLst/>
                <a:latin typeface="+mn-lt"/>
                <a:ea typeface="+mn-ea"/>
                <a:cs typeface="+mn-cs"/>
              </a:rPr>
              <a:t>Black or African American</a:t>
            </a:r>
            <a:r>
              <a:rPr lang="en-US" dirty="0" smtClean="0"/>
              <a:t>, Hispanic or Latino, or Native Hawaiian or Other Pacific Islander</a:t>
            </a:r>
            <a:r>
              <a:rPr lang="en-US" baseline="0" dirty="0" smtClean="0"/>
              <a:t> students.</a:t>
            </a:r>
            <a:endParaRPr lang="en-US"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34</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science</a:t>
            </a:r>
            <a:r>
              <a:rPr lang="en-US" baseline="0" dirty="0" smtClean="0"/>
              <a:t> portion of </a:t>
            </a:r>
            <a:r>
              <a:rPr lang="en-US" dirty="0" smtClean="0"/>
              <a:t>Table 4.1, p. 53 in Technical Report</a:t>
            </a:r>
          </a:p>
          <a:p>
            <a:endParaRPr lang="en-US" dirty="0" smtClean="0"/>
          </a:p>
          <a:p>
            <a:r>
              <a:rPr lang="en-US" b="1" dirty="0" smtClean="0"/>
              <a:t>This slide shows data from an individual item. </a:t>
            </a:r>
            <a:endParaRPr lang="en-US" dirty="0" smtClean="0"/>
          </a:p>
          <a:p>
            <a:r>
              <a:rPr lang="en-US" dirty="0"/>
              <a:t> </a:t>
            </a:r>
          </a:p>
          <a:p>
            <a:r>
              <a:rPr lang="en-US" dirty="0"/>
              <a:t>Science Teacher Questionnaire</a:t>
            </a:r>
          </a:p>
          <a:p>
            <a:r>
              <a:rPr lang="en-US" dirty="0" smtClean="0"/>
              <a:t>Q4.</a:t>
            </a:r>
            <a:r>
              <a:rPr lang="en-US" baseline="0" dirty="0" smtClean="0"/>
              <a:t> </a:t>
            </a:r>
            <a:r>
              <a:rPr lang="en-US" dirty="0"/>
              <a:t>Which best describes your science teaching?</a:t>
            </a:r>
          </a:p>
          <a:p>
            <a:pPr marL="640594" lvl="1" indent="-174708">
              <a:buFont typeface="Courier New" panose="02070309020205020404" pitchFamily="49" charset="0"/>
              <a:buChar char="o"/>
            </a:pPr>
            <a:r>
              <a:rPr lang="en-US" dirty="0"/>
              <a:t>I teach science all or most days, every week of the year.</a:t>
            </a:r>
          </a:p>
          <a:p>
            <a:pPr marL="640594" lvl="1" indent="-174708">
              <a:buFont typeface="Courier New" panose="02070309020205020404" pitchFamily="49" charset="0"/>
              <a:buChar char="o"/>
            </a:pPr>
            <a:r>
              <a:rPr lang="en-US" dirty="0"/>
              <a:t>I teach science every week, but typically three or fewer days each week.</a:t>
            </a:r>
          </a:p>
          <a:p>
            <a:pPr marL="640594" lvl="1" indent="-174708">
              <a:buFont typeface="Courier New" panose="02070309020205020404" pitchFamily="49" charset="0"/>
              <a:buChar char="o"/>
            </a:pPr>
            <a:r>
              <a:rPr lang="en-US" dirty="0"/>
              <a:t>I teach science some weeks, but typically not every week.   </a:t>
            </a:r>
          </a:p>
          <a:p>
            <a:endParaRPr lang="en-US" dirty="0" smtClean="0"/>
          </a:p>
          <a:p>
            <a:r>
              <a:rPr lang="en-US" dirty="0"/>
              <a:t>The numbers in parentheses are standard errors.</a:t>
            </a:r>
          </a:p>
          <a:p>
            <a:r>
              <a:rPr lang="en-US" dirty="0"/>
              <a:t> </a:t>
            </a:r>
          </a:p>
          <a:p>
            <a:r>
              <a:rPr lang="en-US" b="1" dirty="0"/>
              <a:t>Findings Highlighted in Technical Report</a:t>
            </a:r>
            <a:endParaRPr lang="en-US" dirty="0" smtClean="0"/>
          </a:p>
          <a:p>
            <a:pPr defTabSz="931774">
              <a:defRPr/>
            </a:pPr>
            <a:r>
              <a:rPr lang="en-US" dirty="0" smtClean="0"/>
              <a:t>“</a:t>
            </a:r>
            <a:r>
              <a:rPr lang="en-US" dirty="0"/>
              <a:t>Self-contained elementary teachers were asked how often they teach science and/or mathematics.  As can be seen in Table 4.1, mathematics is taught in nearly all classes on most or all school days in both grades K–3 and 4–6.  In contrast, science is taught less frequently, with only 20 percent of grades K–3 classes and 35 percent of grades 4–6 classes receiving science instruction all or most days, every week of the school year.  Many elementary classes receive science instruction only a few days a week or during some weeks of the year.”</a:t>
            </a:r>
          </a:p>
        </p:txBody>
      </p:sp>
      <p:sp>
        <p:nvSpPr>
          <p:cNvPr id="4" name="Slide Number Placeholder 3"/>
          <p:cNvSpPr>
            <a:spLocks noGrp="1"/>
          </p:cNvSpPr>
          <p:nvPr>
            <p:ph type="sldNum" sz="quarter" idx="10"/>
          </p:nvPr>
        </p:nvSpPr>
        <p:spPr/>
        <p:txBody>
          <a:bodyPr/>
          <a:lstStyle/>
          <a:p>
            <a:fld id="{B472F11F-6199-4934-A1DC-A9FDDA9F712C}" type="slidenum">
              <a:rPr lang="en-US" smtClean="0"/>
              <a:t>4</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5</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Table 4.2</a:t>
            </a:r>
            <a:r>
              <a:rPr lang="en-US" baseline="0" dirty="0" smtClean="0"/>
              <a:t>, p. 54 in Technical Report</a:t>
            </a:r>
          </a:p>
          <a:p>
            <a:endParaRPr lang="en-US" baseline="0" dirty="0" smtClean="0"/>
          </a:p>
          <a:p>
            <a:r>
              <a:rPr lang="en-US" sz="1200" b="1" kern="1200" dirty="0" smtClean="0">
                <a:solidFill>
                  <a:schemeClr val="tx1"/>
                </a:solidFill>
                <a:effectLst/>
                <a:latin typeface="+mn-lt"/>
                <a:ea typeface="+mn-ea"/>
                <a:cs typeface="+mn-cs"/>
              </a:rPr>
              <a:t>This slide shows data from individual items found on both</a:t>
            </a:r>
            <a:r>
              <a:rPr lang="en-US" sz="1200" b="1" kern="1200" baseline="0" dirty="0" smtClean="0">
                <a:solidFill>
                  <a:schemeClr val="tx1"/>
                </a:solidFill>
                <a:effectLst/>
                <a:latin typeface="+mn-lt"/>
                <a:ea typeface="+mn-ea"/>
                <a:cs typeface="+mn-cs"/>
              </a:rPr>
              <a:t> the Science Teacher Questionnaire and Mathematics Teacher Questionnaire</a:t>
            </a:r>
            <a:r>
              <a:rPr lang="en-US" sz="1200" b="1" kern="1200" dirty="0" smtClean="0">
                <a:solidFill>
                  <a:schemeClr val="tx1"/>
                </a:solidFill>
                <a:effectLst/>
                <a:latin typeface="+mn-lt"/>
                <a:ea typeface="+mn-ea"/>
                <a:cs typeface="+mn-cs"/>
              </a:rPr>
              <a:t>. </a:t>
            </a:r>
          </a:p>
          <a:p>
            <a:r>
              <a:rPr lang="en-US" dirty="0"/>
              <a:t> </a:t>
            </a:r>
          </a:p>
          <a:p>
            <a:r>
              <a:rPr lang="en-US" b="0" dirty="0"/>
              <a:t>Science Teacher Questionnaire</a:t>
            </a:r>
          </a:p>
          <a:p>
            <a:r>
              <a:rPr lang="en-US" dirty="0"/>
              <a:t>Q5. In a typical week, how many days do you teach lessons on each of the following subjects and how many minutes per week are spent on each subject</a:t>
            </a:r>
            <a:r>
              <a:rPr lang="en-US" dirty="0" smtClean="0"/>
              <a:t>?</a:t>
            </a:r>
          </a:p>
          <a:p>
            <a:pPr marL="694486" lvl="1" indent="-228600">
              <a:buFont typeface="+mj-lt"/>
              <a:buAutoNum type="alphaLcPeriod"/>
            </a:pPr>
            <a:r>
              <a:rPr lang="en-US" dirty="0" smtClean="0"/>
              <a:t>Mathematics _____</a:t>
            </a:r>
            <a:r>
              <a:rPr lang="en-US" baseline="0" dirty="0" smtClean="0"/>
              <a:t>     _____</a:t>
            </a:r>
            <a:endParaRPr lang="en-US" dirty="0"/>
          </a:p>
          <a:p>
            <a:pPr marL="694486" marR="0" lvl="1" indent="-228600" algn="l" defTabSz="914400" rtl="0" eaLnBrk="1" fontAlgn="auto" latinLnBrk="0" hangingPunct="1">
              <a:lnSpc>
                <a:spcPct val="100000"/>
              </a:lnSpc>
              <a:spcBef>
                <a:spcPts val="0"/>
              </a:spcBef>
              <a:spcAft>
                <a:spcPts val="0"/>
              </a:spcAft>
              <a:buClrTx/>
              <a:buSzTx/>
              <a:buFont typeface="+mj-lt"/>
              <a:buAutoNum type="alphaLcPeriod"/>
              <a:tabLst/>
              <a:defRPr/>
            </a:pPr>
            <a:r>
              <a:rPr lang="en-US" dirty="0" smtClean="0"/>
              <a:t>Science _____</a:t>
            </a:r>
            <a:r>
              <a:rPr lang="en-US" baseline="0" dirty="0" smtClean="0"/>
              <a:t>     _____</a:t>
            </a:r>
            <a:endParaRPr lang="en-US" dirty="0"/>
          </a:p>
          <a:p>
            <a:pPr marL="694486" marR="0" lvl="1" indent="-228600" algn="l" defTabSz="914400" rtl="0" eaLnBrk="1" fontAlgn="auto" latinLnBrk="0" hangingPunct="1">
              <a:lnSpc>
                <a:spcPct val="100000"/>
              </a:lnSpc>
              <a:spcBef>
                <a:spcPts val="0"/>
              </a:spcBef>
              <a:spcAft>
                <a:spcPts val="0"/>
              </a:spcAft>
              <a:buClrTx/>
              <a:buSzTx/>
              <a:buFont typeface="+mj-lt"/>
              <a:buAutoNum type="alphaLcPeriod"/>
              <a:tabLst/>
              <a:defRPr/>
            </a:pPr>
            <a:r>
              <a:rPr lang="en-US" dirty="0"/>
              <a:t>Social </a:t>
            </a:r>
            <a:r>
              <a:rPr lang="en-US" dirty="0" smtClean="0"/>
              <a:t>Studies _____</a:t>
            </a:r>
            <a:r>
              <a:rPr lang="en-US" baseline="0" dirty="0" smtClean="0"/>
              <a:t>     _____</a:t>
            </a:r>
            <a:endParaRPr lang="en-US" dirty="0"/>
          </a:p>
          <a:p>
            <a:pPr marL="694486" marR="0" lvl="1" indent="-228600" algn="l" defTabSz="914400" rtl="0" eaLnBrk="1" fontAlgn="auto" latinLnBrk="0" hangingPunct="1">
              <a:lnSpc>
                <a:spcPct val="100000"/>
              </a:lnSpc>
              <a:spcBef>
                <a:spcPts val="0"/>
              </a:spcBef>
              <a:spcAft>
                <a:spcPts val="0"/>
              </a:spcAft>
              <a:buClrTx/>
              <a:buSzTx/>
              <a:buFont typeface="+mj-lt"/>
              <a:buAutoNum type="alphaLcPeriod"/>
              <a:tabLst/>
              <a:defRPr/>
            </a:pPr>
            <a:r>
              <a:rPr lang="en-US" dirty="0"/>
              <a:t>Reading/Language </a:t>
            </a:r>
            <a:r>
              <a:rPr lang="en-US" dirty="0" smtClean="0"/>
              <a:t>Arts _____</a:t>
            </a:r>
            <a:r>
              <a:rPr lang="en-US" baseline="0" dirty="0" smtClean="0"/>
              <a:t>     _____</a:t>
            </a:r>
            <a:endParaRPr lang="en-US" dirty="0" smtClean="0"/>
          </a:p>
          <a:p>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dirty="0"/>
              <a:t>Q6. In a typical year, how many weeks do you teach lessons on each of the following subjects and how many minutes per week are spent on each subject? </a:t>
            </a:r>
          </a:p>
          <a:p>
            <a:pPr marL="694486" marR="0" lvl="1" indent="-228600" algn="l" defTabSz="914400" rtl="0" eaLnBrk="1" fontAlgn="auto" latinLnBrk="0" hangingPunct="1">
              <a:lnSpc>
                <a:spcPct val="100000"/>
              </a:lnSpc>
              <a:spcBef>
                <a:spcPts val="0"/>
              </a:spcBef>
              <a:spcAft>
                <a:spcPts val="0"/>
              </a:spcAft>
              <a:buClrTx/>
              <a:buSzTx/>
              <a:buFont typeface="+mj-lt"/>
              <a:buAutoNum type="alphaLcPeriod"/>
              <a:tabLst/>
              <a:defRPr/>
            </a:pPr>
            <a:r>
              <a:rPr lang="en-US" dirty="0" smtClean="0"/>
              <a:t>Mathematics _____</a:t>
            </a:r>
            <a:r>
              <a:rPr lang="en-US" baseline="0" dirty="0" smtClean="0"/>
              <a:t>     _____</a:t>
            </a:r>
            <a:endParaRPr lang="en-US" dirty="0"/>
          </a:p>
          <a:p>
            <a:pPr marL="694486" marR="0" lvl="1" indent="-228600" algn="l" defTabSz="914400" rtl="0" eaLnBrk="1" fontAlgn="auto" latinLnBrk="0" hangingPunct="1">
              <a:lnSpc>
                <a:spcPct val="100000"/>
              </a:lnSpc>
              <a:spcBef>
                <a:spcPts val="0"/>
              </a:spcBef>
              <a:spcAft>
                <a:spcPts val="0"/>
              </a:spcAft>
              <a:buClrTx/>
              <a:buSzTx/>
              <a:buFont typeface="+mj-lt"/>
              <a:buAutoNum type="alphaLcPeriod"/>
              <a:tabLst/>
              <a:defRPr/>
            </a:pPr>
            <a:r>
              <a:rPr lang="en-US" dirty="0" smtClean="0"/>
              <a:t>Science _____</a:t>
            </a:r>
            <a:r>
              <a:rPr lang="en-US" baseline="0" dirty="0" smtClean="0"/>
              <a:t>     _____</a:t>
            </a:r>
            <a:endParaRPr lang="en-US" dirty="0"/>
          </a:p>
          <a:p>
            <a:pPr marL="694486" marR="0" lvl="1" indent="-228600" algn="l" defTabSz="914400" rtl="0" eaLnBrk="1" fontAlgn="auto" latinLnBrk="0" hangingPunct="1">
              <a:lnSpc>
                <a:spcPct val="100000"/>
              </a:lnSpc>
              <a:spcBef>
                <a:spcPts val="0"/>
              </a:spcBef>
              <a:spcAft>
                <a:spcPts val="0"/>
              </a:spcAft>
              <a:buClrTx/>
              <a:buSzTx/>
              <a:buFont typeface="+mj-lt"/>
              <a:buAutoNum type="alphaLcPeriod"/>
              <a:tabLst/>
              <a:defRPr/>
            </a:pPr>
            <a:r>
              <a:rPr lang="en-US" dirty="0"/>
              <a:t>Social </a:t>
            </a:r>
            <a:r>
              <a:rPr lang="en-US" dirty="0" smtClean="0"/>
              <a:t>Studies _____</a:t>
            </a:r>
            <a:r>
              <a:rPr lang="en-US" baseline="0" dirty="0" smtClean="0"/>
              <a:t>     _____</a:t>
            </a:r>
            <a:endParaRPr lang="en-US" dirty="0"/>
          </a:p>
          <a:p>
            <a:pPr marL="694486" marR="0" lvl="1" indent="-228600" algn="l" defTabSz="914400" rtl="0" eaLnBrk="1" fontAlgn="auto" latinLnBrk="0" hangingPunct="1">
              <a:lnSpc>
                <a:spcPct val="100000"/>
              </a:lnSpc>
              <a:spcBef>
                <a:spcPts val="0"/>
              </a:spcBef>
              <a:spcAft>
                <a:spcPts val="0"/>
              </a:spcAft>
              <a:buClrTx/>
              <a:buSzTx/>
              <a:buFont typeface="+mj-lt"/>
              <a:buAutoNum type="alphaLcPeriod"/>
              <a:tabLst/>
              <a:defRPr/>
            </a:pPr>
            <a:r>
              <a:rPr lang="en-US" dirty="0"/>
              <a:t>Reading/Language </a:t>
            </a:r>
            <a:r>
              <a:rPr lang="en-US" dirty="0" smtClean="0"/>
              <a:t>Arts _____</a:t>
            </a:r>
            <a:r>
              <a:rPr lang="en-US" baseline="0" dirty="0" smtClean="0"/>
              <a:t>     _____</a:t>
            </a:r>
            <a:endParaRPr lang="en-US" dirty="0" smtClean="0"/>
          </a:p>
          <a:p>
            <a:endParaRPr lang="en-US" dirty="0" smtClean="0"/>
          </a:p>
          <a:p>
            <a:r>
              <a:rPr lang="en-US" b="0" dirty="0" smtClean="0"/>
              <a:t>Mathematics Teacher Questionnaire</a:t>
            </a:r>
          </a:p>
          <a:p>
            <a:r>
              <a:rPr lang="en-US" dirty="0" smtClean="0"/>
              <a:t>Q6. In a typical week, how many days do you teach lessons on each of the following subjects and how many minutes per week are spent on each subject? </a:t>
            </a:r>
          </a:p>
          <a:p>
            <a:pPr marL="685800" marR="0" lvl="1" indent="-228600" algn="l" defTabSz="914400" rtl="0" eaLnBrk="1" fontAlgn="auto" latinLnBrk="0" hangingPunct="1">
              <a:lnSpc>
                <a:spcPct val="100000"/>
              </a:lnSpc>
              <a:spcBef>
                <a:spcPts val="0"/>
              </a:spcBef>
              <a:spcAft>
                <a:spcPts val="0"/>
              </a:spcAft>
              <a:buClrTx/>
              <a:buSzTx/>
              <a:buFont typeface="+mj-lt"/>
              <a:buAutoNum type="alphaLcPeriod"/>
              <a:tabLst/>
              <a:defRPr/>
            </a:pPr>
            <a:r>
              <a:rPr lang="en-US" dirty="0" smtClean="0"/>
              <a:t>Mathematics _____</a:t>
            </a:r>
            <a:r>
              <a:rPr lang="en-US" baseline="0" dirty="0" smtClean="0"/>
              <a:t>     _____</a:t>
            </a:r>
            <a:endParaRPr lang="en-US" dirty="0" smtClean="0"/>
          </a:p>
          <a:p>
            <a:pPr marL="685800" marR="0" lvl="1" indent="-228600" algn="l" defTabSz="914400" rtl="0" eaLnBrk="1" fontAlgn="auto" latinLnBrk="0" hangingPunct="1">
              <a:lnSpc>
                <a:spcPct val="100000"/>
              </a:lnSpc>
              <a:spcBef>
                <a:spcPts val="0"/>
              </a:spcBef>
              <a:spcAft>
                <a:spcPts val="0"/>
              </a:spcAft>
              <a:buClrTx/>
              <a:buSzTx/>
              <a:buFont typeface="+mj-lt"/>
              <a:buAutoNum type="alphaLcPeriod"/>
              <a:tabLst/>
              <a:defRPr/>
            </a:pPr>
            <a:r>
              <a:rPr lang="en-US" dirty="0" smtClean="0"/>
              <a:t>Science  _____</a:t>
            </a:r>
            <a:r>
              <a:rPr lang="en-US" baseline="0" dirty="0" smtClean="0"/>
              <a:t>     _____</a:t>
            </a:r>
            <a:endParaRPr lang="en-US" dirty="0" smtClean="0"/>
          </a:p>
          <a:p>
            <a:pPr marL="685800" marR="0" lvl="1" indent="-228600" algn="l" defTabSz="914400" rtl="0" eaLnBrk="1" fontAlgn="auto" latinLnBrk="0" hangingPunct="1">
              <a:lnSpc>
                <a:spcPct val="100000"/>
              </a:lnSpc>
              <a:spcBef>
                <a:spcPts val="0"/>
              </a:spcBef>
              <a:spcAft>
                <a:spcPts val="0"/>
              </a:spcAft>
              <a:buClrTx/>
              <a:buSzTx/>
              <a:buFont typeface="+mj-lt"/>
              <a:buAutoNum type="alphaLcPeriod"/>
              <a:tabLst/>
              <a:defRPr/>
            </a:pPr>
            <a:r>
              <a:rPr lang="en-US" dirty="0" smtClean="0"/>
              <a:t>Social Studies _____</a:t>
            </a:r>
            <a:r>
              <a:rPr lang="en-US" baseline="0" dirty="0" smtClean="0"/>
              <a:t>     _____</a:t>
            </a:r>
            <a:endParaRPr lang="en-US" dirty="0" smtClean="0"/>
          </a:p>
          <a:p>
            <a:pPr marL="685800" marR="0" lvl="1" indent="-228600" algn="l" defTabSz="914400" rtl="0" eaLnBrk="1" fontAlgn="auto" latinLnBrk="0" hangingPunct="1">
              <a:lnSpc>
                <a:spcPct val="100000"/>
              </a:lnSpc>
              <a:spcBef>
                <a:spcPts val="0"/>
              </a:spcBef>
              <a:spcAft>
                <a:spcPts val="0"/>
              </a:spcAft>
              <a:buClrTx/>
              <a:buSzTx/>
              <a:buFont typeface="+mj-lt"/>
              <a:buAutoNum type="alphaLcPeriod"/>
              <a:tabLst/>
              <a:defRPr/>
            </a:pPr>
            <a:r>
              <a:rPr lang="en-US" dirty="0" smtClean="0"/>
              <a:t>Reading/Language Arts _____</a:t>
            </a:r>
            <a:r>
              <a:rPr lang="en-US" baseline="0" dirty="0" smtClean="0"/>
              <a:t>     _____</a:t>
            </a:r>
            <a:endParaRPr lang="en-US" dirty="0" smtClean="0"/>
          </a:p>
          <a:p>
            <a:endParaRPr lang="en-US" dirty="0" smtClean="0"/>
          </a:p>
          <a:p>
            <a:r>
              <a:rPr lang="en-US" dirty="0" smtClean="0"/>
              <a:t>Q7. In a typical year, how many weeks do you teach lessons on each of the following subjects and how many minutes per week are spent on each subject? </a:t>
            </a:r>
          </a:p>
          <a:p>
            <a:pPr marL="685800" marR="0" lvl="1" indent="-228600" algn="l" defTabSz="914400" rtl="0" eaLnBrk="1" fontAlgn="auto" latinLnBrk="0" hangingPunct="1">
              <a:lnSpc>
                <a:spcPct val="100000"/>
              </a:lnSpc>
              <a:spcBef>
                <a:spcPts val="0"/>
              </a:spcBef>
              <a:spcAft>
                <a:spcPts val="0"/>
              </a:spcAft>
              <a:buClrTx/>
              <a:buSzTx/>
              <a:buFont typeface="+mj-lt"/>
              <a:buAutoNum type="alphaLcPeriod"/>
              <a:tabLst/>
              <a:defRPr/>
            </a:pPr>
            <a:r>
              <a:rPr lang="en-US" dirty="0" smtClean="0"/>
              <a:t>Mathematics _____</a:t>
            </a:r>
            <a:r>
              <a:rPr lang="en-US" baseline="0" dirty="0" smtClean="0"/>
              <a:t>     _____</a:t>
            </a:r>
            <a:endParaRPr lang="en-US" dirty="0" smtClean="0"/>
          </a:p>
          <a:p>
            <a:pPr marL="685800" marR="0" lvl="1" indent="-228600" algn="l" defTabSz="914400" rtl="0" eaLnBrk="1" fontAlgn="auto" latinLnBrk="0" hangingPunct="1">
              <a:lnSpc>
                <a:spcPct val="100000"/>
              </a:lnSpc>
              <a:spcBef>
                <a:spcPts val="0"/>
              </a:spcBef>
              <a:spcAft>
                <a:spcPts val="0"/>
              </a:spcAft>
              <a:buClrTx/>
              <a:buSzTx/>
              <a:buFont typeface="+mj-lt"/>
              <a:buAutoNum type="alphaLcPeriod"/>
              <a:tabLst/>
              <a:defRPr/>
            </a:pPr>
            <a:r>
              <a:rPr lang="en-US" dirty="0" smtClean="0"/>
              <a:t>Science _____</a:t>
            </a:r>
            <a:r>
              <a:rPr lang="en-US" baseline="0" dirty="0" smtClean="0"/>
              <a:t>     _____</a:t>
            </a:r>
            <a:endParaRPr lang="en-US" dirty="0" smtClean="0"/>
          </a:p>
          <a:p>
            <a:pPr marL="685800" marR="0" lvl="1" indent="-228600" algn="l" defTabSz="914400" rtl="0" eaLnBrk="1" fontAlgn="auto" latinLnBrk="0" hangingPunct="1">
              <a:lnSpc>
                <a:spcPct val="100000"/>
              </a:lnSpc>
              <a:spcBef>
                <a:spcPts val="0"/>
              </a:spcBef>
              <a:spcAft>
                <a:spcPts val="0"/>
              </a:spcAft>
              <a:buClrTx/>
              <a:buSzTx/>
              <a:buFont typeface="+mj-lt"/>
              <a:buAutoNum type="alphaLcPeriod"/>
              <a:tabLst/>
              <a:defRPr/>
            </a:pPr>
            <a:r>
              <a:rPr lang="en-US" dirty="0" smtClean="0"/>
              <a:t>Social Studies _____</a:t>
            </a:r>
            <a:r>
              <a:rPr lang="en-US" baseline="0" dirty="0" smtClean="0"/>
              <a:t>     _____</a:t>
            </a:r>
            <a:endParaRPr lang="en-US" dirty="0" smtClean="0"/>
          </a:p>
          <a:p>
            <a:pPr marL="685800" marR="0" lvl="1" indent="-228600" algn="l" defTabSz="914400" rtl="0" eaLnBrk="1" fontAlgn="auto" latinLnBrk="0" hangingPunct="1">
              <a:lnSpc>
                <a:spcPct val="100000"/>
              </a:lnSpc>
              <a:spcBef>
                <a:spcPts val="0"/>
              </a:spcBef>
              <a:spcAft>
                <a:spcPts val="0"/>
              </a:spcAft>
              <a:buClrTx/>
              <a:buSzTx/>
              <a:buFont typeface="+mj-lt"/>
              <a:buAutoNum type="alphaLcPeriod"/>
              <a:tabLst/>
              <a:defRPr/>
            </a:pPr>
            <a:r>
              <a:rPr lang="en-US" dirty="0" smtClean="0"/>
              <a:t>Reading/Language Arts _____</a:t>
            </a:r>
            <a:r>
              <a:rPr lang="en-US" baseline="0" dirty="0" smtClean="0"/>
              <a:t>     _____</a:t>
            </a:r>
            <a:endParaRPr lang="en-US" dirty="0" smtClean="0"/>
          </a:p>
          <a:p>
            <a:pPr marL="685800" lvl="1" indent="-228600">
              <a:buFont typeface="+mj-lt"/>
              <a:buAutoNum type="alphaLcPeriod"/>
            </a:pPr>
            <a:endParaRPr lang="en-US" dirty="0" smtClean="0"/>
          </a:p>
          <a:p>
            <a:endParaRPr lang="en-US" dirty="0"/>
          </a:p>
          <a:p>
            <a:r>
              <a:rPr lang="en-US" dirty="0"/>
              <a:t>The numbers in parentheses are standard errors.</a:t>
            </a:r>
          </a:p>
          <a:p>
            <a:r>
              <a:rPr lang="en-US" dirty="0"/>
              <a:t> </a:t>
            </a:r>
          </a:p>
          <a:p>
            <a:r>
              <a:rPr lang="en-US" b="1" dirty="0"/>
              <a:t>Findings Highlighted in Technical Report</a:t>
            </a:r>
            <a:endParaRPr lang="en-US" baseline="0" dirty="0" smtClean="0"/>
          </a:p>
          <a:p>
            <a:pPr defTabSz="931774">
              <a:defRPr/>
            </a:pPr>
            <a:r>
              <a:rPr lang="en-US" baseline="0" dirty="0" smtClean="0"/>
              <a:t>“</a:t>
            </a:r>
            <a:r>
              <a:rPr lang="en-US" dirty="0"/>
              <a:t>The survey also asked the approximate number of minutes typically spent teaching mathematics, reading/language arts, science, and social studies in self-contained classes.  The average number of minutes per day typically spent on instruction in each subject in grades K–3 and 4–6 is shown in Table 4.2; to facilitate comparisons among the subject areas, only teachers who teach all four of these subjects to one class of students are included in this analysis.  In 2012, grade K–3 self-contained classes spent an average of 89 minutes per day on reading instruction and 54 minutes on mathematics instruction, compared to only 19 minutes on science and 16 minutes on social studies instruction.  The pattern in grades 4–6 is similar, with 83 minutes per day devoted to reading, 61 minutes to mathematics, 24 minutes to science, and 21 minutes to social studies instruction.  (Note: There are no substantive differences in instructional time on these subjects by the various equity factors; see Appendix F.)”</a:t>
            </a:r>
          </a:p>
        </p:txBody>
      </p:sp>
      <p:sp>
        <p:nvSpPr>
          <p:cNvPr id="4" name="Slide Number Placeholder 3"/>
          <p:cNvSpPr>
            <a:spLocks noGrp="1"/>
          </p:cNvSpPr>
          <p:nvPr>
            <p:ph type="sldNum" sz="quarter" idx="10"/>
          </p:nvPr>
        </p:nvSpPr>
        <p:spPr/>
        <p:txBody>
          <a:bodyPr/>
          <a:lstStyle/>
          <a:p>
            <a:fld id="{B472F11F-6199-4934-A1DC-A9FDDA9F712C}" type="slidenum">
              <a:rPr lang="en-US" smtClean="0"/>
              <a:t>6</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Only teachers who indicated they teach reading/language arts, mathematics, science, and social studies to one class of students were included in these analyses. </a:t>
            </a:r>
          </a:p>
          <a:p>
            <a:endParaRPr lang="en-US"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7</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9B8A4DB-74D9-4B43-9EFB-8340370A0D69}" type="slidenum">
              <a:rPr lang="en-US" smtClean="0"/>
              <a:t>8</a:t>
            </a:fld>
            <a:endParaRPr lang="en-US"/>
          </a:p>
        </p:txBody>
      </p:sp>
    </p:spTree>
    <p:extLst>
      <p:ext uri="{BB962C8B-B14F-4D97-AF65-F5344CB8AC3E}">
        <p14:creationId xmlns:p14="http://schemas.microsoft.com/office/powerpoint/2010/main" val="24443461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Table 4.3, p. 54 in Technical Report</a:t>
            </a:r>
          </a:p>
          <a:p>
            <a:endParaRPr lang="en-US" dirty="0" smtClean="0"/>
          </a:p>
          <a:p>
            <a:r>
              <a:rPr lang="en-US" b="1" dirty="0"/>
              <a:t>This slide shows data from individual items. </a:t>
            </a:r>
            <a:endParaRPr lang="en-US" dirty="0"/>
          </a:p>
          <a:p>
            <a:r>
              <a:rPr lang="en-US" dirty="0"/>
              <a:t> </a:t>
            </a:r>
          </a:p>
          <a:p>
            <a:r>
              <a:rPr lang="en-US" dirty="0"/>
              <a:t>Science Program Questionnaire</a:t>
            </a:r>
          </a:p>
          <a:p>
            <a:pPr lvl="0"/>
            <a:r>
              <a:rPr lang="en-US" dirty="0"/>
              <a:t>Q7. [Presented only to schools that include grade </a:t>
            </a:r>
            <a:r>
              <a:rPr lang="en-US" dirty="0" smtClean="0"/>
              <a:t>6] What </a:t>
            </a:r>
            <a:r>
              <a:rPr lang="en-US" dirty="0"/>
              <a:t>types of science courses are offered to 6</a:t>
            </a:r>
            <a:r>
              <a:rPr lang="en-US" baseline="30000" dirty="0"/>
              <a:t>th</a:t>
            </a:r>
            <a:r>
              <a:rPr lang="en-US" dirty="0"/>
              <a:t> grade classes in your school?</a:t>
            </a:r>
          </a:p>
          <a:p>
            <a:pPr marL="640594" lvl="1" indent="-174708">
              <a:buFont typeface="Courier New" panose="02070309020205020404" pitchFamily="49" charset="0"/>
              <a:buChar char="o"/>
            </a:pPr>
            <a:r>
              <a:rPr lang="en-US" dirty="0"/>
              <a:t>Single-discipline science courses (for example: life science)</a:t>
            </a:r>
          </a:p>
          <a:p>
            <a:pPr marL="640594" lvl="1" indent="-174708">
              <a:buFont typeface="Courier New" panose="02070309020205020404" pitchFamily="49" charset="0"/>
              <a:buChar char="o"/>
            </a:pPr>
            <a:r>
              <a:rPr lang="en-US" dirty="0"/>
              <a:t>Coordinated or Integrated science courses</a:t>
            </a:r>
          </a:p>
          <a:p>
            <a:pPr marL="640594" lvl="1" indent="-174708">
              <a:buFont typeface="Courier New" panose="02070309020205020404" pitchFamily="49" charset="0"/>
              <a:buChar char="o"/>
            </a:pPr>
            <a:r>
              <a:rPr lang="en-US" dirty="0"/>
              <a:t>Both single-discipline and coordinated or integrated science courses</a:t>
            </a:r>
          </a:p>
          <a:p>
            <a:r>
              <a:rPr lang="en-US" dirty="0"/>
              <a:t> </a:t>
            </a:r>
          </a:p>
          <a:p>
            <a:pPr lvl="0"/>
            <a:r>
              <a:rPr lang="en-US" dirty="0"/>
              <a:t>Q8. [Presented only to schools that include grade </a:t>
            </a:r>
            <a:r>
              <a:rPr lang="en-US" dirty="0" smtClean="0"/>
              <a:t>7] What </a:t>
            </a:r>
            <a:r>
              <a:rPr lang="en-US" dirty="0"/>
              <a:t>types of science courses are offered to 7</a:t>
            </a:r>
            <a:r>
              <a:rPr lang="en-US" baseline="30000" dirty="0"/>
              <a:t>th</a:t>
            </a:r>
            <a:r>
              <a:rPr lang="en-US" dirty="0"/>
              <a:t> grade classes in your school?</a:t>
            </a:r>
          </a:p>
          <a:p>
            <a:pPr marL="640594" lvl="1" indent="-174708">
              <a:buFont typeface="Courier New" panose="02070309020205020404" pitchFamily="49" charset="0"/>
              <a:buChar char="o"/>
            </a:pPr>
            <a:r>
              <a:rPr lang="en-US" dirty="0"/>
              <a:t>Single-discipline science courses (for example: life science)</a:t>
            </a:r>
          </a:p>
          <a:p>
            <a:pPr marL="640594" lvl="1" indent="-174708">
              <a:buFont typeface="Courier New" panose="02070309020205020404" pitchFamily="49" charset="0"/>
              <a:buChar char="o"/>
            </a:pPr>
            <a:r>
              <a:rPr lang="en-US" dirty="0"/>
              <a:t>Coordinated or Integrated science courses</a:t>
            </a:r>
          </a:p>
          <a:p>
            <a:pPr marL="640594" lvl="1" indent="-174708">
              <a:buFont typeface="Courier New" panose="02070309020205020404" pitchFamily="49" charset="0"/>
              <a:buChar char="o"/>
            </a:pPr>
            <a:r>
              <a:rPr lang="en-US" dirty="0"/>
              <a:t>Both single-discipline and coordinated or integrated science courses</a:t>
            </a:r>
          </a:p>
          <a:p>
            <a:r>
              <a:rPr lang="en-US" dirty="0"/>
              <a:t> </a:t>
            </a:r>
          </a:p>
          <a:p>
            <a:pPr lvl="0"/>
            <a:r>
              <a:rPr lang="en-US" dirty="0"/>
              <a:t>Q9. [Presented only to schools that include grade </a:t>
            </a:r>
            <a:r>
              <a:rPr lang="en-US" dirty="0" smtClean="0"/>
              <a:t>8] What </a:t>
            </a:r>
            <a:r>
              <a:rPr lang="en-US" dirty="0"/>
              <a:t>types of science courses are offered to 8</a:t>
            </a:r>
            <a:r>
              <a:rPr lang="en-US" baseline="30000" dirty="0"/>
              <a:t>th</a:t>
            </a:r>
            <a:r>
              <a:rPr lang="en-US" dirty="0"/>
              <a:t> grade classes in your school?</a:t>
            </a:r>
          </a:p>
          <a:p>
            <a:pPr marL="640594" lvl="1" indent="-174708">
              <a:buFont typeface="Courier New" panose="02070309020205020404" pitchFamily="49" charset="0"/>
              <a:buChar char="o"/>
            </a:pPr>
            <a:r>
              <a:rPr lang="en-US" dirty="0"/>
              <a:t>Single-discipline science courses (for example: life science)</a:t>
            </a:r>
          </a:p>
          <a:p>
            <a:pPr marL="640594" lvl="1" indent="-174708">
              <a:buFont typeface="Courier New" panose="02070309020205020404" pitchFamily="49" charset="0"/>
              <a:buChar char="o"/>
            </a:pPr>
            <a:r>
              <a:rPr lang="en-US" dirty="0"/>
              <a:t>Coordinated or Integrated science courses</a:t>
            </a:r>
          </a:p>
          <a:p>
            <a:pPr marL="640594" lvl="1" indent="-174708">
              <a:buFont typeface="Courier New" panose="02070309020205020404" pitchFamily="49" charset="0"/>
              <a:buChar char="o"/>
            </a:pPr>
            <a:r>
              <a:rPr lang="en-US" dirty="0"/>
              <a:t>Both single-discipline and coordinated or integrated science courses</a:t>
            </a:r>
          </a:p>
          <a:p>
            <a:r>
              <a:rPr lang="en-US" dirty="0"/>
              <a:t> </a:t>
            </a:r>
          </a:p>
          <a:p>
            <a:r>
              <a:rPr lang="en-US" dirty="0"/>
              <a:t>The numbers in parentheses are standard errors.</a:t>
            </a:r>
          </a:p>
          <a:p>
            <a:r>
              <a:rPr lang="en-US" dirty="0"/>
              <a:t> </a:t>
            </a:r>
          </a:p>
          <a:p>
            <a:r>
              <a:rPr lang="en-US" b="1" dirty="0"/>
              <a:t>Findings Highlighted in Technical Report</a:t>
            </a:r>
            <a:endParaRPr lang="en-US" dirty="0" smtClean="0"/>
          </a:p>
          <a:p>
            <a:pPr defTabSz="931774">
              <a:defRPr/>
            </a:pPr>
            <a:r>
              <a:rPr lang="en-US" dirty="0" smtClean="0"/>
              <a:t>“</a:t>
            </a:r>
            <a:r>
              <a:rPr lang="en-US" dirty="0"/>
              <a:t>Middle schools were asked whether they offered single-discipline science courses (e.g., life science, physical science), coordinated/integrated science courses, or both in each grade 6–8 contained in the school.  As can be seen in Table 4.3, 45 percent of schools containing 6</a:t>
            </a:r>
            <a:r>
              <a:rPr lang="en-US" baseline="30000" dirty="0"/>
              <a:t>th</a:t>
            </a:r>
            <a:r>
              <a:rPr lang="en-US" dirty="0"/>
              <a:t> grade offer only coordinated/integrated science, and 36 percent offer only single-discipline courses; this pattern is reversed in grades 7 and 8.  Fewer than 1 in 5 schools containing these grades offer both types of courses.”</a:t>
            </a:r>
          </a:p>
        </p:txBody>
      </p:sp>
      <p:sp>
        <p:nvSpPr>
          <p:cNvPr id="4" name="Slide Number Placeholder 3"/>
          <p:cNvSpPr>
            <a:spLocks noGrp="1"/>
          </p:cNvSpPr>
          <p:nvPr>
            <p:ph type="sldNum" sz="quarter" idx="10"/>
          </p:nvPr>
        </p:nvSpPr>
        <p:spPr/>
        <p:txBody>
          <a:bodyPr/>
          <a:lstStyle/>
          <a:p>
            <a:fld id="{B472F11F-6199-4934-A1DC-A9FDDA9F712C}" type="slidenum">
              <a:rPr lang="en-US" smtClean="0"/>
              <a:t>9</a:t>
            </a:fld>
            <a:endParaRPr lang="en-US"/>
          </a:p>
        </p:txBody>
      </p:sp>
    </p:spTree>
    <p:extLst>
      <p:ext uri="{BB962C8B-B14F-4D97-AF65-F5344CB8AC3E}">
        <p14:creationId xmlns:p14="http://schemas.microsoft.com/office/powerpoint/2010/main" val="21423007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03A75BF-0480-42D9-BC3B-AF0BCD6F0051}" type="datetimeFigureOut">
              <a:rPr lang="en-US" smtClean="0"/>
              <a:t>1/29/2014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2A18CB-4BA9-4DA6-A360-974B972256DF}" type="slidenum">
              <a:rPr lang="en-US" smtClean="0"/>
              <a:t>‹#›</a:t>
            </a:fld>
            <a:endParaRPr lang="en-US"/>
          </a:p>
        </p:txBody>
      </p:sp>
    </p:spTree>
    <p:extLst>
      <p:ext uri="{BB962C8B-B14F-4D97-AF65-F5344CB8AC3E}">
        <p14:creationId xmlns:p14="http://schemas.microsoft.com/office/powerpoint/2010/main" val="6004703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3A75BF-0480-42D9-BC3B-AF0BCD6F0051}" type="datetimeFigureOut">
              <a:rPr lang="en-US" smtClean="0"/>
              <a:t>1/29/2014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2A18CB-4BA9-4DA6-A360-974B972256DF}" type="slidenum">
              <a:rPr lang="en-US" smtClean="0"/>
              <a:t>‹#›</a:t>
            </a:fld>
            <a:endParaRPr lang="en-US"/>
          </a:p>
        </p:txBody>
      </p:sp>
    </p:spTree>
    <p:extLst>
      <p:ext uri="{BB962C8B-B14F-4D97-AF65-F5344CB8AC3E}">
        <p14:creationId xmlns:p14="http://schemas.microsoft.com/office/powerpoint/2010/main" val="37050315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3A75BF-0480-42D9-BC3B-AF0BCD6F0051}" type="datetimeFigureOut">
              <a:rPr lang="en-US" smtClean="0"/>
              <a:t>1/29/2014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2A18CB-4BA9-4DA6-A360-974B972256DF}" type="slidenum">
              <a:rPr lang="en-US" smtClean="0"/>
              <a:t>‹#›</a:t>
            </a:fld>
            <a:endParaRPr lang="en-US"/>
          </a:p>
        </p:txBody>
      </p:sp>
    </p:spTree>
    <p:extLst>
      <p:ext uri="{BB962C8B-B14F-4D97-AF65-F5344CB8AC3E}">
        <p14:creationId xmlns:p14="http://schemas.microsoft.com/office/powerpoint/2010/main" val="1088965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solidFill>
                  <a:schemeClr val="tx1"/>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03A75BF-0480-42D9-BC3B-AF0BCD6F0051}" type="datetimeFigureOut">
              <a:rPr lang="en-US" smtClean="0"/>
              <a:t>1/29/2014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2A18CB-4BA9-4DA6-A360-974B972256DF}" type="slidenum">
              <a:rPr lang="en-US" smtClean="0"/>
              <a:t>‹#›</a:t>
            </a:fld>
            <a:endParaRPr lang="en-US"/>
          </a:p>
        </p:txBody>
      </p:sp>
    </p:spTree>
    <p:extLst>
      <p:ext uri="{BB962C8B-B14F-4D97-AF65-F5344CB8AC3E}">
        <p14:creationId xmlns:p14="http://schemas.microsoft.com/office/powerpoint/2010/main" val="39267832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03A75BF-0480-42D9-BC3B-AF0BCD6F0051}" type="datetimeFigureOut">
              <a:rPr lang="en-US" smtClean="0"/>
              <a:t>1/29/2014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2A18CB-4BA9-4DA6-A360-974B972256DF}" type="slidenum">
              <a:rPr lang="en-US" smtClean="0"/>
              <a:t>‹#›</a:t>
            </a:fld>
            <a:endParaRPr lang="en-US"/>
          </a:p>
        </p:txBody>
      </p:sp>
    </p:spTree>
    <p:extLst>
      <p:ext uri="{BB962C8B-B14F-4D97-AF65-F5344CB8AC3E}">
        <p14:creationId xmlns:p14="http://schemas.microsoft.com/office/powerpoint/2010/main" val="1337073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03A75BF-0480-42D9-BC3B-AF0BCD6F0051}" type="datetimeFigureOut">
              <a:rPr lang="en-US" smtClean="0"/>
              <a:t>1/29/2014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2A18CB-4BA9-4DA6-A360-974B972256DF}" type="slidenum">
              <a:rPr lang="en-US" smtClean="0"/>
              <a:t>‹#›</a:t>
            </a:fld>
            <a:endParaRPr lang="en-US"/>
          </a:p>
        </p:txBody>
      </p:sp>
    </p:spTree>
    <p:extLst>
      <p:ext uri="{BB962C8B-B14F-4D97-AF65-F5344CB8AC3E}">
        <p14:creationId xmlns:p14="http://schemas.microsoft.com/office/powerpoint/2010/main" val="5621668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03A75BF-0480-42D9-BC3B-AF0BCD6F0051}" type="datetimeFigureOut">
              <a:rPr lang="en-US" smtClean="0"/>
              <a:t>1/29/2014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B2A18CB-4BA9-4DA6-A360-974B972256DF}" type="slidenum">
              <a:rPr lang="en-US" smtClean="0"/>
              <a:t>‹#›</a:t>
            </a:fld>
            <a:endParaRPr lang="en-US"/>
          </a:p>
        </p:txBody>
      </p:sp>
    </p:spTree>
    <p:extLst>
      <p:ext uri="{BB962C8B-B14F-4D97-AF65-F5344CB8AC3E}">
        <p14:creationId xmlns:p14="http://schemas.microsoft.com/office/powerpoint/2010/main" val="1325854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03A75BF-0480-42D9-BC3B-AF0BCD6F0051}" type="datetimeFigureOut">
              <a:rPr lang="en-US" smtClean="0"/>
              <a:t>1/29/2014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B2A18CB-4BA9-4DA6-A360-974B972256DF}" type="slidenum">
              <a:rPr lang="en-US" smtClean="0"/>
              <a:t>‹#›</a:t>
            </a:fld>
            <a:endParaRPr lang="en-US"/>
          </a:p>
        </p:txBody>
      </p:sp>
    </p:spTree>
    <p:extLst>
      <p:ext uri="{BB962C8B-B14F-4D97-AF65-F5344CB8AC3E}">
        <p14:creationId xmlns:p14="http://schemas.microsoft.com/office/powerpoint/2010/main" val="1479705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3A75BF-0480-42D9-BC3B-AF0BCD6F0051}" type="datetimeFigureOut">
              <a:rPr lang="en-US" smtClean="0"/>
              <a:t>1/29/2014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B2A18CB-4BA9-4DA6-A360-974B972256DF}" type="slidenum">
              <a:rPr lang="en-US" smtClean="0"/>
              <a:t>‹#›</a:t>
            </a:fld>
            <a:endParaRPr lang="en-US"/>
          </a:p>
        </p:txBody>
      </p:sp>
    </p:spTree>
    <p:extLst>
      <p:ext uri="{BB962C8B-B14F-4D97-AF65-F5344CB8AC3E}">
        <p14:creationId xmlns:p14="http://schemas.microsoft.com/office/powerpoint/2010/main" val="5994447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3A75BF-0480-42D9-BC3B-AF0BCD6F0051}" type="datetimeFigureOut">
              <a:rPr lang="en-US" smtClean="0"/>
              <a:t>1/29/2014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2A18CB-4BA9-4DA6-A360-974B972256DF}" type="slidenum">
              <a:rPr lang="en-US" smtClean="0"/>
              <a:t>‹#›</a:t>
            </a:fld>
            <a:endParaRPr lang="en-US"/>
          </a:p>
        </p:txBody>
      </p:sp>
    </p:spTree>
    <p:extLst>
      <p:ext uri="{BB962C8B-B14F-4D97-AF65-F5344CB8AC3E}">
        <p14:creationId xmlns:p14="http://schemas.microsoft.com/office/powerpoint/2010/main" val="1001408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3A75BF-0480-42D9-BC3B-AF0BCD6F0051}" type="datetimeFigureOut">
              <a:rPr lang="en-US" smtClean="0"/>
              <a:t>1/29/2014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2A18CB-4BA9-4DA6-A360-974B972256DF}" type="slidenum">
              <a:rPr lang="en-US" smtClean="0"/>
              <a:t>‹#›</a:t>
            </a:fld>
            <a:endParaRPr lang="en-US"/>
          </a:p>
        </p:txBody>
      </p:sp>
    </p:spTree>
    <p:extLst>
      <p:ext uri="{BB962C8B-B14F-4D97-AF65-F5344CB8AC3E}">
        <p14:creationId xmlns:p14="http://schemas.microsoft.com/office/powerpoint/2010/main" val="33289662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3A75BF-0480-42D9-BC3B-AF0BCD6F0051}" type="datetimeFigureOut">
              <a:rPr lang="en-US" smtClean="0"/>
              <a:t>1/29/2014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2A18CB-4BA9-4DA6-A360-974B972256DF}" type="slidenum">
              <a:rPr lang="en-US" smtClean="0"/>
              <a:t>‹#›</a:t>
            </a:fld>
            <a:endParaRPr lang="en-US"/>
          </a:p>
        </p:txBody>
      </p:sp>
      <p:pic>
        <p:nvPicPr>
          <p:cNvPr id="7" name="Picture 6"/>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152400" y="0"/>
            <a:ext cx="9448799" cy="6858000"/>
          </a:xfrm>
          <a:prstGeom prst="rect">
            <a:avLst/>
          </a:prstGeom>
        </p:spPr>
      </p:pic>
      <p:grpSp>
        <p:nvGrpSpPr>
          <p:cNvPr id="14" name="Group 13"/>
          <p:cNvGrpSpPr/>
          <p:nvPr/>
        </p:nvGrpSpPr>
        <p:grpSpPr>
          <a:xfrm>
            <a:off x="3581400" y="6236753"/>
            <a:ext cx="6142684" cy="585339"/>
            <a:chOff x="2311936" y="6236753"/>
            <a:chExt cx="6142684" cy="585339"/>
          </a:xfrm>
        </p:grpSpPr>
        <p:grpSp>
          <p:nvGrpSpPr>
            <p:cNvPr id="8" name="Group 7"/>
            <p:cNvGrpSpPr/>
            <p:nvPr/>
          </p:nvGrpSpPr>
          <p:grpSpPr>
            <a:xfrm>
              <a:off x="2311936" y="6237316"/>
              <a:ext cx="3856627" cy="584776"/>
              <a:chOff x="433677" y="371749"/>
              <a:chExt cx="3856627" cy="584776"/>
            </a:xfrm>
          </p:grpSpPr>
          <p:sp>
            <p:nvSpPr>
              <p:cNvPr id="9" name="TextBox 8"/>
              <p:cNvSpPr txBox="1"/>
              <p:nvPr/>
            </p:nvSpPr>
            <p:spPr>
              <a:xfrm>
                <a:off x="433677" y="371749"/>
                <a:ext cx="3856627" cy="584776"/>
              </a:xfrm>
              <a:prstGeom prst="rect">
                <a:avLst/>
              </a:prstGeom>
              <a:noFill/>
            </p:spPr>
            <p:txBody>
              <a:bodyPr wrap="square" rtlCol="0">
                <a:spAutoFit/>
              </a:bodyPr>
              <a:lstStyle/>
              <a:p>
                <a:r>
                  <a:rPr lang="en-US" sz="3200" dirty="0" smtClean="0">
                    <a:solidFill>
                      <a:schemeClr val="bg1">
                        <a:alpha val="70000"/>
                      </a:schemeClr>
                    </a:solidFill>
                    <a:latin typeface="+mj-lt"/>
                  </a:rPr>
                  <a:t>2012 NSSME</a:t>
                </a:r>
                <a:endParaRPr lang="en-US" sz="3200" dirty="0">
                  <a:solidFill>
                    <a:schemeClr val="bg1">
                      <a:alpha val="70000"/>
                    </a:schemeClr>
                  </a:solidFill>
                  <a:latin typeface="+mj-lt"/>
                </a:endParaRPr>
              </a:p>
            </p:txBody>
          </p:sp>
          <p:cxnSp>
            <p:nvCxnSpPr>
              <p:cNvPr id="10" name="Straight Connector 9"/>
              <p:cNvCxnSpPr/>
              <p:nvPr/>
            </p:nvCxnSpPr>
            <p:spPr>
              <a:xfrm>
                <a:off x="2693741" y="530240"/>
                <a:ext cx="0" cy="309793"/>
              </a:xfrm>
              <a:prstGeom prst="line">
                <a:avLst/>
              </a:prstGeom>
              <a:ln>
                <a:solidFill>
                  <a:schemeClr val="bg1">
                    <a:alpha val="70000"/>
                  </a:schemeClr>
                </a:solidFill>
              </a:ln>
            </p:spPr>
            <p:style>
              <a:lnRef idx="2">
                <a:schemeClr val="accent1"/>
              </a:lnRef>
              <a:fillRef idx="0">
                <a:schemeClr val="accent1"/>
              </a:fillRef>
              <a:effectRef idx="1">
                <a:schemeClr val="accent1"/>
              </a:effectRef>
              <a:fontRef idx="minor">
                <a:schemeClr val="tx1"/>
              </a:fontRef>
            </p:style>
          </p:cxnSp>
        </p:grpSp>
        <p:sp>
          <p:nvSpPr>
            <p:cNvPr id="11" name="TextBox 10"/>
            <p:cNvSpPr txBox="1"/>
            <p:nvPr/>
          </p:nvSpPr>
          <p:spPr>
            <a:xfrm>
              <a:off x="4652907" y="6236753"/>
              <a:ext cx="3801713" cy="523220"/>
            </a:xfrm>
            <a:prstGeom prst="rect">
              <a:avLst/>
            </a:prstGeom>
            <a:noFill/>
            <a:ln>
              <a:noFill/>
            </a:ln>
          </p:spPr>
          <p:txBody>
            <a:bodyPr wrap="square" rtlCol="0">
              <a:spAutoFit/>
            </a:bodyPr>
            <a:lstStyle/>
            <a:p>
              <a:r>
                <a:rPr lang="en-US" sz="1400" dirty="0" smtClean="0">
                  <a:solidFill>
                    <a:schemeClr val="bg1">
                      <a:alpha val="70000"/>
                    </a:schemeClr>
                  </a:solidFill>
                </a:rPr>
                <a:t>THE 2012 NATIONAL SURVEY OF</a:t>
              </a:r>
            </a:p>
            <a:p>
              <a:r>
                <a:rPr lang="en-US" sz="1400" dirty="0" smtClean="0">
                  <a:solidFill>
                    <a:schemeClr val="bg1">
                      <a:alpha val="70000"/>
                    </a:schemeClr>
                  </a:solidFill>
                </a:rPr>
                <a:t>SCIENCE AND MATHEMATICS EDUCATION</a:t>
              </a:r>
              <a:endParaRPr lang="en-US" sz="1400" dirty="0">
                <a:solidFill>
                  <a:schemeClr val="bg1">
                    <a:alpha val="70000"/>
                  </a:schemeClr>
                </a:solidFill>
              </a:endParaRPr>
            </a:p>
          </p:txBody>
        </p:sp>
      </p:grpSp>
      <p:pic>
        <p:nvPicPr>
          <p:cNvPr id="13" name="Picture 12"/>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76200" y="6242541"/>
            <a:ext cx="2057400" cy="511642"/>
          </a:xfrm>
          <a:prstGeom prst="rect">
            <a:avLst/>
          </a:prstGeom>
        </p:spPr>
      </p:pic>
    </p:spTree>
    <p:extLst>
      <p:ext uri="{BB962C8B-B14F-4D97-AF65-F5344CB8AC3E}">
        <p14:creationId xmlns:p14="http://schemas.microsoft.com/office/powerpoint/2010/main" val="22207950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25400" y="1739900"/>
            <a:ext cx="8991600" cy="3048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lang="en-US" sz="6600" smtClean="0">
                <a:solidFill>
                  <a:schemeClr val="tx1"/>
                </a:solidFill>
                <a:latin typeface="Calibri"/>
              </a:rPr>
              <a:t>Chapter 4</a:t>
            </a:r>
            <a:endParaRPr lang="en-US" sz="6600" dirty="0" smtClean="0">
              <a:solidFill>
                <a:schemeClr val="tx1"/>
              </a:solidFill>
              <a:latin typeface="Calibri"/>
            </a:endParaRPr>
          </a:p>
          <a:p>
            <a:pPr marL="0" marR="0" lvl="0" indent="0" algn="ctr" defTabSz="457200" rtl="0" eaLnBrk="1" fontAlgn="auto" latinLnBrk="0" hangingPunct="1">
              <a:lnSpc>
                <a:spcPct val="100000"/>
              </a:lnSpc>
              <a:spcBef>
                <a:spcPct val="0"/>
              </a:spcBef>
              <a:spcAft>
                <a:spcPts val="0"/>
              </a:spcAft>
              <a:buClrTx/>
              <a:buSzTx/>
              <a:buFontTx/>
              <a:buNone/>
              <a:tabLst/>
              <a:defRPr/>
            </a:pPr>
            <a:r>
              <a:rPr lang="en-US" sz="6600" dirty="0" smtClean="0">
                <a:solidFill>
                  <a:schemeClr val="tx1"/>
                </a:solidFill>
                <a:latin typeface="Calibri"/>
              </a:rPr>
              <a:t>Science and Mathematics Courses</a:t>
            </a:r>
            <a:endParaRPr kumimoji="0" lang="en-US" sz="6600" b="0" i="0" u="none" strike="noStrike" kern="1200" cap="none" spc="0" normalizeH="0" baseline="0" noProof="0" dirty="0">
              <a:ln>
                <a:noFill/>
              </a:ln>
              <a:solidFill>
                <a:schemeClr val="tx1"/>
              </a:solidFill>
              <a:effectLst/>
              <a:uLnTx/>
              <a:uFillTx/>
              <a:latin typeface="Calibri"/>
            </a:endParaRPr>
          </a:p>
        </p:txBody>
      </p:sp>
    </p:spTree>
    <p:extLst>
      <p:ext uri="{BB962C8B-B14F-4D97-AF65-F5344CB8AC3E}">
        <p14:creationId xmlns:p14="http://schemas.microsoft.com/office/powerpoint/2010/main" val="18361379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872893537"/>
              </p:ext>
            </p:extLst>
          </p:nvPr>
        </p:nvGraphicFramePr>
        <p:xfrm>
          <a:off x="1295400" y="1752600"/>
          <a:ext cx="6858000" cy="41148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Type</a:t>
            </a:r>
            <a:r>
              <a:rPr kumimoji="0" lang="en-US" sz="4400" b="0" i="0" u="none" strike="noStrike" kern="1200" cap="none" spc="0" normalizeH="0" noProof="0" dirty="0" smtClean="0">
                <a:ln>
                  <a:noFill/>
                </a:ln>
                <a:solidFill>
                  <a:schemeClr val="tx1"/>
                </a:solidFill>
                <a:effectLst/>
                <a:uLnTx/>
                <a:uFillTx/>
                <a:latin typeface="Calibri"/>
              </a:rPr>
              <a:t> of Middle School Science </a:t>
            </a:r>
            <a:r>
              <a:rPr lang="en-US" dirty="0" smtClean="0">
                <a:solidFill>
                  <a:schemeClr val="tx1"/>
                </a:solidFill>
                <a:latin typeface="Calibri"/>
              </a:rPr>
              <a:t>Courses Offered, by Grade</a:t>
            </a:r>
            <a:endParaRPr kumimoji="0" lang="en-US" sz="4400" b="0" i="0" u="none" strike="noStrike" kern="1200" cap="none" spc="0" normalizeH="0" baseline="0" noProof="0" dirty="0">
              <a:ln>
                <a:noFill/>
              </a:ln>
              <a:solidFill>
                <a:schemeClr val="tx1"/>
              </a:solidFill>
              <a:effectLst/>
              <a:uLnTx/>
              <a:uFillTx/>
              <a:latin typeface="Calibri"/>
            </a:endParaRPr>
          </a:p>
        </p:txBody>
      </p:sp>
    </p:spTree>
    <p:extLst>
      <p:ext uri="{BB962C8B-B14F-4D97-AF65-F5344CB8AC3E}">
        <p14:creationId xmlns:p14="http://schemas.microsoft.com/office/powerpoint/2010/main" val="2801003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kumimoji="0" lang="en-US" sz="4400" b="0" i="0" u="none" strike="noStrike" kern="1200" cap="none" spc="0" normalizeH="0" baseline="0" noProof="0" dirty="0" smtClean="0">
                <a:ln>
                  <a:noFill/>
                </a:ln>
                <a:solidFill>
                  <a:schemeClr val="tx1"/>
                </a:solidFill>
                <a:effectLst/>
                <a:uLnTx/>
                <a:uFillTx/>
                <a:latin typeface="Calibri"/>
              </a:rPr>
              <a:t>Original Data for Slides 12</a:t>
            </a:r>
            <a:r>
              <a:rPr lang="en-US" dirty="0" smtClean="0">
                <a:solidFill>
                  <a:prstClr val="black"/>
                </a:solidFill>
              </a:rPr>
              <a:t>–18</a:t>
            </a:r>
            <a:r>
              <a:rPr kumimoji="0" lang="en-US" sz="4400" b="0" i="0" u="none" strike="noStrike" kern="1200" cap="none" spc="0" normalizeH="0" baseline="0" noProof="0" dirty="0" smtClean="0">
                <a:ln>
                  <a:noFill/>
                </a:ln>
                <a:solidFill>
                  <a:schemeClr val="tx1"/>
                </a:solidFill>
                <a:effectLst/>
                <a:uLnTx/>
                <a:uFillTx/>
                <a:latin typeface="Calibri"/>
              </a:rPr>
              <a:t> </a:t>
            </a: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(not</a:t>
            </a:r>
            <a:r>
              <a:rPr kumimoji="0" lang="en-US" sz="4400" b="0" i="0" u="none" strike="noStrike" kern="1200" cap="none" spc="0" normalizeH="0" noProof="0" dirty="0" smtClean="0">
                <a:ln>
                  <a:noFill/>
                </a:ln>
                <a:solidFill>
                  <a:schemeClr val="tx1"/>
                </a:solidFill>
                <a:effectLst/>
                <a:uLnTx/>
                <a:uFillTx/>
                <a:latin typeface="Calibri"/>
              </a:rPr>
              <a:t> for presentation)</a:t>
            </a:r>
            <a:endParaRPr kumimoji="0" lang="en-US" sz="4400" b="0" i="0" u="none" strike="noStrike" kern="1200" cap="none" spc="0" normalizeH="0" baseline="0" noProof="0" dirty="0">
              <a:ln>
                <a:noFill/>
              </a:ln>
              <a:solidFill>
                <a:schemeClr val="tx1"/>
              </a:solidFill>
              <a:effectLst/>
              <a:uLnTx/>
              <a:uFillTx/>
              <a:latin typeface="Calibri"/>
            </a:endParaRPr>
          </a:p>
        </p:txBody>
      </p:sp>
      <p:pic>
        <p:nvPicPr>
          <p:cNvPr id="409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52600" y="1390744"/>
            <a:ext cx="5638800" cy="4828863"/>
          </a:xfrm>
          <a:prstGeom prst="rect">
            <a:avLst/>
          </a:prstGeom>
          <a:solidFill>
            <a:schemeClr val="bg1"/>
          </a:solidFill>
          <a:ln>
            <a:noFill/>
          </a:ln>
          <a:effectLst/>
        </p:spPr>
      </p:pic>
    </p:spTree>
    <p:extLst>
      <p:ext uri="{BB962C8B-B14F-4D97-AF65-F5344CB8AC3E}">
        <p14:creationId xmlns:p14="http://schemas.microsoft.com/office/powerpoint/2010/main" val="29565432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1464058727"/>
              </p:ext>
            </p:extLst>
          </p:nvPr>
        </p:nvGraphicFramePr>
        <p:xfrm>
          <a:off x="1295400" y="1752600"/>
          <a:ext cx="6858000" cy="41148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High Schools Offering Various</a:t>
            </a:r>
            <a:r>
              <a:rPr kumimoji="0" lang="en-US" sz="4400" b="0" i="0" u="none" strike="noStrike" kern="1200" cap="none" spc="0" normalizeH="0" noProof="0" dirty="0" smtClean="0">
                <a:ln>
                  <a:noFill/>
                </a:ln>
                <a:solidFill>
                  <a:schemeClr val="tx1"/>
                </a:solidFill>
                <a:effectLst/>
                <a:uLnTx/>
                <a:uFillTx/>
                <a:latin typeface="Calibri"/>
              </a:rPr>
              <a:t> Biology/Life Science Courses</a:t>
            </a:r>
            <a:endParaRPr kumimoji="0" lang="en-US" sz="4400" b="0" i="0" u="none" strike="noStrike" kern="1200" cap="none" spc="0" normalizeH="0" baseline="0" noProof="0" dirty="0">
              <a:ln>
                <a:noFill/>
              </a:ln>
              <a:solidFill>
                <a:schemeClr val="tx1"/>
              </a:solidFill>
              <a:effectLst/>
              <a:uLnTx/>
              <a:uFillTx/>
              <a:latin typeface="Calibri"/>
            </a:endParaRPr>
          </a:p>
        </p:txBody>
      </p:sp>
    </p:spTree>
    <p:extLst>
      <p:ext uri="{BB962C8B-B14F-4D97-AF65-F5344CB8AC3E}">
        <p14:creationId xmlns:p14="http://schemas.microsoft.com/office/powerpoint/2010/main" val="35388670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1162276678"/>
              </p:ext>
            </p:extLst>
          </p:nvPr>
        </p:nvGraphicFramePr>
        <p:xfrm>
          <a:off x="1295400" y="1752600"/>
          <a:ext cx="6858000" cy="41148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High Schools Offering Various</a:t>
            </a:r>
            <a:r>
              <a:rPr kumimoji="0" lang="en-US" sz="4400" b="0" i="0" u="none" strike="noStrike" kern="1200" cap="none" spc="0" normalizeH="0" noProof="0" dirty="0" smtClean="0">
                <a:ln>
                  <a:noFill/>
                </a:ln>
                <a:solidFill>
                  <a:schemeClr val="tx1"/>
                </a:solidFill>
                <a:effectLst/>
                <a:uLnTx/>
                <a:uFillTx/>
                <a:latin typeface="Calibri"/>
              </a:rPr>
              <a:t> Chemistry Courses</a:t>
            </a:r>
            <a:endParaRPr kumimoji="0" lang="en-US" sz="4400" b="0" i="0" u="none" strike="noStrike" kern="1200" cap="none" spc="0" normalizeH="0" baseline="0" noProof="0" dirty="0">
              <a:ln>
                <a:noFill/>
              </a:ln>
              <a:solidFill>
                <a:schemeClr val="tx1"/>
              </a:solidFill>
              <a:effectLst/>
              <a:uLnTx/>
              <a:uFillTx/>
              <a:latin typeface="Calibri"/>
            </a:endParaRPr>
          </a:p>
        </p:txBody>
      </p:sp>
    </p:spTree>
    <p:extLst>
      <p:ext uri="{BB962C8B-B14F-4D97-AF65-F5344CB8AC3E}">
        <p14:creationId xmlns:p14="http://schemas.microsoft.com/office/powerpoint/2010/main" val="42034603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2886879432"/>
              </p:ext>
            </p:extLst>
          </p:nvPr>
        </p:nvGraphicFramePr>
        <p:xfrm>
          <a:off x="1295400" y="1752600"/>
          <a:ext cx="6858000" cy="41148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High Schools Offering Various</a:t>
            </a:r>
            <a:r>
              <a:rPr kumimoji="0" lang="en-US" sz="4400" b="0" i="0" u="none" strike="noStrike" kern="1200" cap="none" spc="0" normalizeH="0" noProof="0" dirty="0" smtClean="0">
                <a:ln>
                  <a:noFill/>
                </a:ln>
                <a:solidFill>
                  <a:schemeClr val="tx1"/>
                </a:solidFill>
                <a:effectLst/>
                <a:uLnTx/>
                <a:uFillTx/>
                <a:latin typeface="Calibri"/>
              </a:rPr>
              <a:t> Physics Courses</a:t>
            </a:r>
            <a:endParaRPr kumimoji="0" lang="en-US" sz="4400" b="0" i="0" u="none" strike="noStrike" kern="1200" cap="none" spc="0" normalizeH="0" baseline="0" noProof="0" dirty="0">
              <a:ln>
                <a:noFill/>
              </a:ln>
              <a:solidFill>
                <a:schemeClr val="tx1"/>
              </a:solidFill>
              <a:effectLst/>
              <a:uLnTx/>
              <a:uFillTx/>
              <a:latin typeface="Calibri"/>
            </a:endParaRPr>
          </a:p>
        </p:txBody>
      </p:sp>
    </p:spTree>
    <p:extLst>
      <p:ext uri="{BB962C8B-B14F-4D97-AF65-F5344CB8AC3E}">
        <p14:creationId xmlns:p14="http://schemas.microsoft.com/office/powerpoint/2010/main" val="32289643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1890041890"/>
              </p:ext>
            </p:extLst>
          </p:nvPr>
        </p:nvGraphicFramePr>
        <p:xfrm>
          <a:off x="1295400" y="1752600"/>
          <a:ext cx="6858000" cy="41148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High Schools Offering Various</a:t>
            </a:r>
            <a:r>
              <a:rPr kumimoji="0" lang="en-US" sz="4400" b="0" i="0" u="none" strike="noStrike" kern="1200" cap="none" spc="0" normalizeH="0" noProof="0" dirty="0" smtClean="0">
                <a:ln>
                  <a:noFill/>
                </a:ln>
                <a:solidFill>
                  <a:schemeClr val="tx1"/>
                </a:solidFill>
                <a:effectLst/>
                <a:uLnTx/>
                <a:uFillTx/>
                <a:latin typeface="Calibri"/>
              </a:rPr>
              <a:t> Integrated Science Courses</a:t>
            </a:r>
            <a:endParaRPr kumimoji="0" lang="en-US" sz="4400" b="0" i="0" u="none" strike="noStrike" kern="1200" cap="none" spc="0" normalizeH="0" baseline="0" noProof="0" dirty="0">
              <a:ln>
                <a:noFill/>
              </a:ln>
              <a:solidFill>
                <a:schemeClr val="tx1"/>
              </a:solidFill>
              <a:effectLst/>
              <a:uLnTx/>
              <a:uFillTx/>
              <a:latin typeface="Calibri"/>
            </a:endParaRPr>
          </a:p>
        </p:txBody>
      </p:sp>
    </p:spTree>
    <p:extLst>
      <p:ext uri="{BB962C8B-B14F-4D97-AF65-F5344CB8AC3E}">
        <p14:creationId xmlns:p14="http://schemas.microsoft.com/office/powerpoint/2010/main" val="16147086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1458979555"/>
              </p:ext>
            </p:extLst>
          </p:nvPr>
        </p:nvGraphicFramePr>
        <p:xfrm>
          <a:off x="1295400" y="1752600"/>
          <a:ext cx="6858000" cy="41148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85000" lnSpcReduction="1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High Schools Offering Various</a:t>
            </a:r>
            <a:r>
              <a:rPr kumimoji="0" lang="en-US" sz="4400" b="0" i="0" u="none" strike="noStrike" kern="1200" cap="none" spc="0" normalizeH="0" noProof="0" dirty="0" smtClean="0">
                <a:ln>
                  <a:noFill/>
                </a:ln>
                <a:solidFill>
                  <a:schemeClr val="tx1"/>
                </a:solidFill>
                <a:effectLst/>
                <a:uLnTx/>
                <a:uFillTx/>
                <a:latin typeface="Calibri"/>
              </a:rPr>
              <a:t> Environmental Science/Ecology Courses</a:t>
            </a:r>
            <a:endParaRPr kumimoji="0" lang="en-US" sz="4400" b="0" i="0" u="none" strike="noStrike" kern="1200" cap="none" spc="0" normalizeH="0" baseline="0" noProof="0" dirty="0">
              <a:ln>
                <a:noFill/>
              </a:ln>
              <a:solidFill>
                <a:schemeClr val="tx1"/>
              </a:solidFill>
              <a:effectLst/>
              <a:uLnTx/>
              <a:uFillTx/>
              <a:latin typeface="Calibri"/>
            </a:endParaRPr>
          </a:p>
        </p:txBody>
      </p:sp>
    </p:spTree>
    <p:extLst>
      <p:ext uri="{BB962C8B-B14F-4D97-AF65-F5344CB8AC3E}">
        <p14:creationId xmlns:p14="http://schemas.microsoft.com/office/powerpoint/2010/main" val="38202879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2799109380"/>
              </p:ext>
            </p:extLst>
          </p:nvPr>
        </p:nvGraphicFramePr>
        <p:xfrm>
          <a:off x="1295400" y="1752600"/>
          <a:ext cx="6858000" cy="41148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High Schools Offering Various</a:t>
            </a:r>
            <a:r>
              <a:rPr kumimoji="0" lang="en-US" sz="4400" b="0" i="0" u="none" strike="noStrike" kern="1200" cap="none" spc="0" normalizeH="0" noProof="0" dirty="0" smtClean="0">
                <a:ln>
                  <a:noFill/>
                </a:ln>
                <a:solidFill>
                  <a:schemeClr val="tx1"/>
                </a:solidFill>
                <a:effectLst/>
                <a:uLnTx/>
                <a:uFillTx/>
                <a:latin typeface="Calibri"/>
              </a:rPr>
              <a:t> Earth/Space Science Courses</a:t>
            </a:r>
            <a:endParaRPr kumimoji="0" lang="en-US" sz="4400" b="0" i="0" u="none" strike="noStrike" kern="1200" cap="none" spc="0" normalizeH="0" baseline="0" noProof="0" dirty="0">
              <a:ln>
                <a:noFill/>
              </a:ln>
              <a:solidFill>
                <a:schemeClr val="tx1"/>
              </a:solidFill>
              <a:effectLst/>
              <a:uLnTx/>
              <a:uFillTx/>
              <a:latin typeface="Calibri"/>
            </a:endParaRPr>
          </a:p>
        </p:txBody>
      </p:sp>
    </p:spTree>
    <p:extLst>
      <p:ext uri="{BB962C8B-B14F-4D97-AF65-F5344CB8AC3E}">
        <p14:creationId xmlns:p14="http://schemas.microsoft.com/office/powerpoint/2010/main" val="19469536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2507862210"/>
              </p:ext>
            </p:extLst>
          </p:nvPr>
        </p:nvGraphicFramePr>
        <p:xfrm>
          <a:off x="1295400" y="1752600"/>
          <a:ext cx="6858000" cy="41148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High Schools Offering Various</a:t>
            </a:r>
            <a:r>
              <a:rPr kumimoji="0" lang="en-US" sz="4400" b="0" i="0" u="none" strike="noStrike" kern="1200" cap="none" spc="0" normalizeH="0" noProof="0" dirty="0" smtClean="0">
                <a:ln>
                  <a:noFill/>
                </a:ln>
                <a:solidFill>
                  <a:schemeClr val="tx1"/>
                </a:solidFill>
                <a:effectLst/>
                <a:uLnTx/>
                <a:uFillTx/>
                <a:latin typeface="Calibri"/>
              </a:rPr>
              <a:t> Engineering Courses</a:t>
            </a:r>
            <a:endParaRPr kumimoji="0" lang="en-US" sz="4400" b="0" i="0" u="none" strike="noStrike" kern="1200" cap="none" spc="0" normalizeH="0" baseline="0" noProof="0" dirty="0">
              <a:ln>
                <a:noFill/>
              </a:ln>
              <a:solidFill>
                <a:schemeClr val="tx1"/>
              </a:solidFill>
              <a:effectLst/>
              <a:uLnTx/>
              <a:uFillTx/>
              <a:latin typeface="Calibri"/>
            </a:endParaRPr>
          </a:p>
        </p:txBody>
      </p:sp>
    </p:spTree>
    <p:extLst>
      <p:ext uri="{BB962C8B-B14F-4D97-AF65-F5344CB8AC3E}">
        <p14:creationId xmlns:p14="http://schemas.microsoft.com/office/powerpoint/2010/main" val="194106264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Original Data for Slide 20 </a:t>
            </a: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(not</a:t>
            </a:r>
            <a:r>
              <a:rPr kumimoji="0" lang="en-US" sz="4400" b="0" i="0" u="none" strike="noStrike" kern="1200" cap="none" spc="0" normalizeH="0" noProof="0" dirty="0" smtClean="0">
                <a:ln>
                  <a:noFill/>
                </a:ln>
                <a:solidFill>
                  <a:schemeClr val="tx1"/>
                </a:solidFill>
                <a:effectLst/>
                <a:uLnTx/>
                <a:uFillTx/>
                <a:latin typeface="Calibri"/>
              </a:rPr>
              <a:t> for presentation)</a:t>
            </a:r>
            <a:endParaRPr kumimoji="0" lang="en-US" sz="4400" b="0" i="0" u="none" strike="noStrike" kern="1200" cap="none" spc="0" normalizeH="0" baseline="0" noProof="0" dirty="0">
              <a:ln>
                <a:noFill/>
              </a:ln>
              <a:solidFill>
                <a:schemeClr val="tx1"/>
              </a:solidFill>
              <a:effectLst/>
              <a:uLnTx/>
              <a:uFillTx/>
              <a:latin typeface="Calibri"/>
            </a:endParaRPr>
          </a:p>
        </p:txBody>
      </p:sp>
      <p:pic>
        <p:nvPicPr>
          <p:cNvPr id="5124"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16063" y="2662238"/>
            <a:ext cx="6111875" cy="1531937"/>
          </a:xfrm>
          <a:prstGeom prst="rect">
            <a:avLst/>
          </a:prstGeom>
          <a:solidFill>
            <a:schemeClr val="bg1"/>
          </a:solidFill>
          <a:ln>
            <a:noFill/>
          </a:ln>
          <a:effectLst/>
        </p:spPr>
      </p:pic>
    </p:spTree>
    <p:extLst>
      <p:ext uri="{BB962C8B-B14F-4D97-AF65-F5344CB8AC3E}">
        <p14:creationId xmlns:p14="http://schemas.microsoft.com/office/powerpoint/2010/main" val="21105064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1295400" y="2743200"/>
            <a:ext cx="6553200" cy="1143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6600" b="0" i="0" u="none" strike="noStrike" kern="1200" cap="none" spc="0" normalizeH="0" baseline="0" noProof="0" dirty="0" smtClean="0">
                <a:ln>
                  <a:noFill/>
                </a:ln>
                <a:solidFill>
                  <a:schemeClr val="tx1"/>
                </a:solidFill>
                <a:effectLst/>
                <a:uLnTx/>
                <a:uFillTx/>
                <a:latin typeface="Calibri"/>
              </a:rPr>
              <a:t>SCIENCE</a:t>
            </a:r>
            <a:endParaRPr kumimoji="0" lang="en-US" sz="6600" b="0" i="0" u="none" strike="noStrike" kern="1200" cap="none" spc="0" normalizeH="0" baseline="0" noProof="0" dirty="0">
              <a:ln>
                <a:noFill/>
              </a:ln>
              <a:solidFill>
                <a:schemeClr val="tx1"/>
              </a:solidFill>
              <a:effectLst/>
              <a:uLnTx/>
              <a:uFillTx/>
              <a:latin typeface="Calibri"/>
            </a:endParaRPr>
          </a:p>
        </p:txBody>
      </p:sp>
    </p:spTree>
    <p:extLst>
      <p:ext uri="{BB962C8B-B14F-4D97-AF65-F5344CB8AC3E}">
        <p14:creationId xmlns:p14="http://schemas.microsoft.com/office/powerpoint/2010/main" val="7311180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Access to AP Science</a:t>
            </a:r>
            <a:r>
              <a:rPr kumimoji="0" lang="en-US" sz="4400" b="0" i="0" u="none" strike="noStrike" kern="1200" cap="none" spc="0" normalizeH="0" noProof="0" dirty="0" smtClean="0">
                <a:ln>
                  <a:noFill/>
                </a:ln>
                <a:solidFill>
                  <a:schemeClr val="tx1"/>
                </a:solidFill>
                <a:effectLst/>
                <a:uLnTx/>
                <a:uFillTx/>
                <a:latin typeface="Calibri"/>
              </a:rPr>
              <a:t> Courses</a:t>
            </a:r>
            <a:endParaRPr kumimoji="0" lang="en-US" sz="4400" b="0" i="0" u="none" strike="noStrike" kern="1200" cap="none" spc="0" normalizeH="0" baseline="0" noProof="0" dirty="0">
              <a:ln>
                <a:noFill/>
              </a:ln>
              <a:solidFill>
                <a:schemeClr val="tx1"/>
              </a:solidFill>
              <a:effectLst/>
              <a:uLnTx/>
              <a:uFillTx/>
              <a:latin typeface="Calibri"/>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913255846"/>
              </p:ext>
            </p:extLst>
          </p:nvPr>
        </p:nvGraphicFramePr>
        <p:xfrm>
          <a:off x="152400" y="1600200"/>
          <a:ext cx="8763000" cy="45259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6279736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Original Data for Slide 22 </a:t>
            </a: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(not</a:t>
            </a:r>
            <a:r>
              <a:rPr kumimoji="0" lang="en-US" sz="4400" b="0" i="0" u="none" strike="noStrike" kern="1200" cap="none" spc="0" normalizeH="0" noProof="0" dirty="0" smtClean="0">
                <a:ln>
                  <a:noFill/>
                </a:ln>
                <a:solidFill>
                  <a:schemeClr val="tx1"/>
                </a:solidFill>
                <a:effectLst/>
                <a:uLnTx/>
                <a:uFillTx/>
                <a:latin typeface="Calibri"/>
              </a:rPr>
              <a:t> for presentation)</a:t>
            </a:r>
            <a:endParaRPr kumimoji="0" lang="en-US" sz="4400" b="0" i="0" u="none" strike="noStrike" kern="1200" cap="none" spc="0" normalizeH="0" baseline="0" noProof="0" dirty="0">
              <a:ln>
                <a:noFill/>
              </a:ln>
              <a:solidFill>
                <a:schemeClr val="tx1"/>
              </a:solidFill>
              <a:effectLst/>
              <a:uLnTx/>
              <a:uFillTx/>
              <a:latin typeface="Calibri"/>
            </a:endParaRPr>
          </a:p>
        </p:txBody>
      </p:sp>
      <p:pic>
        <p:nvPicPr>
          <p:cNvPr id="614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16063" y="2538413"/>
            <a:ext cx="6111875" cy="1779587"/>
          </a:xfrm>
          <a:prstGeom prst="rect">
            <a:avLst/>
          </a:prstGeom>
          <a:solidFill>
            <a:schemeClr val="bg1"/>
          </a:solidFill>
          <a:ln>
            <a:noFill/>
          </a:ln>
          <a:effectLst/>
        </p:spPr>
      </p:pic>
    </p:spTree>
    <p:extLst>
      <p:ext uri="{BB962C8B-B14F-4D97-AF65-F5344CB8AC3E}">
        <p14:creationId xmlns:p14="http://schemas.microsoft.com/office/powerpoint/2010/main" val="359172880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3775276150"/>
              </p:ext>
            </p:extLst>
          </p:nvPr>
        </p:nvGraphicFramePr>
        <p:xfrm>
          <a:off x="533400" y="1417638"/>
          <a:ext cx="8077200" cy="4449762"/>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lang="en-US" noProof="0" dirty="0" smtClean="0">
                <a:solidFill>
                  <a:schemeClr val="tx1"/>
                </a:solidFill>
                <a:latin typeface="Calibri"/>
              </a:rPr>
              <a:t>Number of AP Science Courses Offered at High Schools</a:t>
            </a:r>
            <a:endParaRPr kumimoji="0" lang="en-US" sz="4400" b="0" i="0" u="none" strike="noStrike" kern="1200" cap="none" spc="0" normalizeH="0" baseline="0" noProof="0" dirty="0">
              <a:ln>
                <a:noFill/>
              </a:ln>
              <a:solidFill>
                <a:schemeClr val="tx1"/>
              </a:solidFill>
              <a:effectLst/>
              <a:uLnTx/>
              <a:uFillTx/>
              <a:latin typeface="Calibri"/>
            </a:endParaRPr>
          </a:p>
        </p:txBody>
      </p:sp>
    </p:spTree>
    <p:extLst>
      <p:ext uri="{BB962C8B-B14F-4D97-AF65-F5344CB8AC3E}">
        <p14:creationId xmlns:p14="http://schemas.microsoft.com/office/powerpoint/2010/main" val="27126103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kumimoji="0" lang="en-US" sz="4400" b="0" i="0" u="none" strike="noStrike" kern="1200" cap="none" spc="0" normalizeH="0" baseline="0" noProof="0" dirty="0" smtClean="0">
                <a:ln>
                  <a:noFill/>
                </a:ln>
                <a:solidFill>
                  <a:schemeClr val="tx1"/>
                </a:solidFill>
                <a:effectLst/>
                <a:uLnTx/>
                <a:uFillTx/>
                <a:latin typeface="Calibri"/>
              </a:rPr>
              <a:t>Original Data for Slides 24</a:t>
            </a:r>
            <a:r>
              <a:rPr lang="en-US" dirty="0" smtClean="0">
                <a:solidFill>
                  <a:prstClr val="black"/>
                </a:solidFill>
              </a:rPr>
              <a:t>–26</a:t>
            </a:r>
            <a:r>
              <a:rPr kumimoji="0" lang="en-US" sz="4400" b="0" i="0" u="none" strike="noStrike" kern="1200" cap="none" spc="0" normalizeH="0" baseline="0" noProof="0" dirty="0" smtClean="0">
                <a:ln>
                  <a:noFill/>
                </a:ln>
                <a:solidFill>
                  <a:schemeClr val="tx1"/>
                </a:solidFill>
                <a:effectLst/>
                <a:uLnTx/>
                <a:uFillTx/>
                <a:latin typeface="Calibri"/>
              </a:rPr>
              <a:t> </a:t>
            </a: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(not</a:t>
            </a:r>
            <a:r>
              <a:rPr kumimoji="0" lang="en-US" sz="4400" b="0" i="0" u="none" strike="noStrike" kern="1200" cap="none" spc="0" normalizeH="0" noProof="0" dirty="0" smtClean="0">
                <a:ln>
                  <a:noFill/>
                </a:ln>
                <a:solidFill>
                  <a:schemeClr val="tx1"/>
                </a:solidFill>
                <a:effectLst/>
                <a:uLnTx/>
                <a:uFillTx/>
                <a:latin typeface="Calibri"/>
              </a:rPr>
              <a:t> for presentation)</a:t>
            </a:r>
            <a:endParaRPr kumimoji="0" lang="en-US" sz="4400" b="0" i="0" u="none" strike="noStrike" kern="1200" cap="none" spc="0" normalizeH="0" baseline="0" noProof="0" dirty="0">
              <a:ln>
                <a:noFill/>
              </a:ln>
              <a:solidFill>
                <a:schemeClr val="tx1"/>
              </a:solidFill>
              <a:effectLst/>
              <a:uLnTx/>
              <a:uFillTx/>
              <a:latin typeface="Calibri"/>
            </a:endParaRPr>
          </a:p>
        </p:txBody>
      </p:sp>
      <p:pic>
        <p:nvPicPr>
          <p:cNvPr id="717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16063" y="2051050"/>
            <a:ext cx="6111875" cy="2755900"/>
          </a:xfrm>
          <a:prstGeom prst="rect">
            <a:avLst/>
          </a:prstGeom>
          <a:solidFill>
            <a:schemeClr val="bg1"/>
          </a:solidFill>
          <a:ln>
            <a:noFill/>
          </a:ln>
          <a:effectLst/>
        </p:spPr>
      </p:pic>
    </p:spTree>
    <p:extLst>
      <p:ext uri="{BB962C8B-B14F-4D97-AF65-F5344CB8AC3E}">
        <p14:creationId xmlns:p14="http://schemas.microsoft.com/office/powerpoint/2010/main" val="427208131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2815220897"/>
              </p:ext>
            </p:extLst>
          </p:nvPr>
        </p:nvGraphicFramePr>
        <p:xfrm>
          <a:off x="533400" y="1417638"/>
          <a:ext cx="8077200" cy="4449762"/>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152400"/>
            <a:ext cx="8382000" cy="1143000"/>
          </a:xfrm>
          <a:prstGeom prst="rect">
            <a:avLst/>
          </a:prstGeom>
        </p:spPr>
        <p:txBody>
          <a:bodyPr vert="horz" lIns="91440" tIns="45720" rIns="91440" bIns="45720" rtlCol="0" anchor="ctr">
            <a:normAutofit fontScale="6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a:defRPr/>
            </a:pPr>
            <a:r>
              <a:rPr lang="en-US" noProof="0" dirty="0" smtClean="0">
                <a:solidFill>
                  <a:schemeClr val="tx1"/>
                </a:solidFill>
                <a:latin typeface="Calibri"/>
              </a:rPr>
              <a:t>Average Number of AP Science Courses Offered at High Schools</a:t>
            </a:r>
            <a:r>
              <a:rPr lang="en-US" dirty="0">
                <a:solidFill>
                  <a:schemeClr val="tx1"/>
                </a:solidFill>
              </a:rPr>
              <a:t>, </a:t>
            </a:r>
            <a:r>
              <a:rPr lang="en-US" dirty="0">
                <a:solidFill>
                  <a:prstClr val="black"/>
                </a:solidFill>
              </a:rPr>
              <a:t>by Percentage of Students in School Eligible for Free/Reduced-Price Lunch</a:t>
            </a:r>
          </a:p>
        </p:txBody>
      </p:sp>
    </p:spTree>
    <p:extLst>
      <p:ext uri="{BB962C8B-B14F-4D97-AF65-F5344CB8AC3E}">
        <p14:creationId xmlns:p14="http://schemas.microsoft.com/office/powerpoint/2010/main" val="392846406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1967855911"/>
              </p:ext>
            </p:extLst>
          </p:nvPr>
        </p:nvGraphicFramePr>
        <p:xfrm>
          <a:off x="533400" y="1417638"/>
          <a:ext cx="8077200" cy="4449762"/>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152400"/>
            <a:ext cx="8382000" cy="1143000"/>
          </a:xfrm>
          <a:prstGeom prst="rect">
            <a:avLst/>
          </a:prstGeom>
        </p:spPr>
        <p:txBody>
          <a:bodyPr vert="horz" lIns="91440" tIns="45720" rIns="91440" bIns="45720" rtlCol="0" anchor="ctr">
            <a:normAutofit fontScale="85000" lnSpcReduction="1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noProof="0" dirty="0" smtClean="0">
                <a:solidFill>
                  <a:schemeClr val="tx1"/>
                </a:solidFill>
                <a:latin typeface="Calibri"/>
              </a:rPr>
              <a:t>Average Number of AP Science Courses Offered at High Schools</a:t>
            </a:r>
            <a:r>
              <a:rPr lang="en-US" dirty="0">
                <a:solidFill>
                  <a:schemeClr val="tx1"/>
                </a:solidFill>
              </a:rPr>
              <a:t>, by </a:t>
            </a:r>
            <a:r>
              <a:rPr lang="en-US" dirty="0" smtClean="0">
                <a:solidFill>
                  <a:schemeClr val="tx1"/>
                </a:solidFill>
              </a:rPr>
              <a:t>School Size</a:t>
            </a:r>
            <a:endParaRPr lang="en-US" dirty="0">
              <a:solidFill>
                <a:schemeClr val="tx1"/>
              </a:solidFill>
            </a:endParaRPr>
          </a:p>
        </p:txBody>
      </p:sp>
    </p:spTree>
    <p:extLst>
      <p:ext uri="{BB962C8B-B14F-4D97-AF65-F5344CB8AC3E}">
        <p14:creationId xmlns:p14="http://schemas.microsoft.com/office/powerpoint/2010/main" val="25185514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2227783435"/>
              </p:ext>
            </p:extLst>
          </p:nvPr>
        </p:nvGraphicFramePr>
        <p:xfrm>
          <a:off x="533400" y="1417638"/>
          <a:ext cx="8077200" cy="4449762"/>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152400"/>
            <a:ext cx="8382000" cy="1143000"/>
          </a:xfrm>
          <a:prstGeom prst="rect">
            <a:avLst/>
          </a:prstGeom>
        </p:spPr>
        <p:txBody>
          <a:bodyPr vert="horz" lIns="91440" tIns="45720" rIns="91440" bIns="45720" rtlCol="0" anchor="ctr">
            <a:normAutofit fontScale="77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noProof="0" dirty="0" smtClean="0">
                <a:solidFill>
                  <a:schemeClr val="tx1"/>
                </a:solidFill>
                <a:latin typeface="Calibri"/>
              </a:rPr>
              <a:t>Average Number of AP Science Courses Offered at High Schools</a:t>
            </a:r>
            <a:r>
              <a:rPr lang="en-US" dirty="0">
                <a:solidFill>
                  <a:schemeClr val="tx1"/>
                </a:solidFill>
              </a:rPr>
              <a:t>, by </a:t>
            </a:r>
            <a:r>
              <a:rPr lang="en-US" dirty="0" smtClean="0">
                <a:solidFill>
                  <a:schemeClr val="tx1"/>
                </a:solidFill>
              </a:rPr>
              <a:t>Community Type</a:t>
            </a:r>
            <a:endParaRPr lang="en-US" dirty="0">
              <a:solidFill>
                <a:schemeClr val="tx1"/>
              </a:solidFill>
            </a:endParaRPr>
          </a:p>
        </p:txBody>
      </p:sp>
    </p:spTree>
    <p:extLst>
      <p:ext uri="{BB962C8B-B14F-4D97-AF65-F5344CB8AC3E}">
        <p14:creationId xmlns:p14="http://schemas.microsoft.com/office/powerpoint/2010/main" val="399295697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Original Data for Slide 28 </a:t>
            </a: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(not</a:t>
            </a:r>
            <a:r>
              <a:rPr kumimoji="0" lang="en-US" sz="4400" b="0" i="0" u="none" strike="noStrike" kern="1200" cap="none" spc="0" normalizeH="0" noProof="0" dirty="0" smtClean="0">
                <a:ln>
                  <a:noFill/>
                </a:ln>
                <a:solidFill>
                  <a:schemeClr val="tx1"/>
                </a:solidFill>
                <a:effectLst/>
                <a:uLnTx/>
                <a:uFillTx/>
                <a:latin typeface="Calibri"/>
              </a:rPr>
              <a:t> for presentation)</a:t>
            </a:r>
            <a:endParaRPr kumimoji="0" lang="en-US" sz="4400" b="0" i="0" u="none" strike="noStrike" kern="1200" cap="none" spc="0" normalizeH="0" baseline="0" noProof="0" dirty="0">
              <a:ln>
                <a:noFill/>
              </a:ln>
              <a:solidFill>
                <a:schemeClr val="tx1"/>
              </a:solidFill>
              <a:effectLst/>
              <a:uLnTx/>
              <a:uFillTx/>
              <a:latin typeface="Calibri"/>
            </a:endParaRPr>
          </a:p>
        </p:txBody>
      </p:sp>
      <p:pic>
        <p:nvPicPr>
          <p:cNvPr id="819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16063" y="2582863"/>
            <a:ext cx="6111875" cy="1692275"/>
          </a:xfrm>
          <a:prstGeom prst="rect">
            <a:avLst/>
          </a:prstGeom>
          <a:solidFill>
            <a:schemeClr val="bg1"/>
          </a:solidFill>
          <a:ln>
            <a:noFill/>
          </a:ln>
          <a:effectLst/>
        </p:spPr>
      </p:pic>
    </p:spTree>
    <p:extLst>
      <p:ext uri="{BB962C8B-B14F-4D97-AF65-F5344CB8AC3E}">
        <p14:creationId xmlns:p14="http://schemas.microsoft.com/office/powerpoint/2010/main" val="111847263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1922429060"/>
              </p:ext>
            </p:extLst>
          </p:nvPr>
        </p:nvGraphicFramePr>
        <p:xfrm>
          <a:off x="533400" y="1417638"/>
          <a:ext cx="8077200" cy="4449762"/>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85000" lnSpcReduction="1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a:defRPr/>
            </a:pPr>
            <a:r>
              <a:rPr lang="en-US" dirty="0">
                <a:solidFill>
                  <a:schemeClr val="tx1"/>
                </a:solidFill>
              </a:rPr>
              <a:t>Science Programs and </a:t>
            </a:r>
            <a:r>
              <a:rPr lang="en-US" dirty="0" smtClean="0">
                <a:solidFill>
                  <a:schemeClr val="tx1"/>
                </a:solidFill>
              </a:rPr>
              <a:t>Practices Currently Being Implemented in </a:t>
            </a:r>
            <a:r>
              <a:rPr lang="en-US" dirty="0" smtClean="0">
                <a:solidFill>
                  <a:schemeClr val="tx1"/>
                </a:solidFill>
                <a:latin typeface="Calibri"/>
              </a:rPr>
              <a:t>High Schools</a:t>
            </a:r>
            <a:endParaRPr kumimoji="0" lang="en-US" sz="4400" b="0" i="0" u="none" strike="noStrike" kern="1200" cap="none" spc="0" normalizeH="0" baseline="0" noProof="0" dirty="0">
              <a:ln>
                <a:noFill/>
              </a:ln>
              <a:solidFill>
                <a:schemeClr val="tx1"/>
              </a:solidFill>
              <a:effectLst/>
              <a:uLnTx/>
              <a:uFillTx/>
              <a:latin typeface="Calibri"/>
            </a:endParaRPr>
          </a:p>
        </p:txBody>
      </p:sp>
    </p:spTree>
    <p:extLst>
      <p:ext uri="{BB962C8B-B14F-4D97-AF65-F5344CB8AC3E}">
        <p14:creationId xmlns:p14="http://schemas.microsoft.com/office/powerpoint/2010/main" val="110426059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1295400" y="2743200"/>
            <a:ext cx="6934200" cy="1143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6600" b="0" i="0" u="none" strike="noStrike" kern="1200" cap="none" spc="0" normalizeH="0" baseline="0" noProof="0" dirty="0" smtClean="0">
                <a:ln>
                  <a:noFill/>
                </a:ln>
                <a:solidFill>
                  <a:schemeClr val="tx1"/>
                </a:solidFill>
                <a:effectLst/>
                <a:uLnTx/>
                <a:uFillTx/>
                <a:latin typeface="Calibri"/>
              </a:rPr>
              <a:t>Other Characteristics</a:t>
            </a:r>
            <a:r>
              <a:rPr kumimoji="0" lang="en-US" sz="6600" b="0" i="0" u="none" strike="noStrike" kern="1200" cap="none" spc="0" normalizeH="0" noProof="0" dirty="0" smtClean="0">
                <a:ln>
                  <a:noFill/>
                </a:ln>
                <a:solidFill>
                  <a:schemeClr val="tx1"/>
                </a:solidFill>
                <a:effectLst/>
                <a:uLnTx/>
                <a:uFillTx/>
                <a:latin typeface="Calibri"/>
              </a:rPr>
              <a:t> of Science Classes</a:t>
            </a:r>
            <a:endParaRPr kumimoji="0" lang="en-US" sz="6600" b="0" i="0" u="none" strike="noStrike" kern="1200" cap="none" spc="0" normalizeH="0" baseline="0" noProof="0" dirty="0">
              <a:ln>
                <a:noFill/>
              </a:ln>
              <a:solidFill>
                <a:schemeClr val="tx1"/>
              </a:solidFill>
              <a:effectLst/>
              <a:uLnTx/>
              <a:uFillTx/>
              <a:latin typeface="Calibri"/>
            </a:endParaRPr>
          </a:p>
        </p:txBody>
      </p:sp>
    </p:spTree>
    <p:extLst>
      <p:ext uri="{BB962C8B-B14F-4D97-AF65-F5344CB8AC3E}">
        <p14:creationId xmlns:p14="http://schemas.microsoft.com/office/powerpoint/2010/main" val="40451102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1295400" y="2743200"/>
            <a:ext cx="6934200" cy="1143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6600" b="0" i="0" u="none" strike="noStrike" kern="1200" cap="none" spc="0" normalizeH="0" baseline="0" noProof="0" dirty="0" smtClean="0">
                <a:ln>
                  <a:noFill/>
                </a:ln>
                <a:solidFill>
                  <a:schemeClr val="tx1"/>
                </a:solidFill>
                <a:effectLst/>
                <a:uLnTx/>
                <a:uFillTx/>
                <a:latin typeface="Calibri"/>
              </a:rPr>
              <a:t>Time Spent in Elementary Science</a:t>
            </a:r>
            <a:r>
              <a:rPr kumimoji="0" lang="en-US" sz="6600" b="0" i="0" u="none" strike="noStrike" kern="1200" cap="none" spc="0" normalizeH="0" noProof="0" dirty="0" smtClean="0">
                <a:ln>
                  <a:noFill/>
                </a:ln>
                <a:solidFill>
                  <a:schemeClr val="tx1"/>
                </a:solidFill>
                <a:effectLst/>
                <a:uLnTx/>
                <a:uFillTx/>
                <a:latin typeface="Calibri"/>
              </a:rPr>
              <a:t> </a:t>
            </a:r>
            <a:r>
              <a:rPr lang="en-US" sz="6600" dirty="0" smtClean="0">
                <a:solidFill>
                  <a:schemeClr val="tx1"/>
                </a:solidFill>
                <a:latin typeface="Calibri"/>
              </a:rPr>
              <a:t>Instruction</a:t>
            </a:r>
            <a:endParaRPr kumimoji="0" lang="en-US" sz="6600" b="0" i="0" u="none" strike="noStrike" kern="1200" cap="none" spc="0" normalizeH="0" baseline="0" noProof="0" dirty="0">
              <a:ln>
                <a:noFill/>
              </a:ln>
              <a:solidFill>
                <a:schemeClr val="tx1"/>
              </a:solidFill>
              <a:effectLst/>
              <a:uLnTx/>
              <a:uFillTx/>
              <a:latin typeface="Calibri"/>
            </a:endParaRPr>
          </a:p>
        </p:txBody>
      </p:sp>
    </p:spTree>
    <p:extLst>
      <p:ext uri="{BB962C8B-B14F-4D97-AF65-F5344CB8AC3E}">
        <p14:creationId xmlns:p14="http://schemas.microsoft.com/office/powerpoint/2010/main" val="8760325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Original Data for Slide 31 </a:t>
            </a: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(not</a:t>
            </a:r>
            <a:r>
              <a:rPr kumimoji="0" lang="en-US" sz="4400" b="0" i="0" u="none" strike="noStrike" kern="1200" cap="none" spc="0" normalizeH="0" noProof="0" dirty="0" smtClean="0">
                <a:ln>
                  <a:noFill/>
                </a:ln>
                <a:solidFill>
                  <a:schemeClr val="tx1"/>
                </a:solidFill>
                <a:effectLst/>
                <a:uLnTx/>
                <a:uFillTx/>
                <a:latin typeface="Calibri"/>
              </a:rPr>
              <a:t> for presentation)</a:t>
            </a:r>
            <a:endParaRPr kumimoji="0" lang="en-US" sz="4400" b="0" i="0" u="none" strike="noStrike" kern="1200" cap="none" spc="0" normalizeH="0" baseline="0" noProof="0" dirty="0">
              <a:ln>
                <a:noFill/>
              </a:ln>
              <a:solidFill>
                <a:schemeClr val="tx1"/>
              </a:solidFill>
              <a:effectLst/>
              <a:uLnTx/>
              <a:uFillTx/>
              <a:latin typeface="Calibri"/>
            </a:endParaRP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30350" y="2659857"/>
            <a:ext cx="6083300" cy="1538287"/>
          </a:xfrm>
          <a:prstGeom prst="rect">
            <a:avLst/>
          </a:prstGeom>
          <a:solidFill>
            <a:schemeClr val="bg1"/>
          </a:solidFill>
          <a:ln>
            <a:noFill/>
          </a:ln>
          <a:effectLst/>
        </p:spPr>
      </p:pic>
    </p:spTree>
    <p:extLst>
      <p:ext uri="{BB962C8B-B14F-4D97-AF65-F5344CB8AC3E}">
        <p14:creationId xmlns:p14="http://schemas.microsoft.com/office/powerpoint/2010/main" val="388058551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592681685"/>
              </p:ext>
            </p:extLst>
          </p:nvPr>
        </p:nvGraphicFramePr>
        <p:xfrm>
          <a:off x="533400" y="1417638"/>
          <a:ext cx="8077200" cy="4449762"/>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152400"/>
            <a:ext cx="83820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a:solidFill>
                  <a:schemeClr val="tx1"/>
                </a:solidFill>
              </a:rPr>
              <a:t>Prior Achievement Grouping in </a:t>
            </a:r>
            <a:r>
              <a:rPr lang="en-US" dirty="0" smtClean="0">
                <a:solidFill>
                  <a:schemeClr val="tx1"/>
                </a:solidFill>
              </a:rPr>
              <a:t>Science Classes, by Grade Range</a:t>
            </a:r>
            <a:endParaRPr lang="en-US" dirty="0">
              <a:solidFill>
                <a:schemeClr val="tx1"/>
              </a:solidFill>
            </a:endParaRPr>
          </a:p>
        </p:txBody>
      </p:sp>
    </p:spTree>
    <p:extLst>
      <p:ext uri="{BB962C8B-B14F-4D97-AF65-F5344CB8AC3E}">
        <p14:creationId xmlns:p14="http://schemas.microsoft.com/office/powerpoint/2010/main" val="85190162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kumimoji="0" lang="en-US" sz="4400" b="0" i="0" u="none" strike="noStrike" kern="1200" cap="none" spc="0" normalizeH="0" baseline="0" noProof="0" dirty="0" smtClean="0">
                <a:ln>
                  <a:noFill/>
                </a:ln>
                <a:solidFill>
                  <a:schemeClr val="tx1"/>
                </a:solidFill>
                <a:effectLst/>
                <a:uLnTx/>
                <a:uFillTx/>
                <a:latin typeface="Calibri"/>
              </a:rPr>
              <a:t>Original Data for Slides 33</a:t>
            </a:r>
            <a:r>
              <a:rPr lang="en-US" smtClean="0">
                <a:solidFill>
                  <a:prstClr val="black"/>
                </a:solidFill>
              </a:rPr>
              <a:t>–34</a:t>
            </a:r>
            <a:r>
              <a:rPr kumimoji="0" lang="en-US" sz="4400" b="0" i="0" u="none" strike="noStrike" kern="1200" cap="none" spc="0" normalizeH="0" baseline="0" noProof="0" smtClean="0">
                <a:ln>
                  <a:noFill/>
                </a:ln>
                <a:solidFill>
                  <a:schemeClr val="tx1"/>
                </a:solidFill>
                <a:effectLst/>
                <a:uLnTx/>
                <a:uFillTx/>
                <a:latin typeface="Calibri"/>
              </a:rPr>
              <a:t> </a:t>
            </a:r>
            <a:endParaRPr kumimoji="0" lang="en-US" sz="4400" b="0" i="0" u="none" strike="noStrike" kern="1200" cap="none" spc="0" normalizeH="0" baseline="0" noProof="0" dirty="0" smtClean="0">
              <a:ln>
                <a:noFill/>
              </a:ln>
              <a:solidFill>
                <a:schemeClr val="tx1"/>
              </a:solidFill>
              <a:effectLst/>
              <a:uLnTx/>
              <a:uFillTx/>
              <a:latin typeface="Calibri"/>
            </a:endParaRP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(not</a:t>
            </a:r>
            <a:r>
              <a:rPr kumimoji="0" lang="en-US" sz="4400" b="0" i="0" u="none" strike="noStrike" kern="1200" cap="none" spc="0" normalizeH="0" noProof="0" dirty="0" smtClean="0">
                <a:ln>
                  <a:noFill/>
                </a:ln>
                <a:solidFill>
                  <a:schemeClr val="tx1"/>
                </a:solidFill>
                <a:effectLst/>
                <a:uLnTx/>
                <a:uFillTx/>
                <a:latin typeface="Calibri"/>
              </a:rPr>
              <a:t> for presentation)</a:t>
            </a:r>
            <a:endParaRPr kumimoji="0" lang="en-US" sz="4400" b="0" i="0" u="none" strike="noStrike" kern="1200" cap="none" spc="0" normalizeH="0" baseline="0" noProof="0" dirty="0">
              <a:ln>
                <a:noFill/>
              </a:ln>
              <a:solidFill>
                <a:schemeClr val="tx1"/>
              </a:solidFill>
              <a:effectLst/>
              <a:uLnTx/>
              <a:uFillTx/>
              <a:latin typeface="Calibri"/>
            </a:endParaRPr>
          </a:p>
        </p:txBody>
      </p:sp>
      <p:pic>
        <p:nvPicPr>
          <p:cNvPr id="3075"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30350" y="1957388"/>
            <a:ext cx="6083300" cy="2522537"/>
          </a:xfrm>
          <a:prstGeom prst="rect">
            <a:avLst/>
          </a:prstGeom>
          <a:solidFill>
            <a:schemeClr val="bg1"/>
          </a:solidFill>
          <a:ln>
            <a:noFill/>
          </a:ln>
          <a:effectLst/>
        </p:spPr>
      </p:pic>
    </p:spTree>
    <p:extLst>
      <p:ext uri="{BB962C8B-B14F-4D97-AF65-F5344CB8AC3E}">
        <p14:creationId xmlns:p14="http://schemas.microsoft.com/office/powerpoint/2010/main" val="409729479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390742869"/>
              </p:ext>
            </p:extLst>
          </p:nvPr>
        </p:nvGraphicFramePr>
        <p:xfrm>
          <a:off x="533400" y="1417638"/>
          <a:ext cx="8077200" cy="4449762"/>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152400"/>
            <a:ext cx="8382000" cy="1143000"/>
          </a:xfrm>
          <a:prstGeom prst="rect">
            <a:avLst/>
          </a:prstGeom>
        </p:spPr>
        <p:txBody>
          <a:bodyPr vert="horz" lIns="91440" tIns="45720" rIns="91440" bIns="45720" rtlCol="0" anchor="ctr">
            <a:normAutofit fontScale="77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latin typeface="Calibri"/>
              </a:rPr>
              <a:t>Average Percentage of Female Students in High School Science Courses, by Course Type</a:t>
            </a:r>
            <a:endParaRPr lang="en-US" dirty="0">
              <a:solidFill>
                <a:schemeClr val="tx1"/>
              </a:solidFill>
            </a:endParaRPr>
          </a:p>
        </p:txBody>
      </p:sp>
    </p:spTree>
    <p:extLst>
      <p:ext uri="{BB962C8B-B14F-4D97-AF65-F5344CB8AC3E}">
        <p14:creationId xmlns:p14="http://schemas.microsoft.com/office/powerpoint/2010/main" val="74877508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3784934018"/>
              </p:ext>
            </p:extLst>
          </p:nvPr>
        </p:nvGraphicFramePr>
        <p:xfrm>
          <a:off x="533400" y="1417638"/>
          <a:ext cx="8077200" cy="4449762"/>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152400"/>
            <a:ext cx="8382000" cy="1143000"/>
          </a:xfrm>
          <a:prstGeom prst="rect">
            <a:avLst/>
          </a:prstGeom>
        </p:spPr>
        <p:txBody>
          <a:bodyPr vert="horz" lIns="91440" tIns="45720" rIns="91440" bIns="45720" rtlCol="0" anchor="ctr">
            <a:normAutofit fontScale="6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latin typeface="Calibri"/>
              </a:rPr>
              <a:t>Average Percentage of Historically Underrepresented Students in High School Science Courses, by Course Type</a:t>
            </a:r>
            <a:endParaRPr lang="en-US" dirty="0">
              <a:solidFill>
                <a:schemeClr val="tx1"/>
              </a:solidFill>
            </a:endParaRPr>
          </a:p>
        </p:txBody>
      </p:sp>
    </p:spTree>
    <p:extLst>
      <p:ext uri="{BB962C8B-B14F-4D97-AF65-F5344CB8AC3E}">
        <p14:creationId xmlns:p14="http://schemas.microsoft.com/office/powerpoint/2010/main" val="11464585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Original Data for Slide 5 </a:t>
            </a: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(not</a:t>
            </a:r>
            <a:r>
              <a:rPr kumimoji="0" lang="en-US" sz="4400" b="0" i="0" u="none" strike="noStrike" kern="1200" cap="none" spc="0" normalizeH="0" noProof="0" dirty="0" smtClean="0">
                <a:ln>
                  <a:noFill/>
                </a:ln>
                <a:solidFill>
                  <a:schemeClr val="tx1"/>
                </a:solidFill>
                <a:effectLst/>
                <a:uLnTx/>
                <a:uFillTx/>
                <a:latin typeface="Calibri"/>
              </a:rPr>
              <a:t> for presentation)</a:t>
            </a:r>
            <a:endParaRPr kumimoji="0" lang="en-US" sz="4400" b="0" i="0" u="none" strike="noStrike" kern="1200" cap="none" spc="0" normalizeH="0" baseline="0" noProof="0" dirty="0">
              <a:ln>
                <a:noFill/>
              </a:ln>
              <a:solidFill>
                <a:schemeClr val="tx1"/>
              </a:solidFill>
              <a:effectLst/>
              <a:uLnTx/>
              <a:uFillTx/>
              <a:latin typeface="Calibri"/>
            </a:endParaRPr>
          </a:p>
        </p:txBody>
      </p:sp>
      <p:pic>
        <p:nvPicPr>
          <p:cNvPr id="2"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30350" y="3143250"/>
            <a:ext cx="6083300" cy="2108200"/>
          </a:xfrm>
          <a:prstGeom prst="rect">
            <a:avLst/>
          </a:prstGeom>
          <a:solidFill>
            <a:schemeClr val="bg1"/>
          </a:solidFill>
          <a:ln>
            <a:noFill/>
          </a:ln>
          <a:effectLst/>
        </p:spPr>
      </p:pic>
    </p:spTree>
    <p:extLst>
      <p:ext uri="{BB962C8B-B14F-4D97-AF65-F5344CB8AC3E}">
        <p14:creationId xmlns:p14="http://schemas.microsoft.com/office/powerpoint/2010/main" val="19134469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1068349151"/>
              </p:ext>
            </p:extLst>
          </p:nvPr>
        </p:nvGraphicFramePr>
        <p:xfrm>
          <a:off x="1295400" y="1752600"/>
          <a:ext cx="6858000" cy="41148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700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a:solidFill>
                  <a:schemeClr val="tx1"/>
                </a:solidFill>
              </a:rPr>
              <a:t>Frequency with Which Self-Contained Elementary Classes Receive </a:t>
            </a:r>
            <a:r>
              <a:rPr lang="en-US" dirty="0" smtClean="0">
                <a:solidFill>
                  <a:schemeClr val="tx1"/>
                </a:solidFill>
              </a:rPr>
              <a:t>Science Instruction</a:t>
            </a:r>
            <a:endParaRPr lang="en-US" dirty="0">
              <a:solidFill>
                <a:schemeClr val="tx1"/>
              </a:solidFill>
            </a:endParaRPr>
          </a:p>
        </p:txBody>
      </p:sp>
    </p:spTree>
    <p:extLst>
      <p:ext uri="{BB962C8B-B14F-4D97-AF65-F5344CB8AC3E}">
        <p14:creationId xmlns:p14="http://schemas.microsoft.com/office/powerpoint/2010/main" val="9444570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Original Data for Slide 7 </a:t>
            </a: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(not</a:t>
            </a:r>
            <a:r>
              <a:rPr kumimoji="0" lang="en-US" sz="4400" b="0" i="0" u="none" strike="noStrike" kern="1200" cap="none" spc="0" normalizeH="0" noProof="0" dirty="0" smtClean="0">
                <a:ln>
                  <a:noFill/>
                </a:ln>
                <a:solidFill>
                  <a:schemeClr val="tx1"/>
                </a:solidFill>
                <a:effectLst/>
                <a:uLnTx/>
                <a:uFillTx/>
                <a:latin typeface="Calibri"/>
              </a:rPr>
              <a:t> for presentation)</a:t>
            </a:r>
            <a:endParaRPr kumimoji="0" lang="en-US" sz="4400" b="0" i="0" u="none" strike="noStrike" kern="1200" cap="none" spc="0" normalizeH="0" baseline="0" noProof="0" dirty="0">
              <a:ln>
                <a:noFill/>
              </a:ln>
              <a:solidFill>
                <a:schemeClr val="tx1"/>
              </a:solidFill>
              <a:effectLst/>
              <a:uLnTx/>
              <a:uFillTx/>
              <a:latin typeface="Calibri"/>
            </a:endParaRP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08125" y="2601913"/>
            <a:ext cx="6127750" cy="1652587"/>
          </a:xfrm>
          <a:prstGeom prst="rect">
            <a:avLst/>
          </a:prstGeom>
          <a:solidFill>
            <a:schemeClr val="bg1"/>
          </a:solidFill>
          <a:ln>
            <a:noFill/>
          </a:ln>
          <a:effectLst/>
        </p:spPr>
      </p:pic>
    </p:spTree>
    <p:extLst>
      <p:ext uri="{BB962C8B-B14F-4D97-AF65-F5344CB8AC3E}">
        <p14:creationId xmlns:p14="http://schemas.microsoft.com/office/powerpoint/2010/main" val="18902551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2849462116"/>
              </p:ext>
            </p:extLst>
          </p:nvPr>
        </p:nvGraphicFramePr>
        <p:xfrm>
          <a:off x="1295400" y="1752600"/>
          <a:ext cx="6858000" cy="41148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77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a:solidFill>
                  <a:schemeClr val="tx1"/>
                </a:solidFill>
              </a:rPr>
              <a:t>Average Number of Minutes Spent Teaching Subjects in Self-Contained Classes, by Grades</a:t>
            </a:r>
          </a:p>
        </p:txBody>
      </p:sp>
    </p:spTree>
    <p:extLst>
      <p:ext uri="{BB962C8B-B14F-4D97-AF65-F5344CB8AC3E}">
        <p14:creationId xmlns:p14="http://schemas.microsoft.com/office/powerpoint/2010/main" val="15813492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1295400" y="2743200"/>
            <a:ext cx="6934200" cy="1143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6600" b="0" i="0" u="none" strike="noStrike" kern="1200" cap="none" spc="0" normalizeH="0" baseline="0" noProof="0" dirty="0" smtClean="0">
                <a:ln>
                  <a:noFill/>
                </a:ln>
                <a:solidFill>
                  <a:schemeClr val="tx1"/>
                </a:solidFill>
                <a:effectLst/>
                <a:uLnTx/>
                <a:uFillTx/>
                <a:latin typeface="Calibri"/>
              </a:rPr>
              <a:t>Science Course</a:t>
            </a:r>
            <a:r>
              <a:rPr kumimoji="0" lang="en-US" sz="6600" b="0" i="0" u="none" strike="noStrike" kern="1200" cap="none" spc="0" normalizeH="0" noProof="0" dirty="0" smtClean="0">
                <a:ln>
                  <a:noFill/>
                </a:ln>
                <a:solidFill>
                  <a:schemeClr val="tx1"/>
                </a:solidFill>
                <a:effectLst/>
                <a:uLnTx/>
                <a:uFillTx/>
                <a:latin typeface="Calibri"/>
              </a:rPr>
              <a:t> Offerings</a:t>
            </a:r>
            <a:endParaRPr kumimoji="0" lang="en-US" sz="6600" b="0" i="0" u="none" strike="noStrike" kern="1200" cap="none" spc="0" normalizeH="0" baseline="0" noProof="0" dirty="0">
              <a:ln>
                <a:noFill/>
              </a:ln>
              <a:solidFill>
                <a:schemeClr val="tx1"/>
              </a:solidFill>
              <a:effectLst/>
              <a:uLnTx/>
              <a:uFillTx/>
              <a:latin typeface="Calibri"/>
            </a:endParaRPr>
          </a:p>
        </p:txBody>
      </p:sp>
    </p:spTree>
    <p:extLst>
      <p:ext uri="{BB962C8B-B14F-4D97-AF65-F5344CB8AC3E}">
        <p14:creationId xmlns:p14="http://schemas.microsoft.com/office/powerpoint/2010/main" val="16667869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Original Data for Slide 10 </a:t>
            </a: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(not</a:t>
            </a:r>
            <a:r>
              <a:rPr kumimoji="0" lang="en-US" sz="4400" b="0" i="0" u="none" strike="noStrike" kern="1200" cap="none" spc="0" normalizeH="0" noProof="0" dirty="0" smtClean="0">
                <a:ln>
                  <a:noFill/>
                </a:ln>
                <a:solidFill>
                  <a:schemeClr val="tx1"/>
                </a:solidFill>
                <a:effectLst/>
                <a:uLnTx/>
                <a:uFillTx/>
                <a:latin typeface="Calibri"/>
              </a:rPr>
              <a:t> for presentation)</a:t>
            </a:r>
            <a:endParaRPr kumimoji="0" lang="en-US" sz="4400" b="0" i="0" u="none" strike="noStrike" kern="1200" cap="none" spc="0" normalizeH="0" baseline="0" noProof="0" dirty="0">
              <a:ln>
                <a:noFill/>
              </a:ln>
              <a:solidFill>
                <a:schemeClr val="tx1"/>
              </a:solidFill>
              <a:effectLst/>
              <a:uLnTx/>
              <a:uFillTx/>
              <a:latin typeface="Calibri"/>
            </a:endParaRPr>
          </a:p>
        </p:txBody>
      </p:sp>
      <p:pic>
        <p:nvPicPr>
          <p:cNvPr id="307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16063" y="2805113"/>
            <a:ext cx="6111875" cy="1246187"/>
          </a:xfrm>
          <a:prstGeom prst="rect">
            <a:avLst/>
          </a:prstGeom>
          <a:solidFill>
            <a:schemeClr val="bg1"/>
          </a:solidFill>
          <a:ln>
            <a:noFill/>
          </a:ln>
          <a:effectLst/>
        </p:spPr>
      </p:pic>
    </p:spTree>
    <p:extLst>
      <p:ext uri="{BB962C8B-B14F-4D97-AF65-F5344CB8AC3E}">
        <p14:creationId xmlns:p14="http://schemas.microsoft.com/office/powerpoint/2010/main" val="1680067837"/>
      </p:ext>
    </p:extLst>
  </p:cSld>
  <p:clrMapOvr>
    <a:masterClrMapping/>
  </p:clrMapOvr>
  <p:timing>
    <p:tnLst>
      <p:par>
        <p:cTn id="1" dur="indefinite" restart="never" nodeType="tmRoot"/>
      </p:par>
    </p:tnLst>
  </p:timing>
</p:sld>
</file>

<file path=ppt/theme/theme1.xml><?xml version="1.0" encoding="utf-8"?>
<a:theme xmlns:a="http://schemas.openxmlformats.org/drawingml/2006/main" name="NSSME ppt template (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NSSME ppt template (4)</Template>
  <TotalTime>3998</TotalTime>
  <Words>687</Words>
  <Application>Microsoft Office PowerPoint</Application>
  <PresentationFormat>On-screen Show (4:3)</PresentationFormat>
  <Paragraphs>377</Paragraphs>
  <Slides>34</Slides>
  <Notes>34</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NSSME ppt template (4)</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Jordan Brinkman</dc:creator>
  <cp:lastModifiedBy>Jordan Brinkman</cp:lastModifiedBy>
  <cp:revision>191</cp:revision>
  <cp:lastPrinted>2014-01-16T20:59:18Z</cp:lastPrinted>
  <dcterms:created xsi:type="dcterms:W3CDTF">2013-08-29T15:42:43Z</dcterms:created>
  <dcterms:modified xsi:type="dcterms:W3CDTF">2014-01-29T17:03:40Z</dcterms:modified>
</cp:coreProperties>
</file>