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8.xml" ContentType="application/vnd.openxmlformats-officedocument.drawingml.chart+xml"/>
  <Override PartName="/ppt/notesSlides/notesSlide18.xml" ContentType="application/vnd.openxmlformats-officedocument.presentationml.notesSlide+xml"/>
  <Override PartName="/ppt/charts/chart9.xml" ContentType="application/vnd.openxmlformats-officedocument.drawingml.chart+xml"/>
  <Override PartName="/ppt/notesSlides/notesSlide19.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charts/chart11.xml" ContentType="application/vnd.openxmlformats-officedocument.drawingml.chart+xml"/>
  <Override PartName="/ppt/notesSlides/notesSlide21.xml" ContentType="application/vnd.openxmlformats-officedocument.presentationml.notesSlide+xml"/>
  <Override PartName="/ppt/charts/chart12.xml" ContentType="application/vnd.openxmlformats-officedocument.drawingml.chart+xml"/>
  <Override PartName="/ppt/notesSlides/notesSlide22.xml" ContentType="application/vnd.openxmlformats-officedocument.presentationml.notesSlide+xml"/>
  <Override PartName="/ppt/charts/chart13.xml" ContentType="application/vnd.openxmlformats-officedocument.drawingml.chart+xml"/>
  <Override PartName="/ppt/notesSlides/notesSlide23.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charts/chart15.xml" ContentType="application/vnd.openxmlformats-officedocument.drawingml.chart+xml"/>
  <Override PartName="/ppt/notesSlides/notesSlide25.xml" ContentType="application/vnd.openxmlformats-officedocument.presentationml.notesSlide+xml"/>
  <Override PartName="/ppt/charts/chart16.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7.xml" ContentType="application/vnd.openxmlformats-officedocument.drawingml.chart+xml"/>
  <Override PartName="/ppt/notesSlides/notesSlide28.xml" ContentType="application/vnd.openxmlformats-officedocument.presentationml.notesSlide+xml"/>
  <Override PartName="/ppt/charts/chart18.xml" ContentType="application/vnd.openxmlformats-officedocument.drawingml.chart+xml"/>
  <Override PartName="/ppt/notesSlides/notesSlide29.xml" ContentType="application/vnd.openxmlformats-officedocument.presentationml.notesSlide+xml"/>
  <Override PartName="/ppt/charts/chart19.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0.xml" ContentType="application/vnd.openxmlformats-officedocument.drawingml.chart+xml"/>
  <Override PartName="/ppt/notesSlides/notesSlide32.xml" ContentType="application/vnd.openxmlformats-officedocument.presentationml.notesSlide+xml"/>
  <Override PartName="/ppt/charts/chart21.xml" ContentType="application/vnd.openxmlformats-officedocument.drawingml.chart+xml"/>
  <Override PartName="/ppt/notesSlides/notesSlide33.xml" ContentType="application/vnd.openxmlformats-officedocument.presentationml.notesSlide+xml"/>
  <Override PartName="/ppt/charts/chart22.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23.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4.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25.xml" ContentType="application/vnd.openxmlformats-officedocument.drawingml.chart+xml"/>
  <Override PartName="/ppt/notesSlides/notesSlide41.xml" ContentType="application/vnd.openxmlformats-officedocument.presentationml.notesSlide+xml"/>
  <Override PartName="/ppt/charts/chart26.xml" ContentType="application/vnd.openxmlformats-officedocument.drawingml.chart+xml"/>
  <Override PartName="/ppt/notesSlides/notesSlide42.xml" ContentType="application/vnd.openxmlformats-officedocument.presentationml.notesSlide+xml"/>
  <Override PartName="/ppt/charts/chart27.xml" ContentType="application/vnd.openxmlformats-officedocument.drawingml.chart+xml"/>
  <Override PartName="/ppt/notesSlides/notesSlide43.xml" ContentType="application/vnd.openxmlformats-officedocument.presentationml.notesSlide+xml"/>
  <Override PartName="/ppt/charts/chart28.xml" ContentType="application/vnd.openxmlformats-officedocument.drawingml.chart+xml"/>
  <Override PartName="/ppt/notesSlides/notesSlide44.xml" ContentType="application/vnd.openxmlformats-officedocument.presentationml.notesSlide+xml"/>
  <Override PartName="/ppt/charts/chart29.xml" ContentType="application/vnd.openxmlformats-officedocument.drawingml.chart+xml"/>
  <Override PartName="/ppt/notesSlides/notesSlide45.xml" ContentType="application/vnd.openxmlformats-officedocument.presentationml.notesSlide+xml"/>
  <Override PartName="/ppt/charts/chart30.xml" ContentType="application/vnd.openxmlformats-officedocument.drawingml.chart+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31.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32.xml" ContentType="application/vnd.openxmlformats-officedocument.drawingml.chart+xml"/>
  <Override PartName="/ppt/notesSlides/notesSlide50.xml" ContentType="application/vnd.openxmlformats-officedocument.presentationml.notesSlide+xml"/>
  <Override PartName="/ppt/charts/chart33.xml" ContentType="application/vnd.openxmlformats-officedocument.drawingml.chart+xml"/>
  <Override PartName="/ppt/notesSlides/notesSlide51.xml" ContentType="application/vnd.openxmlformats-officedocument.presentationml.notesSlide+xml"/>
  <Override PartName="/ppt/charts/chart3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9" r:id="rId2"/>
    <p:sldId id="262" r:id="rId3"/>
    <p:sldId id="273" r:id="rId4"/>
    <p:sldId id="367" r:id="rId5"/>
    <p:sldId id="282" r:id="rId6"/>
    <p:sldId id="283" r:id="rId7"/>
    <p:sldId id="284" r:id="rId8"/>
    <p:sldId id="368" r:id="rId9"/>
    <p:sldId id="285" r:id="rId10"/>
    <p:sldId id="274" r:id="rId11"/>
    <p:sldId id="369" r:id="rId12"/>
    <p:sldId id="289" r:id="rId13"/>
    <p:sldId id="290" r:id="rId14"/>
    <p:sldId id="291" r:id="rId15"/>
    <p:sldId id="278" r:id="rId16"/>
    <p:sldId id="370" r:id="rId17"/>
    <p:sldId id="337" r:id="rId18"/>
    <p:sldId id="338" r:id="rId19"/>
    <p:sldId id="384" r:id="rId20"/>
    <p:sldId id="339" r:id="rId21"/>
    <p:sldId id="340" r:id="rId22"/>
    <p:sldId id="385" r:id="rId23"/>
    <p:sldId id="341" r:id="rId24"/>
    <p:sldId id="342" r:id="rId25"/>
    <p:sldId id="386" r:id="rId26"/>
    <p:sldId id="371" r:id="rId27"/>
    <p:sldId id="310" r:id="rId28"/>
    <p:sldId id="311" r:id="rId29"/>
    <p:sldId id="312" r:id="rId30"/>
    <p:sldId id="372" r:id="rId31"/>
    <p:sldId id="313" r:id="rId32"/>
    <p:sldId id="314" r:id="rId33"/>
    <p:sldId id="315" r:id="rId34"/>
    <p:sldId id="373" r:id="rId35"/>
    <p:sldId id="309" r:id="rId36"/>
    <p:sldId id="279" r:id="rId37"/>
    <p:sldId id="374" r:id="rId38"/>
    <p:sldId id="345" r:id="rId39"/>
    <p:sldId id="375" r:id="rId40"/>
    <p:sldId id="319" r:id="rId41"/>
    <p:sldId id="322" r:id="rId42"/>
    <p:sldId id="320" r:id="rId43"/>
    <p:sldId id="323" r:id="rId44"/>
    <p:sldId id="321" r:id="rId45"/>
    <p:sldId id="324" r:id="rId46"/>
    <p:sldId id="376" r:id="rId47"/>
    <p:sldId id="347" r:id="rId48"/>
    <p:sldId id="377" r:id="rId49"/>
    <p:sldId id="353" r:id="rId50"/>
    <p:sldId id="382" r:id="rId51"/>
    <p:sldId id="383" r:id="rId5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31" autoAdjust="0"/>
    <p:restoredTop sz="67771" autoAdjust="0"/>
  </p:normalViewPr>
  <p:slideViewPr>
    <p:cSldViewPr>
      <p:cViewPr>
        <p:scale>
          <a:sx n="75" d="100"/>
          <a:sy n="75" d="100"/>
        </p:scale>
        <p:origin x="-918" y="558"/>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Selecting textbooks/programs</c:v>
                </c:pt>
                <c:pt idx="1">
                  <c:v>Selecting content, topics, and skills to be taught</c:v>
                </c:pt>
                <c:pt idx="2">
                  <c:v>Determining course goals and objectives</c:v>
                </c:pt>
                <c:pt idx="3">
                  <c:v>Choosing criteria for grading student performance </c:v>
                </c:pt>
                <c:pt idx="4">
                  <c:v>Selecting teaching techniques </c:v>
                </c:pt>
                <c:pt idx="5">
                  <c:v>Determining the amount of homework to be assigned</c:v>
                </c:pt>
              </c:strCache>
            </c:strRef>
          </c:cat>
          <c:val>
            <c:numRef>
              <c:f>Sheet1!$B$2:$B$7</c:f>
              <c:numCache>
                <c:formatCode>General</c:formatCode>
                <c:ptCount val="6"/>
                <c:pt idx="0">
                  <c:v>3</c:v>
                </c:pt>
                <c:pt idx="1">
                  <c:v>8</c:v>
                </c:pt>
                <c:pt idx="2">
                  <c:v>12</c:v>
                </c:pt>
                <c:pt idx="3">
                  <c:v>29</c:v>
                </c:pt>
                <c:pt idx="4">
                  <c:v>44</c:v>
                </c:pt>
                <c:pt idx="5">
                  <c:v>56</c:v>
                </c:pt>
              </c:numCache>
            </c:numRef>
          </c:val>
        </c:ser>
        <c:dLbls>
          <c:showLegendKey val="0"/>
          <c:showVal val="0"/>
          <c:showCatName val="0"/>
          <c:showSerName val="0"/>
          <c:showPercent val="0"/>
          <c:showBubbleSize val="0"/>
        </c:dLbls>
        <c:gapWidth val="150"/>
        <c:axId val="5971328"/>
        <c:axId val="6018176"/>
      </c:barChart>
      <c:catAx>
        <c:axId val="5971328"/>
        <c:scaling>
          <c:orientation val="minMax"/>
        </c:scaling>
        <c:delete val="0"/>
        <c:axPos val="l"/>
        <c:majorTickMark val="out"/>
        <c:minorTickMark val="none"/>
        <c:tickLblPos val="nextTo"/>
        <c:txPr>
          <a:bodyPr/>
          <a:lstStyle/>
          <a:p>
            <a:pPr>
              <a:defRPr sz="1600"/>
            </a:pPr>
            <a:endParaRPr lang="en-US"/>
          </a:p>
        </c:txPr>
        <c:crossAx val="6018176"/>
        <c:crosses val="autoZero"/>
        <c:auto val="1"/>
        <c:lblAlgn val="ctr"/>
        <c:lblOffset val="100"/>
        <c:noMultiLvlLbl val="0"/>
      </c:catAx>
      <c:valAx>
        <c:axId val="6018176"/>
        <c:scaling>
          <c:orientation val="minMax"/>
          <c:max val="100"/>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59713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attend presentations by guest speakers </c:v>
                </c:pt>
                <c:pt idx="1">
                  <c:v>Have students write their reflections</c:v>
                </c:pt>
                <c:pt idx="2">
                  <c:v>Have students practice for standardized tests </c:v>
                </c:pt>
                <c:pt idx="3">
                  <c:v>Give tests/quizzes that include constructed/open-ended items </c:v>
                </c:pt>
                <c:pt idx="4">
                  <c:v>Focus on literacy skills</c:v>
                </c:pt>
              </c:strCache>
            </c:strRef>
          </c:cat>
          <c:val>
            <c:numRef>
              <c:f>Sheet1!$B$2:$B$6</c:f>
              <c:numCache>
                <c:formatCode>General</c:formatCode>
                <c:ptCount val="5"/>
                <c:pt idx="0">
                  <c:v>3</c:v>
                </c:pt>
                <c:pt idx="1">
                  <c:v>26</c:v>
                </c:pt>
                <c:pt idx="2">
                  <c:v>31</c:v>
                </c:pt>
                <c:pt idx="3">
                  <c:v>39</c:v>
                </c:pt>
                <c:pt idx="4">
                  <c:v>40</c:v>
                </c:pt>
              </c:numCache>
            </c:numRef>
          </c:val>
        </c:ser>
        <c:dLbls>
          <c:showLegendKey val="0"/>
          <c:showVal val="0"/>
          <c:showCatName val="0"/>
          <c:showSerName val="0"/>
          <c:showPercent val="0"/>
          <c:showBubbleSize val="0"/>
        </c:dLbls>
        <c:gapWidth val="150"/>
        <c:axId val="44601344"/>
        <c:axId val="44602880"/>
      </c:barChart>
      <c:catAx>
        <c:axId val="44601344"/>
        <c:scaling>
          <c:orientation val="minMax"/>
        </c:scaling>
        <c:delete val="0"/>
        <c:axPos val="l"/>
        <c:numFmt formatCode="General" sourceLinked="1"/>
        <c:majorTickMark val="out"/>
        <c:minorTickMark val="none"/>
        <c:tickLblPos val="nextTo"/>
        <c:txPr>
          <a:bodyPr/>
          <a:lstStyle/>
          <a:p>
            <a:pPr>
              <a:defRPr sz="1800"/>
            </a:pPr>
            <a:endParaRPr lang="en-US"/>
          </a:p>
        </c:txPr>
        <c:crossAx val="44602880"/>
        <c:crosses val="autoZero"/>
        <c:auto val="1"/>
        <c:lblAlgn val="ctr"/>
        <c:lblOffset val="100"/>
        <c:noMultiLvlLbl val="0"/>
      </c:catAx>
      <c:valAx>
        <c:axId val="44602880"/>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446013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work in small groups </c:v>
                </c:pt>
                <c:pt idx="1">
                  <c:v>Have students consider multiple representations in solving a problem</c:v>
                </c:pt>
                <c:pt idx="2">
                  <c:v>Have students explain/justify how they solved a problem</c:v>
                </c:pt>
                <c:pt idx="3">
                  <c:v>Engage the whole class in discussions </c:v>
                </c:pt>
                <c:pt idx="4">
                  <c:v>Explain math ideas to the whole class </c:v>
                </c:pt>
              </c:strCache>
            </c:strRef>
          </c:cat>
          <c:val>
            <c:numRef>
              <c:f>Sheet1!$B$2:$B$6</c:f>
              <c:numCache>
                <c:formatCode>General</c:formatCode>
                <c:ptCount val="5"/>
                <c:pt idx="0">
                  <c:v>70</c:v>
                </c:pt>
                <c:pt idx="1">
                  <c:v>75</c:v>
                </c:pt>
                <c:pt idx="2">
                  <c:v>85</c:v>
                </c:pt>
                <c:pt idx="3">
                  <c:v>93</c:v>
                </c:pt>
                <c:pt idx="4">
                  <c:v>98</c:v>
                </c:pt>
              </c:numCache>
            </c:numRef>
          </c:val>
        </c:ser>
        <c:dLbls>
          <c:showLegendKey val="0"/>
          <c:showVal val="0"/>
          <c:showCatName val="0"/>
          <c:showSerName val="0"/>
          <c:showPercent val="0"/>
          <c:showBubbleSize val="0"/>
        </c:dLbls>
        <c:gapWidth val="150"/>
        <c:axId val="94177920"/>
        <c:axId val="94209920"/>
      </c:barChart>
      <c:catAx>
        <c:axId val="94177920"/>
        <c:scaling>
          <c:orientation val="minMax"/>
        </c:scaling>
        <c:delete val="0"/>
        <c:axPos val="l"/>
        <c:majorTickMark val="out"/>
        <c:minorTickMark val="none"/>
        <c:tickLblPos val="nextTo"/>
        <c:txPr>
          <a:bodyPr/>
          <a:lstStyle/>
          <a:p>
            <a:pPr>
              <a:defRPr sz="1800"/>
            </a:pPr>
            <a:endParaRPr lang="en-US"/>
          </a:p>
        </c:txPr>
        <c:crossAx val="94209920"/>
        <c:crosses val="autoZero"/>
        <c:auto val="1"/>
        <c:lblAlgn val="ctr"/>
        <c:lblOffset val="100"/>
        <c:noMultiLvlLbl val="0"/>
      </c:catAx>
      <c:valAx>
        <c:axId val="94209920"/>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41779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Give tests/quizzes that are predominantly short-answer </c:v>
                </c:pt>
                <c:pt idx="1">
                  <c:v>Have students practice for standardized tests </c:v>
                </c:pt>
                <c:pt idx="2">
                  <c:v>Give tests/quizzes that include constructed/open-ended items </c:v>
                </c:pt>
                <c:pt idx="3">
                  <c:v>Have students present their solution strategies to the rest of the class </c:v>
                </c:pt>
                <c:pt idx="4">
                  <c:v>Have students compare/contrast different methods for solving a problem</c:v>
                </c:pt>
              </c:strCache>
            </c:strRef>
          </c:cat>
          <c:val>
            <c:numRef>
              <c:f>Sheet1!$B$2:$B$6</c:f>
              <c:numCache>
                <c:formatCode>General</c:formatCode>
                <c:ptCount val="5"/>
                <c:pt idx="0">
                  <c:v>39</c:v>
                </c:pt>
                <c:pt idx="1">
                  <c:v>40</c:v>
                </c:pt>
                <c:pt idx="2">
                  <c:v>50</c:v>
                </c:pt>
                <c:pt idx="3">
                  <c:v>60</c:v>
                </c:pt>
                <c:pt idx="4">
                  <c:v>63</c:v>
                </c:pt>
              </c:numCache>
            </c:numRef>
          </c:val>
        </c:ser>
        <c:dLbls>
          <c:showLegendKey val="0"/>
          <c:showVal val="0"/>
          <c:showCatName val="0"/>
          <c:showSerName val="0"/>
          <c:showPercent val="0"/>
          <c:showBubbleSize val="0"/>
        </c:dLbls>
        <c:gapWidth val="150"/>
        <c:axId val="121376768"/>
        <c:axId val="121378304"/>
      </c:barChart>
      <c:catAx>
        <c:axId val="121376768"/>
        <c:scaling>
          <c:orientation val="minMax"/>
        </c:scaling>
        <c:delete val="0"/>
        <c:axPos val="l"/>
        <c:numFmt formatCode="General" sourceLinked="1"/>
        <c:majorTickMark val="out"/>
        <c:minorTickMark val="none"/>
        <c:tickLblPos val="nextTo"/>
        <c:txPr>
          <a:bodyPr/>
          <a:lstStyle/>
          <a:p>
            <a:pPr>
              <a:defRPr sz="1800"/>
            </a:pPr>
            <a:endParaRPr lang="en-US"/>
          </a:p>
        </c:txPr>
        <c:crossAx val="121378304"/>
        <c:crosses val="autoZero"/>
        <c:auto val="1"/>
        <c:lblAlgn val="ctr"/>
        <c:lblOffset val="100"/>
        <c:noMultiLvlLbl val="0"/>
      </c:catAx>
      <c:valAx>
        <c:axId val="121378304"/>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213767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attend presentations by guest speakers </c:v>
                </c:pt>
                <c:pt idx="1">
                  <c:v>Have students write their reflections</c:v>
                </c:pt>
                <c:pt idx="2">
                  <c:v>Focus on literacy skills</c:v>
                </c:pt>
                <c:pt idx="3">
                  <c:v>Provide manipulatives for students to use in investigations </c:v>
                </c:pt>
                <c:pt idx="4">
                  <c:v>Have students read from a textbook</c:v>
                </c:pt>
              </c:strCache>
            </c:strRef>
          </c:cat>
          <c:val>
            <c:numRef>
              <c:f>Sheet1!$B$2:$B$6</c:f>
              <c:numCache>
                <c:formatCode>General</c:formatCode>
                <c:ptCount val="5"/>
                <c:pt idx="0">
                  <c:v>2</c:v>
                </c:pt>
                <c:pt idx="1">
                  <c:v>21</c:v>
                </c:pt>
                <c:pt idx="2">
                  <c:v>23</c:v>
                </c:pt>
                <c:pt idx="3">
                  <c:v>33</c:v>
                </c:pt>
                <c:pt idx="4">
                  <c:v>34</c:v>
                </c:pt>
              </c:numCache>
            </c:numRef>
          </c:val>
        </c:ser>
        <c:dLbls>
          <c:showLegendKey val="0"/>
          <c:showVal val="0"/>
          <c:showCatName val="0"/>
          <c:showSerName val="0"/>
          <c:showPercent val="0"/>
          <c:showBubbleSize val="0"/>
        </c:dLbls>
        <c:gapWidth val="150"/>
        <c:axId val="120278400"/>
        <c:axId val="120296576"/>
      </c:barChart>
      <c:catAx>
        <c:axId val="120278400"/>
        <c:scaling>
          <c:orientation val="minMax"/>
        </c:scaling>
        <c:delete val="0"/>
        <c:axPos val="l"/>
        <c:numFmt formatCode="General" sourceLinked="1"/>
        <c:majorTickMark val="out"/>
        <c:minorTickMark val="none"/>
        <c:tickLblPos val="nextTo"/>
        <c:txPr>
          <a:bodyPr/>
          <a:lstStyle/>
          <a:p>
            <a:pPr>
              <a:defRPr sz="1800"/>
            </a:pPr>
            <a:endParaRPr lang="en-US"/>
          </a:p>
        </c:txPr>
        <c:crossAx val="120296576"/>
        <c:crosses val="autoZero"/>
        <c:auto val="1"/>
        <c:lblAlgn val="ctr"/>
        <c:lblOffset val="100"/>
        <c:noMultiLvlLbl val="0"/>
      </c:catAx>
      <c:valAx>
        <c:axId val="120296576"/>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202784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work in small groups </c:v>
                </c:pt>
                <c:pt idx="1">
                  <c:v>Have students consider multiple representations in solving a problem</c:v>
                </c:pt>
                <c:pt idx="2">
                  <c:v>Have students explain/justify how they solved a problem</c:v>
                </c:pt>
                <c:pt idx="3">
                  <c:v>Engage the whole class in discussions </c:v>
                </c:pt>
                <c:pt idx="4">
                  <c:v>Explain math ideas to the whole class </c:v>
                </c:pt>
              </c:strCache>
            </c:strRef>
          </c:cat>
          <c:val>
            <c:numRef>
              <c:f>Sheet1!$B$2:$B$6</c:f>
              <c:numCache>
                <c:formatCode>General</c:formatCode>
                <c:ptCount val="5"/>
                <c:pt idx="0">
                  <c:v>63</c:v>
                </c:pt>
                <c:pt idx="1">
                  <c:v>65</c:v>
                </c:pt>
                <c:pt idx="2">
                  <c:v>79</c:v>
                </c:pt>
                <c:pt idx="3">
                  <c:v>84</c:v>
                </c:pt>
                <c:pt idx="4">
                  <c:v>95</c:v>
                </c:pt>
              </c:numCache>
            </c:numRef>
          </c:val>
        </c:ser>
        <c:dLbls>
          <c:showLegendKey val="0"/>
          <c:showVal val="0"/>
          <c:showCatName val="0"/>
          <c:showSerName val="0"/>
          <c:showPercent val="0"/>
          <c:showBubbleSize val="0"/>
        </c:dLbls>
        <c:gapWidth val="150"/>
        <c:axId val="121457664"/>
        <c:axId val="121459456"/>
      </c:barChart>
      <c:catAx>
        <c:axId val="121457664"/>
        <c:scaling>
          <c:orientation val="minMax"/>
        </c:scaling>
        <c:delete val="0"/>
        <c:axPos val="l"/>
        <c:majorTickMark val="out"/>
        <c:minorTickMark val="none"/>
        <c:tickLblPos val="nextTo"/>
        <c:txPr>
          <a:bodyPr/>
          <a:lstStyle/>
          <a:p>
            <a:pPr>
              <a:defRPr sz="1800"/>
            </a:pPr>
            <a:endParaRPr lang="en-US"/>
          </a:p>
        </c:txPr>
        <c:crossAx val="121459456"/>
        <c:crosses val="autoZero"/>
        <c:auto val="1"/>
        <c:lblAlgn val="ctr"/>
        <c:lblOffset val="100"/>
        <c:noMultiLvlLbl val="0"/>
      </c:catAx>
      <c:valAx>
        <c:axId val="121459456"/>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214576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practice for standardized tests </c:v>
                </c:pt>
                <c:pt idx="1">
                  <c:v>Give tests/quizzes that are predominantly short-answer </c:v>
                </c:pt>
                <c:pt idx="2">
                  <c:v>Have students present their solution strategies to the rest of the class </c:v>
                </c:pt>
                <c:pt idx="3">
                  <c:v>Give tests/quizzes that include constructed/open-ended items </c:v>
                </c:pt>
                <c:pt idx="4">
                  <c:v>Have students compare/contrast different methods for solving a problem</c:v>
                </c:pt>
              </c:strCache>
            </c:strRef>
          </c:cat>
          <c:val>
            <c:numRef>
              <c:f>Sheet1!$B$2:$B$6</c:f>
              <c:numCache>
                <c:formatCode>General</c:formatCode>
                <c:ptCount val="5"/>
                <c:pt idx="0">
                  <c:v>32</c:v>
                </c:pt>
                <c:pt idx="1">
                  <c:v>36</c:v>
                </c:pt>
                <c:pt idx="2">
                  <c:v>46</c:v>
                </c:pt>
                <c:pt idx="3">
                  <c:v>56</c:v>
                </c:pt>
                <c:pt idx="4">
                  <c:v>56</c:v>
                </c:pt>
              </c:numCache>
            </c:numRef>
          </c:val>
        </c:ser>
        <c:dLbls>
          <c:showLegendKey val="0"/>
          <c:showVal val="0"/>
          <c:showCatName val="0"/>
          <c:showSerName val="0"/>
          <c:showPercent val="0"/>
          <c:showBubbleSize val="0"/>
        </c:dLbls>
        <c:gapWidth val="150"/>
        <c:axId val="120214272"/>
        <c:axId val="120215808"/>
      </c:barChart>
      <c:catAx>
        <c:axId val="120214272"/>
        <c:scaling>
          <c:orientation val="minMax"/>
        </c:scaling>
        <c:delete val="0"/>
        <c:axPos val="l"/>
        <c:numFmt formatCode="General" sourceLinked="1"/>
        <c:majorTickMark val="out"/>
        <c:minorTickMark val="none"/>
        <c:tickLblPos val="nextTo"/>
        <c:txPr>
          <a:bodyPr/>
          <a:lstStyle/>
          <a:p>
            <a:pPr>
              <a:defRPr sz="1800"/>
            </a:pPr>
            <a:endParaRPr lang="en-US"/>
          </a:p>
        </c:txPr>
        <c:crossAx val="120215808"/>
        <c:crosses val="autoZero"/>
        <c:auto val="1"/>
        <c:lblAlgn val="ctr"/>
        <c:lblOffset val="100"/>
        <c:noMultiLvlLbl val="0"/>
      </c:catAx>
      <c:valAx>
        <c:axId val="12021580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202142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attend presentations by guest speakers </c:v>
                </c:pt>
                <c:pt idx="1">
                  <c:v>Have students write their reflections</c:v>
                </c:pt>
                <c:pt idx="2">
                  <c:v>Focus on literacy skills</c:v>
                </c:pt>
                <c:pt idx="3">
                  <c:v>Provide manipulatives for students to use in investigations </c:v>
                </c:pt>
                <c:pt idx="4">
                  <c:v>Have students read from a textbook</c:v>
                </c:pt>
              </c:strCache>
            </c:strRef>
          </c:cat>
          <c:val>
            <c:numRef>
              <c:f>Sheet1!$B$2:$B$6</c:f>
              <c:numCache>
                <c:formatCode>General</c:formatCode>
                <c:ptCount val="5"/>
                <c:pt idx="0">
                  <c:v>1</c:v>
                </c:pt>
                <c:pt idx="1">
                  <c:v>11</c:v>
                </c:pt>
                <c:pt idx="2">
                  <c:v>14</c:v>
                </c:pt>
                <c:pt idx="3">
                  <c:v>18</c:v>
                </c:pt>
                <c:pt idx="4">
                  <c:v>25</c:v>
                </c:pt>
              </c:numCache>
            </c:numRef>
          </c:val>
        </c:ser>
        <c:dLbls>
          <c:showLegendKey val="0"/>
          <c:showVal val="0"/>
          <c:showCatName val="0"/>
          <c:showSerName val="0"/>
          <c:showPercent val="0"/>
          <c:showBubbleSize val="0"/>
        </c:dLbls>
        <c:gapWidth val="150"/>
        <c:axId val="129520000"/>
        <c:axId val="129521536"/>
      </c:barChart>
      <c:catAx>
        <c:axId val="129520000"/>
        <c:scaling>
          <c:orientation val="minMax"/>
        </c:scaling>
        <c:delete val="0"/>
        <c:axPos val="l"/>
        <c:numFmt formatCode="General" sourceLinked="1"/>
        <c:majorTickMark val="out"/>
        <c:minorTickMark val="none"/>
        <c:tickLblPos val="nextTo"/>
        <c:txPr>
          <a:bodyPr/>
          <a:lstStyle/>
          <a:p>
            <a:pPr>
              <a:defRPr sz="1800"/>
            </a:pPr>
            <a:endParaRPr lang="en-US"/>
          </a:p>
        </c:txPr>
        <c:crossAx val="129521536"/>
        <c:crosses val="autoZero"/>
        <c:auto val="1"/>
        <c:lblAlgn val="ctr"/>
        <c:lblOffset val="100"/>
        <c:noMultiLvlLbl val="0"/>
      </c:catAx>
      <c:valAx>
        <c:axId val="129521536"/>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295200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Graphing calculators </c:v>
                </c:pt>
                <c:pt idx="1">
                  <c:v>Probes for collecting data</c:v>
                </c:pt>
                <c:pt idx="2">
                  <c:v>Scientific calculators </c:v>
                </c:pt>
                <c:pt idx="3">
                  <c:v>Classroom response system or “Clickers” </c:v>
                </c:pt>
                <c:pt idx="4">
                  <c:v>Hand-held computers</c:v>
                </c:pt>
                <c:pt idx="5">
                  <c:v>Four-function calculators </c:v>
                </c:pt>
                <c:pt idx="6">
                  <c:v>Personal computers, including laptops </c:v>
                </c:pt>
                <c:pt idx="7">
                  <c:v>Internet </c:v>
                </c:pt>
              </c:strCache>
            </c:strRef>
          </c:cat>
          <c:val>
            <c:numRef>
              <c:f>Sheet1!$B$2:$B$9</c:f>
              <c:numCache>
                <c:formatCode>General</c:formatCode>
                <c:ptCount val="8"/>
                <c:pt idx="0">
                  <c:v>0</c:v>
                </c:pt>
                <c:pt idx="1">
                  <c:v>0</c:v>
                </c:pt>
                <c:pt idx="2">
                  <c:v>4</c:v>
                </c:pt>
                <c:pt idx="3">
                  <c:v>4</c:v>
                </c:pt>
                <c:pt idx="4">
                  <c:v>5</c:v>
                </c:pt>
                <c:pt idx="5">
                  <c:v>13</c:v>
                </c:pt>
                <c:pt idx="6">
                  <c:v>36</c:v>
                </c:pt>
                <c:pt idx="7">
                  <c:v>43</c:v>
                </c:pt>
              </c:numCache>
            </c:numRef>
          </c:val>
        </c:ser>
        <c:dLbls>
          <c:showLegendKey val="0"/>
          <c:showVal val="0"/>
          <c:showCatName val="0"/>
          <c:showSerName val="0"/>
          <c:showPercent val="0"/>
          <c:showBubbleSize val="0"/>
        </c:dLbls>
        <c:gapWidth val="150"/>
        <c:axId val="94060544"/>
        <c:axId val="94062080"/>
      </c:barChart>
      <c:catAx>
        <c:axId val="94060544"/>
        <c:scaling>
          <c:orientation val="minMax"/>
        </c:scaling>
        <c:delete val="0"/>
        <c:axPos val="l"/>
        <c:majorTickMark val="out"/>
        <c:minorTickMark val="none"/>
        <c:tickLblPos val="nextTo"/>
        <c:txPr>
          <a:bodyPr/>
          <a:lstStyle/>
          <a:p>
            <a:pPr>
              <a:defRPr sz="1600"/>
            </a:pPr>
            <a:endParaRPr lang="en-US"/>
          </a:p>
        </c:txPr>
        <c:crossAx val="94062080"/>
        <c:crosses val="autoZero"/>
        <c:auto val="1"/>
        <c:lblAlgn val="ctr"/>
        <c:lblOffset val="100"/>
        <c:noMultiLvlLbl val="0"/>
      </c:catAx>
      <c:valAx>
        <c:axId val="94062080"/>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940605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Probes for collecting data</c:v>
                </c:pt>
                <c:pt idx="1">
                  <c:v>Hand-held computers</c:v>
                </c:pt>
                <c:pt idx="2">
                  <c:v>Classroom response system or “Clickers” </c:v>
                </c:pt>
                <c:pt idx="3">
                  <c:v>Graphing calculators </c:v>
                </c:pt>
                <c:pt idx="4">
                  <c:v>Personal computers, including laptops </c:v>
                </c:pt>
                <c:pt idx="5">
                  <c:v>Internet </c:v>
                </c:pt>
                <c:pt idx="6">
                  <c:v>Scientific calculators </c:v>
                </c:pt>
                <c:pt idx="7">
                  <c:v>Four-function calculators </c:v>
                </c:pt>
              </c:strCache>
            </c:strRef>
          </c:cat>
          <c:val>
            <c:numRef>
              <c:f>Sheet1!$B$2:$B$9</c:f>
              <c:numCache>
                <c:formatCode>General</c:formatCode>
                <c:ptCount val="8"/>
                <c:pt idx="0">
                  <c:v>1</c:v>
                </c:pt>
                <c:pt idx="1">
                  <c:v>5</c:v>
                </c:pt>
                <c:pt idx="2">
                  <c:v>11</c:v>
                </c:pt>
                <c:pt idx="3">
                  <c:v>13</c:v>
                </c:pt>
                <c:pt idx="4">
                  <c:v>22</c:v>
                </c:pt>
                <c:pt idx="5">
                  <c:v>26</c:v>
                </c:pt>
                <c:pt idx="6">
                  <c:v>40</c:v>
                </c:pt>
                <c:pt idx="7">
                  <c:v>40</c:v>
                </c:pt>
              </c:numCache>
            </c:numRef>
          </c:val>
        </c:ser>
        <c:dLbls>
          <c:showLegendKey val="0"/>
          <c:showVal val="0"/>
          <c:showCatName val="0"/>
          <c:showSerName val="0"/>
          <c:showPercent val="0"/>
          <c:showBubbleSize val="0"/>
        </c:dLbls>
        <c:gapWidth val="150"/>
        <c:axId val="44824064"/>
        <c:axId val="44825600"/>
      </c:barChart>
      <c:catAx>
        <c:axId val="44824064"/>
        <c:scaling>
          <c:orientation val="minMax"/>
        </c:scaling>
        <c:delete val="0"/>
        <c:axPos val="l"/>
        <c:majorTickMark val="out"/>
        <c:minorTickMark val="none"/>
        <c:tickLblPos val="nextTo"/>
        <c:txPr>
          <a:bodyPr/>
          <a:lstStyle/>
          <a:p>
            <a:pPr>
              <a:defRPr sz="1600"/>
            </a:pPr>
            <a:endParaRPr lang="en-US"/>
          </a:p>
        </c:txPr>
        <c:crossAx val="44825600"/>
        <c:crosses val="autoZero"/>
        <c:auto val="1"/>
        <c:lblAlgn val="ctr"/>
        <c:lblOffset val="100"/>
        <c:noMultiLvlLbl val="0"/>
      </c:catAx>
      <c:valAx>
        <c:axId val="44825600"/>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448240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Probes for collecting data</c:v>
                </c:pt>
                <c:pt idx="1">
                  <c:v>Classroom response system or “Clickers” </c:v>
                </c:pt>
                <c:pt idx="2">
                  <c:v>Hand-held computers</c:v>
                </c:pt>
                <c:pt idx="3">
                  <c:v>Personal computers, including laptops </c:v>
                </c:pt>
                <c:pt idx="4">
                  <c:v>Internet </c:v>
                </c:pt>
                <c:pt idx="5">
                  <c:v>Four-function calculators </c:v>
                </c:pt>
                <c:pt idx="6">
                  <c:v>Scientific calculators </c:v>
                </c:pt>
                <c:pt idx="7">
                  <c:v>Graphing calculators </c:v>
                </c:pt>
              </c:strCache>
            </c:strRef>
          </c:cat>
          <c:val>
            <c:numRef>
              <c:f>Sheet1!$B$2:$B$9</c:f>
              <c:numCache>
                <c:formatCode>General</c:formatCode>
                <c:ptCount val="8"/>
                <c:pt idx="0">
                  <c:v>1</c:v>
                </c:pt>
                <c:pt idx="1">
                  <c:v>4</c:v>
                </c:pt>
                <c:pt idx="2">
                  <c:v>4</c:v>
                </c:pt>
                <c:pt idx="3">
                  <c:v>10</c:v>
                </c:pt>
                <c:pt idx="4">
                  <c:v>11</c:v>
                </c:pt>
                <c:pt idx="5">
                  <c:v>33</c:v>
                </c:pt>
                <c:pt idx="6">
                  <c:v>53</c:v>
                </c:pt>
                <c:pt idx="7">
                  <c:v>64</c:v>
                </c:pt>
              </c:numCache>
            </c:numRef>
          </c:val>
        </c:ser>
        <c:dLbls>
          <c:showLegendKey val="0"/>
          <c:showVal val="0"/>
          <c:showCatName val="0"/>
          <c:showSerName val="0"/>
          <c:showPercent val="0"/>
          <c:showBubbleSize val="0"/>
        </c:dLbls>
        <c:gapWidth val="150"/>
        <c:axId val="93840896"/>
        <c:axId val="93842432"/>
      </c:barChart>
      <c:catAx>
        <c:axId val="93840896"/>
        <c:scaling>
          <c:orientation val="minMax"/>
        </c:scaling>
        <c:delete val="0"/>
        <c:axPos val="l"/>
        <c:majorTickMark val="out"/>
        <c:minorTickMark val="none"/>
        <c:tickLblPos val="nextTo"/>
        <c:txPr>
          <a:bodyPr/>
          <a:lstStyle/>
          <a:p>
            <a:pPr>
              <a:defRPr sz="1600"/>
            </a:pPr>
            <a:endParaRPr lang="en-US"/>
          </a:p>
        </c:txPr>
        <c:crossAx val="93842432"/>
        <c:crosses val="autoZero"/>
        <c:auto val="1"/>
        <c:lblAlgn val="ctr"/>
        <c:lblOffset val="100"/>
        <c:noMultiLvlLbl val="0"/>
      </c:catAx>
      <c:valAx>
        <c:axId val="93842432"/>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938408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Selecting textbooks/programs</c:v>
                </c:pt>
                <c:pt idx="1">
                  <c:v>Selecting content, topics, and skills to be taught</c:v>
                </c:pt>
                <c:pt idx="2">
                  <c:v>Determining course goals and objectives</c:v>
                </c:pt>
                <c:pt idx="3">
                  <c:v>Choosing criteria for grading student performance </c:v>
                </c:pt>
                <c:pt idx="4">
                  <c:v>Selecting teaching techniques </c:v>
                </c:pt>
                <c:pt idx="5">
                  <c:v>Determining the amount of homework to be assigned</c:v>
                </c:pt>
              </c:strCache>
            </c:strRef>
          </c:cat>
          <c:val>
            <c:numRef>
              <c:f>Sheet1!$B$2:$B$7</c:f>
              <c:numCache>
                <c:formatCode>General</c:formatCode>
                <c:ptCount val="6"/>
                <c:pt idx="0">
                  <c:v>13</c:v>
                </c:pt>
                <c:pt idx="1">
                  <c:v>23</c:v>
                </c:pt>
                <c:pt idx="2">
                  <c:v>24</c:v>
                </c:pt>
                <c:pt idx="3">
                  <c:v>56</c:v>
                </c:pt>
                <c:pt idx="4">
                  <c:v>70</c:v>
                </c:pt>
                <c:pt idx="5">
                  <c:v>77</c:v>
                </c:pt>
              </c:numCache>
            </c:numRef>
          </c:val>
        </c:ser>
        <c:dLbls>
          <c:showLegendKey val="0"/>
          <c:showVal val="0"/>
          <c:showCatName val="0"/>
          <c:showSerName val="0"/>
          <c:showPercent val="0"/>
          <c:showBubbleSize val="0"/>
        </c:dLbls>
        <c:gapWidth val="150"/>
        <c:axId val="7019520"/>
        <c:axId val="7025408"/>
      </c:barChart>
      <c:catAx>
        <c:axId val="7019520"/>
        <c:scaling>
          <c:orientation val="minMax"/>
        </c:scaling>
        <c:delete val="0"/>
        <c:axPos val="l"/>
        <c:majorTickMark val="out"/>
        <c:minorTickMark val="none"/>
        <c:tickLblPos val="nextTo"/>
        <c:txPr>
          <a:bodyPr/>
          <a:lstStyle/>
          <a:p>
            <a:pPr>
              <a:defRPr sz="1600"/>
            </a:pPr>
            <a:endParaRPr lang="en-US"/>
          </a:p>
        </c:txPr>
        <c:crossAx val="7025408"/>
        <c:crosses val="autoZero"/>
        <c:auto val="1"/>
        <c:lblAlgn val="ctr"/>
        <c:lblOffset val="100"/>
        <c:noMultiLvlLbl val="0"/>
      </c:catAx>
      <c:valAx>
        <c:axId val="7025408"/>
        <c:scaling>
          <c:orientation val="minMax"/>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70195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Sheet1!$A$2:$A$10</c:f>
              <c:strCache>
                <c:ptCount val="9"/>
                <c:pt idx="0">
                  <c:v>Practicing for standardized tests</c:v>
                </c:pt>
                <c:pt idx="1">
                  <c:v>Test or quiz </c:v>
                </c:pt>
                <c:pt idx="2">
                  <c:v>Students reading about mathematics</c:v>
                </c:pt>
                <c:pt idx="3">
                  <c:v>Students using instructional technology </c:v>
                </c:pt>
                <c:pt idx="4">
                  <c:v>Teacher conducting a demonstration</c:v>
                </c:pt>
                <c:pt idx="5">
                  <c:v>Students doing hands-on activities</c:v>
                </c:pt>
                <c:pt idx="6">
                  <c:v>Students completing worksheets </c:v>
                </c:pt>
                <c:pt idx="7">
                  <c:v>Whole class discussion </c:v>
                </c:pt>
                <c:pt idx="8">
                  <c:v>Teacher explaining an idea to the whole class</c:v>
                </c:pt>
              </c:strCache>
            </c:strRef>
          </c:cat>
          <c:val>
            <c:numRef>
              <c:f>Sheet1!$B$2:$B$10</c:f>
              <c:numCache>
                <c:formatCode>General</c:formatCode>
                <c:ptCount val="9"/>
                <c:pt idx="0">
                  <c:v>14</c:v>
                </c:pt>
                <c:pt idx="1">
                  <c:v>19</c:v>
                </c:pt>
                <c:pt idx="2">
                  <c:v>19</c:v>
                </c:pt>
                <c:pt idx="3">
                  <c:v>29</c:v>
                </c:pt>
                <c:pt idx="4">
                  <c:v>74</c:v>
                </c:pt>
                <c:pt idx="5">
                  <c:v>77</c:v>
                </c:pt>
                <c:pt idx="6">
                  <c:v>80</c:v>
                </c:pt>
                <c:pt idx="7">
                  <c:v>89</c:v>
                </c:pt>
                <c:pt idx="8">
                  <c:v>93</c:v>
                </c:pt>
              </c:numCache>
            </c:numRef>
          </c:val>
        </c:ser>
        <c:dLbls>
          <c:showLegendKey val="0"/>
          <c:showVal val="0"/>
          <c:showCatName val="0"/>
          <c:showSerName val="0"/>
          <c:showPercent val="0"/>
          <c:showBubbleSize val="0"/>
        </c:dLbls>
        <c:gapWidth val="150"/>
        <c:axId val="94308992"/>
        <c:axId val="94339456"/>
      </c:barChart>
      <c:catAx>
        <c:axId val="94308992"/>
        <c:scaling>
          <c:orientation val="minMax"/>
        </c:scaling>
        <c:delete val="0"/>
        <c:axPos val="l"/>
        <c:majorTickMark val="out"/>
        <c:minorTickMark val="none"/>
        <c:tickLblPos val="nextTo"/>
        <c:txPr>
          <a:bodyPr/>
          <a:lstStyle/>
          <a:p>
            <a:pPr>
              <a:defRPr sz="1800"/>
            </a:pPr>
            <a:endParaRPr lang="en-US"/>
          </a:p>
        </c:txPr>
        <c:crossAx val="94339456"/>
        <c:crosses val="autoZero"/>
        <c:auto val="1"/>
        <c:lblAlgn val="ctr"/>
        <c:lblOffset val="100"/>
        <c:noMultiLvlLbl val="0"/>
      </c:catAx>
      <c:valAx>
        <c:axId val="94339456"/>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43089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Sheet1!$A$2:$A$10</c:f>
              <c:strCache>
                <c:ptCount val="9"/>
                <c:pt idx="0">
                  <c:v>Test or quiz </c:v>
                </c:pt>
                <c:pt idx="1">
                  <c:v>Students reading about mathematics</c:v>
                </c:pt>
                <c:pt idx="2">
                  <c:v>Practicing for standardized tests</c:v>
                </c:pt>
                <c:pt idx="3">
                  <c:v>Students using instructional technology </c:v>
                </c:pt>
                <c:pt idx="4">
                  <c:v>Students doing hands-on activities</c:v>
                </c:pt>
                <c:pt idx="5">
                  <c:v>Teacher conducting a demonstration </c:v>
                </c:pt>
                <c:pt idx="6">
                  <c:v>Students completing worksheet problems </c:v>
                </c:pt>
                <c:pt idx="7">
                  <c:v>Whole class discussion </c:v>
                </c:pt>
                <c:pt idx="8">
                  <c:v>Teacher explaining an idea to the whole class </c:v>
                </c:pt>
              </c:strCache>
            </c:strRef>
          </c:cat>
          <c:val>
            <c:numRef>
              <c:f>Sheet1!$B$2:$B$10</c:f>
              <c:numCache>
                <c:formatCode>General</c:formatCode>
                <c:ptCount val="9"/>
                <c:pt idx="0">
                  <c:v>19</c:v>
                </c:pt>
                <c:pt idx="1">
                  <c:v>23</c:v>
                </c:pt>
                <c:pt idx="2">
                  <c:v>23</c:v>
                </c:pt>
                <c:pt idx="3">
                  <c:v>31</c:v>
                </c:pt>
                <c:pt idx="4">
                  <c:v>37</c:v>
                </c:pt>
                <c:pt idx="5">
                  <c:v>71</c:v>
                </c:pt>
                <c:pt idx="6">
                  <c:v>78</c:v>
                </c:pt>
                <c:pt idx="7">
                  <c:v>85</c:v>
                </c:pt>
                <c:pt idx="8">
                  <c:v>93</c:v>
                </c:pt>
              </c:numCache>
            </c:numRef>
          </c:val>
        </c:ser>
        <c:dLbls>
          <c:showLegendKey val="0"/>
          <c:showVal val="0"/>
          <c:showCatName val="0"/>
          <c:showSerName val="0"/>
          <c:showPercent val="0"/>
          <c:showBubbleSize val="0"/>
        </c:dLbls>
        <c:gapWidth val="150"/>
        <c:axId val="120177024"/>
        <c:axId val="120178560"/>
      </c:barChart>
      <c:catAx>
        <c:axId val="120177024"/>
        <c:scaling>
          <c:orientation val="minMax"/>
        </c:scaling>
        <c:delete val="0"/>
        <c:axPos val="l"/>
        <c:majorTickMark val="out"/>
        <c:minorTickMark val="none"/>
        <c:tickLblPos val="nextTo"/>
        <c:txPr>
          <a:bodyPr/>
          <a:lstStyle/>
          <a:p>
            <a:pPr>
              <a:defRPr sz="1600"/>
            </a:pPr>
            <a:endParaRPr lang="en-US"/>
          </a:p>
        </c:txPr>
        <c:crossAx val="120178560"/>
        <c:crosses val="autoZero"/>
        <c:auto val="1"/>
        <c:lblAlgn val="ctr"/>
        <c:lblOffset val="100"/>
        <c:noMultiLvlLbl val="0"/>
      </c:catAx>
      <c:valAx>
        <c:axId val="120178560"/>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2017702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Sheet1!$A$2:$A$10</c:f>
              <c:strCache>
                <c:ptCount val="9"/>
                <c:pt idx="0">
                  <c:v>Practicing for standardized tests</c:v>
                </c:pt>
                <c:pt idx="1">
                  <c:v>Students reading about mathematics</c:v>
                </c:pt>
                <c:pt idx="2">
                  <c:v>Test or quiz </c:v>
                </c:pt>
                <c:pt idx="3">
                  <c:v>Students doing hands-on activities</c:v>
                </c:pt>
                <c:pt idx="4">
                  <c:v>Students using instructional technology </c:v>
                </c:pt>
                <c:pt idx="5">
                  <c:v>Teacher conducting a demonstration</c:v>
                </c:pt>
                <c:pt idx="6">
                  <c:v>Whole class discussion </c:v>
                </c:pt>
                <c:pt idx="7">
                  <c:v>Students completing worksheet problems </c:v>
                </c:pt>
                <c:pt idx="8">
                  <c:v>Teacher explaining an idea to the whole class </c:v>
                </c:pt>
              </c:strCache>
            </c:strRef>
          </c:cat>
          <c:val>
            <c:numRef>
              <c:f>Sheet1!$B$2:$B$10</c:f>
              <c:numCache>
                <c:formatCode>General</c:formatCode>
                <c:ptCount val="9"/>
                <c:pt idx="0">
                  <c:v>16</c:v>
                </c:pt>
                <c:pt idx="1">
                  <c:v>17</c:v>
                </c:pt>
                <c:pt idx="2">
                  <c:v>20</c:v>
                </c:pt>
                <c:pt idx="3">
                  <c:v>21</c:v>
                </c:pt>
                <c:pt idx="4">
                  <c:v>43</c:v>
                </c:pt>
                <c:pt idx="5">
                  <c:v>65</c:v>
                </c:pt>
                <c:pt idx="6">
                  <c:v>75</c:v>
                </c:pt>
                <c:pt idx="7">
                  <c:v>83</c:v>
                </c:pt>
                <c:pt idx="8">
                  <c:v>95</c:v>
                </c:pt>
              </c:numCache>
            </c:numRef>
          </c:val>
        </c:ser>
        <c:dLbls>
          <c:showLegendKey val="0"/>
          <c:showVal val="0"/>
          <c:showCatName val="0"/>
          <c:showSerName val="0"/>
          <c:showPercent val="0"/>
          <c:showBubbleSize val="0"/>
        </c:dLbls>
        <c:gapWidth val="150"/>
        <c:axId val="108188416"/>
        <c:axId val="108189952"/>
      </c:barChart>
      <c:catAx>
        <c:axId val="108188416"/>
        <c:scaling>
          <c:orientation val="minMax"/>
        </c:scaling>
        <c:delete val="0"/>
        <c:axPos val="l"/>
        <c:majorTickMark val="out"/>
        <c:minorTickMark val="none"/>
        <c:tickLblPos val="nextTo"/>
        <c:txPr>
          <a:bodyPr/>
          <a:lstStyle/>
          <a:p>
            <a:pPr>
              <a:defRPr sz="1600"/>
            </a:pPr>
            <a:endParaRPr lang="en-US"/>
          </a:p>
        </c:txPr>
        <c:crossAx val="108189952"/>
        <c:crosses val="autoZero"/>
        <c:auto val="1"/>
        <c:lblAlgn val="ctr"/>
        <c:lblOffset val="100"/>
        <c:noMultiLvlLbl val="0"/>
      </c:catAx>
      <c:valAx>
        <c:axId val="108189952"/>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1081884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Whole class activities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40</c:v>
                </c:pt>
                <c:pt idx="1">
                  <c:v>42</c:v>
                </c:pt>
                <c:pt idx="2">
                  <c:v>48</c:v>
                </c:pt>
              </c:numCache>
            </c:numRef>
          </c:val>
        </c:ser>
        <c:ser>
          <c:idx val="1"/>
          <c:order val="1"/>
          <c:tx>
            <c:strRef>
              <c:f>Sheet1!$C$1</c:f>
              <c:strCache>
                <c:ptCount val="1"/>
                <c:pt idx="0">
                  <c:v>Small group work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29</c:v>
                </c:pt>
                <c:pt idx="1">
                  <c:v>24</c:v>
                </c:pt>
                <c:pt idx="2">
                  <c:v>22</c:v>
                </c:pt>
              </c:numCache>
            </c:numRef>
          </c:val>
        </c:ser>
        <c:ser>
          <c:idx val="2"/>
          <c:order val="2"/>
          <c:tx>
            <c:strRef>
              <c:f>Sheet1!$D$1</c:f>
              <c:strCache>
                <c:ptCount val="1"/>
                <c:pt idx="0">
                  <c:v>Students work individually</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26</c:v>
                </c:pt>
                <c:pt idx="1">
                  <c:v>24</c:v>
                </c:pt>
                <c:pt idx="2">
                  <c:v>22</c:v>
                </c:pt>
              </c:numCache>
            </c:numRef>
          </c:val>
        </c:ser>
        <c:ser>
          <c:idx val="3"/>
          <c:order val="3"/>
          <c:tx>
            <c:strRef>
              <c:f>Sheet1!$E$1</c:f>
              <c:strCache>
                <c:ptCount val="1"/>
                <c:pt idx="0">
                  <c:v>Non-instructional activities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6</c:v>
                </c:pt>
                <c:pt idx="1">
                  <c:v>10</c:v>
                </c:pt>
                <c:pt idx="2">
                  <c:v>9</c:v>
                </c:pt>
              </c:numCache>
            </c:numRef>
          </c:val>
        </c:ser>
        <c:dLbls>
          <c:showLegendKey val="0"/>
          <c:showVal val="0"/>
          <c:showCatName val="0"/>
          <c:showSerName val="0"/>
          <c:showPercent val="0"/>
          <c:showBubbleSize val="0"/>
        </c:dLbls>
        <c:gapWidth val="150"/>
        <c:axId val="115043328"/>
        <c:axId val="115057408"/>
      </c:barChart>
      <c:catAx>
        <c:axId val="115043328"/>
        <c:scaling>
          <c:orientation val="minMax"/>
        </c:scaling>
        <c:delete val="0"/>
        <c:axPos val="b"/>
        <c:numFmt formatCode="General" sourceLinked="1"/>
        <c:majorTickMark val="out"/>
        <c:minorTickMark val="none"/>
        <c:tickLblPos val="nextTo"/>
        <c:txPr>
          <a:bodyPr/>
          <a:lstStyle/>
          <a:p>
            <a:pPr>
              <a:defRPr sz="1800"/>
            </a:pPr>
            <a:endParaRPr lang="en-US"/>
          </a:p>
        </c:txPr>
        <c:crossAx val="115057408"/>
        <c:crosses val="autoZero"/>
        <c:auto val="1"/>
        <c:lblAlgn val="ctr"/>
        <c:lblOffset val="100"/>
        <c:noMultiLvlLbl val="0"/>
      </c:catAx>
      <c:valAx>
        <c:axId val="115057408"/>
        <c:scaling>
          <c:orientation val="minMax"/>
        </c:scaling>
        <c:delete val="0"/>
        <c:axPos val="l"/>
        <c:title>
          <c:tx>
            <c:rich>
              <a:bodyPr rot="-5400000" vert="horz"/>
              <a:lstStyle/>
              <a:p>
                <a:pPr>
                  <a:defRPr/>
                </a:pPr>
                <a:r>
                  <a:rPr lang="en-US" dirty="0" smtClean="0"/>
                  <a:t>Average Percent of Class Time</a:t>
                </a:r>
                <a:endParaRPr lang="en-US" dirty="0"/>
              </a:p>
            </c:rich>
          </c:tx>
          <c:layout/>
          <c:overlay val="0"/>
        </c:title>
        <c:numFmt formatCode="General" sourceLinked="1"/>
        <c:majorTickMark val="out"/>
        <c:minorTickMark val="none"/>
        <c:tickLblPos val="nextTo"/>
        <c:crossAx val="115043328"/>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&lt;15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16</c:v>
                </c:pt>
                <c:pt idx="1">
                  <c:v>5</c:v>
                </c:pt>
                <c:pt idx="2">
                  <c:v>7</c:v>
                </c:pt>
              </c:numCache>
            </c:numRef>
          </c:val>
        </c:ser>
        <c:ser>
          <c:idx val="1"/>
          <c:order val="1"/>
          <c:tx>
            <c:strRef>
              <c:f>Sheet1!$C$1</c:f>
              <c:strCache>
                <c:ptCount val="1"/>
                <c:pt idx="0">
                  <c:v>15–30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19</c:v>
                </c:pt>
                <c:pt idx="1">
                  <c:v>13</c:v>
                </c:pt>
                <c:pt idx="2">
                  <c:v>8</c:v>
                </c:pt>
              </c:numCache>
            </c:numRef>
          </c:val>
        </c:ser>
        <c:ser>
          <c:idx val="2"/>
          <c:order val="2"/>
          <c:tx>
            <c:strRef>
              <c:f>Sheet1!$D$1</c:f>
              <c:strCache>
                <c:ptCount val="1"/>
                <c:pt idx="0">
                  <c:v>31–60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35</c:v>
                </c:pt>
                <c:pt idx="1">
                  <c:v>28</c:v>
                </c:pt>
                <c:pt idx="2">
                  <c:v>22</c:v>
                </c:pt>
              </c:numCache>
            </c:numRef>
          </c:val>
        </c:ser>
        <c:ser>
          <c:idx val="3"/>
          <c:order val="3"/>
          <c:tx>
            <c:strRef>
              <c:f>Sheet1!$E$1</c:f>
              <c:strCache>
                <c:ptCount val="1"/>
                <c:pt idx="0">
                  <c:v>61–90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17</c:v>
                </c:pt>
                <c:pt idx="1">
                  <c:v>29</c:v>
                </c:pt>
                <c:pt idx="2">
                  <c:v>27</c:v>
                </c:pt>
              </c:numCache>
            </c:numRef>
          </c:val>
        </c:ser>
        <c:ser>
          <c:idx val="4"/>
          <c:order val="4"/>
          <c:tx>
            <c:strRef>
              <c:f>Sheet1!$F$1</c:f>
              <c:strCache>
                <c:ptCount val="1"/>
                <c:pt idx="0">
                  <c:v>&gt;90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Sheet1!$F$2:$F$4</c:f>
              <c:numCache>
                <c:formatCode>General</c:formatCode>
                <c:ptCount val="3"/>
                <c:pt idx="0">
                  <c:v>13</c:v>
                </c:pt>
                <c:pt idx="1">
                  <c:v>24</c:v>
                </c:pt>
                <c:pt idx="2">
                  <c:v>36</c:v>
                </c:pt>
              </c:numCache>
            </c:numRef>
          </c:val>
        </c:ser>
        <c:dLbls>
          <c:showLegendKey val="0"/>
          <c:showVal val="0"/>
          <c:showCatName val="0"/>
          <c:showSerName val="0"/>
          <c:showPercent val="0"/>
          <c:showBubbleSize val="0"/>
        </c:dLbls>
        <c:gapWidth val="150"/>
        <c:axId val="97187328"/>
        <c:axId val="97188864"/>
      </c:barChart>
      <c:catAx>
        <c:axId val="97187328"/>
        <c:scaling>
          <c:orientation val="minMax"/>
        </c:scaling>
        <c:delete val="0"/>
        <c:axPos val="b"/>
        <c:numFmt formatCode="General" sourceLinked="1"/>
        <c:majorTickMark val="out"/>
        <c:minorTickMark val="none"/>
        <c:tickLblPos val="nextTo"/>
        <c:txPr>
          <a:bodyPr/>
          <a:lstStyle/>
          <a:p>
            <a:pPr>
              <a:defRPr sz="1800"/>
            </a:pPr>
            <a:endParaRPr lang="en-US"/>
          </a:p>
        </c:txPr>
        <c:crossAx val="97188864"/>
        <c:crosses val="autoZero"/>
        <c:auto val="1"/>
        <c:lblAlgn val="ctr"/>
        <c:lblOffset val="100"/>
        <c:noMultiLvlLbl val="0"/>
      </c:catAx>
      <c:valAx>
        <c:axId val="97188864"/>
        <c:scaling>
          <c:orientation val="minMax"/>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97187328"/>
        <c:crosses val="autoZero"/>
        <c:crossBetween val="between"/>
        <c:majorUnit val="20"/>
      </c:valAx>
    </c:plotArea>
    <c:legend>
      <c:legendPos val="b"/>
      <c:layout>
        <c:manualLayout>
          <c:xMode val="edge"/>
          <c:yMode val="edge"/>
          <c:x val="4.5572810343151547E-2"/>
          <c:y val="0.83330446194225727"/>
          <c:w val="0.91811351706036737"/>
          <c:h val="0.1500288713910761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Administered quizzes and/or tests to see if students were “getting it” </c:v>
                </c:pt>
                <c:pt idx="1">
                  <c:v>Went over the correct answers to assignments/quizzes/tests</c:v>
                </c:pt>
                <c:pt idx="2">
                  <c:v>Used information from informal assessments of the entire class  </c:v>
                </c:pt>
                <c:pt idx="3">
                  <c:v>Reviewed student work</c:v>
                </c:pt>
                <c:pt idx="4">
                  <c:v>Questioned students during class activities </c:v>
                </c:pt>
              </c:strCache>
            </c:strRef>
          </c:cat>
          <c:val>
            <c:numRef>
              <c:f>Sheet1!$B$2:$B$6</c:f>
              <c:numCache>
                <c:formatCode>General</c:formatCode>
                <c:ptCount val="5"/>
                <c:pt idx="0">
                  <c:v>73</c:v>
                </c:pt>
                <c:pt idx="1">
                  <c:v>83</c:v>
                </c:pt>
                <c:pt idx="2">
                  <c:v>90</c:v>
                </c:pt>
                <c:pt idx="3">
                  <c:v>96</c:v>
                </c:pt>
                <c:pt idx="4">
                  <c:v>97</c:v>
                </c:pt>
              </c:numCache>
            </c:numRef>
          </c:val>
        </c:ser>
        <c:dLbls>
          <c:showLegendKey val="0"/>
          <c:showVal val="0"/>
          <c:showCatName val="0"/>
          <c:showSerName val="0"/>
          <c:showPercent val="0"/>
          <c:showBubbleSize val="0"/>
        </c:dLbls>
        <c:gapWidth val="150"/>
        <c:axId val="18188928"/>
        <c:axId val="18190720"/>
      </c:barChart>
      <c:catAx>
        <c:axId val="18188928"/>
        <c:scaling>
          <c:orientation val="minMax"/>
        </c:scaling>
        <c:delete val="0"/>
        <c:axPos val="l"/>
        <c:majorTickMark val="out"/>
        <c:minorTickMark val="none"/>
        <c:tickLblPos val="nextTo"/>
        <c:txPr>
          <a:bodyPr/>
          <a:lstStyle/>
          <a:p>
            <a:pPr>
              <a:defRPr sz="1600"/>
            </a:pPr>
            <a:endParaRPr lang="en-US"/>
          </a:p>
        </c:txPr>
        <c:crossAx val="18190720"/>
        <c:crosses val="autoZero"/>
        <c:auto val="1"/>
        <c:lblAlgn val="ctr"/>
        <c:lblOffset val="100"/>
        <c:noMultiLvlLbl val="0"/>
      </c:catAx>
      <c:valAx>
        <c:axId val="18190720"/>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181889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Had students use rubrics to examine work</c:v>
                </c:pt>
                <c:pt idx="1">
                  <c:v>Assigned grades to student work </c:v>
                </c:pt>
                <c:pt idx="2">
                  <c:v>Administered an assessment, task, or probe at the beginning of the unit </c:v>
                </c:pt>
                <c:pt idx="3">
                  <c:v>Administered quizzes and/or tests to assign grades</c:v>
                </c:pt>
              </c:strCache>
            </c:strRef>
          </c:cat>
          <c:val>
            <c:numRef>
              <c:f>Sheet1!$B$2:$B$5</c:f>
              <c:numCache>
                <c:formatCode>General</c:formatCode>
                <c:ptCount val="4"/>
                <c:pt idx="0">
                  <c:v>10</c:v>
                </c:pt>
                <c:pt idx="1">
                  <c:v>63</c:v>
                </c:pt>
                <c:pt idx="2">
                  <c:v>63</c:v>
                </c:pt>
                <c:pt idx="3">
                  <c:v>73</c:v>
                </c:pt>
              </c:numCache>
            </c:numRef>
          </c:val>
        </c:ser>
        <c:dLbls>
          <c:showLegendKey val="0"/>
          <c:showVal val="0"/>
          <c:showCatName val="0"/>
          <c:showSerName val="0"/>
          <c:showPercent val="0"/>
          <c:showBubbleSize val="0"/>
        </c:dLbls>
        <c:gapWidth val="150"/>
        <c:axId val="5279744"/>
        <c:axId val="5281280"/>
      </c:barChart>
      <c:catAx>
        <c:axId val="5279744"/>
        <c:scaling>
          <c:orientation val="minMax"/>
        </c:scaling>
        <c:delete val="0"/>
        <c:axPos val="l"/>
        <c:majorTickMark val="out"/>
        <c:minorTickMark val="none"/>
        <c:tickLblPos val="nextTo"/>
        <c:txPr>
          <a:bodyPr/>
          <a:lstStyle/>
          <a:p>
            <a:pPr>
              <a:defRPr sz="1600"/>
            </a:pPr>
            <a:endParaRPr lang="en-US"/>
          </a:p>
        </c:txPr>
        <c:crossAx val="5281280"/>
        <c:crosses val="autoZero"/>
        <c:auto val="1"/>
        <c:lblAlgn val="ctr"/>
        <c:lblOffset val="100"/>
        <c:noMultiLvlLbl val="0"/>
      </c:catAx>
      <c:valAx>
        <c:axId val="5281280"/>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52797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Administered quizzes and/or tests to assign grades</c:v>
                </c:pt>
                <c:pt idx="1">
                  <c:v>Used information from informal assessments of the entire class  </c:v>
                </c:pt>
                <c:pt idx="2">
                  <c:v>Went over the correct answers to assignments/quizzes/tests</c:v>
                </c:pt>
                <c:pt idx="3">
                  <c:v>Reviewed student work</c:v>
                </c:pt>
                <c:pt idx="4">
                  <c:v>Questioned students during class activities </c:v>
                </c:pt>
              </c:strCache>
            </c:strRef>
          </c:cat>
          <c:val>
            <c:numRef>
              <c:f>Sheet1!$B$2:$B$6</c:f>
              <c:numCache>
                <c:formatCode>General</c:formatCode>
                <c:ptCount val="5"/>
                <c:pt idx="0">
                  <c:v>88</c:v>
                </c:pt>
                <c:pt idx="1">
                  <c:v>88</c:v>
                </c:pt>
                <c:pt idx="2">
                  <c:v>94</c:v>
                </c:pt>
                <c:pt idx="3">
                  <c:v>95</c:v>
                </c:pt>
                <c:pt idx="4">
                  <c:v>98</c:v>
                </c:pt>
              </c:numCache>
            </c:numRef>
          </c:val>
        </c:ser>
        <c:dLbls>
          <c:showLegendKey val="0"/>
          <c:showVal val="0"/>
          <c:showCatName val="0"/>
          <c:showSerName val="0"/>
          <c:showPercent val="0"/>
          <c:showBubbleSize val="0"/>
        </c:dLbls>
        <c:gapWidth val="150"/>
        <c:axId val="18278272"/>
        <c:axId val="18279808"/>
      </c:barChart>
      <c:catAx>
        <c:axId val="18278272"/>
        <c:scaling>
          <c:orientation val="minMax"/>
        </c:scaling>
        <c:delete val="0"/>
        <c:axPos val="l"/>
        <c:majorTickMark val="out"/>
        <c:minorTickMark val="none"/>
        <c:tickLblPos val="nextTo"/>
        <c:txPr>
          <a:bodyPr/>
          <a:lstStyle/>
          <a:p>
            <a:pPr>
              <a:defRPr sz="1600"/>
            </a:pPr>
            <a:endParaRPr lang="en-US"/>
          </a:p>
        </c:txPr>
        <c:crossAx val="18279808"/>
        <c:crosses val="autoZero"/>
        <c:auto val="1"/>
        <c:lblAlgn val="ctr"/>
        <c:lblOffset val="100"/>
        <c:noMultiLvlLbl val="0"/>
      </c:catAx>
      <c:valAx>
        <c:axId val="18279808"/>
        <c:scaling>
          <c:orientation val="minMax"/>
          <c:max val="100"/>
          <c:min val="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182782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Had students use rubrics to examine work</c:v>
                </c:pt>
                <c:pt idx="1">
                  <c:v>Administered an assessment, task, or probe at the beginning of the unit </c:v>
                </c:pt>
                <c:pt idx="2">
                  <c:v>Assigned grades to student work </c:v>
                </c:pt>
                <c:pt idx="3">
                  <c:v>Administered quizzes and/or tests to see if students were “getting it” </c:v>
                </c:pt>
              </c:strCache>
            </c:strRef>
          </c:cat>
          <c:val>
            <c:numRef>
              <c:f>Sheet1!$B$2:$B$5</c:f>
              <c:numCache>
                <c:formatCode>General</c:formatCode>
                <c:ptCount val="4"/>
                <c:pt idx="0">
                  <c:v>12</c:v>
                </c:pt>
                <c:pt idx="1">
                  <c:v>52</c:v>
                </c:pt>
                <c:pt idx="2">
                  <c:v>85</c:v>
                </c:pt>
                <c:pt idx="3">
                  <c:v>86</c:v>
                </c:pt>
              </c:numCache>
            </c:numRef>
          </c:val>
        </c:ser>
        <c:dLbls>
          <c:showLegendKey val="0"/>
          <c:showVal val="0"/>
          <c:showCatName val="0"/>
          <c:showSerName val="0"/>
          <c:showPercent val="0"/>
          <c:showBubbleSize val="0"/>
        </c:dLbls>
        <c:gapWidth val="150"/>
        <c:axId val="97178368"/>
        <c:axId val="97179904"/>
      </c:barChart>
      <c:catAx>
        <c:axId val="97178368"/>
        <c:scaling>
          <c:orientation val="minMax"/>
        </c:scaling>
        <c:delete val="0"/>
        <c:axPos val="l"/>
        <c:majorTickMark val="out"/>
        <c:minorTickMark val="none"/>
        <c:tickLblPos val="nextTo"/>
        <c:txPr>
          <a:bodyPr/>
          <a:lstStyle/>
          <a:p>
            <a:pPr>
              <a:defRPr sz="1600"/>
            </a:pPr>
            <a:endParaRPr lang="en-US"/>
          </a:p>
        </c:txPr>
        <c:crossAx val="97179904"/>
        <c:crosses val="autoZero"/>
        <c:auto val="1"/>
        <c:lblAlgn val="ctr"/>
        <c:lblOffset val="100"/>
        <c:noMultiLvlLbl val="0"/>
      </c:catAx>
      <c:valAx>
        <c:axId val="97179904"/>
        <c:scaling>
          <c:orientation val="minMax"/>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971783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Administered quizzes and/or tests to see if students were “getting it” </c:v>
                </c:pt>
                <c:pt idx="1">
                  <c:v>Went over the correct answers to assignments/quizzes/tests</c:v>
                </c:pt>
                <c:pt idx="2">
                  <c:v>Administered quizzes and/or tests to assign grades</c:v>
                </c:pt>
                <c:pt idx="3">
                  <c:v>Reviewed student work</c:v>
                </c:pt>
                <c:pt idx="4">
                  <c:v>Questioned students during class activities </c:v>
                </c:pt>
              </c:strCache>
            </c:strRef>
          </c:cat>
          <c:val>
            <c:numRef>
              <c:f>Sheet1!$B$2:$B$6</c:f>
              <c:numCache>
                <c:formatCode>General</c:formatCode>
                <c:ptCount val="5"/>
                <c:pt idx="0">
                  <c:v>86</c:v>
                </c:pt>
                <c:pt idx="1">
                  <c:v>92</c:v>
                </c:pt>
                <c:pt idx="2">
                  <c:v>94</c:v>
                </c:pt>
                <c:pt idx="3">
                  <c:v>96</c:v>
                </c:pt>
                <c:pt idx="4">
                  <c:v>97</c:v>
                </c:pt>
              </c:numCache>
            </c:numRef>
          </c:val>
        </c:ser>
        <c:dLbls>
          <c:showLegendKey val="0"/>
          <c:showVal val="0"/>
          <c:showCatName val="0"/>
          <c:showSerName val="0"/>
          <c:showPercent val="0"/>
          <c:showBubbleSize val="0"/>
        </c:dLbls>
        <c:gapWidth val="150"/>
        <c:axId val="108198144"/>
        <c:axId val="114956160"/>
      </c:barChart>
      <c:catAx>
        <c:axId val="108198144"/>
        <c:scaling>
          <c:orientation val="minMax"/>
        </c:scaling>
        <c:delete val="0"/>
        <c:axPos val="l"/>
        <c:majorTickMark val="out"/>
        <c:minorTickMark val="none"/>
        <c:tickLblPos val="nextTo"/>
        <c:txPr>
          <a:bodyPr/>
          <a:lstStyle/>
          <a:p>
            <a:pPr>
              <a:defRPr sz="1600"/>
            </a:pPr>
            <a:endParaRPr lang="en-US"/>
          </a:p>
        </c:txPr>
        <c:crossAx val="114956160"/>
        <c:crosses val="autoZero"/>
        <c:auto val="1"/>
        <c:lblAlgn val="ctr"/>
        <c:lblOffset val="100"/>
        <c:noMultiLvlLbl val="0"/>
      </c:catAx>
      <c:valAx>
        <c:axId val="114956160"/>
        <c:scaling>
          <c:orientation val="minMax"/>
          <c:max val="100"/>
          <c:min val="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1081981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Selecting textbooks/programs</c:v>
                </c:pt>
                <c:pt idx="1">
                  <c:v>Selecting content, topics, and skills to be taught</c:v>
                </c:pt>
                <c:pt idx="2">
                  <c:v>Determining course goals and objectives</c:v>
                </c:pt>
                <c:pt idx="3">
                  <c:v>Choosing criteria for grading student performance </c:v>
                </c:pt>
                <c:pt idx="4">
                  <c:v>Selecting teaching techniques </c:v>
                </c:pt>
                <c:pt idx="5">
                  <c:v>Determining the amount of homework to be assigned</c:v>
                </c:pt>
              </c:strCache>
            </c:strRef>
          </c:cat>
          <c:val>
            <c:numRef>
              <c:f>Sheet1!$B$2:$B$7</c:f>
              <c:numCache>
                <c:formatCode>General</c:formatCode>
                <c:ptCount val="6"/>
                <c:pt idx="0">
                  <c:v>20</c:v>
                </c:pt>
                <c:pt idx="1">
                  <c:v>24</c:v>
                </c:pt>
                <c:pt idx="2">
                  <c:v>28</c:v>
                </c:pt>
                <c:pt idx="3">
                  <c:v>55</c:v>
                </c:pt>
                <c:pt idx="4">
                  <c:v>72</c:v>
                </c:pt>
                <c:pt idx="5">
                  <c:v>75</c:v>
                </c:pt>
              </c:numCache>
            </c:numRef>
          </c:val>
        </c:ser>
        <c:dLbls>
          <c:showLegendKey val="0"/>
          <c:showVal val="0"/>
          <c:showCatName val="0"/>
          <c:showSerName val="0"/>
          <c:showPercent val="0"/>
          <c:showBubbleSize val="0"/>
        </c:dLbls>
        <c:gapWidth val="150"/>
        <c:axId val="7064576"/>
        <c:axId val="7066368"/>
      </c:barChart>
      <c:catAx>
        <c:axId val="7064576"/>
        <c:scaling>
          <c:orientation val="minMax"/>
        </c:scaling>
        <c:delete val="0"/>
        <c:axPos val="l"/>
        <c:majorTickMark val="out"/>
        <c:minorTickMark val="none"/>
        <c:tickLblPos val="nextTo"/>
        <c:txPr>
          <a:bodyPr/>
          <a:lstStyle/>
          <a:p>
            <a:pPr>
              <a:defRPr sz="1600"/>
            </a:pPr>
            <a:endParaRPr lang="en-US"/>
          </a:p>
        </c:txPr>
        <c:crossAx val="7066368"/>
        <c:crosses val="autoZero"/>
        <c:auto val="1"/>
        <c:lblAlgn val="ctr"/>
        <c:lblOffset val="100"/>
        <c:noMultiLvlLbl val="0"/>
      </c:catAx>
      <c:valAx>
        <c:axId val="706636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70645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Had students use rubrics to examine work</c:v>
                </c:pt>
                <c:pt idx="1">
                  <c:v>Administered an assessment, task, or probe at the beginning of the unit </c:v>
                </c:pt>
                <c:pt idx="2">
                  <c:v>Used information from informal assessments of the entire class  </c:v>
                </c:pt>
                <c:pt idx="3">
                  <c:v>Assigned grades to student work </c:v>
                </c:pt>
              </c:strCache>
            </c:strRef>
          </c:cat>
          <c:val>
            <c:numRef>
              <c:f>Sheet1!$B$2:$B$5</c:f>
              <c:numCache>
                <c:formatCode>General</c:formatCode>
                <c:ptCount val="4"/>
                <c:pt idx="0">
                  <c:v>8</c:v>
                </c:pt>
                <c:pt idx="1">
                  <c:v>42</c:v>
                </c:pt>
                <c:pt idx="2">
                  <c:v>83</c:v>
                </c:pt>
                <c:pt idx="3">
                  <c:v>85</c:v>
                </c:pt>
              </c:numCache>
            </c:numRef>
          </c:val>
        </c:ser>
        <c:dLbls>
          <c:showLegendKey val="0"/>
          <c:showVal val="0"/>
          <c:showCatName val="0"/>
          <c:showSerName val="0"/>
          <c:showPercent val="0"/>
          <c:showBubbleSize val="0"/>
        </c:dLbls>
        <c:gapWidth val="150"/>
        <c:axId val="18600320"/>
        <c:axId val="18601856"/>
      </c:barChart>
      <c:catAx>
        <c:axId val="18600320"/>
        <c:scaling>
          <c:orientation val="minMax"/>
        </c:scaling>
        <c:delete val="0"/>
        <c:axPos val="l"/>
        <c:majorTickMark val="out"/>
        <c:minorTickMark val="none"/>
        <c:tickLblPos val="nextTo"/>
        <c:txPr>
          <a:bodyPr/>
          <a:lstStyle/>
          <a:p>
            <a:pPr>
              <a:defRPr sz="1600"/>
            </a:pPr>
            <a:endParaRPr lang="en-US"/>
          </a:p>
        </c:txPr>
        <c:crossAx val="18601856"/>
        <c:crosses val="autoZero"/>
        <c:auto val="1"/>
        <c:lblAlgn val="ctr"/>
        <c:lblOffset val="100"/>
        <c:noMultiLvlLbl val="0"/>
      </c:catAx>
      <c:valAx>
        <c:axId val="18601856"/>
        <c:scaling>
          <c:orientation val="minMax"/>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186003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Never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9</c:v>
                </c:pt>
                <c:pt idx="1">
                  <c:v>2</c:v>
                </c:pt>
                <c:pt idx="2">
                  <c:v>21</c:v>
                </c:pt>
              </c:numCache>
            </c:numRef>
          </c:val>
        </c:ser>
        <c:ser>
          <c:idx val="1"/>
          <c:order val="1"/>
          <c:tx>
            <c:strRef>
              <c:f>Sheet1!$C$1</c:f>
              <c:strCache>
                <c:ptCount val="1"/>
                <c:pt idx="0">
                  <c:v>Once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14</c:v>
                </c:pt>
                <c:pt idx="1">
                  <c:v>19</c:v>
                </c:pt>
                <c:pt idx="2">
                  <c:v>28</c:v>
                </c:pt>
              </c:numCache>
            </c:numRef>
          </c:val>
        </c:ser>
        <c:ser>
          <c:idx val="2"/>
          <c:order val="2"/>
          <c:tx>
            <c:strRef>
              <c:f>Sheet1!$D$1</c:f>
              <c:strCache>
                <c:ptCount val="1"/>
                <c:pt idx="0">
                  <c:v>Twice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7</c:v>
                </c:pt>
                <c:pt idx="1">
                  <c:v>10</c:v>
                </c:pt>
                <c:pt idx="2">
                  <c:v>15</c:v>
                </c:pt>
              </c:numCache>
            </c:numRef>
          </c:val>
        </c:ser>
        <c:ser>
          <c:idx val="3"/>
          <c:order val="3"/>
          <c:tx>
            <c:strRef>
              <c:f>Sheet1!$E$1</c:f>
              <c:strCache>
                <c:ptCount val="1"/>
                <c:pt idx="0">
                  <c:v>3–4 times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38</c:v>
                </c:pt>
                <c:pt idx="1">
                  <c:v>38</c:v>
                </c:pt>
                <c:pt idx="2">
                  <c:v>22</c:v>
                </c:pt>
              </c:numCache>
            </c:numRef>
          </c:val>
        </c:ser>
        <c:ser>
          <c:idx val="4"/>
          <c:order val="4"/>
          <c:tx>
            <c:strRef>
              <c:f>Sheet1!$F$1</c:f>
              <c:strCache>
                <c:ptCount val="1"/>
                <c:pt idx="0">
                  <c:v>≥5 times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Sheet1!$F$2:$F$4</c:f>
              <c:numCache>
                <c:formatCode>General</c:formatCode>
                <c:ptCount val="3"/>
                <c:pt idx="0">
                  <c:v>31</c:v>
                </c:pt>
                <c:pt idx="1">
                  <c:v>31</c:v>
                </c:pt>
                <c:pt idx="2">
                  <c:v>14</c:v>
                </c:pt>
              </c:numCache>
            </c:numRef>
          </c:val>
        </c:ser>
        <c:dLbls>
          <c:showLegendKey val="0"/>
          <c:showVal val="0"/>
          <c:showCatName val="0"/>
          <c:showSerName val="0"/>
          <c:showPercent val="0"/>
          <c:showBubbleSize val="0"/>
        </c:dLbls>
        <c:gapWidth val="150"/>
        <c:axId val="115366144"/>
        <c:axId val="18640896"/>
      </c:barChart>
      <c:catAx>
        <c:axId val="115366144"/>
        <c:scaling>
          <c:orientation val="minMax"/>
        </c:scaling>
        <c:delete val="0"/>
        <c:axPos val="b"/>
        <c:numFmt formatCode="General" sourceLinked="1"/>
        <c:majorTickMark val="out"/>
        <c:minorTickMark val="none"/>
        <c:tickLblPos val="nextTo"/>
        <c:txPr>
          <a:bodyPr/>
          <a:lstStyle/>
          <a:p>
            <a:pPr>
              <a:defRPr sz="1800"/>
            </a:pPr>
            <a:endParaRPr lang="en-US"/>
          </a:p>
        </c:txPr>
        <c:crossAx val="18640896"/>
        <c:crosses val="autoZero"/>
        <c:auto val="1"/>
        <c:lblAlgn val="ctr"/>
        <c:lblOffset val="100"/>
        <c:noMultiLvlLbl val="0"/>
      </c:catAx>
      <c:valAx>
        <c:axId val="18640896"/>
        <c:scaling>
          <c:orientation val="minMax"/>
        </c:scaling>
        <c:delete val="0"/>
        <c:axPos val="l"/>
        <c:title>
          <c:tx>
            <c:rich>
              <a:bodyPr rot="-5400000" vert="horz"/>
              <a:lstStyle/>
              <a:p>
                <a:pPr>
                  <a:defRPr/>
                </a:pPr>
                <a:r>
                  <a:rPr lang="en-US"/>
                  <a:t>Percent of Classes</a:t>
                </a:r>
              </a:p>
            </c:rich>
          </c:tx>
          <c:layout/>
          <c:overlay val="0"/>
        </c:title>
        <c:numFmt formatCode="General" sourceLinked="1"/>
        <c:majorTickMark val="out"/>
        <c:minorTickMark val="none"/>
        <c:tickLblPos val="nextTo"/>
        <c:crossAx val="11536614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Sheet1!$A$2:$A$4</c:f>
              <c:strCache>
                <c:ptCount val="3"/>
                <c:pt idx="0">
                  <c:v>Mostly Low Achievers</c:v>
                </c:pt>
                <c:pt idx="1">
                  <c:v>Average/Mixed Achievers</c:v>
                </c:pt>
                <c:pt idx="2">
                  <c:v>Mostly High Achievers</c:v>
                </c:pt>
              </c:strCache>
            </c:strRef>
          </c:cat>
          <c:val>
            <c:numRef>
              <c:f>Sheet1!$B$2:$B$4</c:f>
              <c:numCache>
                <c:formatCode>General</c:formatCode>
                <c:ptCount val="3"/>
                <c:pt idx="0">
                  <c:v>76</c:v>
                </c:pt>
                <c:pt idx="1">
                  <c:v>71</c:v>
                </c:pt>
                <c:pt idx="2">
                  <c:v>60</c:v>
                </c:pt>
              </c:numCache>
            </c:numRef>
          </c:val>
        </c:ser>
        <c:dLbls>
          <c:showLegendKey val="0"/>
          <c:showVal val="0"/>
          <c:showCatName val="0"/>
          <c:showSerName val="0"/>
          <c:showPercent val="0"/>
          <c:showBubbleSize val="0"/>
        </c:dLbls>
        <c:gapWidth val="150"/>
        <c:axId val="128706816"/>
        <c:axId val="129438080"/>
      </c:barChart>
      <c:catAx>
        <c:axId val="128706816"/>
        <c:scaling>
          <c:orientation val="minMax"/>
        </c:scaling>
        <c:delete val="0"/>
        <c:axPos val="b"/>
        <c:title>
          <c:tx>
            <c:rich>
              <a:bodyPr/>
              <a:lstStyle/>
              <a:p>
                <a:pPr>
                  <a:defRPr/>
                </a:pPr>
                <a:r>
                  <a:rPr lang="en-US" dirty="0" smtClean="0"/>
                  <a:t>Prior Achievement Level of Class</a:t>
                </a:r>
                <a:endParaRPr lang="en-US" dirty="0"/>
              </a:p>
            </c:rich>
          </c:tx>
          <c:layout/>
          <c:overlay val="0"/>
        </c:title>
        <c:majorTickMark val="out"/>
        <c:minorTickMark val="none"/>
        <c:tickLblPos val="nextTo"/>
        <c:crossAx val="129438080"/>
        <c:crosses val="autoZero"/>
        <c:auto val="1"/>
        <c:lblAlgn val="ctr"/>
        <c:lblOffset val="100"/>
        <c:noMultiLvlLbl val="0"/>
      </c:catAx>
      <c:valAx>
        <c:axId val="129438080"/>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1287068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Lowest % Underrepresented</c:v>
                </c:pt>
                <c:pt idx="1">
                  <c:v>Second Quartile</c:v>
                </c:pt>
                <c:pt idx="2">
                  <c:v>Third Quartile</c:v>
                </c:pt>
                <c:pt idx="3">
                  <c:v>Highest % Underrepresented</c:v>
                </c:pt>
              </c:strCache>
            </c:strRef>
          </c:cat>
          <c:val>
            <c:numRef>
              <c:f>Sheet1!$B$2:$B$5</c:f>
              <c:numCache>
                <c:formatCode>General</c:formatCode>
                <c:ptCount val="4"/>
                <c:pt idx="0">
                  <c:v>56</c:v>
                </c:pt>
                <c:pt idx="1">
                  <c:v>65</c:v>
                </c:pt>
                <c:pt idx="2">
                  <c:v>71</c:v>
                </c:pt>
                <c:pt idx="3">
                  <c:v>83</c:v>
                </c:pt>
              </c:numCache>
            </c:numRef>
          </c:val>
        </c:ser>
        <c:dLbls>
          <c:showLegendKey val="0"/>
          <c:showVal val="0"/>
          <c:showCatName val="0"/>
          <c:showSerName val="0"/>
          <c:showPercent val="0"/>
          <c:showBubbleSize val="0"/>
        </c:dLbls>
        <c:gapWidth val="150"/>
        <c:axId val="151313792"/>
        <c:axId val="151315968"/>
      </c:barChart>
      <c:catAx>
        <c:axId val="151313792"/>
        <c:scaling>
          <c:orientation val="minMax"/>
        </c:scaling>
        <c:delete val="0"/>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dirty="0" smtClean="0"/>
                  <a:t>Quartiles of Classes Based</a:t>
                </a:r>
                <a:r>
                  <a:rPr lang="en-US" baseline="0" dirty="0" smtClean="0"/>
                  <a:t> on Percentage </a:t>
                </a:r>
                <a:r>
                  <a:rPr lang="en-US" dirty="0" smtClean="0"/>
                  <a:t>of</a:t>
                </a:r>
                <a:r>
                  <a:rPr lang="en-US" baseline="0" dirty="0" smtClean="0"/>
                  <a:t> </a:t>
                </a:r>
                <a:r>
                  <a:rPr lang="en-US" sz="1800" b="1" i="0" baseline="0" dirty="0" smtClean="0">
                    <a:effectLst/>
                  </a:rPr>
                  <a:t>Historically Underrepresented Students in Class</a:t>
                </a:r>
                <a:endParaRPr lang="en-US" dirty="0" smtClean="0">
                  <a:effectLst/>
                </a:endParaRPr>
              </a:p>
            </c:rich>
          </c:tx>
          <c:layout/>
          <c:overlay val="0"/>
        </c:title>
        <c:majorTickMark val="out"/>
        <c:minorTickMark val="none"/>
        <c:tickLblPos val="nextTo"/>
        <c:crossAx val="151315968"/>
        <c:crosses val="autoZero"/>
        <c:auto val="1"/>
        <c:lblAlgn val="ctr"/>
        <c:lblOffset val="100"/>
        <c:noMultiLvlLbl val="0"/>
      </c:catAx>
      <c:valAx>
        <c:axId val="151315968"/>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1513137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General</c:formatCode>
                <c:ptCount val="4"/>
                <c:pt idx="0">
                  <c:v>66</c:v>
                </c:pt>
                <c:pt idx="1">
                  <c:v>73</c:v>
                </c:pt>
                <c:pt idx="2">
                  <c:v>75</c:v>
                </c:pt>
                <c:pt idx="3">
                  <c:v>81</c:v>
                </c:pt>
              </c:numCache>
            </c:numRef>
          </c:val>
        </c:ser>
        <c:dLbls>
          <c:showLegendKey val="0"/>
          <c:showVal val="0"/>
          <c:showCatName val="0"/>
          <c:showSerName val="0"/>
          <c:showPercent val="0"/>
          <c:showBubbleSize val="0"/>
        </c:dLbls>
        <c:gapWidth val="150"/>
        <c:axId val="151436288"/>
        <c:axId val="151446656"/>
      </c:barChart>
      <c:catAx>
        <c:axId val="151436288"/>
        <c:scaling>
          <c:orientation val="minMax"/>
        </c:scaling>
        <c:delete val="0"/>
        <c:axPos val="b"/>
        <c:title>
          <c:tx>
            <c:rich>
              <a:bodyPr/>
              <a:lstStyle/>
              <a:p>
                <a:pPr>
                  <a:defRPr/>
                </a:pPr>
                <a:r>
                  <a:rPr lang="en-US" dirty="0" smtClean="0"/>
                  <a:t>Quartile of Schools Based</a:t>
                </a:r>
                <a:r>
                  <a:rPr lang="en-US" baseline="0" dirty="0" smtClean="0"/>
                  <a:t> on Percentage of </a:t>
                </a:r>
                <a:r>
                  <a:rPr lang="en-US" dirty="0" smtClean="0"/>
                  <a:t>Students Eligible</a:t>
                </a:r>
                <a:r>
                  <a:rPr lang="en-US" baseline="0" dirty="0" smtClean="0"/>
                  <a:t> for Free-Reduced Lunch</a:t>
                </a:r>
                <a:endParaRPr lang="en-US" dirty="0"/>
              </a:p>
            </c:rich>
          </c:tx>
          <c:layout/>
          <c:overlay val="0"/>
        </c:title>
        <c:majorTickMark val="out"/>
        <c:minorTickMark val="none"/>
        <c:tickLblPos val="nextTo"/>
        <c:crossAx val="151446656"/>
        <c:crosses val="autoZero"/>
        <c:auto val="1"/>
        <c:lblAlgn val="ctr"/>
        <c:lblOffset val="100"/>
        <c:noMultiLvlLbl val="0"/>
      </c:catAx>
      <c:valAx>
        <c:axId val="151446656"/>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1514362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Curriculum</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29</c:v>
                </c:pt>
                <c:pt idx="1">
                  <c:v>45</c:v>
                </c:pt>
                <c:pt idx="2">
                  <c:v>52</c:v>
                </c:pt>
              </c:numCache>
            </c:numRef>
          </c:val>
        </c:ser>
        <c:ser>
          <c:idx val="1"/>
          <c:order val="1"/>
          <c:tx>
            <c:strRef>
              <c:f>Sheet1!$C$1</c:f>
              <c:strCache>
                <c:ptCount val="1"/>
                <c:pt idx="0">
                  <c:v>Pedagogical</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74</c:v>
                </c:pt>
                <c:pt idx="1">
                  <c:v>87</c:v>
                </c:pt>
                <c:pt idx="2">
                  <c:v>88</c:v>
                </c:pt>
              </c:numCache>
            </c:numRef>
          </c:val>
        </c:ser>
        <c:dLbls>
          <c:showLegendKey val="0"/>
          <c:showVal val="0"/>
          <c:showCatName val="0"/>
          <c:showSerName val="0"/>
          <c:showPercent val="0"/>
          <c:showBubbleSize val="0"/>
        </c:dLbls>
        <c:gapWidth val="150"/>
        <c:axId val="18777984"/>
        <c:axId val="18779520"/>
      </c:barChart>
      <c:catAx>
        <c:axId val="18777984"/>
        <c:scaling>
          <c:orientation val="minMax"/>
        </c:scaling>
        <c:delete val="0"/>
        <c:axPos val="b"/>
        <c:majorTickMark val="out"/>
        <c:minorTickMark val="none"/>
        <c:tickLblPos val="nextTo"/>
        <c:crossAx val="18779520"/>
        <c:crosses val="autoZero"/>
        <c:auto val="1"/>
        <c:lblAlgn val="ctr"/>
        <c:lblOffset val="100"/>
        <c:noMultiLvlLbl val="0"/>
      </c:catAx>
      <c:valAx>
        <c:axId val="18779520"/>
        <c:scaling>
          <c:orientation val="minMax"/>
        </c:scaling>
        <c:delete val="0"/>
        <c:axPos val="l"/>
        <c:title>
          <c:tx>
            <c:rich>
              <a:bodyPr rot="-5400000" vert="horz"/>
              <a:lstStyle/>
              <a:p>
                <a:pPr>
                  <a:defRPr/>
                </a:pPr>
                <a:r>
                  <a:rPr lang="en-US" dirty="0" smtClean="0"/>
                  <a:t>Class Mean Score</a:t>
                </a:r>
                <a:endParaRPr lang="en-US" dirty="0"/>
              </a:p>
            </c:rich>
          </c:tx>
          <c:overlay val="0"/>
        </c:title>
        <c:numFmt formatCode="General" sourceLinked="1"/>
        <c:majorTickMark val="out"/>
        <c:minorTickMark val="none"/>
        <c:tickLblPos val="nextTo"/>
        <c:crossAx val="18777984"/>
        <c:crosses val="autoZero"/>
        <c:crossBetween val="between"/>
        <c:majorUnit val="20"/>
      </c:valAx>
    </c:plotArea>
    <c:legend>
      <c:legendPos val="b"/>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Learning to perform computations with speed/accuracy </c:v>
                </c:pt>
                <c:pt idx="1">
                  <c:v>Learning test taking skills/strategies </c:v>
                </c:pt>
                <c:pt idx="2">
                  <c:v>Learning math procedures and/or algorithms </c:v>
                </c:pt>
                <c:pt idx="3">
                  <c:v>Learning about real-life applications of math</c:v>
                </c:pt>
                <c:pt idx="4">
                  <c:v>Preparing for further study in math</c:v>
                </c:pt>
                <c:pt idx="5">
                  <c:v>Increasing students’ interest in math</c:v>
                </c:pt>
                <c:pt idx="6">
                  <c:v>Learning math practices </c:v>
                </c:pt>
                <c:pt idx="7">
                  <c:v>Understanding math ideas </c:v>
                </c:pt>
              </c:strCache>
            </c:strRef>
          </c:cat>
          <c:val>
            <c:numRef>
              <c:f>Sheet1!$B$2:$B$9</c:f>
              <c:numCache>
                <c:formatCode>General</c:formatCode>
                <c:ptCount val="8"/>
                <c:pt idx="0">
                  <c:v>36</c:v>
                </c:pt>
                <c:pt idx="1">
                  <c:v>37</c:v>
                </c:pt>
                <c:pt idx="2">
                  <c:v>44</c:v>
                </c:pt>
                <c:pt idx="3">
                  <c:v>45</c:v>
                </c:pt>
                <c:pt idx="4">
                  <c:v>47</c:v>
                </c:pt>
                <c:pt idx="5">
                  <c:v>50</c:v>
                </c:pt>
                <c:pt idx="6">
                  <c:v>51</c:v>
                </c:pt>
                <c:pt idx="7">
                  <c:v>69</c:v>
                </c:pt>
              </c:numCache>
            </c:numRef>
          </c:val>
        </c:ser>
        <c:dLbls>
          <c:showLegendKey val="0"/>
          <c:showVal val="0"/>
          <c:showCatName val="0"/>
          <c:showSerName val="0"/>
          <c:showPercent val="0"/>
          <c:showBubbleSize val="0"/>
        </c:dLbls>
        <c:gapWidth val="150"/>
        <c:axId val="44099840"/>
        <c:axId val="44371968"/>
      </c:barChart>
      <c:catAx>
        <c:axId val="44099840"/>
        <c:scaling>
          <c:orientation val="minMax"/>
        </c:scaling>
        <c:delete val="0"/>
        <c:axPos val="l"/>
        <c:majorTickMark val="out"/>
        <c:minorTickMark val="none"/>
        <c:tickLblPos val="nextTo"/>
        <c:txPr>
          <a:bodyPr/>
          <a:lstStyle/>
          <a:p>
            <a:pPr>
              <a:defRPr sz="1600"/>
            </a:pPr>
            <a:endParaRPr lang="en-US"/>
          </a:p>
        </c:txPr>
        <c:crossAx val="44371968"/>
        <c:crosses val="autoZero"/>
        <c:auto val="1"/>
        <c:lblAlgn val="ctr"/>
        <c:lblOffset val="100"/>
        <c:noMultiLvlLbl val="0"/>
      </c:catAx>
      <c:valAx>
        <c:axId val="44371968"/>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4409984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Learning to perform computations with speed/accuracy </c:v>
                </c:pt>
                <c:pt idx="1">
                  <c:v>Learning test taking skills/strategies </c:v>
                </c:pt>
                <c:pt idx="2">
                  <c:v>Increasing students’ interest in math </c:v>
                </c:pt>
                <c:pt idx="3">
                  <c:v>Learning about real-life applications of math</c:v>
                </c:pt>
                <c:pt idx="4">
                  <c:v>Learning math procedures and/or algorithms </c:v>
                </c:pt>
                <c:pt idx="5">
                  <c:v>Learning math practices </c:v>
                </c:pt>
                <c:pt idx="6">
                  <c:v>Preparing for further study in math</c:v>
                </c:pt>
                <c:pt idx="7">
                  <c:v>Understanding math ideas </c:v>
                </c:pt>
              </c:strCache>
            </c:strRef>
          </c:cat>
          <c:val>
            <c:numRef>
              <c:f>Sheet1!$B$2:$B$9</c:f>
              <c:numCache>
                <c:formatCode>General</c:formatCode>
                <c:ptCount val="8"/>
                <c:pt idx="0">
                  <c:v>24</c:v>
                </c:pt>
                <c:pt idx="1">
                  <c:v>36</c:v>
                </c:pt>
                <c:pt idx="2">
                  <c:v>37</c:v>
                </c:pt>
                <c:pt idx="3">
                  <c:v>42</c:v>
                </c:pt>
                <c:pt idx="4">
                  <c:v>49</c:v>
                </c:pt>
                <c:pt idx="5">
                  <c:v>54</c:v>
                </c:pt>
                <c:pt idx="6">
                  <c:v>57</c:v>
                </c:pt>
                <c:pt idx="7">
                  <c:v>70</c:v>
                </c:pt>
              </c:numCache>
            </c:numRef>
          </c:val>
        </c:ser>
        <c:dLbls>
          <c:showLegendKey val="0"/>
          <c:showVal val="0"/>
          <c:showCatName val="0"/>
          <c:showSerName val="0"/>
          <c:showPercent val="0"/>
          <c:showBubbleSize val="0"/>
        </c:dLbls>
        <c:gapWidth val="150"/>
        <c:axId val="44427136"/>
        <c:axId val="44428672"/>
      </c:barChart>
      <c:catAx>
        <c:axId val="44427136"/>
        <c:scaling>
          <c:orientation val="minMax"/>
        </c:scaling>
        <c:delete val="0"/>
        <c:axPos val="l"/>
        <c:majorTickMark val="out"/>
        <c:minorTickMark val="none"/>
        <c:tickLblPos val="nextTo"/>
        <c:txPr>
          <a:bodyPr/>
          <a:lstStyle/>
          <a:p>
            <a:pPr>
              <a:defRPr sz="1600"/>
            </a:pPr>
            <a:endParaRPr lang="en-US"/>
          </a:p>
        </c:txPr>
        <c:crossAx val="44428672"/>
        <c:crosses val="autoZero"/>
        <c:auto val="1"/>
        <c:lblAlgn val="ctr"/>
        <c:lblOffset val="100"/>
        <c:noMultiLvlLbl val="0"/>
      </c:catAx>
      <c:valAx>
        <c:axId val="44428672"/>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444271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Learning to perform computations with speed/accuracy </c:v>
                </c:pt>
                <c:pt idx="1">
                  <c:v>Increasing students’ interest in math</c:v>
                </c:pt>
                <c:pt idx="2">
                  <c:v>Learning test taking skills/strategies </c:v>
                </c:pt>
                <c:pt idx="3">
                  <c:v>Learning about real-life applications of math</c:v>
                </c:pt>
                <c:pt idx="4">
                  <c:v>Learning math procedures and/or algorithms </c:v>
                </c:pt>
                <c:pt idx="5">
                  <c:v>Preparing for further study in math</c:v>
                </c:pt>
                <c:pt idx="6">
                  <c:v>Learning math practices</c:v>
                </c:pt>
                <c:pt idx="7">
                  <c:v>Understanding math ideas </c:v>
                </c:pt>
              </c:strCache>
            </c:strRef>
          </c:cat>
          <c:val>
            <c:numRef>
              <c:f>Sheet1!$B$2:$B$9</c:f>
              <c:numCache>
                <c:formatCode>General</c:formatCode>
                <c:ptCount val="8"/>
                <c:pt idx="0">
                  <c:v>18</c:v>
                </c:pt>
                <c:pt idx="1">
                  <c:v>27</c:v>
                </c:pt>
                <c:pt idx="2">
                  <c:v>28</c:v>
                </c:pt>
                <c:pt idx="3">
                  <c:v>29</c:v>
                </c:pt>
                <c:pt idx="4">
                  <c:v>48</c:v>
                </c:pt>
                <c:pt idx="5">
                  <c:v>55</c:v>
                </c:pt>
                <c:pt idx="6">
                  <c:v>55</c:v>
                </c:pt>
                <c:pt idx="7">
                  <c:v>69</c:v>
                </c:pt>
              </c:numCache>
            </c:numRef>
          </c:val>
        </c:ser>
        <c:dLbls>
          <c:showLegendKey val="0"/>
          <c:showVal val="0"/>
          <c:showCatName val="0"/>
          <c:showSerName val="0"/>
          <c:showPercent val="0"/>
          <c:showBubbleSize val="0"/>
        </c:dLbls>
        <c:gapWidth val="150"/>
        <c:axId val="44234240"/>
        <c:axId val="44235776"/>
      </c:barChart>
      <c:catAx>
        <c:axId val="44234240"/>
        <c:scaling>
          <c:orientation val="minMax"/>
        </c:scaling>
        <c:delete val="0"/>
        <c:axPos val="l"/>
        <c:majorTickMark val="out"/>
        <c:minorTickMark val="none"/>
        <c:tickLblPos val="nextTo"/>
        <c:txPr>
          <a:bodyPr/>
          <a:lstStyle/>
          <a:p>
            <a:pPr>
              <a:defRPr sz="1600"/>
            </a:pPr>
            <a:endParaRPr lang="en-US"/>
          </a:p>
        </c:txPr>
        <c:crossAx val="44235776"/>
        <c:crosses val="autoZero"/>
        <c:auto val="1"/>
        <c:lblAlgn val="ctr"/>
        <c:lblOffset val="100"/>
        <c:noMultiLvlLbl val="0"/>
      </c:catAx>
      <c:valAx>
        <c:axId val="44235776"/>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4423424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dLblPos val="outEnd"/>
            <c:showLegendKey val="0"/>
            <c:showVal val="1"/>
            <c:showCatName val="0"/>
            <c:showSerName val="0"/>
            <c:showPercent val="0"/>
            <c:showBubbleSize val="0"/>
            <c:showLeaderLines val="0"/>
          </c:dLbls>
          <c:cat>
            <c:strRef>
              <c:f>Sheet1!$A$2:$A$6</c:f>
              <c:strCache>
                <c:ptCount val="5"/>
                <c:pt idx="0">
                  <c:v>Provide manipulatives for students to use in investigations </c:v>
                </c:pt>
                <c:pt idx="1">
                  <c:v>Have students work in small groups </c:v>
                </c:pt>
                <c:pt idx="2">
                  <c:v>Have students explain/justify how they solved a problem</c:v>
                </c:pt>
                <c:pt idx="3">
                  <c:v>Engage the whole class in discussions </c:v>
                </c:pt>
                <c:pt idx="4">
                  <c:v>Explain math ideas to the whole class </c:v>
                </c:pt>
              </c:strCache>
            </c:strRef>
          </c:cat>
          <c:val>
            <c:numRef>
              <c:f>Sheet1!$B$2:$B$6</c:f>
              <c:numCache>
                <c:formatCode>General</c:formatCode>
                <c:ptCount val="5"/>
                <c:pt idx="0">
                  <c:v>82</c:v>
                </c:pt>
                <c:pt idx="1">
                  <c:v>85</c:v>
                </c:pt>
                <c:pt idx="2">
                  <c:v>88</c:v>
                </c:pt>
                <c:pt idx="3">
                  <c:v>96</c:v>
                </c:pt>
                <c:pt idx="4">
                  <c:v>97</c:v>
                </c:pt>
              </c:numCache>
            </c:numRef>
          </c:val>
        </c:ser>
        <c:dLbls>
          <c:showLegendKey val="0"/>
          <c:showVal val="0"/>
          <c:showCatName val="0"/>
          <c:showSerName val="0"/>
          <c:showPercent val="0"/>
          <c:showBubbleSize val="0"/>
        </c:dLbls>
        <c:gapWidth val="150"/>
        <c:axId val="44360832"/>
        <c:axId val="44362368"/>
      </c:barChart>
      <c:catAx>
        <c:axId val="44360832"/>
        <c:scaling>
          <c:orientation val="minMax"/>
        </c:scaling>
        <c:delete val="0"/>
        <c:axPos val="l"/>
        <c:majorTickMark val="out"/>
        <c:minorTickMark val="none"/>
        <c:tickLblPos val="nextTo"/>
        <c:txPr>
          <a:bodyPr/>
          <a:lstStyle/>
          <a:p>
            <a:pPr>
              <a:defRPr sz="1800"/>
            </a:pPr>
            <a:endParaRPr lang="en-US"/>
          </a:p>
        </c:txPr>
        <c:crossAx val="44362368"/>
        <c:crosses val="autoZero"/>
        <c:auto val="1"/>
        <c:lblAlgn val="ctr"/>
        <c:lblOffset val="100"/>
        <c:noMultiLvlLbl val="0"/>
      </c:catAx>
      <c:valAx>
        <c:axId val="44362368"/>
        <c:scaling>
          <c:orientation val="minMax"/>
          <c:max val="100"/>
        </c:scaling>
        <c:delete val="0"/>
        <c:axPos val="b"/>
        <c:title>
          <c:tx>
            <c:rich>
              <a:bodyPr rot="0" vert="horz"/>
              <a:lstStyle/>
              <a:p>
                <a:pPr>
                  <a:defRPr/>
                </a:pPr>
                <a:r>
                  <a:rPr lang="en-US"/>
                  <a:t>Percent of Classes</a:t>
                </a:r>
              </a:p>
            </c:rich>
          </c:tx>
          <c:layout/>
          <c:overlay val="0"/>
        </c:title>
        <c:numFmt formatCode="General" sourceLinked="1"/>
        <c:majorTickMark val="out"/>
        <c:minorTickMark val="none"/>
        <c:tickLblPos val="nextTo"/>
        <c:crossAx val="443608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read from a textbook</c:v>
                </c:pt>
                <c:pt idx="1">
                  <c:v>Give tests/quizzes that are predominantly short-answer </c:v>
                </c:pt>
                <c:pt idx="2">
                  <c:v>Have students present their solution strategies to the rest of the class </c:v>
                </c:pt>
                <c:pt idx="3">
                  <c:v>Have students compare/contrast different methods for solving a problem</c:v>
                </c:pt>
                <c:pt idx="4">
                  <c:v>Have students consider multiple representations in solving a problem</c:v>
                </c:pt>
              </c:strCache>
            </c:strRef>
          </c:cat>
          <c:val>
            <c:numRef>
              <c:f>Sheet1!$B$2:$B$6</c:f>
              <c:numCache>
                <c:formatCode>General</c:formatCode>
                <c:ptCount val="5"/>
                <c:pt idx="0">
                  <c:v>41</c:v>
                </c:pt>
                <c:pt idx="1">
                  <c:v>47</c:v>
                </c:pt>
                <c:pt idx="2">
                  <c:v>64</c:v>
                </c:pt>
                <c:pt idx="3">
                  <c:v>66</c:v>
                </c:pt>
                <c:pt idx="4">
                  <c:v>78</c:v>
                </c:pt>
              </c:numCache>
            </c:numRef>
          </c:val>
        </c:ser>
        <c:dLbls>
          <c:showLegendKey val="0"/>
          <c:showVal val="0"/>
          <c:showCatName val="0"/>
          <c:showSerName val="0"/>
          <c:showPercent val="0"/>
          <c:showBubbleSize val="0"/>
        </c:dLbls>
        <c:gapWidth val="150"/>
        <c:axId val="93745152"/>
        <c:axId val="93746688"/>
      </c:barChart>
      <c:catAx>
        <c:axId val="93745152"/>
        <c:scaling>
          <c:orientation val="minMax"/>
        </c:scaling>
        <c:delete val="0"/>
        <c:axPos val="l"/>
        <c:numFmt formatCode="General" sourceLinked="1"/>
        <c:majorTickMark val="out"/>
        <c:minorTickMark val="none"/>
        <c:tickLblPos val="nextTo"/>
        <c:txPr>
          <a:bodyPr/>
          <a:lstStyle/>
          <a:p>
            <a:pPr>
              <a:defRPr sz="1800"/>
            </a:pPr>
            <a:endParaRPr lang="en-US"/>
          </a:p>
        </c:txPr>
        <c:crossAx val="93746688"/>
        <c:crosses val="autoZero"/>
        <c:auto val="1"/>
        <c:lblAlgn val="ctr"/>
        <c:lblOffset val="100"/>
        <c:noMultiLvlLbl val="0"/>
      </c:catAx>
      <c:valAx>
        <c:axId val="9374668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374515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2757" tIns="46378" rIns="92757" bIns="46378" rtlCol="0"/>
          <a:lstStyle>
            <a:lvl1pPr algn="r">
              <a:defRPr sz="1200"/>
            </a:lvl1pPr>
          </a:lstStyle>
          <a:p>
            <a:fld id="{4C016DBB-9F94-46C6-A36F-94DB45953E03}"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7737"/>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757" tIns="46378" rIns="92757" bIns="46378"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1858877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10</a:t>
            </a:fld>
            <a:endParaRPr lang="en-US"/>
          </a:p>
        </p:txBody>
      </p:sp>
    </p:spTree>
    <p:extLst>
      <p:ext uri="{BB962C8B-B14F-4D97-AF65-F5344CB8AC3E}">
        <p14:creationId xmlns:p14="http://schemas.microsoft.com/office/powerpoint/2010/main" val="2109860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dirty="0" smtClean="0">
                <a:solidFill>
                  <a:schemeClr val="tx1"/>
                </a:solidFill>
              </a:rPr>
              <a:t>Table 5.8,</a:t>
            </a:r>
            <a:r>
              <a:rPr lang="en-US" baseline="0" dirty="0" smtClean="0">
                <a:solidFill>
                  <a:schemeClr val="tx1"/>
                </a:solidFill>
              </a:rPr>
              <a:t> </a:t>
            </a:r>
            <a:r>
              <a:rPr lang="en-US" dirty="0" smtClean="0">
                <a:solidFill>
                  <a:schemeClr val="tx1"/>
                </a:solidFill>
              </a:rPr>
              <a:t>p.</a:t>
            </a:r>
            <a:r>
              <a:rPr lang="en-US" baseline="0" dirty="0" smtClean="0">
                <a:solidFill>
                  <a:schemeClr val="tx1"/>
                </a:solidFill>
              </a:rPr>
              <a:t> 73 in Technical Report</a:t>
            </a:r>
          </a:p>
          <a:p>
            <a:endParaRPr lang="en-US" b="1" dirty="0" smtClean="0"/>
          </a:p>
          <a:p>
            <a:pPr defTabSz="927567">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pPr defTabSz="927567">
              <a:defRPr/>
            </a:pPr>
            <a:r>
              <a:rPr lang="en-US" dirty="0" smtClean="0"/>
              <a:t>Q33.</a:t>
            </a:r>
            <a:r>
              <a:rPr lang="en-US" baseline="0" dirty="0" smtClean="0"/>
              <a:t> </a:t>
            </a:r>
            <a:r>
              <a:rPr lang="en-US" sz="1200" kern="1200" dirty="0" smtClean="0">
                <a:solidFill>
                  <a:schemeClr val="tx1"/>
                </a:solidFill>
                <a:effectLst/>
                <a:latin typeface="+mn-lt"/>
                <a:ea typeface="+mn-ea"/>
                <a:cs typeface="+mn-cs"/>
              </a:rPr>
              <a:t>Think about your plans for this class for the entire course/year.  By the end of the course/year, how much emphasis will each of the following student objectives receive?</a:t>
            </a:r>
            <a:r>
              <a:rPr lang="en-US" dirty="0" smtClean="0"/>
              <a:t> (Response Options: [1] None, [2] Minimal emphasis, [3] Moderate emphasis, [4] Heavy emphasis)</a:t>
            </a:r>
          </a:p>
          <a:p>
            <a:pPr marL="685800" lvl="1" indent="-228600">
              <a:buFont typeface="+mj-lt"/>
              <a:buAutoNum type="alphaLcPeriod"/>
            </a:pPr>
            <a:r>
              <a:rPr lang="en-US" sz="1200" kern="1200" dirty="0" smtClean="0">
                <a:solidFill>
                  <a:schemeClr val="tx1"/>
                </a:solidFill>
                <a:effectLst/>
                <a:latin typeface="+mn-lt"/>
                <a:ea typeface="+mn-ea"/>
                <a:cs typeface="+mn-cs"/>
              </a:rPr>
              <a:t>Learning mathematical procedures and/or algorithms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Learning to perform computations with speed and accuracy </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Understanding mathematical ideas </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Learning mathematical practices (for example: considering how to approach a problem, justifying solutions)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Learning about real-life applications of mathematics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Increasing students’ interest in mathematics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Preparing for further study in mathematics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Learning test taking skills/strategies</a:t>
            </a:r>
            <a:endParaRPr lang="en-US" sz="1600" kern="1200" dirty="0" smtClean="0">
              <a:solidFill>
                <a:schemeClr val="tx1"/>
              </a:solidFill>
              <a:effectLst/>
              <a:latin typeface="+mn-lt"/>
              <a:ea typeface="+mn-ea"/>
              <a:cs typeface="+mn-cs"/>
            </a:endParaRPr>
          </a:p>
          <a:p>
            <a:endParaRPr lang="en-US" baseline="0" dirty="0" smtClean="0"/>
          </a:p>
          <a:p>
            <a:pPr defTabSz="927567">
              <a:defRPr/>
            </a:pPr>
            <a:r>
              <a:rPr lang="en-US" dirty="0" smtClean="0"/>
              <a:t>The numbers in parentheses</a:t>
            </a:r>
            <a:r>
              <a:rPr lang="en-US" baseline="0" dirty="0" smtClean="0"/>
              <a:t> are standard errors.</a:t>
            </a:r>
            <a:endParaRPr lang="en-US" dirty="0" smtClean="0"/>
          </a:p>
          <a:p>
            <a:endParaRPr lang="en-US" baseline="0" dirty="0" smtClean="0"/>
          </a:p>
          <a:p>
            <a:pPr defTabSz="927567">
              <a:defRPr/>
            </a:pPr>
            <a:r>
              <a:rPr lang="en-US" b="1" dirty="0" smtClean="0"/>
              <a:t>Findings Highlighted in Technical Report</a:t>
            </a:r>
            <a:endParaRPr lang="en-US" baseline="0" dirty="0" smtClean="0"/>
          </a:p>
          <a:p>
            <a:r>
              <a:rPr lang="en-US" baseline="0" dirty="0" smtClean="0"/>
              <a:t>“</a:t>
            </a:r>
            <a:r>
              <a:rPr lang="en-US" sz="1200" b="0" i="0" u="none" strike="noStrike" kern="1200" baseline="0" dirty="0" smtClean="0">
                <a:solidFill>
                  <a:schemeClr val="tx1"/>
                </a:solidFill>
                <a:latin typeface="+mn-lt"/>
                <a:ea typeface="+mn-ea"/>
                <a:cs typeface="+mn-cs"/>
              </a:rPr>
              <a:t>In mathematics, nearly 7 out of 10 elementary, middle, and high school mathematics classes focus heavily on having students understand mathematical ideas (see Table 5.8). Other objectives heavily emphasized by about half of classes across grade levels are preparing for further study in mathematics, learning mathematical practices, and learning mathematical procedures and/or algorithms.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data also reveal notable differences in emphasis by grade range. For example, 50 percent of elementary mathematics classes focus heavily on increasing students’ interest in mathematics, compared to 37 percent and 27 percent of middle and high school classes, respectively. A similar trend is evident in objectives related to learning about real-life applications of mathematics and test-taking skills/strategies, which receive less emphasis in high school classes. Learning to perform computations with speed and accuracy is heavily emphasized in twice as many elementary classes as high school classes (36 percent and 18 percent, respectively).”</a:t>
            </a:r>
            <a:endParaRPr lang="en-US" baseline="0"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15</a:t>
            </a:fld>
            <a:endParaRPr lang="en-US"/>
          </a:p>
        </p:txBody>
      </p:sp>
    </p:spTree>
    <p:extLst>
      <p:ext uri="{BB962C8B-B14F-4D97-AF65-F5344CB8AC3E}">
        <p14:creationId xmlns:p14="http://schemas.microsoft.com/office/powerpoint/2010/main" val="317213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5.20, p. 81 in Technical Report</a:t>
            </a:r>
          </a:p>
          <a:p>
            <a:endParaRPr lang="en-US" dirty="0" smtClean="0"/>
          </a:p>
          <a:p>
            <a:r>
              <a:rPr lang="en-US" b="1" dirty="0" smtClean="0"/>
              <a:t>This slide shows data from an individual item. </a:t>
            </a:r>
          </a:p>
          <a:p>
            <a:endParaRPr lang="en-US" dirty="0" smtClean="0"/>
          </a:p>
          <a:p>
            <a:r>
              <a:rPr lang="en-US" dirty="0" smtClean="0"/>
              <a:t>Mathematics</a:t>
            </a:r>
            <a:r>
              <a:rPr lang="en-US" baseline="0" dirty="0" smtClean="0"/>
              <a:t> </a:t>
            </a:r>
            <a:r>
              <a:rPr lang="en-US" dirty="0" smtClean="0"/>
              <a:t>Teacher Questionnaire</a:t>
            </a:r>
          </a:p>
          <a:p>
            <a:r>
              <a:rPr lang="en-US" dirty="0" smtClean="0"/>
              <a:t>Q34. How often do you do each of the following in your mathematics instruction in this class? </a:t>
            </a:r>
            <a:r>
              <a:rPr lang="en-US" b="0" dirty="0" smtClean="0"/>
              <a:t> (Response Options: [1] Never, [2] </a:t>
            </a:r>
            <a:r>
              <a:rPr lang="en-US" dirty="0" smtClean="0"/>
              <a:t>Rarely (for example: A few times a year)</a:t>
            </a:r>
            <a:r>
              <a:rPr lang="en-US" b="0" dirty="0" smtClean="0"/>
              <a:t>, [3] </a:t>
            </a:r>
            <a:r>
              <a:rPr lang="en-US" dirty="0" smtClean="0"/>
              <a:t>Sometimes (for example: Once or twice a month)</a:t>
            </a:r>
            <a:r>
              <a:rPr lang="en-US" b="0" dirty="0" smtClean="0"/>
              <a:t>, [4] </a:t>
            </a:r>
            <a:r>
              <a:rPr lang="en-US" dirty="0" smtClean="0"/>
              <a:t>Often (for example: Once or twice a week)</a:t>
            </a:r>
            <a:r>
              <a:rPr lang="en-US" b="0" dirty="0" smtClean="0"/>
              <a:t>, [5] </a:t>
            </a:r>
            <a:r>
              <a:rPr lang="en-US" dirty="0" smtClean="0"/>
              <a:t>All or almost all mathematics lessons</a:t>
            </a:r>
            <a:r>
              <a:rPr lang="en-US" b="0" dirty="0" smtClean="0"/>
              <a:t>)</a:t>
            </a:r>
          </a:p>
          <a:p>
            <a:pPr marL="685800" lvl="1" indent="-228600">
              <a:buFont typeface="+mj-lt"/>
              <a:buAutoNum type="alphaLcPeriod"/>
            </a:pPr>
            <a:r>
              <a:rPr lang="en-US" sz="1200" b="0" kern="1200" dirty="0" smtClean="0">
                <a:solidFill>
                  <a:schemeClr val="tx1"/>
                </a:solidFill>
                <a:effectLst/>
                <a:latin typeface="+mn-lt"/>
                <a:ea typeface="+mn-ea"/>
                <a:cs typeface="+mn-cs"/>
              </a:rPr>
              <a:t>Explain mathematical ideas to the whole class </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Engage the whole class in discussions </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Have students work in small groups </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Provide manipulatives for students to use in problem-solving/investigations </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Have students read from a mathematics textbook/program or other mathematics-related material in class, either aloud or to themselves </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Have students consider multiple representations in solving a problem (for example: numbers, tables, graphs, pictures)</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Have students explain and justify their method for solving a problem</a:t>
            </a:r>
            <a:endParaRPr lang="en-US" sz="1600" b="0" kern="1200" dirty="0" smtClean="0">
              <a:solidFill>
                <a:schemeClr val="tx1"/>
              </a:solidFill>
              <a:effectLst/>
              <a:latin typeface="+mn-lt"/>
              <a:ea typeface="+mn-ea"/>
              <a:cs typeface="+mn-cs"/>
            </a:endParaRPr>
          </a:p>
          <a:p>
            <a:pPr marL="685800" lvl="1" indent="-228600">
              <a:buFont typeface="+mj-lt"/>
              <a:buAutoNum type="alphaLcPeriod"/>
            </a:pPr>
            <a:r>
              <a:rPr lang="en-US" sz="1200" b="0" kern="1200" dirty="0" smtClean="0">
                <a:solidFill>
                  <a:schemeClr val="tx1"/>
                </a:solidFill>
                <a:effectLst/>
                <a:latin typeface="+mn-lt"/>
                <a:ea typeface="+mn-ea"/>
                <a:cs typeface="+mn-cs"/>
              </a:rPr>
              <a:t>Have students compare and contrast different methods for solving a problem</a:t>
            </a:r>
          </a:p>
          <a:p>
            <a:pPr marL="685800" lvl="1" indent="-228600">
              <a:buFont typeface="+mj-lt"/>
              <a:buAutoNum type="alphaLcPeriod"/>
            </a:pPr>
            <a:r>
              <a:rPr lang="en-US" sz="1200" strike="sngStrike" kern="1200" dirty="0" smtClean="0">
                <a:solidFill>
                  <a:schemeClr val="tx1"/>
                </a:solidFill>
                <a:effectLst/>
                <a:latin typeface="+mn-lt"/>
                <a:ea typeface="+mn-ea"/>
                <a:cs typeface="+mn-cs"/>
              </a:rPr>
              <a:t>Have students develop mathematical proofs</a:t>
            </a:r>
          </a:p>
          <a:p>
            <a:pPr marL="685800" lvl="1" indent="-228600">
              <a:buFont typeface="+mj-lt"/>
              <a:buAutoNum type="alphaLcPeriod" startAt="10"/>
            </a:pPr>
            <a:r>
              <a:rPr lang="en-US" sz="1200" b="0" kern="1200" dirty="0" smtClean="0">
                <a:solidFill>
                  <a:schemeClr val="tx1"/>
                </a:solidFill>
                <a:effectLst/>
                <a:latin typeface="+mn-lt"/>
                <a:ea typeface="+mn-ea"/>
                <a:cs typeface="+mn-cs"/>
              </a:rPr>
              <a:t>Have students present their solution strategies to the rest of the class </a:t>
            </a:r>
          </a:p>
          <a:p>
            <a:pPr marL="685800" lvl="1" indent="-228600">
              <a:buFont typeface="+mj-lt"/>
              <a:buAutoNum type="alphaLcPeriod" startAt="10"/>
            </a:pPr>
            <a:r>
              <a:rPr lang="en-US" sz="1200" b="0" kern="1200" dirty="0" smtClean="0">
                <a:solidFill>
                  <a:schemeClr val="tx1"/>
                </a:solidFill>
                <a:effectLst/>
                <a:latin typeface="+mn-lt"/>
                <a:ea typeface="+mn-ea"/>
                <a:cs typeface="+mn-cs"/>
              </a:rPr>
              <a:t>Have students write their reflections (for example: in their journals) in class or for homework </a:t>
            </a:r>
            <a:endParaRPr lang="en-US" sz="1600" b="0" kern="1200" dirty="0" smtClean="0">
              <a:solidFill>
                <a:schemeClr val="tx1"/>
              </a:solidFill>
              <a:effectLst/>
              <a:latin typeface="+mn-lt"/>
              <a:ea typeface="+mn-ea"/>
              <a:cs typeface="+mn-cs"/>
            </a:endParaRPr>
          </a:p>
          <a:p>
            <a:pPr marL="685800" lvl="1" indent="-228600">
              <a:buFont typeface="+mj-lt"/>
              <a:buAutoNum type="alphaLcPeriod" startAt="10"/>
            </a:pPr>
            <a:r>
              <a:rPr lang="en-US" sz="1200" b="0" kern="1200" dirty="0" smtClean="0">
                <a:solidFill>
                  <a:schemeClr val="tx1"/>
                </a:solidFill>
                <a:effectLst/>
                <a:latin typeface="+mn-lt"/>
                <a:ea typeface="+mn-ea"/>
                <a:cs typeface="+mn-cs"/>
              </a:rPr>
              <a:t>Give tests and/or quizzes that are predominantly short-answer (for example: multiple choice, true/false, fill in the blank)</a:t>
            </a:r>
            <a:endParaRPr lang="en-US" sz="1600" b="0" kern="1200" dirty="0" smtClean="0">
              <a:solidFill>
                <a:schemeClr val="tx1"/>
              </a:solidFill>
              <a:effectLst/>
              <a:latin typeface="+mn-lt"/>
              <a:ea typeface="+mn-ea"/>
              <a:cs typeface="+mn-cs"/>
            </a:endParaRPr>
          </a:p>
          <a:p>
            <a:pPr marL="685800" lvl="1" indent="-228600">
              <a:buFont typeface="+mj-lt"/>
              <a:buAutoNum type="alphaLcPeriod" startAt="10"/>
            </a:pPr>
            <a:r>
              <a:rPr lang="en-US" sz="1200" b="0" kern="1200" dirty="0" smtClean="0">
                <a:solidFill>
                  <a:schemeClr val="tx1"/>
                </a:solidFill>
                <a:effectLst/>
                <a:latin typeface="+mn-lt"/>
                <a:ea typeface="+mn-ea"/>
                <a:cs typeface="+mn-cs"/>
              </a:rPr>
              <a:t>Give tests and/or quizzes that include constructed-response/open-ended items </a:t>
            </a:r>
            <a:endParaRPr lang="en-US" sz="1600" b="0" kern="1200" dirty="0" smtClean="0">
              <a:solidFill>
                <a:schemeClr val="tx1"/>
              </a:solidFill>
              <a:effectLst/>
              <a:latin typeface="+mn-lt"/>
              <a:ea typeface="+mn-ea"/>
              <a:cs typeface="+mn-cs"/>
            </a:endParaRPr>
          </a:p>
          <a:p>
            <a:pPr marL="685800" lvl="1" indent="-228600">
              <a:buFont typeface="+mj-lt"/>
              <a:buAutoNum type="alphaLcPeriod" startAt="10"/>
            </a:pPr>
            <a:r>
              <a:rPr lang="en-US" sz="1200" b="0" kern="1200" dirty="0" smtClean="0">
                <a:solidFill>
                  <a:schemeClr val="tx1"/>
                </a:solidFill>
                <a:effectLst/>
                <a:latin typeface="+mn-lt"/>
                <a:ea typeface="+mn-ea"/>
                <a:cs typeface="+mn-cs"/>
              </a:rPr>
              <a:t>Focus on literacy skills (for example: informational reading or writing strategies)</a:t>
            </a:r>
            <a:endParaRPr lang="en-US" sz="1600" b="0" kern="1200" dirty="0" smtClean="0">
              <a:solidFill>
                <a:schemeClr val="tx1"/>
              </a:solidFill>
              <a:effectLst/>
              <a:latin typeface="+mn-lt"/>
              <a:ea typeface="+mn-ea"/>
              <a:cs typeface="+mn-cs"/>
            </a:endParaRPr>
          </a:p>
          <a:p>
            <a:pPr marL="685800" lvl="1" indent="-228600">
              <a:buFont typeface="+mj-lt"/>
              <a:buAutoNum type="alphaLcPeriod" startAt="10"/>
            </a:pPr>
            <a:r>
              <a:rPr lang="en-US" sz="1200" b="0" kern="1200" dirty="0" smtClean="0">
                <a:solidFill>
                  <a:schemeClr val="tx1"/>
                </a:solidFill>
                <a:effectLst/>
                <a:latin typeface="+mn-lt"/>
                <a:ea typeface="+mn-ea"/>
                <a:cs typeface="+mn-cs"/>
              </a:rPr>
              <a:t>Have students practice for standardized tests </a:t>
            </a:r>
            <a:endParaRPr lang="en-US" sz="1600" b="0" kern="1200" dirty="0" smtClean="0">
              <a:solidFill>
                <a:schemeClr val="tx1"/>
              </a:solidFill>
              <a:effectLst/>
              <a:latin typeface="+mn-lt"/>
              <a:ea typeface="+mn-ea"/>
              <a:cs typeface="+mn-cs"/>
            </a:endParaRPr>
          </a:p>
          <a:p>
            <a:pPr marL="685800" lvl="1" indent="-228600">
              <a:buFont typeface="+mj-lt"/>
              <a:buAutoNum type="alphaLcPeriod" startAt="10"/>
            </a:pPr>
            <a:r>
              <a:rPr lang="en-US" sz="1200" b="0" kern="1200" dirty="0" smtClean="0">
                <a:solidFill>
                  <a:schemeClr val="tx1"/>
                </a:solidFill>
                <a:effectLst/>
                <a:latin typeface="+mn-lt"/>
                <a:ea typeface="+mn-ea"/>
                <a:cs typeface="+mn-cs"/>
              </a:rPr>
              <a:t>Have students attend presentations by guest speakers focused on mathematics in the workplace</a:t>
            </a:r>
            <a:endParaRPr lang="en-US" sz="1600" b="0" kern="1200" dirty="0" smtClean="0">
              <a:solidFill>
                <a:schemeClr val="tx1"/>
              </a:solidFill>
              <a:effectLst/>
              <a:latin typeface="+mn-lt"/>
              <a:ea typeface="+mn-ea"/>
              <a:cs typeface="+mn-cs"/>
            </a:endParaRP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sz="1200" b="0" i="0" u="none" strike="noStrike" kern="1200" baseline="0" dirty="0" smtClean="0">
                <a:solidFill>
                  <a:schemeClr val="tx1"/>
                </a:solidFill>
                <a:latin typeface="+mn-lt"/>
                <a:ea typeface="+mn-ea"/>
                <a:cs typeface="+mn-cs"/>
              </a:rPr>
              <a:t>The percentage of mathematics classes including these same activities at least once a week is displayed in Table 5.20. Not unexpectedly, nearly all classes at each grade level include explaining mathematical ideas and whole class discussions on a weekly basis. Having students explain and justify their method for solving a problem, a practice consistent with the “Standards for Mathematical Practice” in the </a:t>
            </a:r>
            <a:r>
              <a:rPr lang="en-US" sz="1200" b="0" i="1" u="none" strike="noStrike" kern="1200" baseline="0" dirty="0" smtClean="0">
                <a:solidFill>
                  <a:schemeClr val="tx1"/>
                </a:solidFill>
                <a:latin typeface="+mn-lt"/>
                <a:ea typeface="+mn-ea"/>
                <a:cs typeface="+mn-cs"/>
              </a:rPr>
              <a:t>Common Core State Standards for Mathematics</a:t>
            </a:r>
            <a:r>
              <a:rPr lang="en-US" sz="1200" b="0" i="0" u="none" strike="noStrike" kern="1200" baseline="0" dirty="0" smtClean="0">
                <a:solidFill>
                  <a:schemeClr val="tx1"/>
                </a:solidFill>
                <a:latin typeface="+mn-lt"/>
                <a:ea typeface="+mn-ea"/>
                <a:cs typeface="+mn-cs"/>
              </a:rPr>
              <a:t>,</a:t>
            </a:r>
            <a:r>
              <a:rPr lang="en-US" sz="1200" b="0" i="0" u="none" strike="noStrike" kern="1200" baseline="30000" dirty="0" smtClean="0">
                <a:solidFill>
                  <a:schemeClr val="tx1"/>
                </a:solidFill>
                <a:latin typeface="+mn-lt"/>
                <a:ea typeface="+mn-ea"/>
                <a:cs typeface="+mn-cs"/>
              </a:rPr>
              <a:t>6</a:t>
            </a:r>
            <a:r>
              <a:rPr lang="en-US" sz="1200" b="0" i="0" u="none" strike="noStrike" kern="1200" baseline="0" dirty="0" smtClean="0">
                <a:solidFill>
                  <a:schemeClr val="tx1"/>
                </a:solidFill>
                <a:latin typeface="+mn-lt"/>
                <a:ea typeface="+mn-ea"/>
                <a:cs typeface="+mn-cs"/>
              </a:rPr>
              <a:t> is also a fairly common weekly occurrence across grade ranges, though its frequency decreases from 88 percent in elementary classes to 79 percent in high school classes. A similar pattern is evident for other standards-based practices such as providing  manipulatives for students to use in problem solving, having students consider multiple representations, and having students compare and contrast different methods for solving a problem. Furthermore, elementary mathematics classes are more likely to focus at least once a week on literacy skills, such as informational reading or writing strategies, than secondary classes.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weekly use of formal assessment practices also varies across the grade levels. Constructed-response tests/quizzes are given at least once a week in 50 percent or more of middle and high school classes, compared to in 39 percent of elementary classes. The opposite trend is evident in the use of short-answer tests/quizzes, with 47 percent of elementary classes including this assessment practice on a weekly basis, versus 39 percent and 36 percent of middle and high school classes, respectively.</a:t>
            </a:r>
          </a:p>
          <a:p>
            <a:endParaRPr lang="en-US" dirty="0" smtClean="0"/>
          </a:p>
          <a:p>
            <a:r>
              <a:rPr lang="en-US" baseline="30000" dirty="0" smtClean="0"/>
              <a:t>6</a:t>
            </a:r>
            <a:r>
              <a:rPr lang="en-US" dirty="0" smtClean="0"/>
              <a:t> National Governors Association Center for Best Practices, Council of Chief State School Officers (2010). Common Core State Standards. Washington, DC: Author.”</a:t>
            </a:r>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2565348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5.22, p. 83 in Technical Report</a:t>
            </a:r>
          </a:p>
          <a:p>
            <a:endParaRPr lang="en-US" dirty="0" smtClean="0"/>
          </a:p>
          <a:p>
            <a:r>
              <a:rPr lang="en-US" b="1" dirty="0" smtClean="0"/>
              <a:t>This slide shows data from an individual item.</a:t>
            </a:r>
          </a:p>
          <a:p>
            <a:endParaRPr lang="en-US" dirty="0" smtClean="0"/>
          </a:p>
          <a:p>
            <a:r>
              <a:rPr lang="en-US" dirty="0" smtClean="0"/>
              <a:t>Mathematics</a:t>
            </a:r>
            <a:r>
              <a:rPr lang="en-US" baseline="0" dirty="0" smtClean="0"/>
              <a:t> </a:t>
            </a:r>
            <a:r>
              <a:rPr lang="en-US" dirty="0" smtClean="0"/>
              <a:t>Teacher Questionnaire</a:t>
            </a:r>
          </a:p>
          <a:p>
            <a:r>
              <a:rPr lang="en-US" dirty="0" smtClean="0"/>
              <a:t>Q37.</a:t>
            </a:r>
            <a:r>
              <a:rPr lang="en-US" baseline="0" dirty="0" smtClean="0"/>
              <a:t> </a:t>
            </a:r>
            <a:r>
              <a:rPr lang="en-US" dirty="0" smtClean="0"/>
              <a:t>How often do students use each of the following instructional technologies in this mathematics class? </a:t>
            </a:r>
            <a:r>
              <a:rPr lang="en-US" b="0" dirty="0" smtClean="0"/>
              <a:t>(Response Options: [1] Never, [2] </a:t>
            </a:r>
            <a:r>
              <a:rPr lang="en-US" dirty="0" smtClean="0"/>
              <a:t>Rarely (for example: A few times a year)</a:t>
            </a:r>
            <a:r>
              <a:rPr lang="en-US" b="0" dirty="0" smtClean="0"/>
              <a:t>, [3] </a:t>
            </a:r>
            <a:r>
              <a:rPr lang="en-US" dirty="0" smtClean="0"/>
              <a:t>Sometimes (for example: Once or twice a month)</a:t>
            </a:r>
            <a:r>
              <a:rPr lang="en-US" b="0" dirty="0" smtClean="0"/>
              <a:t>, [4] </a:t>
            </a:r>
            <a:r>
              <a:rPr lang="en-US" dirty="0" smtClean="0"/>
              <a:t>Often (for example: Once or twice a week)</a:t>
            </a:r>
            <a:r>
              <a:rPr lang="en-US" b="0" dirty="0" smtClean="0"/>
              <a:t>, [5] </a:t>
            </a:r>
            <a:r>
              <a:rPr lang="en-US" dirty="0" smtClean="0"/>
              <a:t>All or almost all mathematics lessons</a:t>
            </a:r>
            <a:r>
              <a:rPr lang="en-US" b="0" dirty="0" smtClean="0"/>
              <a:t>)</a:t>
            </a:r>
          </a:p>
          <a:p>
            <a:pPr marL="685800" lvl="1" indent="-228600">
              <a:buFont typeface="+mj-lt"/>
              <a:buAutoNum type="alphaLcPeriod"/>
            </a:pPr>
            <a:r>
              <a:rPr lang="en-US" sz="1200" kern="1200" dirty="0" smtClean="0">
                <a:solidFill>
                  <a:schemeClr val="tx1"/>
                </a:solidFill>
                <a:effectLst/>
                <a:latin typeface="+mn-lt"/>
                <a:ea typeface="+mn-ea"/>
                <a:cs typeface="+mn-cs"/>
              </a:rPr>
              <a:t>Personal computers, including laptops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Hand-held computers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Internet</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Four-function calculators </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Scientific calculators</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Graphing calculators </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Probes for collecting data</a:t>
            </a:r>
            <a:endParaRPr lang="en-US" sz="16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Classroom response system or “Clickers”</a:t>
            </a:r>
            <a:endParaRPr lang="en-US" sz="1600" kern="1200" dirty="0" smtClean="0">
              <a:solidFill>
                <a:schemeClr val="tx1"/>
              </a:solidFill>
              <a:effectLst/>
              <a:latin typeface="+mn-lt"/>
              <a:ea typeface="+mn-ea"/>
              <a:cs typeface="+mn-cs"/>
            </a:endParaRP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sz="1200" b="0" i="0" u="none" strike="noStrike" kern="1200" baseline="0" dirty="0" smtClean="0">
                <a:solidFill>
                  <a:schemeClr val="tx1"/>
                </a:solidFill>
                <a:latin typeface="+mn-lt"/>
                <a:ea typeface="+mn-ea"/>
                <a:cs typeface="+mn-cs"/>
              </a:rPr>
              <a:t>Teachers were asked to provide information about the use of technology in their mathematics instruction. Table 5.22 shows the percentage of classes in which various instructional technologies are used at least once a week. Graphing and/or scientific calculators are used most often at the high school level; very few elementary classes use any type of calculator on a weekly basis. In contrast, 43 percent of elementary mathematics classes use the Internet weekly, compared to just 26 percent of middle school mathematics classes and 11 percent of high school mathematics classes.</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mathematics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mathematics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15865533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5.25, p. 84 in Technical Report</a:t>
            </a:r>
          </a:p>
          <a:p>
            <a:endParaRPr lang="en-US" dirty="0" smtClean="0"/>
          </a:p>
          <a:p>
            <a:r>
              <a:rPr lang="en-US" b="1" dirty="0" smtClean="0"/>
              <a:t>This slide shows data from an individual item. </a:t>
            </a:r>
          </a:p>
          <a:p>
            <a:endParaRPr lang="en-US" dirty="0" smtClean="0"/>
          </a:p>
          <a:p>
            <a:r>
              <a:rPr lang="en-US" dirty="0" smtClean="0"/>
              <a:t>Mathematics</a:t>
            </a:r>
            <a:r>
              <a:rPr lang="en-US" baseline="0" dirty="0" smtClean="0"/>
              <a:t> </a:t>
            </a:r>
            <a:r>
              <a:rPr lang="en-US" dirty="0" smtClean="0"/>
              <a:t>Teacher Questionnaire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Q62.</a:t>
            </a:r>
            <a:r>
              <a:rPr lang="en-US" baseline="0" dirty="0" smtClean="0"/>
              <a:t> </a:t>
            </a:r>
            <a:r>
              <a:rPr lang="en-US" sz="1200" kern="1200" dirty="0" smtClean="0">
                <a:solidFill>
                  <a:schemeClr val="tx1"/>
                </a:solidFill>
                <a:effectLst/>
                <a:latin typeface="+mn-lt"/>
                <a:ea typeface="+mn-ea"/>
                <a:cs typeface="+mn-cs"/>
              </a:rPr>
              <a:t>Which of the following activities took place during that mathematics lesson? </a:t>
            </a:r>
            <a:r>
              <a:rPr lang="en-US" dirty="0" smtClean="0"/>
              <a:t>(Select all that apply.)</a:t>
            </a:r>
            <a:endParaRPr lang="en-US" b="0" dirty="0" smtClean="0"/>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Teacher explaining a mathematical idea to the whole class</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Whole class discussion</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Students completing textbook/worksheet problems</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Teacher conducting a demonstration while students watched</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Students doing hands-on/manipulative activities</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Students reading about mathematics</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Students using instructional technology</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Practicing for standardized tests</a:t>
            </a: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Test or quiz</a:t>
            </a:r>
          </a:p>
          <a:p>
            <a:pPr marL="628650" lvl="1" indent="-171450">
              <a:buFont typeface="Wingdings" panose="05000000000000000000" pitchFamily="2" charset="2"/>
              <a:buChar char="q"/>
            </a:pPr>
            <a:r>
              <a:rPr lang="en-US" sz="1200" strike="sngStrike" kern="1200" dirty="0" smtClean="0">
                <a:solidFill>
                  <a:schemeClr val="tx1"/>
                </a:solidFill>
                <a:effectLst/>
                <a:latin typeface="+mn-lt"/>
                <a:ea typeface="+mn-ea"/>
                <a:cs typeface="+mn-cs"/>
              </a:rPr>
              <a:t>None of the above</a:t>
            </a: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sz="1200" b="0" i="0" u="none" strike="noStrike" kern="1200" baseline="0" dirty="0" smtClean="0">
                <a:solidFill>
                  <a:schemeClr val="tx1"/>
                </a:solidFill>
                <a:latin typeface="+mn-lt"/>
                <a:ea typeface="+mn-ea"/>
                <a:cs typeface="+mn-cs"/>
              </a:rPr>
              <a:t>Table 5.25 presents the percentage of most recent lessons in K–12 mathematics classes that include various activities. With only a few exceptions, the frequency of activities in each grade range is fairly similar. For example, most elementary, middle, and high school lessons include the explanation of mathematical ideas (93–95 percent) and whole class discussion (75–89 percent). Having students complete textbook/worksheet problems is also prevalent, occurring in roughly 4 out of 5 mathematics lessons. Lessons vary across the grade ranges in the use of hands-on/manipulatives and instructional technology. At the elementary level, 77 percent of classes include students doing hands-on/manipulative activities compared to only 21 percent of high school mathematics classes. In contrast, high school mathematics classes are more likely than elementary classes to include the use of instructional technology (43 versus 29 percent, respectively).</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5.26, p. 85 in Technical Report</a:t>
            </a:r>
          </a:p>
          <a:p>
            <a:endParaRPr lang="en-US" dirty="0" smtClean="0"/>
          </a:p>
          <a:p>
            <a:r>
              <a:rPr lang="en-US" b="1" dirty="0" smtClean="0"/>
              <a:t>This slide shows data derived from: </a:t>
            </a:r>
          </a:p>
          <a:p>
            <a:endParaRPr lang="en-US" dirty="0" smtClean="0"/>
          </a:p>
          <a:p>
            <a:r>
              <a:rPr lang="en-US" dirty="0" smtClean="0"/>
              <a:t>Mathematics Teacher Questionnaire</a:t>
            </a:r>
          </a:p>
          <a:p>
            <a:r>
              <a:rPr lang="en-US" dirty="0" smtClean="0"/>
              <a:t>Q60</a:t>
            </a:r>
            <a:r>
              <a:rPr lang="en-US" sz="1200" kern="1200" dirty="0" smtClean="0">
                <a:solidFill>
                  <a:schemeClr val="tx1"/>
                </a:solidFill>
                <a:effectLst/>
                <a:latin typeface="+mn-lt"/>
                <a:ea typeface="+mn-ea"/>
                <a:cs typeface="+mn-cs"/>
              </a:rPr>
              <a:t>. How many minutes was that lesson?</a:t>
            </a:r>
            <a:r>
              <a:rPr lang="en-US" b="1" dirty="0" smtClean="0"/>
              <a:t> ____</a:t>
            </a:r>
            <a:endParaRPr lang="en-US" dirty="0" smtClean="0"/>
          </a:p>
          <a:p>
            <a:pPr lvl="1"/>
            <a:endParaRPr lang="en-US" dirty="0" smtClean="0"/>
          </a:p>
          <a:p>
            <a:r>
              <a:rPr lang="en-US" dirty="0" smtClean="0"/>
              <a:t>Q61. Of these minutes, how many were spent on the following:</a:t>
            </a:r>
          </a:p>
          <a:p>
            <a:pPr marL="695676" lvl="1" indent="-231892">
              <a:buFont typeface="+mj-lt"/>
              <a:buAutoNum type="alphaLcPeriod"/>
            </a:pPr>
            <a:r>
              <a:rPr lang="en-US" dirty="0" smtClean="0"/>
              <a:t>Non-instructional activities (for example: attendance taking, interruptions) </a:t>
            </a:r>
            <a:r>
              <a:rPr lang="en-US" b="1" dirty="0" smtClean="0"/>
              <a:t>____</a:t>
            </a:r>
            <a:endParaRPr lang="en-US" sz="1600" dirty="0" smtClean="0"/>
          </a:p>
          <a:p>
            <a:pPr marL="695676" lvl="1" indent="-231892">
              <a:buFont typeface="+mj-lt"/>
              <a:buAutoNum type="alphaLcPeriod"/>
            </a:pPr>
            <a:r>
              <a:rPr lang="en-US" dirty="0" smtClean="0"/>
              <a:t>Whole class activities (for example: lectures, explanations, discussions) </a:t>
            </a:r>
            <a:r>
              <a:rPr lang="en-US" b="1" dirty="0" smtClean="0"/>
              <a:t>____</a:t>
            </a:r>
            <a:endParaRPr lang="en-US" sz="1600" dirty="0" smtClean="0"/>
          </a:p>
          <a:p>
            <a:pPr marL="695676" lvl="1" indent="-231892">
              <a:buFont typeface="+mj-lt"/>
              <a:buAutoNum type="alphaLcPeriod"/>
            </a:pPr>
            <a:r>
              <a:rPr lang="en-US" dirty="0" smtClean="0"/>
              <a:t>Small group work </a:t>
            </a:r>
            <a:r>
              <a:rPr lang="en-US" b="1" dirty="0" smtClean="0"/>
              <a:t>____</a:t>
            </a:r>
            <a:endParaRPr lang="en-US" sz="1600" dirty="0" smtClean="0"/>
          </a:p>
          <a:p>
            <a:pPr marL="695676" lvl="1" indent="-231892">
              <a:buFont typeface="+mj-lt"/>
              <a:buAutoNum type="alphaLcPeriod"/>
            </a:pPr>
            <a:r>
              <a:rPr lang="en-US" dirty="0" smtClean="0"/>
              <a:t>Students working individually (for example: reading textbooks, completing worksheets, taking a test or quiz) </a:t>
            </a:r>
            <a:r>
              <a:rPr lang="en-US" b="1" dirty="0" smtClean="0"/>
              <a:t>____</a:t>
            </a:r>
            <a:endParaRPr lang="en-US" sz="1600" dirty="0" smtClean="0"/>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sz="1200" b="0" i="0" u="none" strike="noStrike" kern="1200" baseline="0" dirty="0" smtClean="0">
                <a:solidFill>
                  <a:schemeClr val="tx1"/>
                </a:solidFill>
                <a:latin typeface="+mn-lt"/>
                <a:ea typeface="+mn-ea"/>
                <a:cs typeface="+mn-cs"/>
              </a:rPr>
              <a:t>The proportion of time spent on various instructional arrangements in mathematics lessons is relatively similar across the grade levels (see Table 5.26), though there is some variation. On average, more time is spent in whole class activities in high school mathematics classes than in elementary and middle school classes, ranging from 40 to 48 percent of class time. In contrast, the time spent in small group work decreases with increasing grade range, from 29 percent of time in elementary classes to 22 percent of time in high school mathematics classes</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36</a:t>
            </a:fld>
            <a:endParaRPr lang="en-US"/>
          </a:p>
        </p:txBody>
      </p:sp>
    </p:spTree>
    <p:extLst>
      <p:ext uri="{BB962C8B-B14F-4D97-AF65-F5344CB8AC3E}">
        <p14:creationId xmlns:p14="http://schemas.microsoft.com/office/powerpoint/2010/main" val="25637576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5.27, p. 85 in Technical Report</a:t>
            </a:r>
          </a:p>
          <a:p>
            <a:endParaRPr lang="en-US" dirty="0" smtClean="0"/>
          </a:p>
          <a:p>
            <a:r>
              <a:rPr lang="en-US" b="1" dirty="0" smtClean="0"/>
              <a:t>This slide shows data from an individual item. </a:t>
            </a:r>
          </a:p>
          <a:p>
            <a:endParaRPr lang="en-US" dirty="0" smtClean="0"/>
          </a:p>
          <a:p>
            <a:r>
              <a:rPr lang="en-US" dirty="0" smtClean="0"/>
              <a:t>Mathematics Teacher Questionnaire</a:t>
            </a:r>
          </a:p>
          <a:p>
            <a:pPr lvl="0"/>
            <a:r>
              <a:rPr lang="en-US" dirty="0" smtClean="0"/>
              <a:t>Q39. How much mathematics homework do you assign to this class in a typical </a:t>
            </a:r>
            <a:r>
              <a:rPr lang="en-US" b="0" dirty="0" smtClean="0"/>
              <a:t>week</a:t>
            </a:r>
            <a:r>
              <a:rPr lang="en-US" dirty="0" smtClean="0"/>
              <a:t>? (Do not include time that the class spends getting started on homework during class.)</a:t>
            </a:r>
          </a:p>
          <a:p>
            <a:pPr marL="637703" lvl="1" indent="-173919">
              <a:buFont typeface="Courier New" panose="02070309020205020404" pitchFamily="49" charset="0"/>
              <a:buChar char="o"/>
            </a:pPr>
            <a:r>
              <a:rPr lang="en-US" dirty="0" smtClean="0"/>
              <a:t>Fewer than 15 minutes per week</a:t>
            </a:r>
            <a:endParaRPr lang="en-US" sz="1600" dirty="0" smtClean="0"/>
          </a:p>
          <a:p>
            <a:pPr marL="637703" lvl="1" indent="-173919">
              <a:buFont typeface="Courier New" panose="02070309020205020404" pitchFamily="49" charset="0"/>
              <a:buChar char="o"/>
            </a:pPr>
            <a:r>
              <a:rPr lang="en-US" dirty="0" smtClean="0"/>
              <a:t>15–30 minutes per week</a:t>
            </a:r>
            <a:endParaRPr lang="en-US" sz="1600" dirty="0" smtClean="0"/>
          </a:p>
          <a:p>
            <a:pPr marL="637703" lvl="1" indent="-173919">
              <a:buFont typeface="Courier New" panose="02070309020205020404" pitchFamily="49" charset="0"/>
              <a:buChar char="o"/>
            </a:pPr>
            <a:r>
              <a:rPr lang="en-US" dirty="0" smtClean="0"/>
              <a:t>31–60 minutes per week</a:t>
            </a:r>
            <a:endParaRPr lang="en-US" sz="1600" dirty="0" smtClean="0"/>
          </a:p>
          <a:p>
            <a:pPr marL="637703" lvl="1" indent="-173919">
              <a:buFont typeface="Courier New" panose="02070309020205020404" pitchFamily="49" charset="0"/>
              <a:buChar char="o"/>
            </a:pPr>
            <a:r>
              <a:rPr lang="en-US" dirty="0" smtClean="0"/>
              <a:t>61–90 minutes per week</a:t>
            </a:r>
            <a:endParaRPr lang="en-US" sz="1600" dirty="0" smtClean="0"/>
          </a:p>
          <a:p>
            <a:pPr marL="637703" lvl="1" indent="-173919">
              <a:buFont typeface="Courier New" panose="02070309020205020404" pitchFamily="49" charset="0"/>
              <a:buChar char="o"/>
            </a:pPr>
            <a:r>
              <a:rPr lang="en-US" dirty="0" smtClean="0"/>
              <a:t>91–120 minutes per week</a:t>
            </a:r>
            <a:endParaRPr lang="en-US" sz="1600" dirty="0" smtClean="0"/>
          </a:p>
          <a:p>
            <a:pPr marL="637703" lvl="1" indent="-173919">
              <a:buFont typeface="Courier New" panose="02070309020205020404" pitchFamily="49" charset="0"/>
              <a:buChar char="o"/>
            </a:pPr>
            <a:r>
              <a:rPr lang="en-US" dirty="0" smtClean="0"/>
              <a:t>2–3 hours per week</a:t>
            </a:r>
            <a:endParaRPr lang="en-US" sz="1600" dirty="0" smtClean="0"/>
          </a:p>
          <a:p>
            <a:pPr marL="637703" lvl="1" indent="-173919">
              <a:buFont typeface="Courier New" panose="02070309020205020404" pitchFamily="49" charset="0"/>
              <a:buChar char="o"/>
            </a:pPr>
            <a:r>
              <a:rPr lang="en-US" dirty="0" smtClean="0"/>
              <a:t>3–4 hours per week</a:t>
            </a:r>
            <a:endParaRPr lang="en-US" sz="1600" dirty="0" smtClean="0"/>
          </a:p>
          <a:p>
            <a:pPr marL="637703" lvl="1" indent="-173919">
              <a:buFont typeface="Courier New" panose="02070309020205020404" pitchFamily="49" charset="0"/>
              <a:buChar char="o"/>
            </a:pPr>
            <a:r>
              <a:rPr lang="en-US" dirty="0" smtClean="0"/>
              <a:t>More than 4 hours per week</a:t>
            </a:r>
            <a:endParaRPr lang="en-US" sz="1600" dirty="0" smtClean="0"/>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“Science and mathematics teachers were asked about the amount of homework assigned per week in the randomly selected class. Across the grade levels, students in mathematics classes are assigned more homework than students in science classes (see Table 5.27). This pattern is particularly evident in elementary classes, where students in 35 percent of classes are given 31–60 minutes of mathematics homework a week; only 7 percent of elementary classes are assigned this much science homework. Not surprisingly, the amount of time students are asked to spend on science and mathematics homework increases with grade range. For example, nearly two-thirds of high school mathematics classes are assigned one or more hours of homework per week, compared to under one-third of elementary classes.”</a:t>
            </a:r>
          </a:p>
        </p:txBody>
      </p:sp>
      <p:sp>
        <p:nvSpPr>
          <p:cNvPr id="4" name="Slide Number Placeholder 3"/>
          <p:cNvSpPr>
            <a:spLocks noGrp="1"/>
          </p:cNvSpPr>
          <p:nvPr>
            <p:ph type="sldNum" sz="quarter" idx="10"/>
          </p:nvPr>
        </p:nvSpPr>
        <p:spPr/>
        <p:txBody>
          <a:bodyPr/>
          <a:lstStyle/>
          <a:p>
            <a:fld id="{B472F11F-6199-4934-A1DC-A9FDDA9F712C}" type="slidenum">
              <a:rPr lang="en-US" smtClean="0"/>
              <a:t>37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5.29, p. 87 in Technical Report</a:t>
            </a:r>
          </a:p>
          <a:p>
            <a:endParaRPr lang="en-US" dirty="0" smtClean="0"/>
          </a:p>
          <a:p>
            <a:r>
              <a:rPr lang="en-US" b="1" dirty="0" smtClean="0"/>
              <a:t>This slide shows data from an individual item. </a:t>
            </a:r>
          </a:p>
          <a:p>
            <a:endParaRPr lang="en-US" dirty="0" smtClean="0"/>
          </a:p>
          <a:p>
            <a:r>
              <a:rPr lang="en-US" dirty="0" smtClean="0"/>
              <a:t>Mathematics Teacher Questionnaire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Q59. </a:t>
            </a:r>
            <a:r>
              <a:rPr lang="en-US" sz="1200" kern="1200" dirty="0" smtClean="0">
                <a:solidFill>
                  <a:schemeClr val="tx1"/>
                </a:solidFill>
                <a:effectLst/>
                <a:latin typeface="+mn-lt"/>
                <a:ea typeface="+mn-ea"/>
                <a:cs typeface="+mn-cs"/>
              </a:rPr>
              <a:t>Which of the following did you do during this unit? </a:t>
            </a:r>
            <a:r>
              <a:rPr lang="en-US" dirty="0" smtClean="0"/>
              <a:t>(Select all that apply.)</a:t>
            </a:r>
            <a:endParaRPr lang="en-US" sz="12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Administered an assessment, task, or probe at the beginning of the unit to find out what students thought or already knew about the key mathematical ideas</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Questioned individual students during class activities to see if they were “getting it”</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Used information from informal assessments of the entire class (for example: asking for a show of hands, thumbs up/thumbs down, clickers, exit tickets) to see if students were “getting it”</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Reviewed student work (for example: homework, notebooks, journals, portfolios, projects) to see if they were “getting it”</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Administered one or more quizzes and/or tests to see if students were “getting it”</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Had students use rubrics to examine their own or their classmates’ work</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Assigned grades to student work (for example: homework, notebooks, journals, portfolios, projects) </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Administered one or more quizzes and/or tests to assign grades</a:t>
            </a:r>
            <a:endParaRPr lang="en-US" sz="1600" kern="1200" dirty="0" smtClean="0">
              <a:solidFill>
                <a:schemeClr val="tx1"/>
              </a:solidFill>
              <a:effectLst/>
              <a:latin typeface="+mn-lt"/>
              <a:ea typeface="+mn-ea"/>
              <a:cs typeface="+mn-cs"/>
            </a:endParaRPr>
          </a:p>
          <a:p>
            <a:pPr marL="628650" lvl="1" indent="-171450">
              <a:buFont typeface="Wingdings" panose="05000000000000000000" pitchFamily="2" charset="2"/>
              <a:buChar char="q"/>
            </a:pPr>
            <a:r>
              <a:rPr lang="en-US" sz="1200" kern="1200" dirty="0" smtClean="0">
                <a:solidFill>
                  <a:schemeClr val="tx1"/>
                </a:solidFill>
                <a:effectLst/>
                <a:latin typeface="+mn-lt"/>
                <a:ea typeface="+mn-ea"/>
                <a:cs typeface="+mn-cs"/>
              </a:rPr>
              <a:t>Went over the correct answers to assignments, quizzes, and/or tests with the class as a whole</a:t>
            </a:r>
            <a:endParaRPr lang="en-US" sz="1600" kern="1200" dirty="0" smtClean="0">
              <a:solidFill>
                <a:schemeClr val="tx1"/>
              </a:solidFill>
              <a:effectLst/>
              <a:latin typeface="+mn-lt"/>
              <a:ea typeface="+mn-ea"/>
              <a:cs typeface="+mn-cs"/>
            </a:endParaRP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sz="1200" b="0" i="0" u="none" strike="noStrike" kern="1200" baseline="0" dirty="0" smtClean="0">
                <a:solidFill>
                  <a:schemeClr val="tx1"/>
                </a:solidFill>
                <a:latin typeface="+mn-lt"/>
                <a:ea typeface="+mn-ea"/>
                <a:cs typeface="+mn-cs"/>
              </a:rPr>
              <a:t>Teachers were also given a list of ways that they might assess student progress and asked to describe which practices they used in the most recently completed unit in the randomly selected class. These data are shown in Tables 5.28 and 5.29. In both science and mathematics, the vast majority of classes at all grade levels included informal assessment practices during the unit to see if students were “getting it.” For example, more than 90 percent of K–12 science and mathematics classes involved the teacher questioning students during activities to monitor understanding. Using whole class informal assessments such as “thumbs up/thumbs down” was another common practice, used in most science and mathematics classes (80–90 percent) during the unit.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addition, the use of formal assessment techniques such as grading student work, quizzes, and tests, as well as reviewing the correct answers to assignments were also prevalent features of science and mathematics units, especially in secondary classes. Middle and high school teachers in roughly 9 out of 10 classes administered a test or quiz to assign grades and assigned grades to student work; teachers in approximately 6 in 10 elementary classes used these practices during their most recent unit. In contrast, having students use rubrics to examine their own or their classmates’ work was infrequent across all grade levels.”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dirty="0" smtClean="0"/>
              <a:t>Table 5.2,</a:t>
            </a:r>
            <a:r>
              <a:rPr lang="en-US" baseline="0" dirty="0" smtClean="0"/>
              <a:t> </a:t>
            </a:r>
            <a:r>
              <a:rPr lang="en-US" dirty="0" smtClean="0"/>
              <a:t>p.</a:t>
            </a:r>
            <a:r>
              <a:rPr lang="en-US" baseline="0" dirty="0" smtClean="0"/>
              <a:t> 70 in Technical Report</a:t>
            </a:r>
          </a:p>
          <a:p>
            <a:endParaRPr lang="en-US" b="1" dirty="0" smtClean="0"/>
          </a:p>
          <a:p>
            <a:pPr defTabSz="927567">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r>
              <a:rPr lang="en-US" dirty="0" smtClean="0"/>
              <a:t>Q32.</a:t>
            </a:r>
            <a:r>
              <a:rPr lang="en-US" baseline="0" dirty="0" smtClean="0"/>
              <a:t> </a:t>
            </a:r>
            <a:r>
              <a:rPr lang="en-US" sz="1200" kern="1200" dirty="0" smtClean="0">
                <a:solidFill>
                  <a:schemeClr val="tx1"/>
                </a:solidFill>
                <a:effectLst/>
                <a:latin typeface="+mn-lt"/>
                <a:ea typeface="+mn-ea"/>
                <a:cs typeface="+mn-cs"/>
              </a:rPr>
              <a:t>How much control do you have over each of the following aspects of mathematics instruction in this class? </a:t>
            </a:r>
            <a:r>
              <a:rPr lang="en-US" dirty="0" smtClean="0"/>
              <a:t>(Response Options: [1] No control, [2] 2 of 5, [3] Moderate control, [4] 4 of 5, [5] Strong control</a:t>
            </a:r>
            <a:r>
              <a:rPr lang="en-US" baseline="0" dirty="0" smtClean="0"/>
              <a:t>)</a:t>
            </a:r>
            <a:endParaRPr lang="en-US" dirty="0" smtClean="0"/>
          </a:p>
          <a:p>
            <a:pPr marL="695676" lvl="1" indent="-231892">
              <a:buFont typeface="+mj-lt"/>
              <a:buAutoNum type="alphaLcPeriod"/>
            </a:pPr>
            <a:r>
              <a:rPr lang="en-US" dirty="0" smtClean="0"/>
              <a:t>Determining course goals and objectives</a:t>
            </a:r>
          </a:p>
          <a:p>
            <a:pPr marL="695676" lvl="1" indent="-231892">
              <a:buFont typeface="+mj-lt"/>
              <a:buAutoNum type="alphaLcPeriod"/>
            </a:pPr>
            <a:r>
              <a:rPr lang="en-US" dirty="0" smtClean="0"/>
              <a:t>Selecting textbooks/programs</a:t>
            </a:r>
          </a:p>
          <a:p>
            <a:pPr marL="695676" lvl="1" indent="-231892">
              <a:buFont typeface="+mj-lt"/>
              <a:buAutoNum type="alphaLcPeriod"/>
            </a:pPr>
            <a:r>
              <a:rPr lang="en-US" dirty="0" smtClean="0"/>
              <a:t>Selecting content, topics, and skills to be taught</a:t>
            </a:r>
          </a:p>
          <a:p>
            <a:pPr marL="695676" lvl="1" indent="-231892">
              <a:buFont typeface="+mj-lt"/>
              <a:buAutoNum type="alphaLcPeriod"/>
            </a:pPr>
            <a:r>
              <a:rPr lang="en-US" dirty="0" smtClean="0"/>
              <a:t>Selecting teaching techniques</a:t>
            </a:r>
          </a:p>
          <a:p>
            <a:pPr marL="695676" lvl="1" indent="-231892">
              <a:buFont typeface="+mj-lt"/>
              <a:buAutoNum type="alphaLcPeriod"/>
            </a:pPr>
            <a:r>
              <a:rPr lang="en-US" dirty="0" smtClean="0"/>
              <a:t>Determining the amount of homework to be assigned</a:t>
            </a:r>
          </a:p>
          <a:p>
            <a:pPr marL="695676" lvl="1" indent="-231892">
              <a:buFont typeface="+mj-lt"/>
              <a:buAutoNum type="alphaLcPeriod"/>
            </a:pPr>
            <a:r>
              <a:rPr lang="en-US" dirty="0" smtClean="0"/>
              <a:t>Choosing criteria for grading student performance</a:t>
            </a:r>
          </a:p>
          <a:p>
            <a:endParaRPr lang="en-US" baseline="0" dirty="0" smtClean="0"/>
          </a:p>
          <a:p>
            <a:pPr defTabSz="927567">
              <a:defRPr/>
            </a:pPr>
            <a:r>
              <a:rPr lang="en-US" dirty="0" smtClean="0"/>
              <a:t>The numbers in parentheses</a:t>
            </a:r>
            <a:r>
              <a:rPr lang="en-US" baseline="0" dirty="0" smtClean="0"/>
              <a:t> are standard errors.</a:t>
            </a:r>
            <a:endParaRPr lang="en-US" dirty="0" smtClean="0"/>
          </a:p>
          <a:p>
            <a:endParaRPr lang="en-US" baseline="0" dirty="0" smtClean="0"/>
          </a:p>
          <a:p>
            <a:pPr defTabSz="927567">
              <a:defRPr/>
            </a:pPr>
            <a:r>
              <a:rPr lang="en-US" b="1" dirty="0" smtClean="0"/>
              <a:t>Findings Highlighted in Technical Report</a:t>
            </a:r>
            <a:endParaRPr lang="en-US" baseline="0" dirty="0" smtClean="0"/>
          </a:p>
          <a:p>
            <a:pPr defTabSz="927567">
              <a:defRPr/>
            </a:pPr>
            <a:r>
              <a:rPr lang="en-US" baseline="0" dirty="0" smtClean="0"/>
              <a:t>“Underlying many school reform efforts is the notion that classroom teachers are in the best position to know their students’ needs and interests, and therefore should be the ones to make decisions about tailoring instruction to a particular group of students. Teachers were asked the extent to which they had control over a number of curriculum and instruction decisions for their classes. Results for science and mathematics classes are presented in Tables 5.1 and 5.2, respectively. In science and mathematics classes across all grade levels, teachers are more likely to perceive themselves as having strong control over pedagogical decisions such as determining the amount of homework to be assigned (56–77 percent), selecting teaching techniques (44–73 percent), and choosing criteria for grading student performance (29–61 percent).</a:t>
            </a:r>
          </a:p>
          <a:p>
            <a:pPr defTabSz="927567">
              <a:defRPr/>
            </a:pPr>
            <a:endParaRPr lang="en-US" baseline="0" dirty="0" smtClean="0"/>
          </a:p>
          <a:p>
            <a:pPr defTabSz="927567">
              <a:defRPr/>
            </a:pPr>
            <a:r>
              <a:rPr lang="en-US" baseline="0" dirty="0" smtClean="0"/>
              <a:t>In fewer science and mathematics classes, especially in the elementary grades, teachers perceive themselves as having strong control in determining course goals and objectives (12–36 percent); selecting content, topics, and skills to be taught (8–35 percent); and selecting textbooks/modules/programs (3–33 percent). Perceived control in making these decisions tends to increase with grade range.”</a:t>
            </a:r>
            <a:endParaRPr lang="en-US" b="1"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7567"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5.30, p. 87 in Technical Report</a:t>
            </a:r>
          </a:p>
          <a:p>
            <a:endParaRPr lang="en-US" dirty="0" smtClean="0"/>
          </a:p>
          <a:p>
            <a:r>
              <a:rPr lang="en-US" b="1" dirty="0" smtClean="0"/>
              <a:t>This slide shows data from an individual item. </a:t>
            </a:r>
          </a:p>
          <a:p>
            <a:pPr defTabSz="927567"/>
            <a:endParaRPr lang="en-US" dirty="0" smtClean="0"/>
          </a:p>
          <a:p>
            <a:pPr marL="0" marR="0" indent="0" algn="l" defTabSz="927567" rtl="0" eaLnBrk="1" fontAlgn="auto" latinLnBrk="0" hangingPunct="1">
              <a:lnSpc>
                <a:spcPct val="100000"/>
              </a:lnSpc>
              <a:spcBef>
                <a:spcPts val="0"/>
              </a:spcBef>
              <a:spcAft>
                <a:spcPts val="0"/>
              </a:spcAft>
              <a:buClrTx/>
              <a:buSzTx/>
              <a:buFontTx/>
              <a:buNone/>
              <a:tabLst/>
              <a:defRPr/>
            </a:pPr>
            <a:r>
              <a:rPr lang="en-US" dirty="0" smtClean="0"/>
              <a:t>Mathematics Teacher Questionnaire</a:t>
            </a:r>
          </a:p>
          <a:p>
            <a:pPr lvl="0"/>
            <a:r>
              <a:rPr lang="en-US" dirty="0" smtClean="0"/>
              <a:t>Q38. </a:t>
            </a:r>
            <a:r>
              <a:rPr lang="en-US" sz="1200" kern="1200" dirty="0" smtClean="0">
                <a:solidFill>
                  <a:schemeClr val="tx1"/>
                </a:solidFill>
                <a:effectLst/>
                <a:latin typeface="+mn-lt"/>
                <a:ea typeface="+mn-ea"/>
                <a:cs typeface="+mn-cs"/>
              </a:rPr>
              <a:t>How often are students in this class required to take mathematics tests that you did </a:t>
            </a:r>
            <a:r>
              <a:rPr lang="en-US" sz="1200" b="0" kern="1200" dirty="0" smtClean="0">
                <a:solidFill>
                  <a:schemeClr val="tx1"/>
                </a:solidFill>
                <a:effectLst/>
                <a:latin typeface="+mn-lt"/>
                <a:ea typeface="+mn-ea"/>
                <a:cs typeface="+mn-cs"/>
              </a:rPr>
              <a:t>not</a:t>
            </a:r>
            <a:r>
              <a:rPr lang="en-US" sz="1200" kern="1200" dirty="0" smtClean="0">
                <a:solidFill>
                  <a:schemeClr val="tx1"/>
                </a:solidFill>
                <a:effectLst/>
                <a:latin typeface="+mn-lt"/>
                <a:ea typeface="+mn-ea"/>
                <a:cs typeface="+mn-cs"/>
              </a:rPr>
              <a:t> develop yourself, for example state assessments or district benchmarks? (Do </a:t>
            </a:r>
            <a:r>
              <a:rPr lang="en-US" sz="1200" b="0" kern="1200" dirty="0" smtClean="0">
                <a:solidFill>
                  <a:schemeClr val="tx1"/>
                </a:solidFill>
                <a:effectLst/>
                <a:latin typeface="+mn-lt"/>
                <a:ea typeface="+mn-ea"/>
                <a:cs typeface="+mn-cs"/>
              </a:rPr>
              <a:t>not</a:t>
            </a:r>
            <a:r>
              <a:rPr lang="en-US" sz="1200" kern="1200" dirty="0" smtClean="0">
                <a:solidFill>
                  <a:schemeClr val="tx1"/>
                </a:solidFill>
                <a:effectLst/>
                <a:latin typeface="+mn-lt"/>
                <a:ea typeface="+mn-ea"/>
                <a:cs typeface="+mn-cs"/>
              </a:rPr>
              <a:t> include Advanced Placement or International Baccalaureate exams or students retaking a test because of failure.)</a:t>
            </a:r>
          </a:p>
          <a:p>
            <a:pPr marL="637703" lvl="1" indent="-173919">
              <a:buFont typeface="Courier New" panose="02070309020205020404" pitchFamily="49" charset="0"/>
              <a:buChar char="o"/>
            </a:pPr>
            <a:r>
              <a:rPr lang="en-US" dirty="0" smtClean="0"/>
              <a:t>Never</a:t>
            </a:r>
          </a:p>
          <a:p>
            <a:pPr marL="637703" lvl="1" indent="-173919">
              <a:buFont typeface="Courier New" panose="02070309020205020404" pitchFamily="49" charset="0"/>
              <a:buChar char="o"/>
            </a:pPr>
            <a:r>
              <a:rPr lang="en-US" dirty="0" smtClean="0"/>
              <a:t>Once a year</a:t>
            </a:r>
          </a:p>
          <a:p>
            <a:pPr marL="637703" lvl="1" indent="-173919">
              <a:buFont typeface="Courier New" panose="02070309020205020404" pitchFamily="49" charset="0"/>
              <a:buChar char="o"/>
            </a:pPr>
            <a:r>
              <a:rPr lang="en-US" dirty="0" smtClean="0"/>
              <a:t>Twice a year</a:t>
            </a:r>
          </a:p>
          <a:p>
            <a:pPr marL="637703" lvl="1" indent="-173919">
              <a:buFont typeface="Courier New" panose="02070309020205020404" pitchFamily="49" charset="0"/>
              <a:buChar char="o"/>
            </a:pPr>
            <a:r>
              <a:rPr lang="en-US" dirty="0" smtClean="0"/>
              <a:t>Three or four times a year</a:t>
            </a:r>
          </a:p>
          <a:p>
            <a:pPr marL="637703" lvl="1" indent="-173919">
              <a:buFont typeface="Courier New" panose="02070309020205020404" pitchFamily="49" charset="0"/>
              <a:buChar char="o"/>
            </a:pPr>
            <a:r>
              <a:rPr lang="en-US" dirty="0" smtClean="0"/>
              <a:t>Five or more times a year</a:t>
            </a: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“The survey asked how often students in the randomly selected class were required to take assessments the teachers did not develop, such as state or district benchmark assessments. Given the increased emphasis on high stakes assessment, a result of the 2001 No Child Left Behind Act, it is not surprising that the frequency of external testing is greater in mathematics classes than in science classes, particularly at the elementary and middle grades levels (see Table 5.30). At the elementary level, 50 percent of classes never administer external science assessments; only 9 percent never administer external mathematics assessments.”</a:t>
            </a:r>
          </a:p>
        </p:txBody>
      </p:sp>
      <p:sp>
        <p:nvSpPr>
          <p:cNvPr id="4" name="Slide Number Placeholder 3"/>
          <p:cNvSpPr>
            <a:spLocks noGrp="1"/>
          </p:cNvSpPr>
          <p:nvPr>
            <p:ph type="sldNum" sz="quarter" idx="10"/>
          </p:nvPr>
        </p:nvSpPr>
        <p:spPr/>
        <p:txBody>
          <a:bodyPr/>
          <a:lstStyle/>
          <a:p>
            <a:fld id="{B472F11F-6199-4934-A1DC-A9FDDA9F712C}" type="slidenum">
              <a:rPr lang="en-US" smtClean="0"/>
              <a:t>46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5.31, p. 88 in Technical Report</a:t>
            </a:r>
          </a:p>
          <a:p>
            <a:endParaRPr lang="en-US" dirty="0" smtClean="0"/>
          </a:p>
          <a:p>
            <a:r>
              <a:rPr lang="en-US" b="1" dirty="0" smtClean="0"/>
              <a:t>This slide shows data from an individual item. </a:t>
            </a:r>
          </a:p>
          <a:p>
            <a:pPr defTabSz="927567">
              <a:defRPr/>
            </a:pPr>
            <a:endParaRPr lang="en-US" dirty="0" smtClean="0"/>
          </a:p>
          <a:p>
            <a:pPr marL="0" marR="0" indent="0" algn="l" defTabSz="927567" rtl="0" eaLnBrk="1" fontAlgn="auto" latinLnBrk="0" hangingPunct="1">
              <a:lnSpc>
                <a:spcPct val="100000"/>
              </a:lnSpc>
              <a:spcBef>
                <a:spcPts val="0"/>
              </a:spcBef>
              <a:spcAft>
                <a:spcPts val="0"/>
              </a:spcAft>
              <a:buClrTx/>
              <a:buSzTx/>
              <a:buFontTx/>
              <a:buNone/>
              <a:tabLst/>
              <a:defRPr/>
            </a:pPr>
            <a:r>
              <a:rPr lang="en-US" dirty="0" smtClean="0"/>
              <a:t>Mathematics Teacher Questionnaire</a:t>
            </a:r>
          </a:p>
          <a:p>
            <a:pPr defTabSz="927567">
              <a:defRPr/>
            </a:pPr>
            <a:r>
              <a:rPr lang="en-US" dirty="0" smtClean="0"/>
              <a:t>Q38. How often are students in this class required to take mathematics</a:t>
            </a:r>
            <a:r>
              <a:rPr lang="en-US" baseline="0" dirty="0" smtClean="0"/>
              <a:t> </a:t>
            </a:r>
            <a:r>
              <a:rPr lang="en-US" dirty="0" smtClean="0"/>
              <a:t>tests that you did not develop yourself, for example state assessments or district benchmarks? (Do not include Advanced Placement or International Baccalaureate exams or students retaking a test because of failure.)</a:t>
            </a:r>
          </a:p>
          <a:p>
            <a:pPr marL="637703" lvl="1" indent="-173919">
              <a:buFont typeface="Courier New" panose="02070309020205020404" pitchFamily="49" charset="0"/>
              <a:buChar char="o"/>
            </a:pPr>
            <a:r>
              <a:rPr lang="en-US" strike="noStrike" dirty="0" smtClean="0"/>
              <a:t>Never</a:t>
            </a:r>
          </a:p>
          <a:p>
            <a:pPr marL="637703" lvl="1" indent="-173919">
              <a:buFont typeface="Courier New" panose="02070309020205020404" pitchFamily="49" charset="0"/>
              <a:buChar char="o"/>
            </a:pPr>
            <a:r>
              <a:rPr lang="en-US" strike="noStrike" dirty="0" smtClean="0"/>
              <a:t>Once a year</a:t>
            </a:r>
          </a:p>
          <a:p>
            <a:pPr marL="637703" lvl="1" indent="-173919">
              <a:buFont typeface="Courier New" panose="02070309020205020404" pitchFamily="49" charset="0"/>
              <a:buChar char="o"/>
            </a:pPr>
            <a:r>
              <a:rPr lang="en-US" dirty="0" smtClean="0"/>
              <a:t>Twice a year</a:t>
            </a:r>
          </a:p>
          <a:p>
            <a:pPr marL="637703" lvl="1" indent="-173919">
              <a:buFont typeface="Courier New" panose="02070309020205020404" pitchFamily="49" charset="0"/>
              <a:buChar char="o"/>
            </a:pPr>
            <a:r>
              <a:rPr lang="en-US" dirty="0" smtClean="0"/>
              <a:t>Three or four times a year</a:t>
            </a:r>
          </a:p>
          <a:p>
            <a:pPr marL="637703" lvl="1" indent="-173919">
              <a:buFont typeface="Courier New" panose="02070309020205020404" pitchFamily="49" charset="0"/>
              <a:buChar char="o"/>
            </a:pPr>
            <a:r>
              <a:rPr lang="en-US" dirty="0" smtClean="0"/>
              <a:t>Five or more times a year</a:t>
            </a:r>
          </a:p>
          <a:p>
            <a:endParaRPr lang="en-US" dirty="0" smtClean="0"/>
          </a:p>
          <a:p>
            <a:r>
              <a:rPr lang="en-US" dirty="0" smtClean="0"/>
              <a:t>The numbers in parentheses are standard errors.</a:t>
            </a:r>
          </a:p>
          <a:p>
            <a:endParaRPr lang="en-US" dirty="0" smtClean="0"/>
          </a:p>
          <a:p>
            <a:pPr defTabSz="927567"/>
            <a:r>
              <a:rPr lang="en-US" dirty="0" smtClean="0"/>
              <a:t>Chapters 2–7 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and 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“Race/Ethnic Groups Historically Underrepresented in STEM.”  This updated language is used in the slides provided for presentation.</a:t>
            </a:r>
          </a:p>
          <a:p>
            <a:endParaRPr lang="en-US" dirty="0" smtClean="0"/>
          </a:p>
          <a:p>
            <a:r>
              <a:rPr lang="en-US" b="1" dirty="0" smtClean="0"/>
              <a:t>Findings Highlighted in Technical Report</a:t>
            </a:r>
          </a:p>
          <a:p>
            <a:r>
              <a:rPr lang="en-US" dirty="0" smtClean="0"/>
              <a:t>“The prior achievement level of the class, percentage of non-Asian minority students in the class, and percentage of students in the school eligible for free/reduced-price lunch are all related to the frequency with which science and mathematics classes are required to take external assessments. As can be seen in Table 5.31, in both subjects, classes with mostly low-achieving students are more likely than classes with mostly high achievers to take external assessments two or more times per year. Similarly, the greater the percentage of non-Asian minority students in the class and the greater the percentage of students in the school eligible for free/reduced-price lunch, the more likely students are to be tested this frequently.”</a:t>
            </a:r>
          </a:p>
        </p:txBody>
      </p:sp>
      <p:sp>
        <p:nvSpPr>
          <p:cNvPr id="4" name="Slide Number Placeholder 3"/>
          <p:cNvSpPr>
            <a:spLocks noGrp="1"/>
          </p:cNvSpPr>
          <p:nvPr>
            <p:ph type="sldNum" sz="quarter" idx="10"/>
          </p:nvPr>
        </p:nvSpPr>
        <p:spPr/>
        <p:txBody>
          <a:bodyPr/>
          <a:lstStyle/>
          <a:p>
            <a:fld id="{B472F11F-6199-4934-A1DC-A9FDDA9F712C}" type="slidenum">
              <a:rPr lang="en-US" smtClean="0"/>
              <a:t>48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“strong control” on a 5-point response scale with the options of “no control,” “2 of 5,” “moderate control,” “4 of 5,” and “strong control.”</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Historically Underrepresented Students includes American Indian or Alaskan Native, Black or African American, Hispanic or Latino, or Native Hawaiian or Other Pacific Islander</a:t>
            </a:r>
            <a:r>
              <a:rPr lang="en-US" baseline="0" dirty="0" smtClean="0"/>
              <a:t> students.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21423007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solidFill>
                  <a:prstClr val="black"/>
                </a:solidFill>
              </a:rPr>
              <a:pPr/>
              <a:t>51</a:t>
            </a:fld>
            <a:endParaRPr lang="en-US" dirty="0">
              <a:solidFill>
                <a:prstClr val="black"/>
              </a:solidFill>
            </a:endParaRPr>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“strong control” on a 5-point response scale with the options of “no control,” “2 of 5,” “moderate control,” “4 of 5,” and “strong control.”</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“strong control” on a 5-point response scale with the options of “no control,” “2 of 5,” “moderate control,” “4 of 5,” and “strong control.”</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dirty="0" smtClean="0"/>
              <a:t>The mathematics portion of Table 5.3, p. 70 in Technical Report</a:t>
            </a:r>
          </a:p>
          <a:p>
            <a:pPr defTabSz="927567">
              <a:defRPr/>
            </a:pPr>
            <a:endParaRPr lang="en-US" dirty="0" smtClean="0"/>
          </a:p>
          <a:p>
            <a:pPr defTabSz="927567">
              <a:defRPr/>
            </a:pPr>
            <a:r>
              <a:rPr lang="en-US" b="1" dirty="0" smtClean="0"/>
              <a:t>This slide shows data from Composites.</a:t>
            </a:r>
          </a:p>
          <a:p>
            <a:pPr defTabSz="927567">
              <a:defRPr/>
            </a:pPr>
            <a:endParaRPr lang="en-US" b="1" dirty="0" smtClean="0"/>
          </a:p>
          <a:p>
            <a:pPr defTabSz="927567">
              <a:defRPr/>
            </a:pPr>
            <a:r>
              <a:rPr lang="en-US" dirty="0" smtClean="0"/>
              <a:t>Sets of related questionnaire items were combined to create several composite variables related to key constructs.  Composite variables, which are more reliable than individual survey items, were computed to have a minimum possible value of 0 and a maximum possible value of 100.  Higher composite scores indicate more of the construct being measured by the composite.  Each composite is calculated by summing the responses to the items associated with that composite and then dividing by the total points possible.  In order for the composites to be on a 100-point scale, the lowest response option on each scale was set to 0 and the others were adjusted accordingly; so for example, an item with a scale ranging from 1 to 4 was re-coded to have a scale of 0 to 3.  By doing this, someone who marks the lowest point on every item in a composite receives a composite score of 0 rather than some positive number. It also assures that 50 is the true mid-point.  The denominator for each composite is determined by computing the maximum possible sum of responses for a series of items and dividing by 100; e.g., a 9-item composite where each item is on a scale of 0–3 would have a denominator of 0.27.  Composite values were not computed for participants who responded to fewer than two-thirds of the items that form the composite.</a:t>
            </a:r>
          </a:p>
          <a:p>
            <a:endParaRPr lang="en-US" dirty="0" smtClean="0"/>
          </a:p>
          <a:p>
            <a:r>
              <a:rPr lang="en-US" b="1" i="1" dirty="0" smtClean="0"/>
              <a:t>Curriculum Control Composite Items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Q32a. Determining course goals and objectives</a:t>
            </a:r>
          </a:p>
          <a:p>
            <a:r>
              <a:rPr lang="en-US" dirty="0" smtClean="0"/>
              <a:t>Q32b. Selecting textbooks/programs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Q32c. Selecting content, topics, and skills to be taught</a:t>
            </a:r>
            <a:endParaRPr lang="en-US" b="1" dirty="0" smtClean="0"/>
          </a:p>
          <a:p>
            <a:endParaRPr lang="en-US" b="1" i="1" dirty="0" smtClean="0"/>
          </a:p>
          <a:p>
            <a:r>
              <a:rPr lang="en-US" b="1" i="1" dirty="0" smtClean="0"/>
              <a:t>Pedagogical Control Composite Items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Q32d. Selecting teaching techniques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Q32e. Determining the amount of homework to be assigned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Q32f. Choosing criteria for grading student performance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Mathematics Teacher Questionnaire </a:t>
            </a:r>
          </a:p>
          <a:p>
            <a:r>
              <a:rPr lang="en-US" dirty="0" smtClean="0"/>
              <a:t>Q32. How much control do you have over each of the following aspects of mathematics instruction in this class? (Response Options: [1] No control, [2] 2 of 5, [3] Moderate control, [4] 4 of 5, [5] Strong control</a:t>
            </a:r>
            <a:r>
              <a:rPr lang="en-US" baseline="0" dirty="0" smtClean="0"/>
              <a:t>)</a:t>
            </a:r>
            <a:endParaRPr lang="en-US" dirty="0" smtClean="0"/>
          </a:p>
          <a:p>
            <a:pPr marL="695676" lvl="1" indent="-231892">
              <a:buFont typeface="+mj-lt"/>
              <a:buAutoNum type="alphaLcPeriod"/>
            </a:pPr>
            <a:r>
              <a:rPr lang="en-US" dirty="0" smtClean="0"/>
              <a:t>Determining course goals and objectives</a:t>
            </a:r>
          </a:p>
          <a:p>
            <a:pPr marL="695676" lvl="1" indent="-231892">
              <a:buFont typeface="+mj-lt"/>
              <a:buAutoNum type="alphaLcPeriod"/>
            </a:pPr>
            <a:r>
              <a:rPr lang="en-US" dirty="0" smtClean="0"/>
              <a:t>Selecting textbooks/programs</a:t>
            </a:r>
          </a:p>
          <a:p>
            <a:pPr marL="695676" lvl="1" indent="-231892">
              <a:buFont typeface="+mj-lt"/>
              <a:buAutoNum type="alphaLcPeriod"/>
            </a:pPr>
            <a:r>
              <a:rPr lang="en-US" dirty="0" smtClean="0"/>
              <a:t>Selecting content, topics, and skills to be taught</a:t>
            </a:r>
          </a:p>
          <a:p>
            <a:pPr marL="695676" lvl="1" indent="-231892">
              <a:buFont typeface="+mj-lt"/>
              <a:buAutoNum type="alphaLcPeriod"/>
            </a:pPr>
            <a:r>
              <a:rPr lang="en-US" dirty="0" smtClean="0"/>
              <a:t>Selecting teaching techniques</a:t>
            </a:r>
          </a:p>
          <a:p>
            <a:pPr marL="695676" lvl="1" indent="-231892">
              <a:buFont typeface="+mj-lt"/>
              <a:buAutoNum type="alphaLcPeriod"/>
            </a:pPr>
            <a:r>
              <a:rPr lang="en-US" dirty="0" smtClean="0"/>
              <a:t>Determining the amount of homework to be assigned</a:t>
            </a:r>
          </a:p>
          <a:p>
            <a:pPr marL="695676" lvl="1" indent="-231892">
              <a:buFont typeface="+mj-lt"/>
              <a:buAutoNum type="alphaLcPeriod"/>
            </a:pPr>
            <a:r>
              <a:rPr lang="en-US" dirty="0" smtClean="0"/>
              <a:t>Choosing criteria for grading student performance</a:t>
            </a:r>
          </a:p>
          <a:p>
            <a:endParaRPr lang="en-US" dirty="0" smtClean="0"/>
          </a:p>
          <a:p>
            <a:pPr defTabSz="927567">
              <a:defRPr/>
            </a:pPr>
            <a:r>
              <a:rPr lang="en-US" dirty="0" smtClean="0"/>
              <a:t>The numbers in parentheses</a:t>
            </a:r>
            <a:r>
              <a:rPr lang="en-US" baseline="0" dirty="0" smtClean="0"/>
              <a:t> are standard errors.</a:t>
            </a:r>
            <a:endParaRPr lang="en-US" dirty="0" smtClean="0"/>
          </a:p>
          <a:p>
            <a:endParaRPr lang="en-US" dirty="0" smtClean="0"/>
          </a:p>
          <a:p>
            <a:r>
              <a:rPr lang="en-US" b="1" dirty="0" smtClean="0"/>
              <a:t>Findings Highlighted in Technical Report</a:t>
            </a:r>
          </a:p>
          <a:p>
            <a:pPr defTabSz="927567">
              <a:defRPr/>
            </a:pPr>
            <a:r>
              <a:rPr lang="en-US" dirty="0" smtClean="0"/>
              <a:t>“Table 5.3 displays the composite scores for science and mathematics classes by grade range.  These scores indicate that teachers perceive much more control over decisions related to pedagogy than curriculum.  They also show that perceived control for both composite variables is greater in secondary classes than in elementary classes.”</a:t>
            </a:r>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Chapter 5</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Instructional Decision-Making, Objectives, and Activities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Objectives of Mathematics 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90831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12–14</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246313"/>
            <a:ext cx="6111875" cy="2370137"/>
          </a:xfrm>
          <a:prstGeom prst="rect">
            <a:avLst/>
          </a:prstGeom>
          <a:solidFill>
            <a:schemeClr val="bg1"/>
          </a:solidFill>
          <a:ln>
            <a:noFill/>
          </a:ln>
          <a:effectLst/>
        </p:spPr>
      </p:pic>
    </p:spTree>
    <p:extLst>
      <p:ext uri="{BB962C8B-B14F-4D97-AF65-F5344CB8AC3E}">
        <p14:creationId xmlns:p14="http://schemas.microsoft.com/office/powerpoint/2010/main" val="4220508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86199616"/>
              </p:ext>
            </p:extLst>
          </p:nvPr>
        </p:nvGraphicFramePr>
        <p:xfrm>
          <a:off x="266700" y="1143000"/>
          <a:ext cx="8610600" cy="5029199"/>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762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Classes with Heavy Emphasis on </a:t>
            </a:r>
            <a:r>
              <a:rPr lang="en-US" dirty="0">
                <a:solidFill>
                  <a:schemeClr val="tx1"/>
                </a:solidFill>
              </a:rPr>
              <a:t>Various Instructional </a:t>
            </a:r>
            <a:r>
              <a:rPr lang="en-US" dirty="0" smtClean="0">
                <a:solidFill>
                  <a:schemeClr val="tx1"/>
                </a:solidFill>
              </a:rPr>
              <a:t>Objectives</a:t>
            </a:r>
            <a:endParaRPr lang="en-US" dirty="0">
              <a:solidFill>
                <a:schemeClr val="tx1"/>
              </a:solidFill>
            </a:endParaRPr>
          </a:p>
        </p:txBody>
      </p:sp>
    </p:spTree>
    <p:extLst>
      <p:ext uri="{BB962C8B-B14F-4D97-AF65-F5344CB8AC3E}">
        <p14:creationId xmlns:p14="http://schemas.microsoft.com/office/powerpoint/2010/main" val="2063299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73825557"/>
              </p:ext>
            </p:extLst>
          </p:nvPr>
        </p:nvGraphicFramePr>
        <p:xfrm>
          <a:off x="152400" y="1219200"/>
          <a:ext cx="85344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64024" y="762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Classes </a:t>
            </a:r>
            <a:r>
              <a:rPr lang="en-US" dirty="0">
                <a:solidFill>
                  <a:schemeClr val="tx1"/>
                </a:solidFill>
              </a:rPr>
              <a:t>with Heavy Emphasis on Various Instructional Objectives</a:t>
            </a:r>
          </a:p>
        </p:txBody>
      </p:sp>
    </p:spTree>
    <p:extLst>
      <p:ext uri="{BB962C8B-B14F-4D97-AF65-F5344CB8AC3E}">
        <p14:creationId xmlns:p14="http://schemas.microsoft.com/office/powerpoint/2010/main" val="1546509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73895422"/>
              </p:ext>
            </p:extLst>
          </p:nvPr>
        </p:nvGraphicFramePr>
        <p:xfrm>
          <a:off x="228600" y="1143000"/>
          <a:ext cx="8458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Classes </a:t>
            </a:r>
            <a:r>
              <a:rPr lang="en-US" dirty="0">
                <a:solidFill>
                  <a:schemeClr val="tx1"/>
                </a:solidFill>
              </a:rPr>
              <a:t>with Heavy Emphasis on Various Instructional Objectives</a:t>
            </a:r>
          </a:p>
        </p:txBody>
      </p:sp>
    </p:spTree>
    <p:extLst>
      <p:ext uri="{BB962C8B-B14F-4D97-AF65-F5344CB8AC3E}">
        <p14:creationId xmlns:p14="http://schemas.microsoft.com/office/powerpoint/2010/main" val="2997050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858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Class Activities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671098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17–25</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492250"/>
            <a:ext cx="6111875" cy="4603750"/>
          </a:xfrm>
          <a:prstGeom prst="rect">
            <a:avLst/>
          </a:prstGeom>
          <a:solidFill>
            <a:schemeClr val="bg1"/>
          </a:solidFill>
          <a:ln>
            <a:noFill/>
          </a:ln>
          <a:effectLst/>
        </p:spPr>
      </p:pic>
    </p:spTree>
    <p:extLst>
      <p:ext uri="{BB962C8B-B14F-4D97-AF65-F5344CB8AC3E}">
        <p14:creationId xmlns:p14="http://schemas.microsoft.com/office/powerpoint/2010/main" val="2261258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13523073"/>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3950076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968962816"/>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4213743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88097781"/>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1824670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MATHEMATICS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313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67109846"/>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21544937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3982565"/>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65686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637911014"/>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1494216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05018256"/>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387035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35246393"/>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17815888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46409519"/>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Classes Using Various Activities at Least Once a Week</a:t>
            </a:r>
            <a:endParaRPr lang="en-US" dirty="0">
              <a:solidFill>
                <a:schemeClr val="tx1"/>
              </a:solidFill>
            </a:endParaRPr>
          </a:p>
        </p:txBody>
      </p:sp>
    </p:spTree>
    <p:extLst>
      <p:ext uri="{BB962C8B-B14F-4D97-AF65-F5344CB8AC3E}">
        <p14:creationId xmlns:p14="http://schemas.microsoft.com/office/powerpoint/2010/main" val="2357124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27–29</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63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12988"/>
            <a:ext cx="6111875" cy="2238375"/>
          </a:xfrm>
          <a:prstGeom prst="rect">
            <a:avLst/>
          </a:prstGeom>
          <a:solidFill>
            <a:schemeClr val="bg1"/>
          </a:solidFill>
          <a:ln>
            <a:noFill/>
          </a:ln>
          <a:effectLst/>
        </p:spPr>
      </p:pic>
    </p:spTree>
    <p:extLst>
      <p:ext uri="{BB962C8B-B14F-4D97-AF65-F5344CB8AC3E}">
        <p14:creationId xmlns:p14="http://schemas.microsoft.com/office/powerpoint/2010/main" val="2392518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46400445"/>
              </p:ext>
            </p:extLst>
          </p:nvPr>
        </p:nvGraphicFramePr>
        <p:xfrm>
          <a:off x="228600" y="1295400"/>
          <a:ext cx="84582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04800" y="152400"/>
            <a:ext cx="86868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Classes in Which Students Use Various Technologies at Least Once a Week</a:t>
            </a:r>
            <a:endParaRPr lang="en-US" dirty="0">
              <a:solidFill>
                <a:schemeClr val="tx1"/>
              </a:solidFill>
            </a:endParaRPr>
          </a:p>
        </p:txBody>
      </p:sp>
    </p:spTree>
    <p:extLst>
      <p:ext uri="{BB962C8B-B14F-4D97-AF65-F5344CB8AC3E}">
        <p14:creationId xmlns:p14="http://schemas.microsoft.com/office/powerpoint/2010/main" val="2811934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68002430"/>
              </p:ext>
            </p:extLst>
          </p:nvPr>
        </p:nvGraphicFramePr>
        <p:xfrm>
          <a:off x="228600" y="1143000"/>
          <a:ext cx="8458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Classes </a:t>
            </a:r>
            <a:r>
              <a:rPr lang="en-US" dirty="0">
                <a:solidFill>
                  <a:schemeClr val="tx1"/>
                </a:solidFill>
              </a:rPr>
              <a:t>in Which Students Use Various </a:t>
            </a:r>
            <a:r>
              <a:rPr lang="en-US" dirty="0" smtClean="0">
                <a:solidFill>
                  <a:schemeClr val="tx1"/>
                </a:solidFill>
              </a:rPr>
              <a:t>Technologies </a:t>
            </a:r>
            <a:r>
              <a:rPr lang="en-US" dirty="0">
                <a:solidFill>
                  <a:schemeClr val="tx1"/>
                </a:solidFill>
              </a:rPr>
              <a:t>at Least Once a Week</a:t>
            </a:r>
          </a:p>
        </p:txBody>
      </p:sp>
    </p:spTree>
    <p:extLst>
      <p:ext uri="{BB962C8B-B14F-4D97-AF65-F5344CB8AC3E}">
        <p14:creationId xmlns:p14="http://schemas.microsoft.com/office/powerpoint/2010/main" val="31568022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42340108"/>
              </p:ext>
            </p:extLst>
          </p:nvPr>
        </p:nvGraphicFramePr>
        <p:xfrm>
          <a:off x="228600" y="1143000"/>
          <a:ext cx="8458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 Mathematics Classes </a:t>
            </a:r>
            <a:r>
              <a:rPr lang="en-US" dirty="0">
                <a:solidFill>
                  <a:schemeClr val="tx1"/>
                </a:solidFill>
              </a:rPr>
              <a:t>in Which Students Use Various </a:t>
            </a:r>
            <a:r>
              <a:rPr lang="en-US" dirty="0" smtClean="0">
                <a:solidFill>
                  <a:schemeClr val="tx1"/>
                </a:solidFill>
              </a:rPr>
              <a:t>Technologies </a:t>
            </a:r>
            <a:r>
              <a:rPr lang="en-US" dirty="0">
                <a:solidFill>
                  <a:schemeClr val="tx1"/>
                </a:solidFill>
              </a:rPr>
              <a:t>at Least Once a </a:t>
            </a:r>
            <a:r>
              <a:rPr lang="en-US" dirty="0" smtClean="0">
                <a:solidFill>
                  <a:schemeClr val="tx1"/>
                </a:solidFill>
              </a:rPr>
              <a:t>Week</a:t>
            </a:r>
            <a:endParaRPr lang="en-US" dirty="0">
              <a:solidFill>
                <a:schemeClr val="tx1"/>
              </a:solidFill>
            </a:endParaRPr>
          </a:p>
        </p:txBody>
      </p:sp>
    </p:spTree>
    <p:extLst>
      <p:ext uri="{BB962C8B-B14F-4D97-AF65-F5344CB8AC3E}">
        <p14:creationId xmlns:p14="http://schemas.microsoft.com/office/powerpoint/2010/main" val="4037937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Teachers’ Perceptions</a:t>
            </a:r>
            <a:r>
              <a:rPr kumimoji="0" lang="en-US" sz="6600" b="0" i="0" u="none" strike="noStrike" kern="1200" cap="none" spc="0" normalizeH="0" noProof="0" dirty="0" smtClean="0">
                <a:ln>
                  <a:noFill/>
                </a:ln>
                <a:solidFill>
                  <a:schemeClr val="tx1"/>
                </a:solidFill>
                <a:effectLst/>
                <a:uLnTx/>
                <a:uFillTx/>
                <a:latin typeface="Calibri"/>
              </a:rPr>
              <a:t> of Their Decision-Making Autonomy</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73779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31–33</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74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246313"/>
            <a:ext cx="6111875" cy="2370137"/>
          </a:xfrm>
          <a:prstGeom prst="rect">
            <a:avLst/>
          </a:prstGeom>
          <a:solidFill>
            <a:schemeClr val="bg1"/>
          </a:solidFill>
          <a:ln>
            <a:noFill/>
          </a:ln>
          <a:effectLst/>
        </p:spPr>
      </p:pic>
    </p:spTree>
    <p:extLst>
      <p:ext uri="{BB962C8B-B14F-4D97-AF65-F5344CB8AC3E}">
        <p14:creationId xmlns:p14="http://schemas.microsoft.com/office/powerpoint/2010/main" val="16521946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124311738"/>
              </p:ext>
            </p:extLst>
          </p:nvPr>
        </p:nvGraphicFramePr>
        <p:xfrm>
          <a:off x="-76200" y="1295400"/>
          <a:ext cx="9220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Classes Participating in Various Activities in the Most Recent Lesson</a:t>
            </a:r>
            <a:endParaRPr lang="en-US" dirty="0">
              <a:solidFill>
                <a:schemeClr val="tx1"/>
              </a:solidFill>
            </a:endParaRPr>
          </a:p>
        </p:txBody>
      </p:sp>
    </p:spTree>
    <p:extLst>
      <p:ext uri="{BB962C8B-B14F-4D97-AF65-F5344CB8AC3E}">
        <p14:creationId xmlns:p14="http://schemas.microsoft.com/office/powerpoint/2010/main" val="3092785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26571007"/>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Classes Participating in Various Activities in the Most Recent Lesson</a:t>
            </a:r>
            <a:endParaRPr lang="en-US" dirty="0">
              <a:solidFill>
                <a:schemeClr val="tx1"/>
              </a:solidFill>
            </a:endParaRPr>
          </a:p>
        </p:txBody>
      </p:sp>
    </p:spTree>
    <p:extLst>
      <p:ext uri="{BB962C8B-B14F-4D97-AF65-F5344CB8AC3E}">
        <p14:creationId xmlns:p14="http://schemas.microsoft.com/office/powerpoint/2010/main" val="23716264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67574803"/>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Classes Participating in Various Activities in the Most Recent Lesson</a:t>
            </a:r>
            <a:endParaRPr lang="en-US" dirty="0">
              <a:solidFill>
                <a:schemeClr val="tx1"/>
              </a:solidFill>
            </a:endParaRPr>
          </a:p>
        </p:txBody>
      </p:sp>
    </p:spTree>
    <p:extLst>
      <p:ext uri="{BB962C8B-B14F-4D97-AF65-F5344CB8AC3E}">
        <p14:creationId xmlns:p14="http://schemas.microsoft.com/office/powerpoint/2010/main" val="29465975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smtClean="0">
                <a:solidFill>
                  <a:schemeClr val="tx1"/>
                </a:solidFill>
              </a:rPr>
              <a:t>Slide 35</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84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74925"/>
            <a:ext cx="6111875" cy="1712913"/>
          </a:xfrm>
          <a:prstGeom prst="rect">
            <a:avLst/>
          </a:prstGeom>
          <a:solidFill>
            <a:schemeClr val="bg1"/>
          </a:solidFill>
          <a:ln>
            <a:noFill/>
          </a:ln>
          <a:effectLst/>
        </p:spPr>
      </p:pic>
    </p:spTree>
    <p:extLst>
      <p:ext uri="{BB962C8B-B14F-4D97-AF65-F5344CB8AC3E}">
        <p14:creationId xmlns:p14="http://schemas.microsoft.com/office/powerpoint/2010/main" val="38619308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77239794"/>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Percentage </a:t>
            </a:r>
            <a:r>
              <a:rPr lang="en-US" dirty="0">
                <a:solidFill>
                  <a:schemeClr val="tx1"/>
                </a:solidFill>
              </a:rPr>
              <a:t>of Time Spent </a:t>
            </a:r>
            <a:r>
              <a:rPr lang="en-US">
                <a:solidFill>
                  <a:schemeClr val="tx1"/>
                </a:solidFill>
              </a:rPr>
              <a:t>on </a:t>
            </a:r>
            <a:r>
              <a:rPr lang="en-US" smtClean="0">
                <a:solidFill>
                  <a:schemeClr val="tx1"/>
                </a:solidFill>
              </a:rPr>
              <a:t>Different Activities </a:t>
            </a:r>
            <a:r>
              <a:rPr lang="en-US" dirty="0">
                <a:solidFill>
                  <a:schemeClr val="tx1"/>
                </a:solidFill>
              </a:rPr>
              <a:t>in the Most Recent </a:t>
            </a:r>
            <a:r>
              <a:rPr lang="en-US" dirty="0" smtClean="0">
                <a:solidFill>
                  <a:schemeClr val="tx1"/>
                </a:solidFill>
              </a:rPr>
              <a:t>Mathematics Lesson</a:t>
            </a:r>
            <a:r>
              <a:rPr lang="en-US" dirty="0">
                <a:solidFill>
                  <a:schemeClr val="tx1"/>
                </a:solidFill>
              </a:rPr>
              <a:t>, by Grade Range</a:t>
            </a:r>
          </a:p>
        </p:txBody>
      </p:sp>
    </p:spTree>
    <p:extLst>
      <p:ext uri="{BB962C8B-B14F-4D97-AF65-F5344CB8AC3E}">
        <p14:creationId xmlns:p14="http://schemas.microsoft.com/office/powerpoint/2010/main" val="21965797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43000" y="2743200"/>
            <a:ext cx="7239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Homework and Assessment</a:t>
            </a:r>
            <a:r>
              <a:rPr kumimoji="0" lang="en-US" sz="6600" b="0" i="0" u="none" strike="noStrike" kern="1200" cap="none" spc="0" normalizeH="0" noProof="0" dirty="0" smtClean="0">
                <a:ln>
                  <a:noFill/>
                </a:ln>
                <a:solidFill>
                  <a:schemeClr val="tx1"/>
                </a:solidFill>
                <a:effectLst/>
                <a:uLnTx/>
                <a:uFillTx/>
                <a:latin typeface="Calibri"/>
              </a:rPr>
              <a:t> Practices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966131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a:t>
            </a:r>
            <a:r>
              <a:rPr lang="en-US" dirty="0" smtClean="0">
                <a:solidFill>
                  <a:schemeClr val="tx1"/>
                </a:solidFill>
                <a:latin typeface="Calibri"/>
              </a:rPr>
              <a:t>38</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057400"/>
            <a:ext cx="6083300" cy="1800225"/>
          </a:xfrm>
          <a:prstGeom prst="rect">
            <a:avLst/>
          </a:prstGeom>
          <a:solidFill>
            <a:schemeClr val="bg1"/>
          </a:solidFill>
          <a:ln>
            <a:noFill/>
          </a:ln>
          <a:effectLst/>
        </p:spPr>
      </p:pic>
    </p:spTree>
    <p:extLst>
      <p:ext uri="{BB962C8B-B14F-4D97-AF65-F5344CB8AC3E}">
        <p14:creationId xmlns:p14="http://schemas.microsoft.com/office/powerpoint/2010/main" val="16456197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24714384"/>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Amount of Homework Assigned in </a:t>
            </a:r>
            <a:r>
              <a:rPr lang="en-US" dirty="0" smtClean="0">
                <a:solidFill>
                  <a:schemeClr val="tx1"/>
                </a:solidFill>
              </a:rPr>
              <a:t>Mathematics Classes </a:t>
            </a:r>
            <a:r>
              <a:rPr lang="en-US" dirty="0">
                <a:solidFill>
                  <a:schemeClr val="tx1"/>
                </a:solidFill>
              </a:rPr>
              <a:t>per Week, by Grade Range</a:t>
            </a:r>
          </a:p>
        </p:txBody>
      </p:sp>
    </p:spTree>
    <p:extLst>
      <p:ext uri="{BB962C8B-B14F-4D97-AF65-F5344CB8AC3E}">
        <p14:creationId xmlns:p14="http://schemas.microsoft.com/office/powerpoint/2010/main" val="4590373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40–45</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48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589088"/>
            <a:ext cx="6111875" cy="3684587"/>
          </a:xfrm>
          <a:prstGeom prst="rect">
            <a:avLst/>
          </a:prstGeom>
          <a:solidFill>
            <a:schemeClr val="bg1"/>
          </a:solidFill>
          <a:ln>
            <a:noFill/>
          </a:ln>
          <a:effectLst/>
        </p:spPr>
      </p:pic>
    </p:spTree>
    <p:extLst>
      <p:ext uri="{BB962C8B-B14F-4D97-AF65-F5344CB8AC3E}">
        <p14:creationId xmlns:p14="http://schemas.microsoft.com/office/powerpoint/2010/main" val="2955031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5</a:t>
            </a:r>
            <a:r>
              <a:rPr lang="en-US" dirty="0" smtClean="0">
                <a:solidFill>
                  <a:schemeClr val="tx1"/>
                </a:solidFill>
              </a:rPr>
              <a:t>–7</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09838"/>
            <a:ext cx="6111875" cy="1844675"/>
          </a:xfrm>
          <a:prstGeom prst="rect">
            <a:avLst/>
          </a:prstGeom>
          <a:solidFill>
            <a:schemeClr val="bg1"/>
          </a:solidFill>
          <a:ln>
            <a:noFill/>
          </a:ln>
          <a:effectLst/>
        </p:spPr>
      </p:pic>
    </p:spTree>
    <p:extLst>
      <p:ext uri="{BB962C8B-B14F-4D97-AF65-F5344CB8AC3E}">
        <p14:creationId xmlns:p14="http://schemas.microsoft.com/office/powerpoint/2010/main" val="18786778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796142955"/>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lnSpc>
                <a:spcPct val="80000"/>
              </a:lnSpc>
              <a:defRPr/>
            </a:pPr>
            <a:r>
              <a:rPr lang="en-US" sz="2800" dirty="0" smtClean="0">
                <a:solidFill>
                  <a:schemeClr val="tx1"/>
                </a:solidFill>
              </a:rPr>
              <a:t>Elementary School </a:t>
            </a:r>
            <a:r>
              <a:rPr lang="en-US" sz="2800" dirty="0">
                <a:solidFill>
                  <a:schemeClr val="tx1"/>
                </a:solidFill>
              </a:rPr>
              <a:t>Mathematics Classes </a:t>
            </a:r>
            <a:r>
              <a:rPr lang="en-US" sz="2800" dirty="0" smtClean="0">
                <a:solidFill>
                  <a:schemeClr val="tx1"/>
                </a:solidFill>
              </a:rPr>
              <a:t>in Which Teachers Report Assessing Students Using Various Methods in the Most Recent Unit</a:t>
            </a:r>
          </a:p>
        </p:txBody>
      </p:sp>
    </p:spTree>
    <p:extLst>
      <p:ext uri="{BB962C8B-B14F-4D97-AF65-F5344CB8AC3E}">
        <p14:creationId xmlns:p14="http://schemas.microsoft.com/office/powerpoint/2010/main" val="38613607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1086495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35477465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03410629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Mathematics </a:t>
            </a:r>
            <a:r>
              <a:rPr lang="en-US" dirty="0">
                <a:solidFill>
                  <a:schemeClr val="tx1"/>
                </a:solidFill>
              </a:rPr>
              <a:t>Classes in Which Teachers Report Assessing Students Using Various Methods in the Most Recent </a:t>
            </a:r>
            <a:r>
              <a:rPr lang="en-US" dirty="0" smtClean="0">
                <a:solidFill>
                  <a:schemeClr val="tx1"/>
                </a:solidFill>
              </a:rPr>
              <a:t>Unit</a:t>
            </a:r>
            <a:endParaRPr lang="en-US" dirty="0">
              <a:solidFill>
                <a:schemeClr val="tx1"/>
              </a:solidFill>
            </a:endParaRPr>
          </a:p>
        </p:txBody>
      </p:sp>
    </p:spTree>
    <p:extLst>
      <p:ext uri="{BB962C8B-B14F-4D97-AF65-F5344CB8AC3E}">
        <p14:creationId xmlns:p14="http://schemas.microsoft.com/office/powerpoint/2010/main" val="3682730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27073256"/>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3510814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016128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 Mathematics </a:t>
            </a:r>
            <a:r>
              <a:rPr lang="en-US" dirty="0">
                <a:solidFill>
                  <a:schemeClr val="tx1"/>
                </a:solidFill>
              </a:rPr>
              <a:t>Classes in Which Teachers Report Assessing Students Using Various Methods in the Most Recent </a:t>
            </a:r>
            <a:r>
              <a:rPr lang="en-US" dirty="0" smtClean="0">
                <a:solidFill>
                  <a:schemeClr val="tx1"/>
                </a:solidFill>
              </a:rPr>
              <a:t>Unit</a:t>
            </a:r>
            <a:endParaRPr lang="en-US" dirty="0">
              <a:solidFill>
                <a:schemeClr val="tx1"/>
              </a:solidFill>
            </a:endParaRPr>
          </a:p>
        </p:txBody>
      </p:sp>
    </p:spTree>
    <p:extLst>
      <p:ext uri="{BB962C8B-B14F-4D97-AF65-F5344CB8AC3E}">
        <p14:creationId xmlns:p14="http://schemas.microsoft.com/office/powerpoint/2010/main" val="1484060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26517108"/>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5681473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47</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133600"/>
            <a:ext cx="6083300" cy="1670050"/>
          </a:xfrm>
          <a:prstGeom prst="rect">
            <a:avLst/>
          </a:prstGeom>
          <a:solidFill>
            <a:schemeClr val="bg1"/>
          </a:solidFill>
          <a:ln>
            <a:noFill/>
          </a:ln>
          <a:effectLst/>
        </p:spPr>
      </p:pic>
    </p:spTree>
    <p:extLst>
      <p:ext uri="{BB962C8B-B14F-4D97-AF65-F5344CB8AC3E}">
        <p14:creationId xmlns:p14="http://schemas.microsoft.com/office/powerpoint/2010/main" val="16593897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46638350"/>
              </p:ext>
            </p:extLst>
          </p:nvPr>
        </p:nvGraphicFramePr>
        <p:xfrm>
          <a:off x="152400" y="1371600"/>
          <a:ext cx="87630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Frequency of Required External Testing in Mathematics Classes, by Grade Range</a:t>
            </a:r>
            <a:endParaRPr lang="en-US" dirty="0">
              <a:solidFill>
                <a:schemeClr val="tx1"/>
              </a:solidFill>
            </a:endParaRPr>
          </a:p>
        </p:txBody>
      </p:sp>
    </p:spTree>
    <p:extLst>
      <p:ext uri="{BB962C8B-B14F-4D97-AF65-F5344CB8AC3E}">
        <p14:creationId xmlns:p14="http://schemas.microsoft.com/office/powerpoint/2010/main" val="13130534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49–51 </a:t>
            </a:r>
          </a:p>
          <a:p>
            <a:pPr lvl="0">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828800"/>
            <a:ext cx="6083300" cy="2908300"/>
          </a:xfrm>
          <a:prstGeom prst="rect">
            <a:avLst/>
          </a:prstGeom>
          <a:solidFill>
            <a:schemeClr val="bg1"/>
          </a:solidFill>
          <a:ln>
            <a:noFill/>
          </a:ln>
          <a:effectLst/>
        </p:spPr>
      </p:pic>
    </p:spTree>
    <p:extLst>
      <p:ext uri="{BB962C8B-B14F-4D97-AF65-F5344CB8AC3E}">
        <p14:creationId xmlns:p14="http://schemas.microsoft.com/office/powerpoint/2010/main" val="31848044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04701498"/>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Mathematics Classes Required to Take External Assessments Two or More Times per Year, by Prior Achievement Level of Class</a:t>
            </a:r>
            <a:endParaRPr lang="en-US" dirty="0">
              <a:solidFill>
                <a:schemeClr val="tx1"/>
              </a:solidFill>
            </a:endParaRPr>
          </a:p>
        </p:txBody>
      </p:sp>
    </p:spTree>
    <p:extLst>
      <p:ext uri="{BB962C8B-B14F-4D97-AF65-F5344CB8AC3E}">
        <p14:creationId xmlns:p14="http://schemas.microsoft.com/office/powerpoint/2010/main" val="1022984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3915980"/>
              </p:ext>
            </p:extLst>
          </p:nvPr>
        </p:nvGraphicFramePr>
        <p:xfrm>
          <a:off x="304800" y="1417638"/>
          <a:ext cx="82296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04800" y="274638"/>
            <a:ext cx="86868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Elementary</a:t>
            </a:r>
            <a:r>
              <a:rPr kumimoji="0" lang="en-US" sz="4400" b="0" i="0" u="none" strike="noStrike" kern="1200" cap="none" spc="0" normalizeH="0" noProof="0" dirty="0" smtClean="0">
                <a:ln>
                  <a:noFill/>
                </a:ln>
                <a:solidFill>
                  <a:schemeClr val="tx1"/>
                </a:solidFill>
                <a:effectLst/>
                <a:uLnTx/>
                <a:uFillTx/>
                <a:latin typeface="Calibri"/>
              </a:rPr>
              <a:t> School Mathematics </a:t>
            </a:r>
            <a:r>
              <a:rPr lang="en-US" dirty="0">
                <a:solidFill>
                  <a:schemeClr val="tx1"/>
                </a:solidFill>
              </a:rPr>
              <a:t>Classes in Which Teachers Report Having Strong Control Over Various </a:t>
            </a:r>
            <a:r>
              <a:rPr lang="en-US" dirty="0" smtClean="0">
                <a:solidFill>
                  <a:schemeClr val="tx1"/>
                </a:solidFill>
              </a:rPr>
              <a:t>Decisions</a:t>
            </a:r>
            <a:endParaRPr lang="en-US" dirty="0">
              <a:solidFill>
                <a:schemeClr val="tx1"/>
              </a:solidFill>
            </a:endParaRPr>
          </a:p>
        </p:txBody>
      </p:sp>
    </p:spTree>
    <p:extLst>
      <p:ext uri="{BB962C8B-B14F-4D97-AF65-F5344CB8AC3E}">
        <p14:creationId xmlns:p14="http://schemas.microsoft.com/office/powerpoint/2010/main" val="42749069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75752459"/>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prstClr val="black"/>
                </a:solidFill>
              </a:rPr>
              <a:t>Mathematics Classes Required to Take External Assessments Two or More Times per Year, by Percentage of </a:t>
            </a:r>
            <a:r>
              <a:rPr lang="en-US" dirty="0">
                <a:solidFill>
                  <a:prstClr val="black"/>
                </a:solidFill>
              </a:rPr>
              <a:t>Students in Class from Historically Underrepresented Race/Ethnicity Groups</a:t>
            </a:r>
          </a:p>
        </p:txBody>
      </p:sp>
    </p:spTree>
    <p:extLst>
      <p:ext uri="{BB962C8B-B14F-4D97-AF65-F5344CB8AC3E}">
        <p14:creationId xmlns:p14="http://schemas.microsoft.com/office/powerpoint/2010/main" val="22169777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64966975"/>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prstClr val="black"/>
                </a:solidFill>
              </a:rPr>
              <a:t>Mathematics Classes Required to Take External Assessments Two or More Times per Year, by Percentage of Students in School Eligible for Free/Reduced-Price Lunch</a:t>
            </a:r>
            <a:endParaRPr lang="en-US" dirty="0">
              <a:solidFill>
                <a:prstClr val="black"/>
              </a:solidFill>
            </a:endParaRPr>
          </a:p>
        </p:txBody>
      </p:sp>
    </p:spTree>
    <p:extLst>
      <p:ext uri="{BB962C8B-B14F-4D97-AF65-F5344CB8AC3E}">
        <p14:creationId xmlns:p14="http://schemas.microsoft.com/office/powerpoint/2010/main" val="4146160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71380647"/>
              </p:ext>
            </p:extLst>
          </p:nvPr>
        </p:nvGraphicFramePr>
        <p:xfrm>
          <a:off x="533400" y="1417638"/>
          <a:ext cx="8077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a:t>
            </a:r>
            <a:r>
              <a:rPr lang="en-US" dirty="0">
                <a:solidFill>
                  <a:schemeClr val="tx1"/>
                </a:solidFill>
              </a:rPr>
              <a:t>Classes in Which Teachers Report Having Strong Control Over Various </a:t>
            </a:r>
            <a:r>
              <a:rPr lang="en-US" dirty="0" smtClean="0">
                <a:solidFill>
                  <a:schemeClr val="tx1"/>
                </a:solidFill>
              </a:rPr>
              <a:t>Decisions</a:t>
            </a:r>
            <a:endParaRPr lang="en-US" dirty="0">
              <a:solidFill>
                <a:schemeClr val="tx1"/>
              </a:solidFill>
            </a:endParaRPr>
          </a:p>
        </p:txBody>
      </p:sp>
    </p:spTree>
    <p:extLst>
      <p:ext uri="{BB962C8B-B14F-4D97-AF65-F5344CB8AC3E}">
        <p14:creationId xmlns:p14="http://schemas.microsoft.com/office/powerpoint/2010/main" val="954721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80366108"/>
              </p:ext>
            </p:extLst>
          </p:nvPr>
        </p:nvGraphicFramePr>
        <p:xfrm>
          <a:off x="533400" y="1423335"/>
          <a:ext cx="78486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a:t>
            </a:r>
            <a:r>
              <a:rPr lang="en-US" dirty="0">
                <a:solidFill>
                  <a:schemeClr val="tx1"/>
                </a:solidFill>
              </a:rPr>
              <a:t>Classes in Which Teachers Report Having Strong Control Over Various Decisions</a:t>
            </a:r>
          </a:p>
        </p:txBody>
      </p:sp>
    </p:spTree>
    <p:extLst>
      <p:ext uri="{BB962C8B-B14F-4D97-AF65-F5344CB8AC3E}">
        <p14:creationId xmlns:p14="http://schemas.microsoft.com/office/powerpoint/2010/main" val="4156094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9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3050" y="2438400"/>
            <a:ext cx="6083300" cy="1581150"/>
          </a:xfrm>
          <a:prstGeom prst="rect">
            <a:avLst/>
          </a:prstGeom>
          <a:solidFill>
            <a:schemeClr val="bg1"/>
          </a:solidFill>
          <a:ln>
            <a:noFill/>
          </a:ln>
          <a:effectLst/>
        </p:spPr>
      </p:pic>
    </p:spTree>
    <p:extLst>
      <p:ext uri="{BB962C8B-B14F-4D97-AF65-F5344CB8AC3E}">
        <p14:creationId xmlns:p14="http://schemas.microsoft.com/office/powerpoint/2010/main" val="1103184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01450245"/>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Mathematics</a:t>
            </a:r>
            <a:r>
              <a:rPr kumimoji="0" lang="en-US" sz="4400" b="0" i="0" u="none" strike="noStrike" kern="1200" cap="none" spc="0" normalizeH="0" noProof="0" dirty="0" smtClean="0">
                <a:ln>
                  <a:noFill/>
                </a:ln>
                <a:solidFill>
                  <a:schemeClr val="tx1"/>
                </a:solidFill>
                <a:effectLst/>
                <a:uLnTx/>
                <a:uFillTx/>
                <a:latin typeface="Calibri"/>
              </a:rPr>
              <a:t> </a:t>
            </a:r>
            <a:r>
              <a:rPr kumimoji="0" lang="en-US" sz="4400" b="0" i="0" u="none" strike="noStrike" kern="1200" cap="none" spc="0" normalizeH="0" baseline="0" noProof="0" dirty="0" smtClean="0">
                <a:ln>
                  <a:noFill/>
                </a:ln>
                <a:solidFill>
                  <a:schemeClr val="tx1"/>
                </a:solidFill>
                <a:effectLst/>
                <a:uLnTx/>
                <a:uFillTx/>
                <a:latin typeface="Calibri"/>
              </a:rPr>
              <a:t>Class Mean Scores for Curriculum and Pedagogical </a:t>
            </a:r>
            <a:r>
              <a:rPr lang="en-US" dirty="0" smtClean="0">
                <a:solidFill>
                  <a:schemeClr val="tx1"/>
                </a:solidFill>
              </a:rPr>
              <a:t>Control Composites, by </a:t>
            </a:r>
            <a:r>
              <a:rPr lang="en-US" dirty="0">
                <a:solidFill>
                  <a:schemeClr val="tx1"/>
                </a:solidFill>
              </a:rPr>
              <a:t>Grade Range</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16541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5906</TotalTime>
  <Words>6296</Words>
  <Application>Microsoft Office PowerPoint</Application>
  <PresentationFormat>On-screen Show (4:3)</PresentationFormat>
  <Paragraphs>447</Paragraphs>
  <Slides>51</Slides>
  <Notes>51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302</cp:revision>
  <cp:lastPrinted>2014-01-24T16:42:24Z</cp:lastPrinted>
  <dcterms:created xsi:type="dcterms:W3CDTF">2013-08-29T15:42:43Z</dcterms:created>
  <dcterms:modified xsi:type="dcterms:W3CDTF">2014-01-29T17:17:48Z</dcterms:modified>
</cp:coreProperties>
</file>