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charts/chart3.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4.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5.xml" ContentType="application/vnd.openxmlformats-officedocument.drawingml.chart+xml"/>
  <Override PartName="/ppt/notesSlides/notesSlide13.xml" ContentType="application/vnd.openxmlformats-officedocument.presentationml.notesSlide+xml"/>
  <Override PartName="/ppt/charts/chart6.xml" ContentType="application/vnd.openxmlformats-officedocument.drawingml.chart+xml"/>
  <Override PartName="/ppt/notesSlides/notesSlide14.xml" ContentType="application/vnd.openxmlformats-officedocument.presentationml.notesSlide+xml"/>
  <Override PartName="/ppt/charts/chart7.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8.xml" ContentType="application/vnd.openxmlformats-officedocument.drawingml.chart+xml"/>
  <Override PartName="/ppt/notesSlides/notesSlide18.xml" ContentType="application/vnd.openxmlformats-officedocument.presentationml.notesSlide+xml"/>
  <Override PartName="/ppt/charts/chart9.xml" ContentType="application/vnd.openxmlformats-officedocument.drawingml.chart+xml"/>
  <Override PartName="/ppt/notesSlides/notesSlide19.xml" ContentType="application/vnd.openxmlformats-officedocument.presentationml.notesSlide+xml"/>
  <Override PartName="/ppt/charts/chart10.xml" ContentType="application/vnd.openxmlformats-officedocument.drawingml.chart+xml"/>
  <Override PartName="/ppt/notesSlides/notesSlide20.xml" ContentType="application/vnd.openxmlformats-officedocument.presentationml.notesSlide+xml"/>
  <Override PartName="/ppt/charts/chart11.xml" ContentType="application/vnd.openxmlformats-officedocument.drawingml.chart+xml"/>
  <Override PartName="/ppt/notesSlides/notesSlide21.xml" ContentType="application/vnd.openxmlformats-officedocument.presentationml.notesSlide+xml"/>
  <Override PartName="/ppt/charts/chart12.xml" ContentType="application/vnd.openxmlformats-officedocument.drawingml.chart+xml"/>
  <Override PartName="/ppt/notesSlides/notesSlide22.xml" ContentType="application/vnd.openxmlformats-officedocument.presentationml.notesSlide+xml"/>
  <Override PartName="/ppt/charts/chart13.xml" ContentType="application/vnd.openxmlformats-officedocument.drawingml.chart+xml"/>
  <Override PartName="/ppt/notesSlides/notesSlide23.xml" ContentType="application/vnd.openxmlformats-officedocument.presentationml.notesSlide+xml"/>
  <Override PartName="/ppt/charts/chart14.xml" ContentType="application/vnd.openxmlformats-officedocument.drawingml.chart+xml"/>
  <Override PartName="/ppt/notesSlides/notesSlide24.xml" ContentType="application/vnd.openxmlformats-officedocument.presentationml.notesSlide+xml"/>
  <Override PartName="/ppt/charts/chart15.xml" ContentType="application/vnd.openxmlformats-officedocument.drawingml.chart+xml"/>
  <Override PartName="/ppt/notesSlides/notesSlide25.xml" ContentType="application/vnd.openxmlformats-officedocument.presentationml.notesSlide+xml"/>
  <Override PartName="/ppt/charts/chart16.xml" ContentType="application/vnd.openxmlformats-officedocument.drawingml.chart+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7.xml" ContentType="application/vnd.openxmlformats-officedocument.drawingml.chart+xml"/>
  <Override PartName="/ppt/notesSlides/notesSlide28.xml" ContentType="application/vnd.openxmlformats-officedocument.presentationml.notesSlide+xml"/>
  <Override PartName="/ppt/charts/chart18.xml" ContentType="application/vnd.openxmlformats-officedocument.drawingml.chart+xml"/>
  <Override PartName="/ppt/notesSlides/notesSlide29.xml" ContentType="application/vnd.openxmlformats-officedocument.presentationml.notesSlide+xml"/>
  <Override PartName="/ppt/charts/chart19.xml" ContentType="application/vnd.openxmlformats-officedocument.drawingml.chart+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20.xml" ContentType="application/vnd.openxmlformats-officedocument.drawingml.chart+xml"/>
  <Override PartName="/ppt/notesSlides/notesSlide32.xml" ContentType="application/vnd.openxmlformats-officedocument.presentationml.notesSlide+xml"/>
  <Override PartName="/ppt/charts/chart21.xml" ContentType="application/vnd.openxmlformats-officedocument.drawingml.chart+xml"/>
  <Override PartName="/ppt/notesSlides/notesSlide33.xml" ContentType="application/vnd.openxmlformats-officedocument.presentationml.notesSlide+xml"/>
  <Override PartName="/ppt/charts/chart22.xml" ContentType="application/vnd.openxmlformats-officedocument.drawingml.chart+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rts/chart23.xml" ContentType="application/vnd.openxmlformats-officedocument.drawingml.chart+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rts/chart24.xml" ContentType="application/vnd.openxmlformats-officedocument.drawingml.chart+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rts/chart25.xml" ContentType="application/vnd.openxmlformats-officedocument.drawingml.chart+xml"/>
  <Override PartName="/ppt/notesSlides/notesSlide41.xml" ContentType="application/vnd.openxmlformats-officedocument.presentationml.notesSlide+xml"/>
  <Override PartName="/ppt/charts/chart26.xml" ContentType="application/vnd.openxmlformats-officedocument.drawingml.chart+xml"/>
  <Override PartName="/ppt/notesSlides/notesSlide42.xml" ContentType="application/vnd.openxmlformats-officedocument.presentationml.notesSlide+xml"/>
  <Override PartName="/ppt/charts/chart27.xml" ContentType="application/vnd.openxmlformats-officedocument.drawingml.chart+xml"/>
  <Override PartName="/ppt/notesSlides/notesSlide43.xml" ContentType="application/vnd.openxmlformats-officedocument.presentationml.notesSlide+xml"/>
  <Override PartName="/ppt/charts/chart28.xml" ContentType="application/vnd.openxmlformats-officedocument.drawingml.chart+xml"/>
  <Override PartName="/ppt/notesSlides/notesSlide44.xml" ContentType="application/vnd.openxmlformats-officedocument.presentationml.notesSlide+xml"/>
  <Override PartName="/ppt/charts/chart29.xml" ContentType="application/vnd.openxmlformats-officedocument.drawingml.chart+xml"/>
  <Override PartName="/ppt/notesSlides/notesSlide45.xml" ContentType="application/vnd.openxmlformats-officedocument.presentationml.notesSlide+xml"/>
  <Override PartName="/ppt/charts/chart30.xml" ContentType="application/vnd.openxmlformats-officedocument.drawingml.chart+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charts/chart31.xml" ContentType="application/vnd.openxmlformats-officedocument.drawingml.chart+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charts/chart32.xml" ContentType="application/vnd.openxmlformats-officedocument.drawingml.chart+xml"/>
  <Override PartName="/ppt/notesSlides/notesSlide50.xml" ContentType="application/vnd.openxmlformats-officedocument.presentationml.notesSlide+xml"/>
  <Override PartName="/ppt/charts/chart33.xml" ContentType="application/vnd.openxmlformats-officedocument.drawingml.chart+xml"/>
  <Override PartName="/ppt/notesSlides/notesSlide51.xml" ContentType="application/vnd.openxmlformats-officedocument.presentationml.notesSlide+xml"/>
  <Override PartName="/ppt/charts/chart3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3"/>
  </p:notesMasterIdLst>
  <p:sldIdLst>
    <p:sldId id="259" r:id="rId2"/>
    <p:sldId id="257" r:id="rId3"/>
    <p:sldId id="272" r:id="rId4"/>
    <p:sldId id="268" r:id="rId5"/>
    <p:sldId id="356" r:id="rId6"/>
    <p:sldId id="280" r:id="rId7"/>
    <p:sldId id="281" r:id="rId8"/>
    <p:sldId id="357" r:id="rId9"/>
    <p:sldId id="271" r:id="rId10"/>
    <p:sldId id="275" r:id="rId11"/>
    <p:sldId id="358" r:id="rId12"/>
    <p:sldId id="286" r:id="rId13"/>
    <p:sldId id="287" r:id="rId14"/>
    <p:sldId id="288" r:id="rId15"/>
    <p:sldId id="276" r:id="rId16"/>
    <p:sldId id="359" r:id="rId17"/>
    <p:sldId id="331" r:id="rId18"/>
    <p:sldId id="332" r:id="rId19"/>
    <p:sldId id="382" r:id="rId20"/>
    <p:sldId id="333" r:id="rId21"/>
    <p:sldId id="334" r:id="rId22"/>
    <p:sldId id="383" r:id="rId23"/>
    <p:sldId id="335" r:id="rId24"/>
    <p:sldId id="336" r:id="rId25"/>
    <p:sldId id="384" r:id="rId26"/>
    <p:sldId id="360" r:id="rId27"/>
    <p:sldId id="297" r:id="rId28"/>
    <p:sldId id="298" r:id="rId29"/>
    <p:sldId id="299" r:id="rId30"/>
    <p:sldId id="361" r:id="rId31"/>
    <p:sldId id="302" r:id="rId32"/>
    <p:sldId id="378" r:id="rId33"/>
    <p:sldId id="379" r:id="rId34"/>
    <p:sldId id="362" r:id="rId35"/>
    <p:sldId id="308" r:id="rId36"/>
    <p:sldId id="277" r:id="rId37"/>
    <p:sldId id="363" r:id="rId38"/>
    <p:sldId id="344" r:id="rId39"/>
    <p:sldId id="364" r:id="rId40"/>
    <p:sldId id="343" r:id="rId41"/>
    <p:sldId id="328" r:id="rId42"/>
    <p:sldId id="326" r:id="rId43"/>
    <p:sldId id="329" r:id="rId44"/>
    <p:sldId id="327" r:id="rId45"/>
    <p:sldId id="330" r:id="rId46"/>
    <p:sldId id="365" r:id="rId47"/>
    <p:sldId id="346" r:id="rId48"/>
    <p:sldId id="366" r:id="rId49"/>
    <p:sldId id="350" r:id="rId50"/>
    <p:sldId id="380" r:id="rId51"/>
    <p:sldId id="381" r:id="rId5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67771" autoAdjust="0"/>
  </p:normalViewPr>
  <p:slideViewPr>
    <p:cSldViewPr>
      <p:cViewPr>
        <p:scale>
          <a:sx n="75" d="100"/>
          <a:sy n="75" d="100"/>
        </p:scale>
        <p:origin x="-918" y="-72"/>
      </p:cViewPr>
      <p:guideLst>
        <p:guide orient="horz" pos="2160"/>
        <p:guide pos="2880"/>
      </p:guideLst>
    </p:cSldViewPr>
  </p:slideViewPr>
  <p:notesTextViewPr>
    <p:cViewPr>
      <p:scale>
        <a:sx n="1" d="1"/>
        <a:sy n="1" d="1"/>
      </p:scale>
      <p:origin x="0" y="2352"/>
    </p:cViewPr>
  </p:notesTextViewPr>
  <p:sorterViewPr>
    <p:cViewPr>
      <p:scale>
        <a:sx n="100" d="100"/>
        <a:sy n="100" d="100"/>
      </p:scale>
      <p:origin x="0" y="1015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3.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4.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Sheet1!$A$2:$A$7</c:f>
              <c:strCache>
                <c:ptCount val="6"/>
                <c:pt idx="0">
                  <c:v>Selecting textbooks/modules</c:v>
                </c:pt>
                <c:pt idx="1">
                  <c:v>Selecting content, topics, and skills to be taught</c:v>
                </c:pt>
                <c:pt idx="2">
                  <c:v>Determining course goals and objectives</c:v>
                </c:pt>
                <c:pt idx="3">
                  <c:v>Choosing criteria for grading student performance </c:v>
                </c:pt>
                <c:pt idx="4">
                  <c:v>Selecting teaching techniques </c:v>
                </c:pt>
                <c:pt idx="5">
                  <c:v>Determining the amount of homework to be assigned</c:v>
                </c:pt>
              </c:strCache>
            </c:strRef>
          </c:cat>
          <c:val>
            <c:numRef>
              <c:f>Sheet1!$B$2:$B$7</c:f>
              <c:numCache>
                <c:formatCode>General</c:formatCode>
                <c:ptCount val="6"/>
                <c:pt idx="0">
                  <c:v>5</c:v>
                </c:pt>
                <c:pt idx="1">
                  <c:v>10</c:v>
                </c:pt>
                <c:pt idx="2">
                  <c:v>14</c:v>
                </c:pt>
                <c:pt idx="3">
                  <c:v>43</c:v>
                </c:pt>
                <c:pt idx="4">
                  <c:v>53</c:v>
                </c:pt>
                <c:pt idx="5">
                  <c:v>64</c:v>
                </c:pt>
              </c:numCache>
            </c:numRef>
          </c:val>
        </c:ser>
        <c:dLbls>
          <c:showLegendKey val="0"/>
          <c:showVal val="0"/>
          <c:showCatName val="0"/>
          <c:showSerName val="0"/>
          <c:showPercent val="0"/>
          <c:showBubbleSize val="0"/>
        </c:dLbls>
        <c:gapWidth val="150"/>
        <c:axId val="33886208"/>
        <c:axId val="33887744"/>
      </c:barChart>
      <c:catAx>
        <c:axId val="33886208"/>
        <c:scaling>
          <c:orientation val="minMax"/>
        </c:scaling>
        <c:delete val="0"/>
        <c:axPos val="l"/>
        <c:majorTickMark val="out"/>
        <c:minorTickMark val="none"/>
        <c:tickLblPos val="nextTo"/>
        <c:txPr>
          <a:bodyPr/>
          <a:lstStyle/>
          <a:p>
            <a:pPr>
              <a:defRPr sz="1600"/>
            </a:pPr>
            <a:endParaRPr lang="en-US"/>
          </a:p>
        </c:txPr>
        <c:crossAx val="33887744"/>
        <c:crosses val="autoZero"/>
        <c:auto val="1"/>
        <c:lblAlgn val="ctr"/>
        <c:lblOffset val="100"/>
        <c:noMultiLvlLbl val="0"/>
      </c:catAx>
      <c:valAx>
        <c:axId val="33887744"/>
        <c:scaling>
          <c:orientation val="minMax"/>
          <c:max val="100"/>
        </c:scaling>
        <c:delete val="0"/>
        <c:axPos val="b"/>
        <c:title>
          <c:tx>
            <c:rich>
              <a:bodyPr rot="0" vert="horz"/>
              <a:lstStyle/>
              <a:p>
                <a:pPr>
                  <a:defRPr/>
                </a:pPr>
                <a:r>
                  <a:rPr lang="en-US" dirty="0" smtClean="0"/>
                  <a:t>Percent of Classes</a:t>
                </a:r>
                <a:endParaRPr lang="en-US" dirty="0"/>
              </a:p>
            </c:rich>
          </c:tx>
          <c:overlay val="0"/>
        </c:title>
        <c:numFmt formatCode="General" sourceLinked="1"/>
        <c:majorTickMark val="out"/>
        <c:minorTickMark val="none"/>
        <c:tickLblPos val="nextTo"/>
        <c:crossAx val="3388620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Weekly</c:v>
                </c:pt>
              </c:strCache>
            </c:strRef>
          </c:tx>
          <c:invertIfNegative val="0"/>
          <c:dLbls>
            <c:txPr>
              <a:bodyPr/>
              <a:lstStyle/>
              <a:p>
                <a:pPr>
                  <a:defRPr>
                    <a:solidFill>
                      <a:schemeClr val="tx1"/>
                    </a:solidFill>
                  </a:defRPr>
                </a:pPr>
                <a:endParaRPr lang="en-US"/>
              </a:p>
            </c:txPr>
            <c:showLegendKey val="0"/>
            <c:showVal val="1"/>
            <c:showCatName val="0"/>
            <c:showSerName val="0"/>
            <c:showPercent val="0"/>
            <c:showBubbleSize val="0"/>
            <c:showLeaderLines val="0"/>
          </c:dLbls>
          <c:cat>
            <c:strRef>
              <c:f>Sheet1!$A$2:$A$6</c:f>
              <c:strCache>
                <c:ptCount val="5"/>
                <c:pt idx="0">
                  <c:v>Have students attend presentations by guest speakers</c:v>
                </c:pt>
                <c:pt idx="1">
                  <c:v>Have students make formal presentations to the rest of the class</c:v>
                </c:pt>
                <c:pt idx="2">
                  <c:v>Have students practice for standardized tests</c:v>
                </c:pt>
                <c:pt idx="3">
                  <c:v>Give tests/quizzes that include constructed/open-ended items</c:v>
                </c:pt>
                <c:pt idx="4">
                  <c:v>Engage the class in project-based learning activities</c:v>
                </c:pt>
              </c:strCache>
            </c:strRef>
          </c:cat>
          <c:val>
            <c:numRef>
              <c:f>Sheet1!$B$2:$B$6</c:f>
              <c:numCache>
                <c:formatCode>General</c:formatCode>
                <c:ptCount val="5"/>
                <c:pt idx="0">
                  <c:v>3</c:v>
                </c:pt>
                <c:pt idx="1">
                  <c:v>12</c:v>
                </c:pt>
                <c:pt idx="2">
                  <c:v>19</c:v>
                </c:pt>
                <c:pt idx="3">
                  <c:v>21</c:v>
                </c:pt>
                <c:pt idx="4">
                  <c:v>30</c:v>
                </c:pt>
              </c:numCache>
            </c:numRef>
          </c:val>
        </c:ser>
        <c:dLbls>
          <c:showLegendKey val="0"/>
          <c:showVal val="0"/>
          <c:showCatName val="0"/>
          <c:showSerName val="0"/>
          <c:showPercent val="0"/>
          <c:showBubbleSize val="0"/>
        </c:dLbls>
        <c:gapWidth val="150"/>
        <c:axId val="34854016"/>
        <c:axId val="34855552"/>
      </c:barChart>
      <c:catAx>
        <c:axId val="34854016"/>
        <c:scaling>
          <c:orientation val="minMax"/>
        </c:scaling>
        <c:delete val="0"/>
        <c:axPos val="l"/>
        <c:numFmt formatCode="General" sourceLinked="1"/>
        <c:majorTickMark val="out"/>
        <c:minorTickMark val="none"/>
        <c:tickLblPos val="nextTo"/>
        <c:txPr>
          <a:bodyPr/>
          <a:lstStyle/>
          <a:p>
            <a:pPr>
              <a:defRPr sz="1800"/>
            </a:pPr>
            <a:endParaRPr lang="en-US"/>
          </a:p>
        </c:txPr>
        <c:crossAx val="34855552"/>
        <c:crosses val="autoZero"/>
        <c:auto val="1"/>
        <c:lblAlgn val="ctr"/>
        <c:lblOffset val="100"/>
        <c:noMultiLvlLbl val="0"/>
      </c:catAx>
      <c:valAx>
        <c:axId val="34855552"/>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3485401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Weekly</c:v>
                </c:pt>
              </c:strCache>
            </c:strRef>
          </c:tx>
          <c:invertIfNegative val="0"/>
          <c:dLbls>
            <c:txPr>
              <a:bodyPr/>
              <a:lstStyle/>
              <a:p>
                <a:pPr>
                  <a:defRPr>
                    <a:solidFill>
                      <a:schemeClr val="tx1"/>
                    </a:solidFill>
                  </a:defRPr>
                </a:pPr>
                <a:endParaRPr lang="en-US"/>
              </a:p>
            </c:txPr>
            <c:showLegendKey val="0"/>
            <c:showVal val="1"/>
            <c:showCatName val="0"/>
            <c:showSerName val="0"/>
            <c:showPercent val="0"/>
            <c:showBubbleSize val="0"/>
            <c:showLeaderLines val="0"/>
          </c:dLbls>
          <c:cat>
            <c:strRef>
              <c:f>Sheet1!$A$2:$A$6</c:f>
              <c:strCache>
                <c:ptCount val="5"/>
                <c:pt idx="0">
                  <c:v>Do hands-on/laboratory activities</c:v>
                </c:pt>
                <c:pt idx="1">
                  <c:v>Require students to supply evidence for claims</c:v>
                </c:pt>
                <c:pt idx="2">
                  <c:v>Have students work in small groups</c:v>
                </c:pt>
                <c:pt idx="3">
                  <c:v>Engage the whole class in discussions</c:v>
                </c:pt>
                <c:pt idx="4">
                  <c:v>Explain science ideas to the whole class</c:v>
                </c:pt>
              </c:strCache>
            </c:strRef>
          </c:cat>
          <c:val>
            <c:numRef>
              <c:f>Sheet1!$B$2:$B$6</c:f>
              <c:numCache>
                <c:formatCode>General</c:formatCode>
                <c:ptCount val="5"/>
                <c:pt idx="0">
                  <c:v>62</c:v>
                </c:pt>
                <c:pt idx="1">
                  <c:v>64</c:v>
                </c:pt>
                <c:pt idx="2">
                  <c:v>79</c:v>
                </c:pt>
                <c:pt idx="3">
                  <c:v>92</c:v>
                </c:pt>
                <c:pt idx="4">
                  <c:v>96</c:v>
                </c:pt>
              </c:numCache>
            </c:numRef>
          </c:val>
        </c:ser>
        <c:dLbls>
          <c:showLegendKey val="0"/>
          <c:showVal val="0"/>
          <c:showCatName val="0"/>
          <c:showSerName val="0"/>
          <c:showPercent val="0"/>
          <c:showBubbleSize val="0"/>
        </c:dLbls>
        <c:gapWidth val="150"/>
        <c:axId val="34898688"/>
        <c:axId val="34900224"/>
      </c:barChart>
      <c:catAx>
        <c:axId val="34898688"/>
        <c:scaling>
          <c:orientation val="minMax"/>
        </c:scaling>
        <c:delete val="0"/>
        <c:axPos val="l"/>
        <c:majorTickMark val="out"/>
        <c:minorTickMark val="none"/>
        <c:tickLblPos val="nextTo"/>
        <c:txPr>
          <a:bodyPr/>
          <a:lstStyle/>
          <a:p>
            <a:pPr>
              <a:defRPr sz="1800"/>
            </a:pPr>
            <a:endParaRPr lang="en-US"/>
          </a:p>
        </c:txPr>
        <c:crossAx val="34900224"/>
        <c:crosses val="autoZero"/>
        <c:auto val="1"/>
        <c:lblAlgn val="ctr"/>
        <c:lblOffset val="100"/>
        <c:noMultiLvlLbl val="0"/>
      </c:catAx>
      <c:valAx>
        <c:axId val="34900224"/>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3489868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Weekly</c:v>
                </c:pt>
              </c:strCache>
            </c:strRef>
          </c:tx>
          <c:invertIfNegative val="0"/>
          <c:dLbls>
            <c:txPr>
              <a:bodyPr/>
              <a:lstStyle/>
              <a:p>
                <a:pPr>
                  <a:defRPr>
                    <a:solidFill>
                      <a:schemeClr val="tx1"/>
                    </a:solidFill>
                  </a:defRPr>
                </a:pPr>
                <a:endParaRPr lang="en-US"/>
              </a:p>
            </c:txPr>
            <c:showLegendKey val="0"/>
            <c:showVal val="1"/>
            <c:showCatName val="0"/>
            <c:showSerName val="0"/>
            <c:showPercent val="0"/>
            <c:showBubbleSize val="0"/>
            <c:showLeaderLines val="0"/>
          </c:dLbls>
          <c:cat>
            <c:strRef>
              <c:f>Sheet1!$A$2:$A$6</c:f>
              <c:strCache>
                <c:ptCount val="5"/>
                <c:pt idx="0">
                  <c:v>Give tests and/or quizzes that are predominantly short-answer </c:v>
                </c:pt>
                <c:pt idx="1">
                  <c:v>Have students write their reflections </c:v>
                </c:pt>
                <c:pt idx="2">
                  <c:v>Focus on literacy skills</c:v>
                </c:pt>
                <c:pt idx="3">
                  <c:v>Have students represent data in tables/graphs</c:v>
                </c:pt>
                <c:pt idx="4">
                  <c:v>Have students read from a textbook</c:v>
                </c:pt>
              </c:strCache>
            </c:strRef>
          </c:cat>
          <c:val>
            <c:numRef>
              <c:f>Sheet1!$B$2:$B$6</c:f>
              <c:numCache>
                <c:formatCode>General</c:formatCode>
                <c:ptCount val="5"/>
                <c:pt idx="0">
                  <c:v>44</c:v>
                </c:pt>
                <c:pt idx="1">
                  <c:v>44</c:v>
                </c:pt>
                <c:pt idx="2">
                  <c:v>44</c:v>
                </c:pt>
                <c:pt idx="3">
                  <c:v>54</c:v>
                </c:pt>
                <c:pt idx="4">
                  <c:v>56</c:v>
                </c:pt>
              </c:numCache>
            </c:numRef>
          </c:val>
        </c:ser>
        <c:dLbls>
          <c:showLegendKey val="0"/>
          <c:showVal val="0"/>
          <c:showCatName val="0"/>
          <c:showSerName val="0"/>
          <c:showPercent val="0"/>
          <c:showBubbleSize val="0"/>
        </c:dLbls>
        <c:gapWidth val="150"/>
        <c:axId val="34983936"/>
        <c:axId val="34985472"/>
      </c:barChart>
      <c:catAx>
        <c:axId val="34983936"/>
        <c:scaling>
          <c:orientation val="minMax"/>
        </c:scaling>
        <c:delete val="0"/>
        <c:axPos val="l"/>
        <c:numFmt formatCode="General" sourceLinked="1"/>
        <c:majorTickMark val="out"/>
        <c:minorTickMark val="none"/>
        <c:tickLblPos val="nextTo"/>
        <c:txPr>
          <a:bodyPr/>
          <a:lstStyle/>
          <a:p>
            <a:pPr>
              <a:defRPr sz="1800"/>
            </a:pPr>
            <a:endParaRPr lang="en-US"/>
          </a:p>
        </c:txPr>
        <c:crossAx val="34985472"/>
        <c:crosses val="autoZero"/>
        <c:auto val="1"/>
        <c:lblAlgn val="ctr"/>
        <c:lblOffset val="100"/>
        <c:noMultiLvlLbl val="0"/>
      </c:catAx>
      <c:valAx>
        <c:axId val="34985472"/>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3498393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Weekly</c:v>
                </c:pt>
              </c:strCache>
            </c:strRef>
          </c:tx>
          <c:invertIfNegative val="0"/>
          <c:dLbls>
            <c:txPr>
              <a:bodyPr/>
              <a:lstStyle/>
              <a:p>
                <a:pPr>
                  <a:defRPr>
                    <a:solidFill>
                      <a:schemeClr val="tx1"/>
                    </a:solidFill>
                  </a:defRPr>
                </a:pPr>
                <a:endParaRPr lang="en-US"/>
              </a:p>
            </c:txPr>
            <c:showLegendKey val="0"/>
            <c:showVal val="1"/>
            <c:showCatName val="0"/>
            <c:showSerName val="0"/>
            <c:showPercent val="0"/>
            <c:showBubbleSize val="0"/>
            <c:showLeaderLines val="0"/>
          </c:dLbls>
          <c:cat>
            <c:strRef>
              <c:f>Sheet1!$A$2:$A$6</c:f>
              <c:strCache>
                <c:ptCount val="5"/>
                <c:pt idx="0">
                  <c:v>Have students attend presentations by guest speakers </c:v>
                </c:pt>
                <c:pt idx="1">
                  <c:v>Have students make formal presentations to the rest of the class</c:v>
                </c:pt>
                <c:pt idx="2">
                  <c:v>Have students practice for standardized tests</c:v>
                </c:pt>
                <c:pt idx="3">
                  <c:v>Engage the class in project-based learning activities</c:v>
                </c:pt>
                <c:pt idx="4">
                  <c:v>Give tests/quizzes that include constructed/open-ended items</c:v>
                </c:pt>
              </c:strCache>
            </c:strRef>
          </c:cat>
          <c:val>
            <c:numRef>
              <c:f>Sheet1!$B$2:$B$6</c:f>
              <c:numCache>
                <c:formatCode>General</c:formatCode>
                <c:ptCount val="5"/>
                <c:pt idx="0">
                  <c:v>3</c:v>
                </c:pt>
                <c:pt idx="1">
                  <c:v>10</c:v>
                </c:pt>
                <c:pt idx="2">
                  <c:v>23</c:v>
                </c:pt>
                <c:pt idx="3">
                  <c:v>23</c:v>
                </c:pt>
                <c:pt idx="4">
                  <c:v>36</c:v>
                </c:pt>
              </c:numCache>
            </c:numRef>
          </c:val>
        </c:ser>
        <c:dLbls>
          <c:showLegendKey val="0"/>
          <c:showVal val="0"/>
          <c:showCatName val="0"/>
          <c:showSerName val="0"/>
          <c:showPercent val="0"/>
          <c:showBubbleSize val="0"/>
        </c:dLbls>
        <c:gapWidth val="150"/>
        <c:axId val="90930560"/>
        <c:axId val="90940544"/>
      </c:barChart>
      <c:catAx>
        <c:axId val="90930560"/>
        <c:scaling>
          <c:orientation val="minMax"/>
        </c:scaling>
        <c:delete val="0"/>
        <c:axPos val="l"/>
        <c:numFmt formatCode="General" sourceLinked="1"/>
        <c:majorTickMark val="out"/>
        <c:minorTickMark val="none"/>
        <c:tickLblPos val="nextTo"/>
        <c:txPr>
          <a:bodyPr/>
          <a:lstStyle/>
          <a:p>
            <a:pPr>
              <a:defRPr sz="1800"/>
            </a:pPr>
            <a:endParaRPr lang="en-US"/>
          </a:p>
        </c:txPr>
        <c:crossAx val="90940544"/>
        <c:crosses val="autoZero"/>
        <c:auto val="1"/>
        <c:lblAlgn val="ctr"/>
        <c:lblOffset val="100"/>
        <c:noMultiLvlLbl val="0"/>
      </c:catAx>
      <c:valAx>
        <c:axId val="90940544"/>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9093056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Weekly</c:v>
                </c:pt>
              </c:strCache>
            </c:strRef>
          </c:tx>
          <c:invertIfNegative val="0"/>
          <c:dLbls>
            <c:txPr>
              <a:bodyPr/>
              <a:lstStyle/>
              <a:p>
                <a:pPr>
                  <a:defRPr>
                    <a:solidFill>
                      <a:schemeClr val="tx1"/>
                    </a:solidFill>
                  </a:defRPr>
                </a:pPr>
                <a:endParaRPr lang="en-US"/>
              </a:p>
            </c:txPr>
            <c:showLegendKey val="0"/>
            <c:showVal val="1"/>
            <c:showCatName val="0"/>
            <c:showSerName val="0"/>
            <c:showPercent val="0"/>
            <c:showBubbleSize val="0"/>
            <c:showLeaderLines val="0"/>
          </c:dLbls>
          <c:cat>
            <c:strRef>
              <c:f>Sheet1!$A$2:$A$6</c:f>
              <c:strCache>
                <c:ptCount val="5"/>
                <c:pt idx="0">
                  <c:v>Require students to supply evidence for claims</c:v>
                </c:pt>
                <c:pt idx="1">
                  <c:v>Do hands-on/laboratory activities</c:v>
                </c:pt>
                <c:pt idx="2">
                  <c:v>Engage the whole class in discussions</c:v>
                </c:pt>
                <c:pt idx="3">
                  <c:v>Have students work in small groups</c:v>
                </c:pt>
                <c:pt idx="4">
                  <c:v>Explain science ideas to the whole class</c:v>
                </c:pt>
              </c:strCache>
            </c:strRef>
          </c:cat>
          <c:val>
            <c:numRef>
              <c:f>Sheet1!$B$2:$B$6</c:f>
              <c:numCache>
                <c:formatCode>General</c:formatCode>
                <c:ptCount val="5"/>
                <c:pt idx="0">
                  <c:v>61</c:v>
                </c:pt>
                <c:pt idx="1">
                  <c:v>70</c:v>
                </c:pt>
                <c:pt idx="2">
                  <c:v>83</c:v>
                </c:pt>
                <c:pt idx="3">
                  <c:v>83</c:v>
                </c:pt>
                <c:pt idx="4">
                  <c:v>95</c:v>
                </c:pt>
              </c:numCache>
            </c:numRef>
          </c:val>
        </c:ser>
        <c:dLbls>
          <c:showLegendKey val="0"/>
          <c:showVal val="0"/>
          <c:showCatName val="0"/>
          <c:showSerName val="0"/>
          <c:showPercent val="0"/>
          <c:showBubbleSize val="0"/>
        </c:dLbls>
        <c:gapWidth val="150"/>
        <c:axId val="91012096"/>
        <c:axId val="91042560"/>
      </c:barChart>
      <c:catAx>
        <c:axId val="91012096"/>
        <c:scaling>
          <c:orientation val="minMax"/>
        </c:scaling>
        <c:delete val="0"/>
        <c:axPos val="l"/>
        <c:majorTickMark val="out"/>
        <c:minorTickMark val="none"/>
        <c:tickLblPos val="nextTo"/>
        <c:txPr>
          <a:bodyPr/>
          <a:lstStyle/>
          <a:p>
            <a:pPr>
              <a:defRPr sz="1800"/>
            </a:pPr>
            <a:endParaRPr lang="en-US"/>
          </a:p>
        </c:txPr>
        <c:crossAx val="91042560"/>
        <c:crosses val="autoZero"/>
        <c:auto val="1"/>
        <c:lblAlgn val="ctr"/>
        <c:lblOffset val="100"/>
        <c:noMultiLvlLbl val="0"/>
      </c:catAx>
      <c:valAx>
        <c:axId val="91042560"/>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9101209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Weekly</c:v>
                </c:pt>
              </c:strCache>
            </c:strRef>
          </c:tx>
          <c:invertIfNegative val="0"/>
          <c:dLbls>
            <c:txPr>
              <a:bodyPr/>
              <a:lstStyle/>
              <a:p>
                <a:pPr>
                  <a:defRPr>
                    <a:solidFill>
                      <a:schemeClr val="tx1"/>
                    </a:solidFill>
                  </a:defRPr>
                </a:pPr>
                <a:endParaRPr lang="en-US"/>
              </a:p>
            </c:txPr>
            <c:showLegendKey val="0"/>
            <c:showVal val="1"/>
            <c:showCatName val="0"/>
            <c:showSerName val="0"/>
            <c:showPercent val="0"/>
            <c:showBubbleSize val="0"/>
            <c:showLeaderLines val="0"/>
          </c:dLbls>
          <c:cat>
            <c:strRef>
              <c:f>Sheet1!$A$2:$A$6</c:f>
              <c:strCache>
                <c:ptCount val="5"/>
                <c:pt idx="0">
                  <c:v>Focus on literacy skills</c:v>
                </c:pt>
                <c:pt idx="1">
                  <c:v>Have students read from a textbook</c:v>
                </c:pt>
                <c:pt idx="2">
                  <c:v>Give tests/quizzes that include constructed/open-ended items</c:v>
                </c:pt>
                <c:pt idx="3">
                  <c:v>Give tests and/or quizzes that are predominantly short-answer </c:v>
                </c:pt>
                <c:pt idx="4">
                  <c:v>Have students represent data in tables/graphs</c:v>
                </c:pt>
              </c:strCache>
            </c:strRef>
          </c:cat>
          <c:val>
            <c:numRef>
              <c:f>Sheet1!$B$2:$B$6</c:f>
              <c:numCache>
                <c:formatCode>General</c:formatCode>
                <c:ptCount val="5"/>
                <c:pt idx="0">
                  <c:v>25</c:v>
                </c:pt>
                <c:pt idx="1">
                  <c:v>37</c:v>
                </c:pt>
                <c:pt idx="2">
                  <c:v>40</c:v>
                </c:pt>
                <c:pt idx="3">
                  <c:v>44</c:v>
                </c:pt>
                <c:pt idx="4">
                  <c:v>58</c:v>
                </c:pt>
              </c:numCache>
            </c:numRef>
          </c:val>
        </c:ser>
        <c:dLbls>
          <c:showLegendKey val="0"/>
          <c:showVal val="0"/>
          <c:showCatName val="0"/>
          <c:showSerName val="0"/>
          <c:showPercent val="0"/>
          <c:showBubbleSize val="0"/>
        </c:dLbls>
        <c:gapWidth val="150"/>
        <c:axId val="91064960"/>
        <c:axId val="94396800"/>
      </c:barChart>
      <c:catAx>
        <c:axId val="91064960"/>
        <c:scaling>
          <c:orientation val="minMax"/>
        </c:scaling>
        <c:delete val="0"/>
        <c:axPos val="l"/>
        <c:numFmt formatCode="General" sourceLinked="1"/>
        <c:majorTickMark val="out"/>
        <c:minorTickMark val="none"/>
        <c:tickLblPos val="nextTo"/>
        <c:txPr>
          <a:bodyPr/>
          <a:lstStyle/>
          <a:p>
            <a:pPr>
              <a:defRPr sz="1800"/>
            </a:pPr>
            <a:endParaRPr lang="en-US"/>
          </a:p>
        </c:txPr>
        <c:crossAx val="94396800"/>
        <c:crosses val="autoZero"/>
        <c:auto val="1"/>
        <c:lblAlgn val="ctr"/>
        <c:lblOffset val="100"/>
        <c:noMultiLvlLbl val="0"/>
      </c:catAx>
      <c:valAx>
        <c:axId val="94396800"/>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9106496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Weekly</c:v>
                </c:pt>
              </c:strCache>
            </c:strRef>
          </c:tx>
          <c:invertIfNegative val="0"/>
          <c:dLbls>
            <c:txPr>
              <a:bodyPr/>
              <a:lstStyle/>
              <a:p>
                <a:pPr>
                  <a:defRPr>
                    <a:solidFill>
                      <a:schemeClr val="tx1"/>
                    </a:solidFill>
                  </a:defRPr>
                </a:pPr>
                <a:endParaRPr lang="en-US"/>
              </a:p>
            </c:txPr>
            <c:showLegendKey val="0"/>
            <c:showVal val="1"/>
            <c:showCatName val="0"/>
            <c:showSerName val="0"/>
            <c:showPercent val="0"/>
            <c:showBubbleSize val="0"/>
            <c:showLeaderLines val="0"/>
          </c:dLbls>
          <c:cat>
            <c:strRef>
              <c:f>Sheet1!$A$2:$A$6</c:f>
              <c:strCache>
                <c:ptCount val="5"/>
                <c:pt idx="0">
                  <c:v>Have students attend presentations by guest speakers </c:v>
                </c:pt>
                <c:pt idx="1">
                  <c:v>Have students make formal presentations to the rest of the class</c:v>
                </c:pt>
                <c:pt idx="2">
                  <c:v>Engage the class in project-based learning activities</c:v>
                </c:pt>
                <c:pt idx="3">
                  <c:v>Have students practice for standardized tests</c:v>
                </c:pt>
                <c:pt idx="4">
                  <c:v>Have students write their reflections </c:v>
                </c:pt>
              </c:strCache>
            </c:strRef>
          </c:cat>
          <c:val>
            <c:numRef>
              <c:f>Sheet1!$B$2:$B$6</c:f>
              <c:numCache>
                <c:formatCode>General</c:formatCode>
                <c:ptCount val="5"/>
                <c:pt idx="0">
                  <c:v>2</c:v>
                </c:pt>
                <c:pt idx="1">
                  <c:v>9</c:v>
                </c:pt>
                <c:pt idx="2">
                  <c:v>18</c:v>
                </c:pt>
                <c:pt idx="3">
                  <c:v>20</c:v>
                </c:pt>
                <c:pt idx="4">
                  <c:v>21</c:v>
                </c:pt>
              </c:numCache>
            </c:numRef>
          </c:val>
        </c:ser>
        <c:dLbls>
          <c:showLegendKey val="0"/>
          <c:showVal val="0"/>
          <c:showCatName val="0"/>
          <c:showSerName val="0"/>
          <c:showPercent val="0"/>
          <c:showBubbleSize val="0"/>
        </c:dLbls>
        <c:gapWidth val="150"/>
        <c:axId val="94537984"/>
        <c:axId val="94543872"/>
      </c:barChart>
      <c:catAx>
        <c:axId val="94537984"/>
        <c:scaling>
          <c:orientation val="minMax"/>
        </c:scaling>
        <c:delete val="0"/>
        <c:axPos val="l"/>
        <c:numFmt formatCode="General" sourceLinked="1"/>
        <c:majorTickMark val="out"/>
        <c:minorTickMark val="none"/>
        <c:tickLblPos val="nextTo"/>
        <c:txPr>
          <a:bodyPr/>
          <a:lstStyle/>
          <a:p>
            <a:pPr>
              <a:defRPr sz="1800"/>
            </a:pPr>
            <a:endParaRPr lang="en-US"/>
          </a:p>
        </c:txPr>
        <c:crossAx val="94543872"/>
        <c:crosses val="autoZero"/>
        <c:auto val="1"/>
        <c:lblAlgn val="ctr"/>
        <c:lblOffset val="100"/>
        <c:noMultiLvlLbl val="0"/>
      </c:catAx>
      <c:valAx>
        <c:axId val="94543872"/>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9453798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Sheet1!$A$2:$A$7</c:f>
              <c:strCache>
                <c:ptCount val="6"/>
                <c:pt idx="0">
                  <c:v>Hand-held computers </c:v>
                </c:pt>
                <c:pt idx="1">
                  <c:v>Probes for collecting data</c:v>
                </c:pt>
                <c:pt idx="2">
                  <c:v>Calculators</c:v>
                </c:pt>
                <c:pt idx="3">
                  <c:v>Classroom response system or “Clickers”</c:v>
                </c:pt>
                <c:pt idx="4">
                  <c:v>Personal computers, including laptops</c:v>
                </c:pt>
                <c:pt idx="5">
                  <c:v>Internet </c:v>
                </c:pt>
              </c:strCache>
            </c:strRef>
          </c:cat>
          <c:val>
            <c:numRef>
              <c:f>Sheet1!$B$2:$B$7</c:f>
              <c:numCache>
                <c:formatCode>General</c:formatCode>
                <c:ptCount val="6"/>
                <c:pt idx="0">
                  <c:v>2</c:v>
                </c:pt>
                <c:pt idx="1">
                  <c:v>7</c:v>
                </c:pt>
                <c:pt idx="2">
                  <c:v>8</c:v>
                </c:pt>
                <c:pt idx="3">
                  <c:v>8</c:v>
                </c:pt>
                <c:pt idx="4">
                  <c:v>21</c:v>
                </c:pt>
                <c:pt idx="5">
                  <c:v>31</c:v>
                </c:pt>
              </c:numCache>
            </c:numRef>
          </c:val>
        </c:ser>
        <c:dLbls>
          <c:showLegendKey val="0"/>
          <c:showVal val="0"/>
          <c:showCatName val="0"/>
          <c:showSerName val="0"/>
          <c:showPercent val="0"/>
          <c:showBubbleSize val="0"/>
        </c:dLbls>
        <c:gapWidth val="150"/>
        <c:axId val="94475008"/>
        <c:axId val="94476544"/>
      </c:barChart>
      <c:catAx>
        <c:axId val="94475008"/>
        <c:scaling>
          <c:orientation val="minMax"/>
        </c:scaling>
        <c:delete val="0"/>
        <c:axPos val="l"/>
        <c:numFmt formatCode="General" sourceLinked="1"/>
        <c:majorTickMark val="out"/>
        <c:minorTickMark val="none"/>
        <c:tickLblPos val="nextTo"/>
        <c:txPr>
          <a:bodyPr/>
          <a:lstStyle/>
          <a:p>
            <a:pPr>
              <a:defRPr sz="1600"/>
            </a:pPr>
            <a:endParaRPr lang="en-US"/>
          </a:p>
        </c:txPr>
        <c:crossAx val="94476544"/>
        <c:crosses val="autoZero"/>
        <c:auto val="1"/>
        <c:lblAlgn val="ctr"/>
        <c:lblOffset val="100"/>
        <c:noMultiLvlLbl val="0"/>
      </c:catAx>
      <c:valAx>
        <c:axId val="94476544"/>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9447500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Sheet1!$A$2:$A$7</c:f>
              <c:strCache>
                <c:ptCount val="6"/>
                <c:pt idx="0">
                  <c:v>Graphing calculators</c:v>
                </c:pt>
                <c:pt idx="1">
                  <c:v>Probes for collecting data</c:v>
                </c:pt>
                <c:pt idx="2">
                  <c:v>Hand-held computers </c:v>
                </c:pt>
                <c:pt idx="3">
                  <c:v>Classroom response system or “Clickers”</c:v>
                </c:pt>
                <c:pt idx="4">
                  <c:v>Personal computers, including laptops</c:v>
                </c:pt>
                <c:pt idx="5">
                  <c:v>Internet </c:v>
                </c:pt>
              </c:strCache>
            </c:strRef>
          </c:cat>
          <c:val>
            <c:numRef>
              <c:f>Sheet1!$B$2:$B$7</c:f>
              <c:numCache>
                <c:formatCode>General</c:formatCode>
                <c:ptCount val="6"/>
                <c:pt idx="0">
                  <c:v>2</c:v>
                </c:pt>
                <c:pt idx="1">
                  <c:v>2</c:v>
                </c:pt>
                <c:pt idx="2">
                  <c:v>4</c:v>
                </c:pt>
                <c:pt idx="3">
                  <c:v>6</c:v>
                </c:pt>
                <c:pt idx="4">
                  <c:v>23</c:v>
                </c:pt>
                <c:pt idx="5">
                  <c:v>32</c:v>
                </c:pt>
              </c:numCache>
            </c:numRef>
          </c:val>
        </c:ser>
        <c:dLbls>
          <c:showLegendKey val="0"/>
          <c:showVal val="0"/>
          <c:showCatName val="0"/>
          <c:showSerName val="0"/>
          <c:showPercent val="0"/>
          <c:showBubbleSize val="0"/>
        </c:dLbls>
        <c:gapWidth val="150"/>
        <c:axId val="95670656"/>
        <c:axId val="95672192"/>
      </c:barChart>
      <c:catAx>
        <c:axId val="95670656"/>
        <c:scaling>
          <c:orientation val="minMax"/>
        </c:scaling>
        <c:delete val="0"/>
        <c:axPos val="l"/>
        <c:numFmt formatCode="General" sourceLinked="1"/>
        <c:majorTickMark val="out"/>
        <c:minorTickMark val="none"/>
        <c:tickLblPos val="nextTo"/>
        <c:txPr>
          <a:bodyPr/>
          <a:lstStyle/>
          <a:p>
            <a:pPr>
              <a:defRPr sz="1600"/>
            </a:pPr>
            <a:endParaRPr lang="en-US"/>
          </a:p>
        </c:txPr>
        <c:crossAx val="95672192"/>
        <c:crosses val="autoZero"/>
        <c:auto val="1"/>
        <c:lblAlgn val="ctr"/>
        <c:lblOffset val="100"/>
        <c:noMultiLvlLbl val="0"/>
      </c:catAx>
      <c:valAx>
        <c:axId val="95672192"/>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9567065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Sheet1!$A$2:$A$7</c:f>
              <c:strCache>
                <c:ptCount val="6"/>
                <c:pt idx="0">
                  <c:v>Classroom response system or “Clickers”</c:v>
                </c:pt>
                <c:pt idx="1">
                  <c:v>Probes for collecting data</c:v>
                </c:pt>
                <c:pt idx="2">
                  <c:v>Hand-held computers </c:v>
                </c:pt>
                <c:pt idx="3">
                  <c:v>Graphing calculators</c:v>
                </c:pt>
                <c:pt idx="4">
                  <c:v>Personal computers, including laptops</c:v>
                </c:pt>
                <c:pt idx="5">
                  <c:v>Internet </c:v>
                </c:pt>
              </c:strCache>
            </c:strRef>
          </c:cat>
          <c:val>
            <c:numRef>
              <c:f>Sheet1!$B$2:$B$7</c:f>
              <c:numCache>
                <c:formatCode>General</c:formatCode>
                <c:ptCount val="6"/>
                <c:pt idx="0">
                  <c:v>6</c:v>
                </c:pt>
                <c:pt idx="1">
                  <c:v>8</c:v>
                </c:pt>
                <c:pt idx="2">
                  <c:v>9</c:v>
                </c:pt>
                <c:pt idx="3">
                  <c:v>19</c:v>
                </c:pt>
                <c:pt idx="4">
                  <c:v>31</c:v>
                </c:pt>
                <c:pt idx="5">
                  <c:v>35</c:v>
                </c:pt>
              </c:numCache>
            </c:numRef>
          </c:val>
        </c:ser>
        <c:dLbls>
          <c:showLegendKey val="0"/>
          <c:showVal val="0"/>
          <c:showCatName val="0"/>
          <c:showSerName val="0"/>
          <c:showPercent val="0"/>
          <c:showBubbleSize val="0"/>
        </c:dLbls>
        <c:gapWidth val="150"/>
        <c:axId val="34783232"/>
        <c:axId val="34784768"/>
      </c:barChart>
      <c:catAx>
        <c:axId val="34783232"/>
        <c:scaling>
          <c:orientation val="minMax"/>
        </c:scaling>
        <c:delete val="0"/>
        <c:axPos val="l"/>
        <c:numFmt formatCode="General" sourceLinked="1"/>
        <c:majorTickMark val="out"/>
        <c:minorTickMark val="none"/>
        <c:tickLblPos val="nextTo"/>
        <c:txPr>
          <a:bodyPr/>
          <a:lstStyle/>
          <a:p>
            <a:pPr>
              <a:defRPr sz="1600"/>
            </a:pPr>
            <a:endParaRPr lang="en-US"/>
          </a:p>
        </c:txPr>
        <c:crossAx val="34784768"/>
        <c:crosses val="autoZero"/>
        <c:auto val="1"/>
        <c:lblAlgn val="ctr"/>
        <c:lblOffset val="100"/>
        <c:noMultiLvlLbl val="0"/>
      </c:catAx>
      <c:valAx>
        <c:axId val="34784768"/>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3478323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Sheet1!$A$2:$A$7</c:f>
              <c:strCache>
                <c:ptCount val="6"/>
                <c:pt idx="0">
                  <c:v>Selecting textbooks/modules</c:v>
                </c:pt>
                <c:pt idx="1">
                  <c:v>Selecting content, topics, and skills to be taught</c:v>
                </c:pt>
                <c:pt idx="2">
                  <c:v>Determining course goals and objectives</c:v>
                </c:pt>
                <c:pt idx="3">
                  <c:v>Choosing criteria for grading student performance </c:v>
                </c:pt>
                <c:pt idx="4">
                  <c:v>Selecting teaching techniques </c:v>
                </c:pt>
                <c:pt idx="5">
                  <c:v>Determining the amount of homework to be assigned</c:v>
                </c:pt>
              </c:strCache>
            </c:strRef>
          </c:cat>
          <c:val>
            <c:numRef>
              <c:f>Sheet1!$B$2:$B$7</c:f>
              <c:numCache>
                <c:formatCode>General</c:formatCode>
                <c:ptCount val="6"/>
                <c:pt idx="0">
                  <c:v>14</c:v>
                </c:pt>
                <c:pt idx="1">
                  <c:v>20</c:v>
                </c:pt>
                <c:pt idx="2">
                  <c:v>21</c:v>
                </c:pt>
                <c:pt idx="3">
                  <c:v>58</c:v>
                </c:pt>
                <c:pt idx="4">
                  <c:v>67</c:v>
                </c:pt>
                <c:pt idx="5">
                  <c:v>75</c:v>
                </c:pt>
              </c:numCache>
            </c:numRef>
          </c:val>
        </c:ser>
        <c:dLbls>
          <c:showLegendKey val="0"/>
          <c:showVal val="0"/>
          <c:showCatName val="0"/>
          <c:showSerName val="0"/>
          <c:showPercent val="0"/>
          <c:showBubbleSize val="0"/>
        </c:dLbls>
        <c:gapWidth val="150"/>
        <c:axId val="33897856"/>
        <c:axId val="34690176"/>
      </c:barChart>
      <c:catAx>
        <c:axId val="33897856"/>
        <c:scaling>
          <c:orientation val="minMax"/>
        </c:scaling>
        <c:delete val="0"/>
        <c:axPos val="l"/>
        <c:majorTickMark val="out"/>
        <c:minorTickMark val="none"/>
        <c:tickLblPos val="nextTo"/>
        <c:txPr>
          <a:bodyPr/>
          <a:lstStyle/>
          <a:p>
            <a:pPr>
              <a:defRPr sz="1600"/>
            </a:pPr>
            <a:endParaRPr lang="en-US"/>
          </a:p>
        </c:txPr>
        <c:crossAx val="34690176"/>
        <c:crosses val="autoZero"/>
        <c:auto val="1"/>
        <c:lblAlgn val="ctr"/>
        <c:lblOffset val="100"/>
        <c:noMultiLvlLbl val="0"/>
      </c:catAx>
      <c:valAx>
        <c:axId val="34690176"/>
        <c:scaling>
          <c:orientation val="minMax"/>
          <c:max val="100"/>
        </c:scaling>
        <c:delete val="0"/>
        <c:axPos val="b"/>
        <c:title>
          <c:tx>
            <c:rich>
              <a:bodyPr rot="0" vert="horz"/>
              <a:lstStyle/>
              <a:p>
                <a:pPr>
                  <a:defRPr/>
                </a:pPr>
                <a:r>
                  <a:rPr lang="en-US" dirty="0" smtClean="0"/>
                  <a:t>Percent of Classes</a:t>
                </a:r>
                <a:endParaRPr lang="en-US" dirty="0"/>
              </a:p>
            </c:rich>
          </c:tx>
          <c:overlay val="0"/>
        </c:title>
        <c:numFmt formatCode="General" sourceLinked="1"/>
        <c:majorTickMark val="out"/>
        <c:minorTickMark val="none"/>
        <c:tickLblPos val="nextTo"/>
        <c:crossAx val="3389785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Sheet1!$A$2:$A$10</c:f>
              <c:strCache>
                <c:ptCount val="9"/>
                <c:pt idx="0">
                  <c:v>Practicing for standardized tests</c:v>
                </c:pt>
                <c:pt idx="1">
                  <c:v>Test or quiz </c:v>
                </c:pt>
                <c:pt idx="2">
                  <c:v>Students using instructional technology</c:v>
                </c:pt>
                <c:pt idx="3">
                  <c:v>Teacher conducting a demonstration</c:v>
                </c:pt>
                <c:pt idx="4">
                  <c:v>Students completing worksheets</c:v>
                </c:pt>
                <c:pt idx="5">
                  <c:v>Students doing hands-on activities </c:v>
                </c:pt>
                <c:pt idx="6">
                  <c:v>Students reading about science </c:v>
                </c:pt>
                <c:pt idx="7">
                  <c:v>Teacher explaining an idea to whole class </c:v>
                </c:pt>
                <c:pt idx="8">
                  <c:v>Whole class discussion </c:v>
                </c:pt>
              </c:strCache>
            </c:strRef>
          </c:cat>
          <c:val>
            <c:numRef>
              <c:f>Sheet1!$B$2:$B$10</c:f>
              <c:numCache>
                <c:formatCode>General</c:formatCode>
                <c:ptCount val="9"/>
                <c:pt idx="0">
                  <c:v>5</c:v>
                </c:pt>
                <c:pt idx="1">
                  <c:v>12</c:v>
                </c:pt>
                <c:pt idx="2">
                  <c:v>22</c:v>
                </c:pt>
                <c:pt idx="3">
                  <c:v>40</c:v>
                </c:pt>
                <c:pt idx="4">
                  <c:v>43</c:v>
                </c:pt>
                <c:pt idx="5">
                  <c:v>52</c:v>
                </c:pt>
                <c:pt idx="6">
                  <c:v>53</c:v>
                </c:pt>
                <c:pt idx="7">
                  <c:v>89</c:v>
                </c:pt>
                <c:pt idx="8">
                  <c:v>91</c:v>
                </c:pt>
              </c:numCache>
            </c:numRef>
          </c:val>
        </c:ser>
        <c:dLbls>
          <c:showLegendKey val="0"/>
          <c:showVal val="0"/>
          <c:showCatName val="0"/>
          <c:showSerName val="0"/>
          <c:showPercent val="0"/>
          <c:showBubbleSize val="0"/>
        </c:dLbls>
        <c:gapWidth val="150"/>
        <c:axId val="98395648"/>
        <c:axId val="98397184"/>
      </c:barChart>
      <c:catAx>
        <c:axId val="98395648"/>
        <c:scaling>
          <c:orientation val="minMax"/>
        </c:scaling>
        <c:delete val="0"/>
        <c:axPos val="l"/>
        <c:numFmt formatCode="General" sourceLinked="1"/>
        <c:majorTickMark val="out"/>
        <c:minorTickMark val="none"/>
        <c:tickLblPos val="nextTo"/>
        <c:txPr>
          <a:bodyPr/>
          <a:lstStyle/>
          <a:p>
            <a:pPr>
              <a:defRPr sz="1800"/>
            </a:pPr>
            <a:endParaRPr lang="en-US"/>
          </a:p>
        </c:txPr>
        <c:crossAx val="98397184"/>
        <c:crosses val="autoZero"/>
        <c:auto val="1"/>
        <c:lblAlgn val="ctr"/>
        <c:lblOffset val="100"/>
        <c:noMultiLvlLbl val="0"/>
      </c:catAx>
      <c:valAx>
        <c:axId val="98397184"/>
        <c:scaling>
          <c:orientation val="minMax"/>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9839564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Sheet1!$A$2:$A$10</c:f>
              <c:strCache>
                <c:ptCount val="9"/>
                <c:pt idx="0">
                  <c:v>Practicing for standardized tests</c:v>
                </c:pt>
                <c:pt idx="1">
                  <c:v>Test or quiz </c:v>
                </c:pt>
                <c:pt idx="2">
                  <c:v>Students using instructional technology</c:v>
                </c:pt>
                <c:pt idx="3">
                  <c:v>Teacher conducting a demonstration</c:v>
                </c:pt>
                <c:pt idx="4">
                  <c:v>Students doing hands-on activities </c:v>
                </c:pt>
                <c:pt idx="5">
                  <c:v>Students reading about science </c:v>
                </c:pt>
                <c:pt idx="6">
                  <c:v>Students completing worksheets</c:v>
                </c:pt>
                <c:pt idx="7">
                  <c:v>Whole class discussion </c:v>
                </c:pt>
                <c:pt idx="8">
                  <c:v>Teacher explaining an idea to whole class </c:v>
                </c:pt>
              </c:strCache>
            </c:strRef>
          </c:cat>
          <c:val>
            <c:numRef>
              <c:f>Sheet1!$B$2:$B$10</c:f>
              <c:numCache>
                <c:formatCode>General</c:formatCode>
                <c:ptCount val="9"/>
                <c:pt idx="0">
                  <c:v>9</c:v>
                </c:pt>
                <c:pt idx="1">
                  <c:v>22</c:v>
                </c:pt>
                <c:pt idx="2">
                  <c:v>30</c:v>
                </c:pt>
                <c:pt idx="3">
                  <c:v>32</c:v>
                </c:pt>
                <c:pt idx="4">
                  <c:v>50</c:v>
                </c:pt>
                <c:pt idx="5">
                  <c:v>50</c:v>
                </c:pt>
                <c:pt idx="6">
                  <c:v>51</c:v>
                </c:pt>
                <c:pt idx="7">
                  <c:v>77</c:v>
                </c:pt>
                <c:pt idx="8">
                  <c:v>89</c:v>
                </c:pt>
              </c:numCache>
            </c:numRef>
          </c:val>
        </c:ser>
        <c:dLbls>
          <c:showLegendKey val="0"/>
          <c:showVal val="0"/>
          <c:showCatName val="0"/>
          <c:showSerName val="0"/>
          <c:showPercent val="0"/>
          <c:showBubbleSize val="0"/>
        </c:dLbls>
        <c:gapWidth val="150"/>
        <c:axId val="97985664"/>
        <c:axId val="97987200"/>
      </c:barChart>
      <c:catAx>
        <c:axId val="97985664"/>
        <c:scaling>
          <c:orientation val="minMax"/>
        </c:scaling>
        <c:delete val="0"/>
        <c:axPos val="l"/>
        <c:numFmt formatCode="General" sourceLinked="1"/>
        <c:majorTickMark val="out"/>
        <c:minorTickMark val="none"/>
        <c:tickLblPos val="nextTo"/>
        <c:txPr>
          <a:bodyPr/>
          <a:lstStyle/>
          <a:p>
            <a:pPr>
              <a:defRPr sz="1800"/>
            </a:pPr>
            <a:endParaRPr lang="en-US"/>
          </a:p>
        </c:txPr>
        <c:crossAx val="97987200"/>
        <c:crosses val="autoZero"/>
        <c:auto val="1"/>
        <c:lblAlgn val="ctr"/>
        <c:lblOffset val="100"/>
        <c:noMultiLvlLbl val="0"/>
      </c:catAx>
      <c:valAx>
        <c:axId val="97987200"/>
        <c:scaling>
          <c:orientation val="minMax"/>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9798566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Sheet1!$A$2:$A$10</c:f>
              <c:strCache>
                <c:ptCount val="9"/>
                <c:pt idx="0">
                  <c:v>Practicing for standardized tests</c:v>
                </c:pt>
                <c:pt idx="1">
                  <c:v>Test or quiz </c:v>
                </c:pt>
                <c:pt idx="2">
                  <c:v>Students using instructional technology</c:v>
                </c:pt>
                <c:pt idx="3">
                  <c:v>Teacher conducting a demonstration</c:v>
                </c:pt>
                <c:pt idx="4">
                  <c:v>Students reading about science </c:v>
                </c:pt>
                <c:pt idx="5">
                  <c:v>Students doing hands-on activities </c:v>
                </c:pt>
                <c:pt idx="6">
                  <c:v>Students completing worksheets</c:v>
                </c:pt>
                <c:pt idx="7">
                  <c:v>Whole class discussion </c:v>
                </c:pt>
                <c:pt idx="8">
                  <c:v>Teacher explaining an idea to whole class </c:v>
                </c:pt>
              </c:strCache>
            </c:strRef>
          </c:cat>
          <c:val>
            <c:numRef>
              <c:f>Sheet1!$B$2:$B$10</c:f>
              <c:numCache>
                <c:formatCode>General</c:formatCode>
                <c:ptCount val="9"/>
                <c:pt idx="0">
                  <c:v>10</c:v>
                </c:pt>
                <c:pt idx="1">
                  <c:v>20</c:v>
                </c:pt>
                <c:pt idx="2">
                  <c:v>27</c:v>
                </c:pt>
                <c:pt idx="3">
                  <c:v>32</c:v>
                </c:pt>
                <c:pt idx="4">
                  <c:v>35</c:v>
                </c:pt>
                <c:pt idx="5">
                  <c:v>39</c:v>
                </c:pt>
                <c:pt idx="6">
                  <c:v>59</c:v>
                </c:pt>
                <c:pt idx="7">
                  <c:v>67</c:v>
                </c:pt>
                <c:pt idx="8">
                  <c:v>90</c:v>
                </c:pt>
              </c:numCache>
            </c:numRef>
          </c:val>
        </c:ser>
        <c:dLbls>
          <c:showLegendKey val="0"/>
          <c:showVal val="0"/>
          <c:showCatName val="0"/>
          <c:showSerName val="0"/>
          <c:showPercent val="0"/>
          <c:showBubbleSize val="0"/>
        </c:dLbls>
        <c:gapWidth val="150"/>
        <c:axId val="98460416"/>
        <c:axId val="98461952"/>
      </c:barChart>
      <c:catAx>
        <c:axId val="98460416"/>
        <c:scaling>
          <c:orientation val="minMax"/>
        </c:scaling>
        <c:delete val="0"/>
        <c:axPos val="l"/>
        <c:numFmt formatCode="General" sourceLinked="1"/>
        <c:majorTickMark val="out"/>
        <c:minorTickMark val="none"/>
        <c:tickLblPos val="nextTo"/>
        <c:txPr>
          <a:bodyPr/>
          <a:lstStyle/>
          <a:p>
            <a:pPr>
              <a:defRPr sz="1800"/>
            </a:pPr>
            <a:endParaRPr lang="en-US"/>
          </a:p>
        </c:txPr>
        <c:crossAx val="98461952"/>
        <c:crosses val="autoZero"/>
        <c:auto val="1"/>
        <c:lblAlgn val="ctr"/>
        <c:lblOffset val="100"/>
        <c:noMultiLvlLbl val="0"/>
      </c:catAx>
      <c:valAx>
        <c:axId val="98461952"/>
        <c:scaling>
          <c:orientation val="minMax"/>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9846041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Whole class activities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43</c:v>
                </c:pt>
                <c:pt idx="1">
                  <c:v>40</c:v>
                </c:pt>
                <c:pt idx="2">
                  <c:v>43</c:v>
                </c:pt>
              </c:numCache>
            </c:numRef>
          </c:val>
        </c:ser>
        <c:ser>
          <c:idx val="1"/>
          <c:order val="1"/>
          <c:tx>
            <c:strRef>
              <c:f>Sheet1!$C$1</c:f>
              <c:strCache>
                <c:ptCount val="1"/>
                <c:pt idx="0">
                  <c:v>Small group work</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32</c:v>
                </c:pt>
                <c:pt idx="1">
                  <c:v>31</c:v>
                </c:pt>
                <c:pt idx="2">
                  <c:v>30</c:v>
                </c:pt>
              </c:numCache>
            </c:numRef>
          </c:val>
        </c:ser>
        <c:ser>
          <c:idx val="2"/>
          <c:order val="2"/>
          <c:tx>
            <c:strRef>
              <c:f>Sheet1!$D$1</c:f>
              <c:strCache>
                <c:ptCount val="1"/>
                <c:pt idx="0">
                  <c:v>Students work individually</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General</c:formatCode>
                <c:ptCount val="3"/>
                <c:pt idx="0">
                  <c:v>19</c:v>
                </c:pt>
                <c:pt idx="1">
                  <c:v>20</c:v>
                </c:pt>
                <c:pt idx="2">
                  <c:v>18</c:v>
                </c:pt>
              </c:numCache>
            </c:numRef>
          </c:val>
        </c:ser>
        <c:ser>
          <c:idx val="3"/>
          <c:order val="3"/>
          <c:tx>
            <c:strRef>
              <c:f>Sheet1!$E$1</c:f>
              <c:strCache>
                <c:ptCount val="1"/>
                <c:pt idx="0">
                  <c:v>Non-instructional activities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Sheet1!$E$2:$E$4</c:f>
              <c:numCache>
                <c:formatCode>General</c:formatCode>
                <c:ptCount val="3"/>
                <c:pt idx="0">
                  <c:v>6</c:v>
                </c:pt>
                <c:pt idx="1">
                  <c:v>10</c:v>
                </c:pt>
                <c:pt idx="2">
                  <c:v>9</c:v>
                </c:pt>
              </c:numCache>
            </c:numRef>
          </c:val>
        </c:ser>
        <c:dLbls>
          <c:showLegendKey val="0"/>
          <c:showVal val="0"/>
          <c:showCatName val="0"/>
          <c:showSerName val="0"/>
          <c:showPercent val="0"/>
          <c:showBubbleSize val="0"/>
        </c:dLbls>
        <c:gapWidth val="150"/>
        <c:axId val="98097408"/>
        <c:axId val="98107392"/>
      </c:barChart>
      <c:catAx>
        <c:axId val="98097408"/>
        <c:scaling>
          <c:orientation val="minMax"/>
        </c:scaling>
        <c:delete val="0"/>
        <c:axPos val="b"/>
        <c:numFmt formatCode="General" sourceLinked="1"/>
        <c:majorTickMark val="out"/>
        <c:minorTickMark val="none"/>
        <c:tickLblPos val="nextTo"/>
        <c:txPr>
          <a:bodyPr/>
          <a:lstStyle/>
          <a:p>
            <a:pPr>
              <a:defRPr sz="1800"/>
            </a:pPr>
            <a:endParaRPr lang="en-US"/>
          </a:p>
        </c:txPr>
        <c:crossAx val="98107392"/>
        <c:crosses val="autoZero"/>
        <c:auto val="1"/>
        <c:lblAlgn val="ctr"/>
        <c:lblOffset val="100"/>
        <c:noMultiLvlLbl val="0"/>
      </c:catAx>
      <c:valAx>
        <c:axId val="98107392"/>
        <c:scaling>
          <c:orientation val="minMax"/>
        </c:scaling>
        <c:delete val="0"/>
        <c:axPos val="l"/>
        <c:title>
          <c:tx>
            <c:rich>
              <a:bodyPr rot="-5400000" vert="horz"/>
              <a:lstStyle/>
              <a:p>
                <a:pPr>
                  <a:defRPr/>
                </a:pPr>
                <a:r>
                  <a:rPr lang="en-US" dirty="0" smtClean="0"/>
                  <a:t>Average Percent of Class Time</a:t>
                </a:r>
                <a:endParaRPr lang="en-US" dirty="0"/>
              </a:p>
            </c:rich>
          </c:tx>
          <c:overlay val="0"/>
        </c:title>
        <c:numFmt formatCode="General" sourceLinked="1"/>
        <c:majorTickMark val="out"/>
        <c:minorTickMark val="none"/>
        <c:tickLblPos val="nextTo"/>
        <c:crossAx val="98097408"/>
        <c:crosses val="autoZero"/>
        <c:crossBetween val="between"/>
        <c:majorUnit val="20"/>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&lt;15 minutes/week</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73</c:v>
                </c:pt>
                <c:pt idx="1">
                  <c:v>22</c:v>
                </c:pt>
                <c:pt idx="2">
                  <c:v>9</c:v>
                </c:pt>
              </c:numCache>
            </c:numRef>
          </c:val>
        </c:ser>
        <c:ser>
          <c:idx val="1"/>
          <c:order val="1"/>
          <c:tx>
            <c:strRef>
              <c:f>Sheet1!$C$1</c:f>
              <c:strCache>
                <c:ptCount val="1"/>
                <c:pt idx="0">
                  <c:v>15–30 minutes/week</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17</c:v>
                </c:pt>
                <c:pt idx="1">
                  <c:v>29</c:v>
                </c:pt>
                <c:pt idx="2">
                  <c:v>17</c:v>
                </c:pt>
              </c:numCache>
            </c:numRef>
          </c:val>
        </c:ser>
        <c:ser>
          <c:idx val="2"/>
          <c:order val="2"/>
          <c:tx>
            <c:strRef>
              <c:f>Sheet1!$D$1</c:f>
              <c:strCache>
                <c:ptCount val="1"/>
                <c:pt idx="0">
                  <c:v>31–60 minutes/week</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General</c:formatCode>
                <c:ptCount val="3"/>
                <c:pt idx="0">
                  <c:v>7</c:v>
                </c:pt>
                <c:pt idx="1">
                  <c:v>30</c:v>
                </c:pt>
                <c:pt idx="2">
                  <c:v>34</c:v>
                </c:pt>
              </c:numCache>
            </c:numRef>
          </c:val>
        </c:ser>
        <c:ser>
          <c:idx val="3"/>
          <c:order val="3"/>
          <c:tx>
            <c:strRef>
              <c:f>Sheet1!$E$1</c:f>
              <c:strCache>
                <c:ptCount val="1"/>
                <c:pt idx="0">
                  <c:v>61–90 minutes/week</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Sheet1!$E$2:$E$4</c:f>
              <c:numCache>
                <c:formatCode>General</c:formatCode>
                <c:ptCount val="3"/>
                <c:pt idx="0">
                  <c:v>2</c:v>
                </c:pt>
                <c:pt idx="1">
                  <c:v>14</c:v>
                </c:pt>
                <c:pt idx="2">
                  <c:v>24</c:v>
                </c:pt>
              </c:numCache>
            </c:numRef>
          </c:val>
        </c:ser>
        <c:ser>
          <c:idx val="4"/>
          <c:order val="4"/>
          <c:tx>
            <c:strRef>
              <c:f>Sheet1!$F$1</c:f>
              <c:strCache>
                <c:ptCount val="1"/>
                <c:pt idx="0">
                  <c:v>&gt;90 minutes/week</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Sheet1!$F$2:$F$4</c:f>
              <c:numCache>
                <c:formatCode>General</c:formatCode>
                <c:ptCount val="3"/>
                <c:pt idx="0">
                  <c:v>1</c:v>
                </c:pt>
                <c:pt idx="1">
                  <c:v>5</c:v>
                </c:pt>
                <c:pt idx="2">
                  <c:v>16</c:v>
                </c:pt>
              </c:numCache>
            </c:numRef>
          </c:val>
        </c:ser>
        <c:dLbls>
          <c:showLegendKey val="0"/>
          <c:showVal val="0"/>
          <c:showCatName val="0"/>
          <c:showSerName val="0"/>
          <c:showPercent val="0"/>
          <c:showBubbleSize val="0"/>
        </c:dLbls>
        <c:gapWidth val="150"/>
        <c:axId val="98192384"/>
        <c:axId val="98206464"/>
      </c:barChart>
      <c:catAx>
        <c:axId val="98192384"/>
        <c:scaling>
          <c:orientation val="minMax"/>
        </c:scaling>
        <c:delete val="0"/>
        <c:axPos val="b"/>
        <c:numFmt formatCode="General" sourceLinked="1"/>
        <c:majorTickMark val="out"/>
        <c:minorTickMark val="none"/>
        <c:tickLblPos val="nextTo"/>
        <c:txPr>
          <a:bodyPr/>
          <a:lstStyle/>
          <a:p>
            <a:pPr>
              <a:defRPr sz="1800"/>
            </a:pPr>
            <a:endParaRPr lang="en-US"/>
          </a:p>
        </c:txPr>
        <c:crossAx val="98206464"/>
        <c:crosses val="autoZero"/>
        <c:auto val="1"/>
        <c:lblAlgn val="ctr"/>
        <c:lblOffset val="100"/>
        <c:noMultiLvlLbl val="0"/>
      </c:catAx>
      <c:valAx>
        <c:axId val="98206464"/>
        <c:scaling>
          <c:orientation val="minMax"/>
        </c:scaling>
        <c:delete val="0"/>
        <c:axPos val="l"/>
        <c:title>
          <c:tx>
            <c:rich>
              <a:bodyPr rot="-5400000" vert="horz"/>
              <a:lstStyle/>
              <a:p>
                <a:pPr>
                  <a:defRPr/>
                </a:pPr>
                <a:r>
                  <a:rPr lang="en-US" dirty="0" smtClean="0"/>
                  <a:t>Percent of Classes</a:t>
                </a:r>
                <a:endParaRPr lang="en-US" dirty="0"/>
              </a:p>
            </c:rich>
          </c:tx>
          <c:overlay val="0"/>
        </c:title>
        <c:numFmt formatCode="General" sourceLinked="1"/>
        <c:majorTickMark val="out"/>
        <c:minorTickMark val="none"/>
        <c:tickLblPos val="nextTo"/>
        <c:crossAx val="98192384"/>
        <c:crosses val="autoZero"/>
        <c:crossBetween val="between"/>
        <c:majorUnit val="20"/>
      </c:valAx>
    </c:plotArea>
    <c:legend>
      <c:legendPos val="b"/>
      <c:layout>
        <c:manualLayout>
          <c:xMode val="edge"/>
          <c:yMode val="edge"/>
          <c:x val="4.5572810343151547E-2"/>
          <c:y val="0.83330446194225727"/>
          <c:w val="0.91811351706036737"/>
          <c:h val="0.1500288713910761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Sheet1!$A$2:$A$6</c:f>
              <c:strCache>
                <c:ptCount val="5"/>
                <c:pt idx="0">
                  <c:v>Assigned grades to student work </c:v>
                </c:pt>
                <c:pt idx="1">
                  <c:v>Went over the correct answers to assignments/quizzes/tests</c:v>
                </c:pt>
                <c:pt idx="2">
                  <c:v>Used information from informal assessments of the entire class  </c:v>
                </c:pt>
                <c:pt idx="3">
                  <c:v>Reviewed student work</c:v>
                </c:pt>
                <c:pt idx="4">
                  <c:v>Questioned students during class activities </c:v>
                </c:pt>
              </c:strCache>
            </c:strRef>
          </c:cat>
          <c:val>
            <c:numRef>
              <c:f>Sheet1!$B$2:$B$6</c:f>
              <c:numCache>
                <c:formatCode>General</c:formatCode>
                <c:ptCount val="5"/>
                <c:pt idx="0">
                  <c:v>60</c:v>
                </c:pt>
                <c:pt idx="1">
                  <c:v>62</c:v>
                </c:pt>
                <c:pt idx="2">
                  <c:v>87</c:v>
                </c:pt>
                <c:pt idx="3">
                  <c:v>89</c:v>
                </c:pt>
                <c:pt idx="4">
                  <c:v>94</c:v>
                </c:pt>
              </c:numCache>
            </c:numRef>
          </c:val>
        </c:ser>
        <c:dLbls>
          <c:showLegendKey val="0"/>
          <c:showVal val="0"/>
          <c:showCatName val="0"/>
          <c:showSerName val="0"/>
          <c:showPercent val="0"/>
          <c:showBubbleSize val="0"/>
        </c:dLbls>
        <c:gapWidth val="150"/>
        <c:axId val="98272768"/>
        <c:axId val="98274304"/>
      </c:barChart>
      <c:catAx>
        <c:axId val="98272768"/>
        <c:scaling>
          <c:orientation val="minMax"/>
        </c:scaling>
        <c:delete val="0"/>
        <c:axPos val="l"/>
        <c:numFmt formatCode="General" sourceLinked="1"/>
        <c:majorTickMark val="out"/>
        <c:minorTickMark val="none"/>
        <c:tickLblPos val="nextTo"/>
        <c:txPr>
          <a:bodyPr/>
          <a:lstStyle/>
          <a:p>
            <a:pPr>
              <a:defRPr sz="1800"/>
            </a:pPr>
            <a:endParaRPr lang="en-US"/>
          </a:p>
        </c:txPr>
        <c:crossAx val="98274304"/>
        <c:crosses val="autoZero"/>
        <c:auto val="1"/>
        <c:lblAlgn val="ctr"/>
        <c:lblOffset val="100"/>
        <c:noMultiLvlLbl val="0"/>
      </c:catAx>
      <c:valAx>
        <c:axId val="98274304"/>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9827276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Sheet1!$A$2:$A$5</c:f>
              <c:strCache>
                <c:ptCount val="4"/>
                <c:pt idx="0">
                  <c:v>Had students use rubrics to examine work</c:v>
                </c:pt>
                <c:pt idx="1">
                  <c:v>Administered quizzes and/or tests to see if students were “getting it” </c:v>
                </c:pt>
                <c:pt idx="2">
                  <c:v>Administered an assessment, task, or probe at the beginning of the unit </c:v>
                </c:pt>
                <c:pt idx="3">
                  <c:v>Administered quizzes and/or tests to assign grades</c:v>
                </c:pt>
              </c:strCache>
            </c:strRef>
          </c:cat>
          <c:val>
            <c:numRef>
              <c:f>Sheet1!$B$2:$B$5</c:f>
              <c:numCache>
                <c:formatCode>General</c:formatCode>
                <c:ptCount val="4"/>
                <c:pt idx="0">
                  <c:v>14</c:v>
                </c:pt>
                <c:pt idx="1">
                  <c:v>52</c:v>
                </c:pt>
                <c:pt idx="2">
                  <c:v>54</c:v>
                </c:pt>
                <c:pt idx="3">
                  <c:v>56</c:v>
                </c:pt>
              </c:numCache>
            </c:numRef>
          </c:val>
        </c:ser>
        <c:dLbls>
          <c:showLegendKey val="0"/>
          <c:showVal val="0"/>
          <c:showCatName val="0"/>
          <c:showSerName val="0"/>
          <c:showPercent val="0"/>
          <c:showBubbleSize val="0"/>
        </c:dLbls>
        <c:gapWidth val="150"/>
        <c:axId val="98505856"/>
        <c:axId val="98507392"/>
      </c:barChart>
      <c:catAx>
        <c:axId val="98505856"/>
        <c:scaling>
          <c:orientation val="minMax"/>
        </c:scaling>
        <c:delete val="0"/>
        <c:axPos val="l"/>
        <c:numFmt formatCode="General" sourceLinked="1"/>
        <c:majorTickMark val="out"/>
        <c:minorTickMark val="none"/>
        <c:tickLblPos val="nextTo"/>
        <c:txPr>
          <a:bodyPr/>
          <a:lstStyle/>
          <a:p>
            <a:pPr>
              <a:defRPr sz="1800"/>
            </a:pPr>
            <a:endParaRPr lang="en-US"/>
          </a:p>
        </c:txPr>
        <c:crossAx val="98507392"/>
        <c:crosses val="autoZero"/>
        <c:auto val="1"/>
        <c:lblAlgn val="ctr"/>
        <c:lblOffset val="100"/>
        <c:noMultiLvlLbl val="0"/>
      </c:catAx>
      <c:valAx>
        <c:axId val="98507392"/>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9850585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Sheet1!$A$2:$A$6</c:f>
              <c:strCache>
                <c:ptCount val="5"/>
                <c:pt idx="0">
                  <c:v>Went over the correct answers to assignments/quizzes/tests</c:v>
                </c:pt>
                <c:pt idx="1">
                  <c:v>Administered quizzes and/or tests to assign grades</c:v>
                </c:pt>
                <c:pt idx="2">
                  <c:v>Assigned grades to student work </c:v>
                </c:pt>
                <c:pt idx="3">
                  <c:v>Questioned students during class activities </c:v>
                </c:pt>
                <c:pt idx="4">
                  <c:v>Reviewed student work</c:v>
                </c:pt>
              </c:strCache>
            </c:strRef>
          </c:cat>
          <c:val>
            <c:numRef>
              <c:f>Sheet1!$B$2:$B$6</c:f>
              <c:numCache>
                <c:formatCode>General</c:formatCode>
                <c:ptCount val="5"/>
                <c:pt idx="0">
                  <c:v>89</c:v>
                </c:pt>
                <c:pt idx="1">
                  <c:v>90</c:v>
                </c:pt>
                <c:pt idx="2">
                  <c:v>94</c:v>
                </c:pt>
                <c:pt idx="3">
                  <c:v>95</c:v>
                </c:pt>
                <c:pt idx="4">
                  <c:v>96</c:v>
                </c:pt>
              </c:numCache>
            </c:numRef>
          </c:val>
        </c:ser>
        <c:dLbls>
          <c:showLegendKey val="0"/>
          <c:showVal val="0"/>
          <c:showCatName val="0"/>
          <c:showSerName val="0"/>
          <c:showPercent val="0"/>
          <c:showBubbleSize val="0"/>
        </c:dLbls>
        <c:gapWidth val="150"/>
        <c:axId val="98534144"/>
        <c:axId val="98535680"/>
      </c:barChart>
      <c:catAx>
        <c:axId val="98534144"/>
        <c:scaling>
          <c:orientation val="minMax"/>
        </c:scaling>
        <c:delete val="0"/>
        <c:axPos val="l"/>
        <c:numFmt formatCode="General" sourceLinked="1"/>
        <c:majorTickMark val="out"/>
        <c:minorTickMark val="none"/>
        <c:tickLblPos val="nextTo"/>
        <c:txPr>
          <a:bodyPr/>
          <a:lstStyle/>
          <a:p>
            <a:pPr>
              <a:defRPr sz="1800"/>
            </a:pPr>
            <a:endParaRPr lang="en-US"/>
          </a:p>
        </c:txPr>
        <c:crossAx val="98535680"/>
        <c:crosses val="autoZero"/>
        <c:auto val="1"/>
        <c:lblAlgn val="ctr"/>
        <c:lblOffset val="100"/>
        <c:noMultiLvlLbl val="0"/>
      </c:catAx>
      <c:valAx>
        <c:axId val="98535680"/>
        <c:scaling>
          <c:orientation val="minMax"/>
          <c:max val="100"/>
          <c:min val="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9853414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Sheet1!$A$2:$A$5</c:f>
              <c:strCache>
                <c:ptCount val="4"/>
                <c:pt idx="0">
                  <c:v>Had students use rubrics to examine work</c:v>
                </c:pt>
                <c:pt idx="1">
                  <c:v>Administered an assessment, task, or probe at the beginning of the unit </c:v>
                </c:pt>
                <c:pt idx="2">
                  <c:v>Administered quizzes and/or tests to see if students were “getting it” </c:v>
                </c:pt>
                <c:pt idx="3">
                  <c:v>Used information from informal assessments of the entire class  </c:v>
                </c:pt>
              </c:strCache>
            </c:strRef>
          </c:cat>
          <c:val>
            <c:numRef>
              <c:f>Sheet1!$B$2:$B$5</c:f>
              <c:numCache>
                <c:formatCode>General</c:formatCode>
                <c:ptCount val="4"/>
                <c:pt idx="0">
                  <c:v>27</c:v>
                </c:pt>
                <c:pt idx="1">
                  <c:v>62</c:v>
                </c:pt>
                <c:pt idx="2">
                  <c:v>82</c:v>
                </c:pt>
                <c:pt idx="3">
                  <c:v>86</c:v>
                </c:pt>
              </c:numCache>
            </c:numRef>
          </c:val>
        </c:ser>
        <c:dLbls>
          <c:showLegendKey val="0"/>
          <c:showVal val="0"/>
          <c:showCatName val="0"/>
          <c:showSerName val="0"/>
          <c:showPercent val="0"/>
          <c:showBubbleSize val="0"/>
        </c:dLbls>
        <c:gapWidth val="150"/>
        <c:axId val="98693504"/>
        <c:axId val="98695040"/>
      </c:barChart>
      <c:catAx>
        <c:axId val="98693504"/>
        <c:scaling>
          <c:orientation val="minMax"/>
        </c:scaling>
        <c:delete val="0"/>
        <c:axPos val="l"/>
        <c:numFmt formatCode="General" sourceLinked="1"/>
        <c:majorTickMark val="out"/>
        <c:minorTickMark val="none"/>
        <c:tickLblPos val="nextTo"/>
        <c:txPr>
          <a:bodyPr/>
          <a:lstStyle/>
          <a:p>
            <a:pPr>
              <a:defRPr sz="1800"/>
            </a:pPr>
            <a:endParaRPr lang="en-US"/>
          </a:p>
        </c:txPr>
        <c:crossAx val="98695040"/>
        <c:crosses val="autoZero"/>
        <c:auto val="1"/>
        <c:lblAlgn val="ctr"/>
        <c:lblOffset val="100"/>
        <c:noMultiLvlLbl val="0"/>
      </c:catAx>
      <c:valAx>
        <c:axId val="98695040"/>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9869350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Sheet1!$A$2:$A$6</c:f>
              <c:strCache>
                <c:ptCount val="5"/>
                <c:pt idx="0">
                  <c:v>Went over the correct answers to assignments/quizzes/tests</c:v>
                </c:pt>
                <c:pt idx="1">
                  <c:v>Administered quizzes and/or tests to assign grades</c:v>
                </c:pt>
                <c:pt idx="2">
                  <c:v>Assigned grades to student work </c:v>
                </c:pt>
                <c:pt idx="3">
                  <c:v>Reviewed student work</c:v>
                </c:pt>
                <c:pt idx="4">
                  <c:v>Questioned students during class activities </c:v>
                </c:pt>
              </c:strCache>
            </c:strRef>
          </c:cat>
          <c:val>
            <c:numRef>
              <c:f>Sheet1!$B$2:$B$6</c:f>
              <c:numCache>
                <c:formatCode>General</c:formatCode>
                <c:ptCount val="5"/>
                <c:pt idx="0">
                  <c:v>88</c:v>
                </c:pt>
                <c:pt idx="1">
                  <c:v>91</c:v>
                </c:pt>
                <c:pt idx="2">
                  <c:v>92</c:v>
                </c:pt>
                <c:pt idx="3">
                  <c:v>94</c:v>
                </c:pt>
                <c:pt idx="4">
                  <c:v>97</c:v>
                </c:pt>
              </c:numCache>
            </c:numRef>
          </c:val>
        </c:ser>
        <c:dLbls>
          <c:showLegendKey val="0"/>
          <c:showVal val="0"/>
          <c:showCatName val="0"/>
          <c:showSerName val="0"/>
          <c:showPercent val="0"/>
          <c:showBubbleSize val="0"/>
        </c:dLbls>
        <c:gapWidth val="150"/>
        <c:axId val="98746368"/>
        <c:axId val="98747904"/>
      </c:barChart>
      <c:catAx>
        <c:axId val="98746368"/>
        <c:scaling>
          <c:orientation val="minMax"/>
        </c:scaling>
        <c:delete val="0"/>
        <c:axPos val="l"/>
        <c:numFmt formatCode="General" sourceLinked="1"/>
        <c:majorTickMark val="out"/>
        <c:minorTickMark val="none"/>
        <c:tickLblPos val="nextTo"/>
        <c:txPr>
          <a:bodyPr/>
          <a:lstStyle/>
          <a:p>
            <a:pPr>
              <a:defRPr sz="1800"/>
            </a:pPr>
            <a:endParaRPr lang="en-US"/>
          </a:p>
        </c:txPr>
        <c:crossAx val="98747904"/>
        <c:crosses val="autoZero"/>
        <c:auto val="1"/>
        <c:lblAlgn val="ctr"/>
        <c:lblOffset val="100"/>
        <c:noMultiLvlLbl val="0"/>
      </c:catAx>
      <c:valAx>
        <c:axId val="98747904"/>
        <c:scaling>
          <c:orientation val="minMax"/>
          <c:max val="100"/>
          <c:min val="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9874636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Sheet1!$A$2:$A$7</c:f>
              <c:strCache>
                <c:ptCount val="6"/>
                <c:pt idx="0">
                  <c:v>Selecting textbooks/modules</c:v>
                </c:pt>
                <c:pt idx="1">
                  <c:v>Selecting content, topics, and skills to be taught</c:v>
                </c:pt>
                <c:pt idx="2">
                  <c:v>Determining course goals and objectives</c:v>
                </c:pt>
                <c:pt idx="3">
                  <c:v>Choosing criteria for grading student performance </c:v>
                </c:pt>
                <c:pt idx="4">
                  <c:v>Selecting teaching techniques </c:v>
                </c:pt>
                <c:pt idx="5">
                  <c:v>Determining the amount of homework to be assigned</c:v>
                </c:pt>
              </c:strCache>
            </c:strRef>
          </c:cat>
          <c:val>
            <c:numRef>
              <c:f>Sheet1!$B$2:$B$7</c:f>
              <c:numCache>
                <c:formatCode>General</c:formatCode>
                <c:ptCount val="6"/>
                <c:pt idx="0">
                  <c:v>33</c:v>
                </c:pt>
                <c:pt idx="1">
                  <c:v>35</c:v>
                </c:pt>
                <c:pt idx="2">
                  <c:v>36</c:v>
                </c:pt>
                <c:pt idx="3">
                  <c:v>61</c:v>
                </c:pt>
                <c:pt idx="4">
                  <c:v>73</c:v>
                </c:pt>
                <c:pt idx="5">
                  <c:v>76</c:v>
                </c:pt>
              </c:numCache>
            </c:numRef>
          </c:val>
        </c:ser>
        <c:dLbls>
          <c:showLegendKey val="0"/>
          <c:showVal val="0"/>
          <c:showCatName val="0"/>
          <c:showSerName val="0"/>
          <c:showPercent val="0"/>
          <c:showBubbleSize val="0"/>
        </c:dLbls>
        <c:gapWidth val="150"/>
        <c:axId val="34724864"/>
        <c:axId val="31458048"/>
      </c:barChart>
      <c:catAx>
        <c:axId val="34724864"/>
        <c:scaling>
          <c:orientation val="minMax"/>
        </c:scaling>
        <c:delete val="0"/>
        <c:axPos val="l"/>
        <c:majorTickMark val="out"/>
        <c:minorTickMark val="none"/>
        <c:tickLblPos val="nextTo"/>
        <c:txPr>
          <a:bodyPr/>
          <a:lstStyle/>
          <a:p>
            <a:pPr>
              <a:defRPr sz="1600"/>
            </a:pPr>
            <a:endParaRPr lang="en-US"/>
          </a:p>
        </c:txPr>
        <c:crossAx val="31458048"/>
        <c:crosses val="autoZero"/>
        <c:auto val="1"/>
        <c:lblAlgn val="ctr"/>
        <c:lblOffset val="100"/>
        <c:noMultiLvlLbl val="0"/>
      </c:catAx>
      <c:valAx>
        <c:axId val="31458048"/>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3472486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Sheet1!$A$2:$A$5</c:f>
              <c:strCache>
                <c:ptCount val="4"/>
                <c:pt idx="0">
                  <c:v>Had students use rubrics to examine work</c:v>
                </c:pt>
                <c:pt idx="1">
                  <c:v>Administered an assessment, task, or probe at the beginning of the unit </c:v>
                </c:pt>
                <c:pt idx="2">
                  <c:v>Used information from informal assessments of the entire class  </c:v>
                </c:pt>
                <c:pt idx="3">
                  <c:v>Administered quizzes and/or tests to see if students were “getting it” </c:v>
                </c:pt>
              </c:strCache>
            </c:strRef>
          </c:cat>
          <c:val>
            <c:numRef>
              <c:f>Sheet1!$B$2:$B$5</c:f>
              <c:numCache>
                <c:formatCode>General</c:formatCode>
                <c:ptCount val="4"/>
                <c:pt idx="0">
                  <c:v>18</c:v>
                </c:pt>
                <c:pt idx="1">
                  <c:v>53</c:v>
                </c:pt>
                <c:pt idx="2">
                  <c:v>80</c:v>
                </c:pt>
                <c:pt idx="3">
                  <c:v>81</c:v>
                </c:pt>
              </c:numCache>
            </c:numRef>
          </c:val>
        </c:ser>
        <c:dLbls>
          <c:showLegendKey val="0"/>
          <c:showVal val="0"/>
          <c:showCatName val="0"/>
          <c:showSerName val="0"/>
          <c:showPercent val="0"/>
          <c:showBubbleSize val="0"/>
        </c:dLbls>
        <c:gapWidth val="150"/>
        <c:axId val="98803072"/>
        <c:axId val="98841728"/>
      </c:barChart>
      <c:catAx>
        <c:axId val="98803072"/>
        <c:scaling>
          <c:orientation val="minMax"/>
        </c:scaling>
        <c:delete val="0"/>
        <c:axPos val="l"/>
        <c:numFmt formatCode="General" sourceLinked="1"/>
        <c:majorTickMark val="out"/>
        <c:minorTickMark val="none"/>
        <c:tickLblPos val="nextTo"/>
        <c:txPr>
          <a:bodyPr/>
          <a:lstStyle/>
          <a:p>
            <a:pPr>
              <a:defRPr sz="1800"/>
            </a:pPr>
            <a:endParaRPr lang="en-US"/>
          </a:p>
        </c:txPr>
        <c:crossAx val="98841728"/>
        <c:crosses val="autoZero"/>
        <c:auto val="1"/>
        <c:lblAlgn val="ctr"/>
        <c:lblOffset val="100"/>
        <c:noMultiLvlLbl val="0"/>
      </c:catAx>
      <c:valAx>
        <c:axId val="98841728"/>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9880307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Never</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50</c:v>
                </c:pt>
                <c:pt idx="1">
                  <c:v>21</c:v>
                </c:pt>
                <c:pt idx="2">
                  <c:v>30</c:v>
                </c:pt>
              </c:numCache>
            </c:numRef>
          </c:val>
        </c:ser>
        <c:ser>
          <c:idx val="1"/>
          <c:order val="1"/>
          <c:tx>
            <c:strRef>
              <c:f>Sheet1!$C$1</c:f>
              <c:strCache>
                <c:ptCount val="1"/>
                <c:pt idx="0">
                  <c:v>Once a year</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17</c:v>
                </c:pt>
                <c:pt idx="1">
                  <c:v>28</c:v>
                </c:pt>
                <c:pt idx="2">
                  <c:v>35</c:v>
                </c:pt>
              </c:numCache>
            </c:numRef>
          </c:val>
        </c:ser>
        <c:ser>
          <c:idx val="2"/>
          <c:order val="2"/>
          <c:tx>
            <c:strRef>
              <c:f>Sheet1!$D$1</c:f>
              <c:strCache>
                <c:ptCount val="1"/>
                <c:pt idx="0">
                  <c:v>Twice a year</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General</c:formatCode>
                <c:ptCount val="3"/>
                <c:pt idx="0">
                  <c:v>8</c:v>
                </c:pt>
                <c:pt idx="1">
                  <c:v>13</c:v>
                </c:pt>
                <c:pt idx="2">
                  <c:v>13</c:v>
                </c:pt>
              </c:numCache>
            </c:numRef>
          </c:val>
        </c:ser>
        <c:ser>
          <c:idx val="3"/>
          <c:order val="3"/>
          <c:tx>
            <c:strRef>
              <c:f>Sheet1!$E$1</c:f>
              <c:strCache>
                <c:ptCount val="1"/>
                <c:pt idx="0">
                  <c:v>3–4 times a year</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Sheet1!$E$2:$E$4</c:f>
              <c:numCache>
                <c:formatCode>General</c:formatCode>
                <c:ptCount val="3"/>
                <c:pt idx="0">
                  <c:v>16</c:v>
                </c:pt>
                <c:pt idx="1">
                  <c:v>23</c:v>
                </c:pt>
                <c:pt idx="2">
                  <c:v>14</c:v>
                </c:pt>
              </c:numCache>
            </c:numRef>
          </c:val>
        </c:ser>
        <c:ser>
          <c:idx val="4"/>
          <c:order val="4"/>
          <c:tx>
            <c:strRef>
              <c:f>Sheet1!$F$1</c:f>
              <c:strCache>
                <c:ptCount val="1"/>
                <c:pt idx="0">
                  <c:v>≥5 times a year</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Sheet1!$F$2:$F$4</c:f>
              <c:numCache>
                <c:formatCode>General</c:formatCode>
                <c:ptCount val="3"/>
                <c:pt idx="0">
                  <c:v>9</c:v>
                </c:pt>
                <c:pt idx="1">
                  <c:v>15</c:v>
                </c:pt>
                <c:pt idx="2">
                  <c:v>9</c:v>
                </c:pt>
              </c:numCache>
            </c:numRef>
          </c:val>
        </c:ser>
        <c:dLbls>
          <c:showLegendKey val="0"/>
          <c:showVal val="0"/>
          <c:showCatName val="0"/>
          <c:showSerName val="0"/>
          <c:showPercent val="0"/>
          <c:showBubbleSize val="0"/>
        </c:dLbls>
        <c:gapWidth val="150"/>
        <c:axId val="103982592"/>
        <c:axId val="103984128"/>
      </c:barChart>
      <c:catAx>
        <c:axId val="103982592"/>
        <c:scaling>
          <c:orientation val="minMax"/>
        </c:scaling>
        <c:delete val="0"/>
        <c:axPos val="b"/>
        <c:numFmt formatCode="General" sourceLinked="1"/>
        <c:majorTickMark val="out"/>
        <c:minorTickMark val="none"/>
        <c:tickLblPos val="nextTo"/>
        <c:txPr>
          <a:bodyPr/>
          <a:lstStyle/>
          <a:p>
            <a:pPr>
              <a:defRPr sz="1800"/>
            </a:pPr>
            <a:endParaRPr lang="en-US"/>
          </a:p>
        </c:txPr>
        <c:crossAx val="103984128"/>
        <c:crosses val="autoZero"/>
        <c:auto val="1"/>
        <c:lblAlgn val="ctr"/>
        <c:lblOffset val="100"/>
        <c:noMultiLvlLbl val="0"/>
      </c:catAx>
      <c:valAx>
        <c:axId val="103984128"/>
        <c:scaling>
          <c:orientation val="minMax"/>
        </c:scaling>
        <c:delete val="0"/>
        <c:axPos val="l"/>
        <c:title>
          <c:tx>
            <c:rich>
              <a:bodyPr rot="-5400000" vert="horz"/>
              <a:lstStyle/>
              <a:p>
                <a:pPr>
                  <a:defRPr/>
                </a:pPr>
                <a:r>
                  <a:rPr lang="en-US"/>
                  <a:t>Percent of Classes</a:t>
                </a:r>
              </a:p>
            </c:rich>
          </c:tx>
          <c:overlay val="0"/>
        </c:title>
        <c:numFmt formatCode="General" sourceLinked="1"/>
        <c:majorTickMark val="out"/>
        <c:minorTickMark val="none"/>
        <c:tickLblPos val="nextTo"/>
        <c:crossAx val="103982592"/>
        <c:crosses val="autoZero"/>
        <c:crossBetween val="between"/>
        <c:majorUnit val="20"/>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Sheet1!$A$2:$A$4</c:f>
              <c:strCache>
                <c:ptCount val="3"/>
                <c:pt idx="0">
                  <c:v>Mostly Low Achievers</c:v>
                </c:pt>
                <c:pt idx="1">
                  <c:v>Average/Mixed Achievers</c:v>
                </c:pt>
                <c:pt idx="2">
                  <c:v>Mostly High Achievers</c:v>
                </c:pt>
              </c:strCache>
            </c:strRef>
          </c:cat>
          <c:val>
            <c:numRef>
              <c:f>Sheet1!$B$2:$B$4</c:f>
              <c:numCache>
                <c:formatCode>General</c:formatCode>
                <c:ptCount val="3"/>
                <c:pt idx="0">
                  <c:v>53</c:v>
                </c:pt>
                <c:pt idx="1">
                  <c:v>36</c:v>
                </c:pt>
                <c:pt idx="2">
                  <c:v>36</c:v>
                </c:pt>
              </c:numCache>
            </c:numRef>
          </c:val>
        </c:ser>
        <c:dLbls>
          <c:showLegendKey val="0"/>
          <c:showVal val="0"/>
          <c:showCatName val="0"/>
          <c:showSerName val="0"/>
          <c:showPercent val="0"/>
          <c:showBubbleSize val="0"/>
        </c:dLbls>
        <c:gapWidth val="150"/>
        <c:axId val="86177280"/>
        <c:axId val="86179200"/>
      </c:barChart>
      <c:catAx>
        <c:axId val="86177280"/>
        <c:scaling>
          <c:orientation val="minMax"/>
        </c:scaling>
        <c:delete val="0"/>
        <c:axPos val="b"/>
        <c:title>
          <c:tx>
            <c:rich>
              <a:bodyPr/>
              <a:lstStyle/>
              <a:p>
                <a:pPr>
                  <a:defRPr/>
                </a:pPr>
                <a:r>
                  <a:rPr lang="en-US" dirty="0" smtClean="0"/>
                  <a:t>Prior Achievement Level of Class</a:t>
                </a:r>
                <a:endParaRPr lang="en-US" dirty="0"/>
              </a:p>
            </c:rich>
          </c:tx>
          <c:layout/>
          <c:overlay val="0"/>
        </c:title>
        <c:majorTickMark val="out"/>
        <c:minorTickMark val="none"/>
        <c:tickLblPos val="nextTo"/>
        <c:crossAx val="86179200"/>
        <c:crosses val="autoZero"/>
        <c:auto val="1"/>
        <c:lblAlgn val="ctr"/>
        <c:lblOffset val="100"/>
        <c:noMultiLvlLbl val="0"/>
      </c:catAx>
      <c:valAx>
        <c:axId val="86179200"/>
        <c:scaling>
          <c:orientation val="minMax"/>
          <c:max val="100"/>
        </c:scaling>
        <c:delete val="0"/>
        <c:axPos val="l"/>
        <c:title>
          <c:tx>
            <c:rich>
              <a:bodyPr rot="-5400000" vert="horz"/>
              <a:lstStyle/>
              <a:p>
                <a:pPr>
                  <a:defRPr/>
                </a:pPr>
                <a:r>
                  <a:rPr lang="en-US" dirty="0" smtClean="0"/>
                  <a:t>Percent of Classes</a:t>
                </a:r>
                <a:endParaRPr lang="en-US" dirty="0"/>
              </a:p>
            </c:rich>
          </c:tx>
          <c:layout/>
          <c:overlay val="0"/>
        </c:title>
        <c:numFmt formatCode="General" sourceLinked="1"/>
        <c:majorTickMark val="out"/>
        <c:minorTickMark val="none"/>
        <c:tickLblPos val="nextTo"/>
        <c:crossAx val="8617728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Sheet1!$A$2:$A$5</c:f>
              <c:strCache>
                <c:ptCount val="4"/>
                <c:pt idx="0">
                  <c:v>Lowest % Underrepresented</c:v>
                </c:pt>
                <c:pt idx="1">
                  <c:v>Second Quartile</c:v>
                </c:pt>
                <c:pt idx="2">
                  <c:v>Third Quartile</c:v>
                </c:pt>
                <c:pt idx="3">
                  <c:v>Highest % Underrepresented</c:v>
                </c:pt>
              </c:strCache>
            </c:strRef>
          </c:cat>
          <c:val>
            <c:numRef>
              <c:f>Sheet1!$B$2:$B$5</c:f>
              <c:numCache>
                <c:formatCode>General</c:formatCode>
                <c:ptCount val="4"/>
                <c:pt idx="0">
                  <c:v>26</c:v>
                </c:pt>
                <c:pt idx="1">
                  <c:v>30</c:v>
                </c:pt>
                <c:pt idx="2">
                  <c:v>38</c:v>
                </c:pt>
                <c:pt idx="3">
                  <c:v>52</c:v>
                </c:pt>
              </c:numCache>
            </c:numRef>
          </c:val>
        </c:ser>
        <c:dLbls>
          <c:showLegendKey val="0"/>
          <c:showVal val="0"/>
          <c:showCatName val="0"/>
          <c:showSerName val="0"/>
          <c:showPercent val="0"/>
          <c:showBubbleSize val="0"/>
        </c:dLbls>
        <c:gapWidth val="150"/>
        <c:axId val="96586752"/>
        <c:axId val="31294592"/>
      </c:barChart>
      <c:catAx>
        <c:axId val="96586752"/>
        <c:scaling>
          <c:orientation val="minMax"/>
        </c:scaling>
        <c:delete val="0"/>
        <c:axPos val="b"/>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prstClr val="black"/>
                    </a:solidFill>
                    <a:latin typeface="+mn-lt"/>
                    <a:ea typeface="+mn-ea"/>
                    <a:cs typeface="+mn-cs"/>
                  </a:defRPr>
                </a:pPr>
                <a:r>
                  <a:rPr lang="en-US" dirty="0" smtClean="0"/>
                  <a:t>Quartiles of Classes Based</a:t>
                </a:r>
                <a:r>
                  <a:rPr lang="en-US" baseline="0" dirty="0" smtClean="0"/>
                  <a:t> on Percentage </a:t>
                </a:r>
                <a:r>
                  <a:rPr lang="en-US" dirty="0" smtClean="0"/>
                  <a:t>of</a:t>
                </a:r>
                <a:r>
                  <a:rPr lang="en-US" baseline="0" dirty="0" smtClean="0"/>
                  <a:t> </a:t>
                </a:r>
                <a:r>
                  <a:rPr lang="en-US" sz="1800" b="1" i="0" baseline="0" dirty="0" smtClean="0">
                    <a:effectLst/>
                  </a:rPr>
                  <a:t>Historically Underrepresented Students in Class</a:t>
                </a:r>
                <a:endParaRPr lang="en-US" dirty="0" smtClean="0">
                  <a:effectLst/>
                </a:endParaRPr>
              </a:p>
            </c:rich>
          </c:tx>
          <c:layout/>
          <c:overlay val="0"/>
        </c:title>
        <c:majorTickMark val="out"/>
        <c:minorTickMark val="none"/>
        <c:tickLblPos val="nextTo"/>
        <c:crossAx val="31294592"/>
        <c:crosses val="autoZero"/>
        <c:auto val="1"/>
        <c:lblAlgn val="ctr"/>
        <c:lblOffset val="100"/>
        <c:noMultiLvlLbl val="0"/>
      </c:catAx>
      <c:valAx>
        <c:axId val="31294592"/>
        <c:scaling>
          <c:orientation val="minMax"/>
          <c:max val="100"/>
        </c:scaling>
        <c:delete val="0"/>
        <c:axPos val="l"/>
        <c:title>
          <c:tx>
            <c:rich>
              <a:bodyPr rot="-5400000" vert="horz"/>
              <a:lstStyle/>
              <a:p>
                <a:pPr>
                  <a:defRPr/>
                </a:pPr>
                <a:r>
                  <a:rPr lang="en-US" dirty="0" smtClean="0"/>
                  <a:t>Percent of Classes</a:t>
                </a:r>
                <a:endParaRPr lang="en-US" dirty="0"/>
              </a:p>
            </c:rich>
          </c:tx>
          <c:layout/>
          <c:overlay val="0"/>
        </c:title>
        <c:numFmt formatCode="General" sourceLinked="1"/>
        <c:majorTickMark val="out"/>
        <c:minorTickMark val="none"/>
        <c:tickLblPos val="nextTo"/>
        <c:crossAx val="9658675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Sheet1!$A$2:$A$5</c:f>
              <c:strCache>
                <c:ptCount val="4"/>
                <c:pt idx="0">
                  <c:v>Lowest Poverty Schools</c:v>
                </c:pt>
                <c:pt idx="1">
                  <c:v>Second Quartile</c:v>
                </c:pt>
                <c:pt idx="2">
                  <c:v>Third Quartile</c:v>
                </c:pt>
                <c:pt idx="3">
                  <c:v>Highest Poverty Schools</c:v>
                </c:pt>
              </c:strCache>
            </c:strRef>
          </c:cat>
          <c:val>
            <c:numRef>
              <c:f>Sheet1!$B$2:$B$5</c:f>
              <c:numCache>
                <c:formatCode>General</c:formatCode>
                <c:ptCount val="4"/>
                <c:pt idx="0">
                  <c:v>33</c:v>
                </c:pt>
                <c:pt idx="1">
                  <c:v>35</c:v>
                </c:pt>
                <c:pt idx="2">
                  <c:v>45</c:v>
                </c:pt>
                <c:pt idx="3">
                  <c:v>50</c:v>
                </c:pt>
              </c:numCache>
            </c:numRef>
          </c:val>
        </c:ser>
        <c:dLbls>
          <c:showLegendKey val="0"/>
          <c:showVal val="0"/>
          <c:showCatName val="0"/>
          <c:showSerName val="0"/>
          <c:showPercent val="0"/>
          <c:showBubbleSize val="0"/>
        </c:dLbls>
        <c:gapWidth val="150"/>
        <c:axId val="96448896"/>
        <c:axId val="96450816"/>
      </c:barChart>
      <c:catAx>
        <c:axId val="96448896"/>
        <c:scaling>
          <c:orientation val="minMax"/>
        </c:scaling>
        <c:delete val="0"/>
        <c:axPos val="b"/>
        <c:title>
          <c:tx>
            <c:rich>
              <a:bodyPr/>
              <a:lstStyle/>
              <a:p>
                <a:pPr>
                  <a:defRPr/>
                </a:pPr>
                <a:r>
                  <a:rPr lang="en-US" dirty="0" smtClean="0"/>
                  <a:t>Quartile of Schools Based</a:t>
                </a:r>
                <a:r>
                  <a:rPr lang="en-US" baseline="0" dirty="0" smtClean="0"/>
                  <a:t> on Percentage of </a:t>
                </a:r>
                <a:r>
                  <a:rPr lang="en-US" dirty="0" smtClean="0"/>
                  <a:t>Students Eligible</a:t>
                </a:r>
                <a:r>
                  <a:rPr lang="en-US" baseline="0" dirty="0" smtClean="0"/>
                  <a:t> for Free-Reduced Lunch</a:t>
                </a:r>
                <a:endParaRPr lang="en-US" dirty="0"/>
              </a:p>
            </c:rich>
          </c:tx>
          <c:layout/>
          <c:overlay val="0"/>
        </c:title>
        <c:majorTickMark val="out"/>
        <c:minorTickMark val="none"/>
        <c:tickLblPos val="nextTo"/>
        <c:crossAx val="96450816"/>
        <c:crosses val="autoZero"/>
        <c:auto val="1"/>
        <c:lblAlgn val="ctr"/>
        <c:lblOffset val="100"/>
        <c:noMultiLvlLbl val="0"/>
      </c:catAx>
      <c:valAx>
        <c:axId val="96450816"/>
        <c:scaling>
          <c:orientation val="minMax"/>
          <c:max val="100"/>
        </c:scaling>
        <c:delete val="0"/>
        <c:axPos val="l"/>
        <c:title>
          <c:tx>
            <c:rich>
              <a:bodyPr rot="-5400000" vert="horz"/>
              <a:lstStyle/>
              <a:p>
                <a:pPr>
                  <a:defRPr/>
                </a:pPr>
                <a:r>
                  <a:rPr lang="en-US" dirty="0" smtClean="0"/>
                  <a:t>Percent of Classes</a:t>
                </a:r>
                <a:endParaRPr lang="en-US" dirty="0"/>
              </a:p>
            </c:rich>
          </c:tx>
          <c:layout/>
          <c:overlay val="0"/>
        </c:title>
        <c:numFmt formatCode="General" sourceLinked="1"/>
        <c:majorTickMark val="out"/>
        <c:minorTickMark val="none"/>
        <c:tickLblPos val="nextTo"/>
        <c:crossAx val="9644889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Curriculum</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32</c:v>
                </c:pt>
                <c:pt idx="1">
                  <c:v>45</c:v>
                </c:pt>
                <c:pt idx="2">
                  <c:v>59</c:v>
                </c:pt>
              </c:numCache>
            </c:numRef>
          </c:val>
        </c:ser>
        <c:ser>
          <c:idx val="1"/>
          <c:order val="1"/>
          <c:tx>
            <c:strRef>
              <c:f>Sheet1!$C$1</c:f>
              <c:strCache>
                <c:ptCount val="1"/>
                <c:pt idx="0">
                  <c:v>Pedagogical</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81</c:v>
                </c:pt>
                <c:pt idx="1">
                  <c:v>88</c:v>
                </c:pt>
                <c:pt idx="2">
                  <c:v>89</c:v>
                </c:pt>
              </c:numCache>
            </c:numRef>
          </c:val>
        </c:ser>
        <c:dLbls>
          <c:showLegendKey val="0"/>
          <c:showVal val="0"/>
          <c:showCatName val="0"/>
          <c:showSerName val="0"/>
          <c:showPercent val="0"/>
          <c:showBubbleSize val="0"/>
        </c:dLbls>
        <c:gapWidth val="150"/>
        <c:axId val="34514816"/>
        <c:axId val="34516352"/>
      </c:barChart>
      <c:catAx>
        <c:axId val="34514816"/>
        <c:scaling>
          <c:orientation val="minMax"/>
        </c:scaling>
        <c:delete val="0"/>
        <c:axPos val="b"/>
        <c:majorTickMark val="out"/>
        <c:minorTickMark val="none"/>
        <c:tickLblPos val="nextTo"/>
        <c:crossAx val="34516352"/>
        <c:crosses val="autoZero"/>
        <c:auto val="1"/>
        <c:lblAlgn val="ctr"/>
        <c:lblOffset val="100"/>
        <c:noMultiLvlLbl val="0"/>
      </c:catAx>
      <c:valAx>
        <c:axId val="34516352"/>
        <c:scaling>
          <c:orientation val="minMax"/>
        </c:scaling>
        <c:delete val="0"/>
        <c:axPos val="l"/>
        <c:title>
          <c:tx>
            <c:rich>
              <a:bodyPr rot="-5400000" vert="horz"/>
              <a:lstStyle/>
              <a:p>
                <a:pPr>
                  <a:defRPr/>
                </a:pPr>
                <a:r>
                  <a:rPr lang="en-US" dirty="0" smtClean="0"/>
                  <a:t>Class Mean Score</a:t>
                </a:r>
                <a:endParaRPr lang="en-US" dirty="0"/>
              </a:p>
            </c:rich>
          </c:tx>
          <c:overlay val="0"/>
        </c:title>
        <c:numFmt formatCode="General" sourceLinked="1"/>
        <c:majorTickMark val="out"/>
        <c:minorTickMark val="none"/>
        <c:tickLblPos val="nextTo"/>
        <c:crossAx val="34514816"/>
        <c:crosses val="autoZero"/>
        <c:crossBetween val="between"/>
        <c:majorUnit val="20"/>
      </c:valAx>
    </c:plotArea>
    <c:legend>
      <c:legendPos val="b"/>
      <c:overlay val="0"/>
      <c:txPr>
        <a:bodyPr/>
        <a:lstStyle/>
        <a:p>
          <a:pPr>
            <a:defRPr sz="18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Sheet1!$A$2:$A$8</c:f>
              <c:strCache>
                <c:ptCount val="7"/>
                <c:pt idx="0">
                  <c:v>Memorizing science vocabulary and/or facts</c:v>
                </c:pt>
                <c:pt idx="1">
                  <c:v>Learning test taking skills/strategies</c:v>
                </c:pt>
                <c:pt idx="2">
                  <c:v>Preparing for further study in science </c:v>
                </c:pt>
                <c:pt idx="3">
                  <c:v>Learning about real-life applications of science</c:v>
                </c:pt>
                <c:pt idx="4">
                  <c:v>Learning science process skills </c:v>
                </c:pt>
                <c:pt idx="5">
                  <c:v>Increasing students’ interest in science </c:v>
                </c:pt>
                <c:pt idx="6">
                  <c:v>Understanding science concepts </c:v>
                </c:pt>
              </c:strCache>
            </c:strRef>
          </c:cat>
          <c:val>
            <c:numRef>
              <c:f>Sheet1!$B$2:$B$8</c:f>
              <c:numCache>
                <c:formatCode>General</c:formatCode>
                <c:ptCount val="7"/>
                <c:pt idx="0">
                  <c:v>10</c:v>
                </c:pt>
                <c:pt idx="1">
                  <c:v>22</c:v>
                </c:pt>
                <c:pt idx="2">
                  <c:v>35</c:v>
                </c:pt>
                <c:pt idx="3">
                  <c:v>46</c:v>
                </c:pt>
                <c:pt idx="4">
                  <c:v>47</c:v>
                </c:pt>
                <c:pt idx="5">
                  <c:v>56</c:v>
                </c:pt>
                <c:pt idx="6">
                  <c:v>59</c:v>
                </c:pt>
              </c:numCache>
            </c:numRef>
          </c:val>
        </c:ser>
        <c:dLbls>
          <c:showLegendKey val="0"/>
          <c:showVal val="0"/>
          <c:showCatName val="0"/>
          <c:showSerName val="0"/>
          <c:showPercent val="0"/>
          <c:showBubbleSize val="0"/>
        </c:dLbls>
        <c:gapWidth val="150"/>
        <c:axId val="34453760"/>
        <c:axId val="34537472"/>
      </c:barChart>
      <c:catAx>
        <c:axId val="34453760"/>
        <c:scaling>
          <c:orientation val="minMax"/>
        </c:scaling>
        <c:delete val="0"/>
        <c:axPos val="l"/>
        <c:majorTickMark val="out"/>
        <c:minorTickMark val="none"/>
        <c:tickLblPos val="nextTo"/>
        <c:txPr>
          <a:bodyPr/>
          <a:lstStyle/>
          <a:p>
            <a:pPr>
              <a:defRPr sz="1600"/>
            </a:pPr>
            <a:endParaRPr lang="en-US"/>
          </a:p>
        </c:txPr>
        <c:crossAx val="34537472"/>
        <c:crosses val="autoZero"/>
        <c:auto val="1"/>
        <c:lblAlgn val="ctr"/>
        <c:lblOffset val="100"/>
        <c:noMultiLvlLbl val="0"/>
      </c:catAx>
      <c:valAx>
        <c:axId val="34537472"/>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3445376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Sheet1!$A$2:$A$8</c:f>
              <c:strCache>
                <c:ptCount val="7"/>
                <c:pt idx="0">
                  <c:v>Memorizing science vocabulary and/or facts</c:v>
                </c:pt>
                <c:pt idx="1">
                  <c:v>Learning test taking skills/strategies</c:v>
                </c:pt>
                <c:pt idx="2">
                  <c:v>Preparing for further study in science </c:v>
                </c:pt>
                <c:pt idx="3">
                  <c:v>Learning about real-life applications of science</c:v>
                </c:pt>
                <c:pt idx="4">
                  <c:v>Learning science process skills </c:v>
                </c:pt>
                <c:pt idx="5">
                  <c:v>Increasing students’ interest in science </c:v>
                </c:pt>
                <c:pt idx="6">
                  <c:v>Understanding science concepts </c:v>
                </c:pt>
              </c:strCache>
            </c:strRef>
          </c:cat>
          <c:val>
            <c:numRef>
              <c:f>Sheet1!$B$2:$B$8</c:f>
              <c:numCache>
                <c:formatCode>General</c:formatCode>
                <c:ptCount val="7"/>
                <c:pt idx="0">
                  <c:v>10</c:v>
                </c:pt>
                <c:pt idx="1">
                  <c:v>24</c:v>
                </c:pt>
                <c:pt idx="2">
                  <c:v>40</c:v>
                </c:pt>
                <c:pt idx="3">
                  <c:v>45</c:v>
                </c:pt>
                <c:pt idx="4">
                  <c:v>54</c:v>
                </c:pt>
                <c:pt idx="5">
                  <c:v>57</c:v>
                </c:pt>
                <c:pt idx="6">
                  <c:v>80</c:v>
                </c:pt>
              </c:numCache>
            </c:numRef>
          </c:val>
        </c:ser>
        <c:dLbls>
          <c:showLegendKey val="0"/>
          <c:showVal val="0"/>
          <c:showCatName val="0"/>
          <c:showSerName val="0"/>
          <c:showPercent val="0"/>
          <c:showBubbleSize val="0"/>
        </c:dLbls>
        <c:gapWidth val="150"/>
        <c:axId val="34592640"/>
        <c:axId val="34594176"/>
      </c:barChart>
      <c:catAx>
        <c:axId val="34592640"/>
        <c:scaling>
          <c:orientation val="minMax"/>
        </c:scaling>
        <c:delete val="0"/>
        <c:axPos val="l"/>
        <c:majorTickMark val="out"/>
        <c:minorTickMark val="none"/>
        <c:tickLblPos val="nextTo"/>
        <c:txPr>
          <a:bodyPr/>
          <a:lstStyle/>
          <a:p>
            <a:pPr>
              <a:defRPr sz="1600"/>
            </a:pPr>
            <a:endParaRPr lang="en-US"/>
          </a:p>
        </c:txPr>
        <c:crossAx val="34594176"/>
        <c:crosses val="autoZero"/>
        <c:auto val="1"/>
        <c:lblAlgn val="ctr"/>
        <c:lblOffset val="100"/>
        <c:noMultiLvlLbl val="0"/>
      </c:catAx>
      <c:valAx>
        <c:axId val="34594176"/>
        <c:scaling>
          <c:orientation val="minMax"/>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3459264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Sheet1!$A$2:$A$8</c:f>
              <c:strCache>
                <c:ptCount val="7"/>
                <c:pt idx="0">
                  <c:v>Memorizing science vocabulary and/or facts</c:v>
                </c:pt>
                <c:pt idx="1">
                  <c:v>Learning test taking skills/strategies</c:v>
                </c:pt>
                <c:pt idx="2">
                  <c:v>Learning about real-life applications of science</c:v>
                </c:pt>
                <c:pt idx="3">
                  <c:v>Preparing for further study in science </c:v>
                </c:pt>
                <c:pt idx="4">
                  <c:v>Learning science process skills</c:v>
                </c:pt>
                <c:pt idx="5">
                  <c:v>Increasing students’ interest in science </c:v>
                </c:pt>
                <c:pt idx="6">
                  <c:v>Understanding science concepts </c:v>
                </c:pt>
              </c:strCache>
            </c:strRef>
          </c:cat>
          <c:val>
            <c:numRef>
              <c:f>Sheet1!$B$2:$B$8</c:f>
              <c:numCache>
                <c:formatCode>General</c:formatCode>
                <c:ptCount val="7"/>
                <c:pt idx="0">
                  <c:v>13</c:v>
                </c:pt>
                <c:pt idx="1">
                  <c:v>22</c:v>
                </c:pt>
                <c:pt idx="2">
                  <c:v>45</c:v>
                </c:pt>
                <c:pt idx="3">
                  <c:v>46</c:v>
                </c:pt>
                <c:pt idx="4">
                  <c:v>49</c:v>
                </c:pt>
                <c:pt idx="5">
                  <c:v>50</c:v>
                </c:pt>
                <c:pt idx="6">
                  <c:v>80</c:v>
                </c:pt>
              </c:numCache>
            </c:numRef>
          </c:val>
        </c:ser>
        <c:dLbls>
          <c:showLegendKey val="0"/>
          <c:showVal val="0"/>
          <c:showCatName val="0"/>
          <c:showSerName val="0"/>
          <c:showPercent val="0"/>
          <c:showBubbleSize val="0"/>
        </c:dLbls>
        <c:gapWidth val="150"/>
        <c:axId val="33609600"/>
        <c:axId val="33611136"/>
      </c:barChart>
      <c:catAx>
        <c:axId val="33609600"/>
        <c:scaling>
          <c:orientation val="minMax"/>
        </c:scaling>
        <c:delete val="0"/>
        <c:axPos val="l"/>
        <c:majorTickMark val="out"/>
        <c:minorTickMark val="none"/>
        <c:tickLblPos val="nextTo"/>
        <c:txPr>
          <a:bodyPr/>
          <a:lstStyle/>
          <a:p>
            <a:pPr>
              <a:defRPr sz="1600"/>
            </a:pPr>
            <a:endParaRPr lang="en-US"/>
          </a:p>
        </c:txPr>
        <c:crossAx val="33611136"/>
        <c:crosses val="autoZero"/>
        <c:auto val="1"/>
        <c:lblAlgn val="ctr"/>
        <c:lblOffset val="100"/>
        <c:noMultiLvlLbl val="0"/>
      </c:catAx>
      <c:valAx>
        <c:axId val="33611136"/>
        <c:scaling>
          <c:orientation val="minMax"/>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3360960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Weekly</c:v>
                </c:pt>
              </c:strCache>
            </c:strRef>
          </c:tx>
          <c:invertIfNegative val="0"/>
          <c:dLbls>
            <c:txPr>
              <a:bodyPr/>
              <a:lstStyle/>
              <a:p>
                <a:pPr>
                  <a:defRPr>
                    <a:solidFill>
                      <a:schemeClr val="tx1"/>
                    </a:solidFill>
                  </a:defRPr>
                </a:pPr>
                <a:endParaRPr lang="en-US"/>
              </a:p>
            </c:txPr>
            <c:showLegendKey val="0"/>
            <c:showVal val="1"/>
            <c:showCatName val="0"/>
            <c:showSerName val="0"/>
            <c:showPercent val="0"/>
            <c:showBubbleSize val="0"/>
            <c:showLeaderLines val="0"/>
          </c:dLbls>
          <c:cat>
            <c:strRef>
              <c:f>Sheet1!$A$2:$A$6</c:f>
              <c:strCache>
                <c:ptCount val="5"/>
                <c:pt idx="0">
                  <c:v>Require students to supply evidence for claims</c:v>
                </c:pt>
                <c:pt idx="1">
                  <c:v>Do hands-on/laboratory activities</c:v>
                </c:pt>
                <c:pt idx="2">
                  <c:v>Have students work in small groups</c:v>
                </c:pt>
                <c:pt idx="3">
                  <c:v>Explain science ideas to the whole class</c:v>
                </c:pt>
                <c:pt idx="4">
                  <c:v>Engage the whole class in discussions</c:v>
                </c:pt>
              </c:strCache>
            </c:strRef>
          </c:cat>
          <c:val>
            <c:numRef>
              <c:f>Sheet1!$B$2:$B$6</c:f>
              <c:numCache>
                <c:formatCode>General</c:formatCode>
                <c:ptCount val="5"/>
                <c:pt idx="0">
                  <c:v>54</c:v>
                </c:pt>
                <c:pt idx="1">
                  <c:v>55</c:v>
                </c:pt>
                <c:pt idx="2">
                  <c:v>72</c:v>
                </c:pt>
                <c:pt idx="3">
                  <c:v>88</c:v>
                </c:pt>
                <c:pt idx="4">
                  <c:v>90</c:v>
                </c:pt>
              </c:numCache>
            </c:numRef>
          </c:val>
        </c:ser>
        <c:dLbls>
          <c:showLegendKey val="0"/>
          <c:showVal val="0"/>
          <c:showCatName val="0"/>
          <c:showSerName val="0"/>
          <c:showPercent val="0"/>
          <c:showBubbleSize val="0"/>
        </c:dLbls>
        <c:gapWidth val="150"/>
        <c:axId val="34658176"/>
        <c:axId val="34659712"/>
      </c:barChart>
      <c:catAx>
        <c:axId val="34658176"/>
        <c:scaling>
          <c:orientation val="minMax"/>
        </c:scaling>
        <c:delete val="0"/>
        <c:axPos val="l"/>
        <c:majorTickMark val="out"/>
        <c:minorTickMark val="none"/>
        <c:tickLblPos val="nextTo"/>
        <c:txPr>
          <a:bodyPr/>
          <a:lstStyle/>
          <a:p>
            <a:pPr>
              <a:defRPr sz="1800"/>
            </a:pPr>
            <a:endParaRPr lang="en-US"/>
          </a:p>
        </c:txPr>
        <c:crossAx val="34659712"/>
        <c:crosses val="autoZero"/>
        <c:auto val="1"/>
        <c:lblAlgn val="ctr"/>
        <c:lblOffset val="100"/>
        <c:noMultiLvlLbl val="0"/>
      </c:catAx>
      <c:valAx>
        <c:axId val="34659712"/>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3465817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Weekly</c:v>
                </c:pt>
              </c:strCache>
            </c:strRef>
          </c:tx>
          <c:invertIfNegative val="0"/>
          <c:dLbls>
            <c:txPr>
              <a:bodyPr/>
              <a:lstStyle/>
              <a:p>
                <a:pPr>
                  <a:defRPr>
                    <a:solidFill>
                      <a:schemeClr val="tx1"/>
                    </a:solidFill>
                  </a:defRPr>
                </a:pPr>
                <a:endParaRPr lang="en-US"/>
              </a:p>
            </c:txPr>
            <c:showLegendKey val="0"/>
            <c:showVal val="1"/>
            <c:showCatName val="0"/>
            <c:showSerName val="0"/>
            <c:showPercent val="0"/>
            <c:showBubbleSize val="0"/>
            <c:showLeaderLines val="0"/>
          </c:dLbls>
          <c:cat>
            <c:strRef>
              <c:f>Sheet1!$A$2:$A$6</c:f>
              <c:strCache>
                <c:ptCount val="5"/>
                <c:pt idx="0">
                  <c:v>Give tests and/or quizzes that are predominantly short-answer </c:v>
                </c:pt>
                <c:pt idx="1">
                  <c:v>Have students represent data in tables/graphs</c:v>
                </c:pt>
                <c:pt idx="2">
                  <c:v>Have students write their reflections </c:v>
                </c:pt>
                <c:pt idx="3">
                  <c:v>Have students read from a textbook</c:v>
                </c:pt>
                <c:pt idx="4">
                  <c:v>Focus on literacy skills </c:v>
                </c:pt>
              </c:strCache>
            </c:strRef>
          </c:cat>
          <c:val>
            <c:numRef>
              <c:f>Sheet1!$B$2:$B$6</c:f>
              <c:numCache>
                <c:formatCode>General</c:formatCode>
                <c:ptCount val="5"/>
                <c:pt idx="0">
                  <c:v>31</c:v>
                </c:pt>
                <c:pt idx="1">
                  <c:v>44</c:v>
                </c:pt>
                <c:pt idx="2">
                  <c:v>44</c:v>
                </c:pt>
                <c:pt idx="3">
                  <c:v>48</c:v>
                </c:pt>
                <c:pt idx="4">
                  <c:v>48</c:v>
                </c:pt>
              </c:numCache>
            </c:numRef>
          </c:val>
        </c:ser>
        <c:dLbls>
          <c:showLegendKey val="0"/>
          <c:showVal val="0"/>
          <c:showCatName val="0"/>
          <c:showSerName val="0"/>
          <c:showPercent val="0"/>
          <c:showBubbleSize val="0"/>
        </c:dLbls>
        <c:gapWidth val="150"/>
        <c:axId val="35169792"/>
        <c:axId val="35171328"/>
      </c:barChart>
      <c:catAx>
        <c:axId val="35169792"/>
        <c:scaling>
          <c:orientation val="minMax"/>
        </c:scaling>
        <c:delete val="0"/>
        <c:axPos val="l"/>
        <c:numFmt formatCode="General" sourceLinked="1"/>
        <c:majorTickMark val="out"/>
        <c:minorTickMark val="none"/>
        <c:tickLblPos val="nextTo"/>
        <c:txPr>
          <a:bodyPr/>
          <a:lstStyle/>
          <a:p>
            <a:pPr>
              <a:defRPr sz="1800"/>
            </a:pPr>
            <a:endParaRPr lang="en-US"/>
          </a:p>
        </c:txPr>
        <c:crossAx val="35171328"/>
        <c:crosses val="autoZero"/>
        <c:auto val="1"/>
        <c:lblAlgn val="ctr"/>
        <c:lblOffset val="100"/>
        <c:noMultiLvlLbl val="0"/>
      </c:catAx>
      <c:valAx>
        <c:axId val="35171328"/>
        <c:scaling>
          <c:orientation val="minMax"/>
          <c:max val="100"/>
        </c:scaling>
        <c:delete val="0"/>
        <c:axPos val="b"/>
        <c:title>
          <c:tx>
            <c:rich>
              <a:bodyPr rot="0" vert="horz"/>
              <a:lstStyle/>
              <a:p>
                <a:pPr>
                  <a:defRPr/>
                </a:pPr>
                <a:r>
                  <a:rPr lang="en-US"/>
                  <a:t>Percent of Classes</a:t>
                </a:r>
              </a:p>
            </c:rich>
          </c:tx>
          <c:overlay val="0"/>
        </c:title>
        <c:numFmt formatCode="General" sourceLinked="1"/>
        <c:majorTickMark val="out"/>
        <c:minorTickMark val="none"/>
        <c:tickLblPos val="nextTo"/>
        <c:crossAx val="3516979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2757" tIns="46378" rIns="92757" bIns="46378" rtlCol="0"/>
          <a:lstStyle>
            <a:lvl1pPr algn="l">
              <a:defRPr sz="1200"/>
            </a:lvl1pPr>
          </a:lstStyle>
          <a:p>
            <a:endParaRPr lang="en-US"/>
          </a:p>
        </p:txBody>
      </p:sp>
      <p:sp>
        <p:nvSpPr>
          <p:cNvPr id="3" name="Date Placeholder 2"/>
          <p:cNvSpPr>
            <a:spLocks noGrp="1"/>
          </p:cNvSpPr>
          <p:nvPr>
            <p:ph type="dt" idx="1"/>
          </p:nvPr>
        </p:nvSpPr>
        <p:spPr>
          <a:xfrm>
            <a:off x="3970938" y="1"/>
            <a:ext cx="3037840" cy="464820"/>
          </a:xfrm>
          <a:prstGeom prst="rect">
            <a:avLst/>
          </a:prstGeom>
        </p:spPr>
        <p:txBody>
          <a:bodyPr vert="horz" lIns="92757" tIns="46378" rIns="92757" bIns="46378" rtlCol="0"/>
          <a:lstStyle>
            <a:lvl1pPr algn="r">
              <a:defRPr sz="1200"/>
            </a:lvl1pPr>
          </a:lstStyle>
          <a:p>
            <a:fld id="{4C016DBB-9F94-46C6-A36F-94DB45953E03}" type="datetimeFigureOut">
              <a:rPr lang="en-US" smtClean="0"/>
              <a:t>1/29/2014</a:t>
            </a:fld>
            <a:endParaRPr lang="en-US"/>
          </a:p>
        </p:txBody>
      </p:sp>
      <p:sp>
        <p:nvSpPr>
          <p:cNvPr id="4" name="Slide Image Placeholder 3"/>
          <p:cNvSpPr>
            <a:spLocks noGrp="1" noRot="1" noChangeAspect="1"/>
          </p:cNvSpPr>
          <p:nvPr>
            <p:ph type="sldImg" idx="2"/>
          </p:nvPr>
        </p:nvSpPr>
        <p:spPr>
          <a:xfrm>
            <a:off x="1181100" y="696913"/>
            <a:ext cx="4648200" cy="3487737"/>
          </a:xfrm>
          <a:prstGeom prst="rect">
            <a:avLst/>
          </a:prstGeom>
          <a:noFill/>
          <a:ln w="12700">
            <a:solidFill>
              <a:prstClr val="black"/>
            </a:solidFill>
          </a:ln>
        </p:spPr>
        <p:txBody>
          <a:bodyPr vert="horz" lIns="92757" tIns="46378" rIns="92757" bIns="46378"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757" tIns="46378" rIns="92757" bIns="4637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2757" tIns="46378" rIns="92757" bIns="46378"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2757" tIns="46378" rIns="92757" bIns="46378" rtlCol="0" anchor="b"/>
          <a:lstStyle>
            <a:lvl1pPr algn="r">
              <a:defRPr sz="1200"/>
            </a:lvl1pPr>
          </a:lstStyle>
          <a:p>
            <a:fld id="{99B8A4DB-74D9-4B43-9EFB-8340370A0D69}" type="slidenum">
              <a:rPr lang="en-US" smtClean="0"/>
              <a:t>‹#›</a:t>
            </a:fld>
            <a:endParaRPr lang="en-US"/>
          </a:p>
        </p:txBody>
      </p:sp>
    </p:spTree>
    <p:extLst>
      <p:ext uri="{BB962C8B-B14F-4D97-AF65-F5344CB8AC3E}">
        <p14:creationId xmlns:p14="http://schemas.microsoft.com/office/powerpoint/2010/main" val="3301644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B8A4DB-74D9-4B43-9EFB-8340370A0D69}" type="slidenum">
              <a:rPr lang="en-US" smtClean="0"/>
              <a:t>1</a:t>
            </a:fld>
            <a:endParaRPr lang="en-US"/>
          </a:p>
        </p:txBody>
      </p:sp>
    </p:spTree>
    <p:extLst>
      <p:ext uri="{BB962C8B-B14F-4D97-AF65-F5344CB8AC3E}">
        <p14:creationId xmlns:p14="http://schemas.microsoft.com/office/powerpoint/2010/main" val="18588773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10</a:t>
            </a:fld>
            <a:endParaRPr lang="en-US"/>
          </a:p>
        </p:txBody>
      </p:sp>
    </p:spTree>
    <p:extLst>
      <p:ext uri="{BB962C8B-B14F-4D97-AF65-F5344CB8AC3E}">
        <p14:creationId xmlns:p14="http://schemas.microsoft.com/office/powerpoint/2010/main" val="41132295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7567">
              <a:defRPr/>
            </a:pPr>
            <a:r>
              <a:rPr lang="en-US" dirty="0" smtClean="0"/>
              <a:t>Table 5.5,</a:t>
            </a:r>
            <a:r>
              <a:rPr lang="en-US" baseline="0" dirty="0" smtClean="0"/>
              <a:t> </a:t>
            </a:r>
            <a:r>
              <a:rPr lang="en-US" dirty="0" smtClean="0"/>
              <a:t>p.</a:t>
            </a:r>
            <a:r>
              <a:rPr lang="en-US" baseline="0" dirty="0" smtClean="0"/>
              <a:t> 71 in Technical Report</a:t>
            </a:r>
          </a:p>
          <a:p>
            <a:endParaRPr lang="en-US" b="1" dirty="0" smtClean="0"/>
          </a:p>
          <a:p>
            <a:pPr defTabSz="927567">
              <a:defRPr/>
            </a:pPr>
            <a:r>
              <a:rPr lang="en-US" b="1" dirty="0" smtClean="0"/>
              <a:t>This slide shows data from an individual</a:t>
            </a:r>
            <a:r>
              <a:rPr lang="en-US" b="1" baseline="0" dirty="0" smtClean="0"/>
              <a:t> item. </a:t>
            </a:r>
          </a:p>
          <a:p>
            <a:endParaRPr lang="en-US" b="1" dirty="0" smtClean="0"/>
          </a:p>
          <a:p>
            <a:r>
              <a:rPr lang="en-US" dirty="0" smtClean="0"/>
              <a:t>Science Teacher</a:t>
            </a:r>
            <a:r>
              <a:rPr lang="en-US" baseline="0" dirty="0" smtClean="0"/>
              <a:t> Questionnaire</a:t>
            </a:r>
            <a:endParaRPr lang="en-US" dirty="0" smtClean="0"/>
          </a:p>
          <a:p>
            <a:pPr defTabSz="927567">
              <a:defRPr/>
            </a:pPr>
            <a:r>
              <a:rPr lang="en-US" dirty="0" smtClean="0"/>
              <a:t>Q45.</a:t>
            </a:r>
            <a:r>
              <a:rPr lang="en-US" baseline="0" dirty="0" smtClean="0"/>
              <a:t> </a:t>
            </a:r>
            <a:r>
              <a:rPr lang="en-US" dirty="0" smtClean="0"/>
              <a:t>Think about your plans for this class for the entire course/year.  By the end of the course/year, how much emphasis will each of the following student objectives receive? (Response Options: </a:t>
            </a:r>
            <a:r>
              <a:rPr lang="en-US" dirty="0"/>
              <a:t>[1] None, [2] Minimal emphasis, [3] Moderate emphasis, [4] Heavy emphasis)</a:t>
            </a:r>
            <a:endParaRPr lang="en-US" dirty="0" smtClean="0"/>
          </a:p>
          <a:p>
            <a:pPr marL="695676" lvl="1" indent="-231892">
              <a:buFont typeface="+mj-lt"/>
              <a:buAutoNum type="alphaLcPeriod"/>
            </a:pPr>
            <a:r>
              <a:rPr lang="en-US" dirty="0" smtClean="0"/>
              <a:t>Memorizing science vocabulary and/or facts</a:t>
            </a:r>
          </a:p>
          <a:p>
            <a:pPr marL="695676" lvl="1" indent="-231892">
              <a:buFont typeface="+mj-lt"/>
              <a:buAutoNum type="alphaLcPeriod"/>
            </a:pPr>
            <a:r>
              <a:rPr lang="en-US" dirty="0" smtClean="0"/>
              <a:t>Understanding science concepts</a:t>
            </a:r>
          </a:p>
          <a:p>
            <a:pPr marL="695676" lvl="1" indent="-231892">
              <a:buFont typeface="+mj-lt"/>
              <a:buAutoNum type="alphaLcPeriod"/>
            </a:pPr>
            <a:r>
              <a:rPr lang="en-US" dirty="0" smtClean="0"/>
              <a:t>Learning science process skills (for example: observing, measuring)</a:t>
            </a:r>
          </a:p>
          <a:p>
            <a:pPr marL="695676" lvl="1" indent="-231892">
              <a:buFont typeface="+mj-lt"/>
              <a:buAutoNum type="alphaLcPeriod"/>
            </a:pPr>
            <a:r>
              <a:rPr lang="en-US" dirty="0" smtClean="0"/>
              <a:t>Learning about real-life applications of science</a:t>
            </a:r>
          </a:p>
          <a:p>
            <a:pPr marL="695676" lvl="1" indent="-231892">
              <a:buFont typeface="+mj-lt"/>
              <a:buAutoNum type="alphaLcPeriod"/>
            </a:pPr>
            <a:r>
              <a:rPr lang="en-US" dirty="0" smtClean="0"/>
              <a:t>Increasing students’ interest in science</a:t>
            </a:r>
          </a:p>
          <a:p>
            <a:pPr marL="695676" lvl="1" indent="-231892">
              <a:buFont typeface="+mj-lt"/>
              <a:buAutoNum type="alphaLcPeriod"/>
            </a:pPr>
            <a:r>
              <a:rPr lang="en-US" dirty="0" smtClean="0"/>
              <a:t>Preparing for further study in science </a:t>
            </a:r>
          </a:p>
          <a:p>
            <a:pPr marL="695676" lvl="1" indent="-231892">
              <a:buFont typeface="+mj-lt"/>
              <a:buAutoNum type="alphaLcPeriod"/>
            </a:pPr>
            <a:r>
              <a:rPr lang="en-US" dirty="0" smtClean="0"/>
              <a:t>Learning test taking skills/strategies</a:t>
            </a:r>
          </a:p>
          <a:p>
            <a:endParaRPr lang="en-US" baseline="0" dirty="0" smtClean="0"/>
          </a:p>
          <a:p>
            <a:pPr defTabSz="927567">
              <a:defRPr/>
            </a:pPr>
            <a:r>
              <a:rPr lang="en-US" dirty="0" smtClean="0"/>
              <a:t>The numbers in parentheses</a:t>
            </a:r>
            <a:r>
              <a:rPr lang="en-US" baseline="0" dirty="0" smtClean="0"/>
              <a:t> are standard errors.</a:t>
            </a:r>
            <a:endParaRPr lang="en-US" dirty="0" smtClean="0"/>
          </a:p>
          <a:p>
            <a:endParaRPr lang="en-US" baseline="0" dirty="0" smtClean="0"/>
          </a:p>
          <a:p>
            <a:pPr defTabSz="927567">
              <a:defRPr/>
            </a:pPr>
            <a:r>
              <a:rPr lang="en-US" b="1" dirty="0"/>
              <a:t>Findings Highlighted in Technical Report</a:t>
            </a:r>
            <a:endParaRPr lang="en-US" baseline="0" dirty="0" smtClean="0"/>
          </a:p>
          <a:p>
            <a:r>
              <a:rPr lang="en-US" baseline="0" dirty="0" smtClean="0"/>
              <a:t>“</a:t>
            </a:r>
            <a:r>
              <a:rPr lang="en-US" dirty="0"/>
              <a:t>The survey provided a list of possible objectives of science and mathematics instruction and asked teachers how much emphasis each would receive in an entire course of a particular, randomly selected class. Table 5.5 shows the percentage of science classes by grade range whose teachers indicated heavy emphasis for each objective. Understanding science concepts is frequently emphasized, although more so in secondary classes (80 percent of middle and high school classes) than in elementary (59 percent of classes). Across all grade levels, 45 percent or more of science classes have a heavy emphasis on increasing students’ interest in science, learning science process skills, and learning about real-life applications of science. Objectives least likely to be emphasized are learning test taking skills/strategies (fewer than 25 percent of science classes) and memorizing science vocabulary and/or facts (roughly 10 percent of science classes</a:t>
            </a:r>
            <a:r>
              <a:rPr lang="en-US" dirty="0" smtClean="0"/>
              <a:t>).</a:t>
            </a:r>
            <a:r>
              <a:rPr lang="en-US" baseline="0" dirty="0" smtClean="0"/>
              <a:t>”</a:t>
            </a:r>
          </a:p>
        </p:txBody>
      </p:sp>
      <p:sp>
        <p:nvSpPr>
          <p:cNvPr id="4" name="Slide Number Placeholder 3"/>
          <p:cNvSpPr>
            <a:spLocks noGrp="1"/>
          </p:cNvSpPr>
          <p:nvPr>
            <p:ph type="sldNum" sz="quarter" idx="10"/>
          </p:nvPr>
        </p:nvSpPr>
        <p:spPr/>
        <p:txBody>
          <a:bodyPr/>
          <a:lstStyle/>
          <a:p>
            <a:fld id="{B472F11F-6199-4934-A1DC-A9FDDA9F712C}" type="slidenum">
              <a:rPr lang="en-US" smtClean="0"/>
              <a:t>11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classes for which the teacher selected “heavy emphasis” on a 4-point response scale with the options of “none,” “minimal emphasis,” “moderate emphasis,” and “heavy emphasis.”</a:t>
            </a:r>
          </a:p>
          <a:p>
            <a:endParaRPr lang="en-US" dirty="0" smtClean="0"/>
          </a:p>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472F11F-6199-4934-A1DC-A9FDDA9F712C}" type="slidenum">
              <a:rPr lang="en-US" smtClean="0"/>
              <a:t>12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classes for which the teacher selected “heavy emphasis” on a 4-point response scale with the options of “none,” “minimal emphasis,” “moderate emphasis,” and “heavy emphasis.”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13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classes for which the teacher selected “heavy emphasis” on a 4-point response scale with the options of “none,” “minimal emphasis,” “moderate emphasis,” and “heavy emphasis.”</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14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15</a:t>
            </a:fld>
            <a:endParaRPr lang="en-US"/>
          </a:p>
        </p:txBody>
      </p:sp>
    </p:spTree>
    <p:extLst>
      <p:ext uri="{BB962C8B-B14F-4D97-AF65-F5344CB8AC3E}">
        <p14:creationId xmlns:p14="http://schemas.microsoft.com/office/powerpoint/2010/main" val="13158888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5.12, p. 76 in Technical Report</a:t>
            </a:r>
          </a:p>
          <a:p>
            <a:endParaRPr lang="en-US" dirty="0" smtClean="0"/>
          </a:p>
          <a:p>
            <a:r>
              <a:rPr lang="en-US" b="1" dirty="0" smtClean="0"/>
              <a:t>This slide shows data from an individual item. </a:t>
            </a:r>
          </a:p>
          <a:p>
            <a:endParaRPr lang="en-US" dirty="0" smtClean="0"/>
          </a:p>
          <a:p>
            <a:r>
              <a:rPr lang="en-US" dirty="0" smtClean="0"/>
              <a:t>Science Teacher Questionnaire</a:t>
            </a:r>
          </a:p>
          <a:p>
            <a:r>
              <a:rPr lang="en-US" dirty="0"/>
              <a:t>Q46. How often do you do each of the following in your science instruction in this class? </a:t>
            </a:r>
            <a:r>
              <a:rPr lang="en-US" b="0" dirty="0" smtClean="0"/>
              <a:t> (Response Options: [1] Never, [2] </a:t>
            </a:r>
            <a:r>
              <a:rPr lang="en-US" dirty="0"/>
              <a:t>Rarely (for example: A few times a year)</a:t>
            </a:r>
            <a:r>
              <a:rPr lang="en-US" b="0" dirty="0" smtClean="0"/>
              <a:t>, [3] </a:t>
            </a:r>
            <a:r>
              <a:rPr lang="en-US" dirty="0"/>
              <a:t>Sometimes (for example: Once or twice a month)</a:t>
            </a:r>
            <a:r>
              <a:rPr lang="en-US" b="0" dirty="0" smtClean="0"/>
              <a:t>, [4] </a:t>
            </a:r>
            <a:r>
              <a:rPr lang="en-US" dirty="0"/>
              <a:t>Often (for example: Once or twice a week)</a:t>
            </a:r>
            <a:r>
              <a:rPr lang="en-US" b="0" dirty="0" smtClean="0"/>
              <a:t>, [5] </a:t>
            </a:r>
            <a:r>
              <a:rPr lang="en-US" dirty="0"/>
              <a:t>All or almost all science lessons</a:t>
            </a:r>
            <a:r>
              <a:rPr lang="en-US" b="0" dirty="0" smtClean="0"/>
              <a:t>)</a:t>
            </a:r>
          </a:p>
          <a:p>
            <a:pPr marL="811621" lvl="1" indent="-347838">
              <a:lnSpc>
                <a:spcPct val="115000"/>
              </a:lnSpc>
              <a:buFont typeface="+mj-lt"/>
              <a:buAutoNum type="alphaLcPeriod"/>
            </a:pPr>
            <a:r>
              <a:rPr lang="en-US" sz="1200" dirty="0">
                <a:latin typeface="+mn-lt"/>
                <a:ea typeface="Calibri"/>
                <a:cs typeface="Times New Roman"/>
              </a:rPr>
              <a:t>Explain science ideas to the whole class</a:t>
            </a:r>
          </a:p>
          <a:p>
            <a:pPr marL="811621" lvl="1" indent="-347838">
              <a:lnSpc>
                <a:spcPct val="115000"/>
              </a:lnSpc>
              <a:buFont typeface="+mj-lt"/>
              <a:buAutoNum type="alphaLcPeriod"/>
            </a:pPr>
            <a:r>
              <a:rPr lang="en-US" sz="1200" dirty="0">
                <a:latin typeface="+mn-lt"/>
                <a:ea typeface="Calibri"/>
                <a:cs typeface="Times New Roman"/>
              </a:rPr>
              <a:t>Engage the whole class in discussions </a:t>
            </a:r>
          </a:p>
          <a:p>
            <a:pPr marL="811621" lvl="1" indent="-347838">
              <a:lnSpc>
                <a:spcPct val="115000"/>
              </a:lnSpc>
              <a:buFont typeface="+mj-lt"/>
              <a:buAutoNum type="alphaLcPeriod"/>
            </a:pPr>
            <a:r>
              <a:rPr lang="en-US" sz="1200" dirty="0">
                <a:latin typeface="+mn-lt"/>
                <a:ea typeface="Calibri"/>
                <a:cs typeface="Times New Roman"/>
              </a:rPr>
              <a:t>Have students work in small groups</a:t>
            </a:r>
          </a:p>
          <a:p>
            <a:pPr marL="811621" lvl="1" indent="-347838">
              <a:lnSpc>
                <a:spcPct val="115000"/>
              </a:lnSpc>
              <a:buFont typeface="+mj-lt"/>
              <a:buAutoNum type="alphaLcPeriod"/>
            </a:pPr>
            <a:r>
              <a:rPr lang="en-US" sz="1200" dirty="0">
                <a:latin typeface="+mn-lt"/>
                <a:ea typeface="Calibri"/>
                <a:cs typeface="Times New Roman"/>
              </a:rPr>
              <a:t>Do hands-on/laboratory activities</a:t>
            </a:r>
          </a:p>
          <a:p>
            <a:pPr marL="811621" lvl="1" indent="-347838">
              <a:lnSpc>
                <a:spcPct val="115000"/>
              </a:lnSpc>
              <a:buFont typeface="+mj-lt"/>
              <a:buAutoNum type="alphaLcPeriod"/>
            </a:pPr>
            <a:r>
              <a:rPr lang="en-US" sz="1200" dirty="0">
                <a:latin typeface="+mn-lt"/>
                <a:ea typeface="Calibri"/>
                <a:cs typeface="Times New Roman"/>
              </a:rPr>
              <a:t>Engage the class in project-based learning (PBL) activities </a:t>
            </a:r>
          </a:p>
          <a:p>
            <a:pPr marL="811621" lvl="1" indent="-347838">
              <a:lnSpc>
                <a:spcPct val="115000"/>
              </a:lnSpc>
              <a:buFont typeface="+mj-lt"/>
              <a:buAutoNum type="alphaLcPeriod"/>
            </a:pPr>
            <a:r>
              <a:rPr lang="en-US" sz="1200" dirty="0">
                <a:latin typeface="+mn-lt"/>
                <a:ea typeface="Calibri"/>
                <a:cs typeface="Times New Roman"/>
              </a:rPr>
              <a:t>Have students read from a science textbook, module, or other science-related material in class, either aloud or to themselves</a:t>
            </a:r>
          </a:p>
          <a:p>
            <a:pPr marL="811621" lvl="1" indent="-347838">
              <a:lnSpc>
                <a:spcPct val="115000"/>
              </a:lnSpc>
              <a:buFont typeface="+mj-lt"/>
              <a:buAutoNum type="alphaLcPeriod"/>
            </a:pPr>
            <a:r>
              <a:rPr lang="en-US" sz="1200" dirty="0">
                <a:latin typeface="+mn-lt"/>
                <a:ea typeface="Calibri"/>
                <a:cs typeface="Times New Roman"/>
              </a:rPr>
              <a:t>Have students represent and/or analyze data using tables, charts, or graphs </a:t>
            </a:r>
          </a:p>
          <a:p>
            <a:pPr marL="811621" lvl="1" indent="-347838">
              <a:lnSpc>
                <a:spcPct val="115000"/>
              </a:lnSpc>
              <a:buFont typeface="+mj-lt"/>
              <a:buAutoNum type="alphaLcPeriod"/>
            </a:pPr>
            <a:r>
              <a:rPr lang="en-US" sz="1200" dirty="0">
                <a:latin typeface="+mn-lt"/>
                <a:ea typeface="Calibri"/>
                <a:cs typeface="Times New Roman"/>
              </a:rPr>
              <a:t>Require students to supply evidence in support of their claims </a:t>
            </a:r>
          </a:p>
          <a:p>
            <a:pPr marL="811621" lvl="1" indent="-347838">
              <a:lnSpc>
                <a:spcPct val="115000"/>
              </a:lnSpc>
              <a:buFont typeface="+mj-lt"/>
              <a:buAutoNum type="alphaLcPeriod"/>
            </a:pPr>
            <a:r>
              <a:rPr lang="en-US" sz="1200" dirty="0">
                <a:latin typeface="+mn-lt"/>
                <a:ea typeface="Calibri"/>
                <a:cs typeface="Times New Roman"/>
              </a:rPr>
              <a:t>Have students make formal presentations to the rest of the class (for example: on individual or group projects)</a:t>
            </a:r>
          </a:p>
          <a:p>
            <a:pPr marL="811621" lvl="1" indent="-347838">
              <a:lnSpc>
                <a:spcPct val="115000"/>
              </a:lnSpc>
              <a:buFont typeface="+mj-lt"/>
              <a:buAutoNum type="alphaLcPeriod"/>
            </a:pPr>
            <a:r>
              <a:rPr lang="en-US" sz="1200" dirty="0" smtClean="0">
                <a:latin typeface="+mn-lt"/>
                <a:ea typeface="Calibri"/>
                <a:cs typeface="Times New Roman"/>
              </a:rPr>
              <a:t>Have </a:t>
            </a:r>
            <a:r>
              <a:rPr lang="en-US" sz="1200" dirty="0">
                <a:latin typeface="+mn-lt"/>
                <a:ea typeface="Calibri"/>
                <a:cs typeface="Times New Roman"/>
              </a:rPr>
              <a:t>students write their reflections (for example: in their journals) in class or for homework</a:t>
            </a:r>
          </a:p>
          <a:p>
            <a:pPr marL="811621" lvl="1" indent="-347838">
              <a:lnSpc>
                <a:spcPct val="115000"/>
              </a:lnSpc>
              <a:buFont typeface="+mj-lt"/>
              <a:buAutoNum type="alphaLcPeriod"/>
            </a:pPr>
            <a:r>
              <a:rPr lang="en-US" sz="1200" dirty="0">
                <a:latin typeface="+mn-lt"/>
                <a:ea typeface="Calibri"/>
                <a:cs typeface="Times New Roman"/>
              </a:rPr>
              <a:t>Give tests and/or quizzes that are predominantly short-answer (for example: multiple choice, </a:t>
            </a:r>
            <a:r>
              <a:rPr lang="en-US" sz="1200" dirty="0" smtClean="0">
                <a:latin typeface="+mn-lt"/>
                <a:ea typeface="Calibri"/>
                <a:cs typeface="Times New Roman"/>
              </a:rPr>
              <a:t>true/false</a:t>
            </a:r>
            <a:r>
              <a:rPr lang="en-US" sz="1200" dirty="0">
                <a:latin typeface="+mn-lt"/>
                <a:ea typeface="Calibri"/>
                <a:cs typeface="Times New Roman"/>
              </a:rPr>
              <a:t>, fill in the blank)</a:t>
            </a:r>
          </a:p>
          <a:p>
            <a:pPr marL="811621" lvl="1" indent="-347838">
              <a:lnSpc>
                <a:spcPct val="115000"/>
              </a:lnSpc>
              <a:buFont typeface="+mj-lt"/>
              <a:buAutoNum type="alphaLcPeriod"/>
            </a:pPr>
            <a:r>
              <a:rPr lang="en-US" sz="1200" dirty="0">
                <a:latin typeface="+mn-lt"/>
                <a:ea typeface="Calibri"/>
                <a:cs typeface="Times New Roman"/>
              </a:rPr>
              <a:t>Give tests and/or quizzes that include constructed-response/open-ended items</a:t>
            </a:r>
          </a:p>
          <a:p>
            <a:pPr marL="811621" lvl="1" indent="-347838">
              <a:lnSpc>
                <a:spcPct val="115000"/>
              </a:lnSpc>
              <a:buFont typeface="+mj-lt"/>
              <a:buAutoNum type="alphaLcPeriod"/>
            </a:pPr>
            <a:r>
              <a:rPr lang="en-US" sz="1200" dirty="0">
                <a:latin typeface="+mn-lt"/>
                <a:ea typeface="Calibri"/>
                <a:cs typeface="Times New Roman"/>
              </a:rPr>
              <a:t>Focus on literacy skills (for example: informational reading or writing strategies) </a:t>
            </a:r>
          </a:p>
          <a:p>
            <a:pPr marL="811621" lvl="1" indent="-347838">
              <a:lnSpc>
                <a:spcPct val="115000"/>
              </a:lnSpc>
              <a:buFont typeface="+mj-lt"/>
              <a:buAutoNum type="alphaLcPeriod"/>
            </a:pPr>
            <a:r>
              <a:rPr lang="en-US" sz="1200" dirty="0">
                <a:latin typeface="+mn-lt"/>
                <a:ea typeface="Calibri"/>
                <a:cs typeface="Times New Roman"/>
              </a:rPr>
              <a:t>Have students practice for standardized tests</a:t>
            </a:r>
          </a:p>
          <a:p>
            <a:pPr marL="811621" lvl="1" indent="-347838">
              <a:lnSpc>
                <a:spcPct val="115000"/>
              </a:lnSpc>
              <a:buFont typeface="+mj-lt"/>
              <a:buAutoNum type="alphaLcPeriod"/>
            </a:pPr>
            <a:r>
              <a:rPr lang="en-US" sz="1200" dirty="0">
                <a:latin typeface="+mn-lt"/>
                <a:ea typeface="Calibri"/>
                <a:cs typeface="Times New Roman"/>
              </a:rPr>
              <a:t>Have students attend presentations by guest speakers focused on science and/or engineering in the workplace</a:t>
            </a:r>
          </a:p>
          <a:p>
            <a:endParaRPr lang="en-US" dirty="0" smtClean="0"/>
          </a:p>
          <a:p>
            <a:r>
              <a:rPr lang="en-US" dirty="0" smtClean="0"/>
              <a:t>The numbers in parentheses are standard errors.</a:t>
            </a:r>
          </a:p>
          <a:p>
            <a:endParaRPr lang="en-US" dirty="0" smtClean="0"/>
          </a:p>
          <a:p>
            <a:r>
              <a:rPr lang="en-US" b="1" dirty="0" smtClean="0"/>
              <a:t>Findings Highlighted in Technical Report</a:t>
            </a:r>
          </a:p>
          <a:p>
            <a:r>
              <a:rPr lang="en-US" dirty="0" smtClean="0"/>
              <a:t>“Three instructional activities occur at least once a week in most science classes across grade levels (see Table 5.12.): explaining science ideas to the whole class (88–96 percent), engaging the whole class in discussions (83–92 percent), and having students work in small groups (72–83 percent). Over half of K–12 science classes also include hands-on/laboratory activities and require students to supply evidence in support of their claims on a weekly basis; both activities are more likely to occur in high school classes than in elementary classes. Middle and high school science classes also include more frequent use of formal assessment practices (giving students short-answer or constructed-response tests/quizzes) than elementary classes.</a:t>
            </a:r>
          </a:p>
          <a:p>
            <a:endParaRPr lang="en-US" dirty="0" smtClean="0"/>
          </a:p>
          <a:p>
            <a:r>
              <a:rPr lang="en-US" dirty="0" smtClean="0"/>
              <a:t>In contrast, elementary and middle school science classes are much more likely than high school classes to include literacy activities at least once a week. For example, students read from a science textbook, module, or other science-related material on a weekly basis in approximately 5 out of 10 elementary and middle grades classes, compared to in fewer than 4 in 10 high school classes. Having students write reflections at least once a week is twice as common in elementary and middle school classes as it is in high school classes. In addition, nearly half of elementary classes focus on literacy skills at least once a week, compared to only one-fourth of high school classes.”</a:t>
            </a:r>
          </a:p>
        </p:txBody>
      </p:sp>
      <p:sp>
        <p:nvSpPr>
          <p:cNvPr id="4" name="Slide Number Placeholder 3"/>
          <p:cNvSpPr>
            <a:spLocks noGrp="1"/>
          </p:cNvSpPr>
          <p:nvPr>
            <p:ph type="sldNum" sz="quarter" idx="10"/>
          </p:nvPr>
        </p:nvSpPr>
        <p:spPr/>
        <p:txBody>
          <a:bodyPr/>
          <a:lstStyle/>
          <a:p>
            <a:fld id="{B472F11F-6199-4934-A1DC-A9FDDA9F712C}" type="slidenum">
              <a:rPr lang="en-US" smtClean="0"/>
              <a:t>16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science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science lessons.”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472F11F-6199-4934-A1DC-A9FDDA9F712C}" type="slidenum">
              <a:rPr lang="en-US" smtClean="0"/>
              <a:t>17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science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science lessons.”</a:t>
            </a:r>
          </a:p>
          <a:p>
            <a:endParaRPr lang="en-US" dirty="0" smtClean="0"/>
          </a:p>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472F11F-6199-4934-A1DC-A9FDDA9F712C}" type="slidenum">
              <a:rPr lang="en-US" smtClean="0"/>
              <a:t>18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science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science lessons.”</a:t>
            </a:r>
          </a:p>
          <a:p>
            <a:endParaRPr lang="en-US" dirty="0" smtClean="0"/>
          </a:p>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472F11F-6199-4934-A1DC-A9FDDA9F712C}" type="slidenum">
              <a:rPr lang="en-US" smtClean="0"/>
              <a:t>19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2</a:t>
            </a:fld>
            <a:endParaRPr lang="en-US"/>
          </a:p>
        </p:txBody>
      </p:sp>
    </p:spTree>
    <p:extLst>
      <p:ext uri="{BB962C8B-B14F-4D97-AF65-F5344CB8AC3E}">
        <p14:creationId xmlns:p14="http://schemas.microsoft.com/office/powerpoint/2010/main" val="21195706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science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science lessons.”</a:t>
            </a:r>
          </a:p>
          <a:p>
            <a:endParaRPr lang="en-US" dirty="0" smtClean="0"/>
          </a:p>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472F11F-6199-4934-A1DC-A9FDDA9F712C}" type="slidenum">
              <a:rPr lang="en-US" smtClean="0"/>
              <a:t>20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science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science lessons.”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472F11F-6199-4934-A1DC-A9FDDA9F712C}" type="slidenum">
              <a:rPr lang="en-US" smtClean="0"/>
              <a:t>21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science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science lessons.”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472F11F-6199-4934-A1DC-A9FDDA9F712C}" type="slidenum">
              <a:rPr lang="en-US" smtClean="0"/>
              <a:t>22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science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science lessons.”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472F11F-6199-4934-A1DC-A9FDDA9F712C}" type="slidenum">
              <a:rPr lang="en-US" smtClean="0"/>
              <a:t>23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science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science lessons.”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472F11F-6199-4934-A1DC-A9FDDA9F712C}" type="slidenum">
              <a:rPr lang="en-US" smtClean="0"/>
              <a:t>24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science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science lessons.”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472F11F-6199-4934-A1DC-A9FDDA9F712C}" type="slidenum">
              <a:rPr lang="en-US" smtClean="0"/>
              <a:t>25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5.14, p. 77 in Technical Report</a:t>
            </a:r>
          </a:p>
          <a:p>
            <a:endParaRPr lang="en-US" dirty="0" smtClean="0"/>
          </a:p>
          <a:p>
            <a:r>
              <a:rPr lang="en-US" b="1" dirty="0" smtClean="0"/>
              <a:t>This slide shows data from an individual item. </a:t>
            </a:r>
          </a:p>
          <a:p>
            <a:endParaRPr lang="en-US" dirty="0" smtClean="0"/>
          </a:p>
          <a:p>
            <a:r>
              <a:rPr lang="en-US" dirty="0" smtClean="0"/>
              <a:t>Science Teacher Questionnaire</a:t>
            </a:r>
          </a:p>
          <a:p>
            <a:r>
              <a:rPr lang="en-US" dirty="0"/>
              <a:t>Q49. How often do students use each of the following instructional technologies in this science class? </a:t>
            </a:r>
            <a:r>
              <a:rPr lang="en-US" b="0" dirty="0" smtClean="0"/>
              <a:t>(Response Options: [1] Never, [2] </a:t>
            </a:r>
            <a:r>
              <a:rPr lang="en-US" dirty="0"/>
              <a:t>Rarely (for example: A few times a year)</a:t>
            </a:r>
            <a:r>
              <a:rPr lang="en-US" b="0" dirty="0" smtClean="0"/>
              <a:t>, [3] </a:t>
            </a:r>
            <a:r>
              <a:rPr lang="en-US" dirty="0"/>
              <a:t>Sometimes (for example: Once or twice a month)</a:t>
            </a:r>
            <a:r>
              <a:rPr lang="en-US" b="0" dirty="0" smtClean="0"/>
              <a:t>, [4] </a:t>
            </a:r>
            <a:r>
              <a:rPr lang="en-US" dirty="0"/>
              <a:t>Often (for example: Once or twice a week)</a:t>
            </a:r>
            <a:r>
              <a:rPr lang="en-US" b="0" dirty="0" smtClean="0"/>
              <a:t>, [5] </a:t>
            </a:r>
            <a:r>
              <a:rPr lang="en-US" dirty="0"/>
              <a:t>All or almost all science lessons</a:t>
            </a:r>
            <a:r>
              <a:rPr lang="en-US" b="0" dirty="0" smtClean="0"/>
              <a:t>)</a:t>
            </a:r>
          </a:p>
          <a:p>
            <a:pPr marL="811621" lvl="1" indent="-347838">
              <a:lnSpc>
                <a:spcPct val="115000"/>
              </a:lnSpc>
              <a:buFont typeface="+mj-lt"/>
              <a:buAutoNum type="alphaLcPeriod"/>
            </a:pPr>
            <a:r>
              <a:rPr lang="en-US" sz="1200" dirty="0">
                <a:latin typeface="+mn-lt"/>
                <a:ea typeface="Calibri"/>
                <a:cs typeface="Times New Roman"/>
              </a:rPr>
              <a:t>Personal computers, including laptops</a:t>
            </a:r>
          </a:p>
          <a:p>
            <a:pPr marL="811621" lvl="1" indent="-347838">
              <a:lnSpc>
                <a:spcPct val="115000"/>
              </a:lnSpc>
              <a:buFont typeface="+mj-lt"/>
              <a:buAutoNum type="alphaLcPeriod"/>
            </a:pPr>
            <a:r>
              <a:rPr lang="en-US" sz="1200" dirty="0">
                <a:latin typeface="+mn-lt"/>
                <a:ea typeface="Calibri"/>
                <a:cs typeface="Times New Roman"/>
              </a:rPr>
              <a:t>Hand-held computers</a:t>
            </a:r>
          </a:p>
          <a:p>
            <a:pPr marL="811621" lvl="1" indent="-347838">
              <a:lnSpc>
                <a:spcPct val="115000"/>
              </a:lnSpc>
              <a:buFont typeface="+mj-lt"/>
              <a:buAutoNum type="alphaLcPeriod"/>
            </a:pPr>
            <a:r>
              <a:rPr lang="en-US" sz="1200" dirty="0">
                <a:latin typeface="+mn-lt"/>
                <a:ea typeface="Calibri"/>
                <a:cs typeface="Times New Roman"/>
              </a:rPr>
              <a:t>Internet</a:t>
            </a:r>
          </a:p>
          <a:p>
            <a:pPr marL="811621" lvl="1" indent="-347838">
              <a:lnSpc>
                <a:spcPct val="115000"/>
              </a:lnSpc>
              <a:buFont typeface="+mj-lt"/>
              <a:buAutoNum type="alphaLcPeriod"/>
            </a:pPr>
            <a:r>
              <a:rPr lang="en-US" sz="1200" dirty="0" smtClean="0">
                <a:latin typeface="+mn-lt"/>
                <a:ea typeface="Calibri"/>
                <a:cs typeface="Times New Roman"/>
              </a:rPr>
              <a:t>Calculators [Presented to grades K–5 teachers only]</a:t>
            </a:r>
            <a:endParaRPr lang="en-US" sz="1200" dirty="0">
              <a:latin typeface="+mn-lt"/>
              <a:ea typeface="Calibri"/>
              <a:cs typeface="Times New Roman"/>
            </a:endParaRPr>
          </a:p>
          <a:p>
            <a:pPr marL="811621" lvl="1" indent="-347838">
              <a:lnSpc>
                <a:spcPct val="115000"/>
              </a:lnSpc>
              <a:buFont typeface="+mj-lt"/>
              <a:buAutoNum type="alphaLcPeriod"/>
            </a:pPr>
            <a:r>
              <a:rPr lang="en-US" sz="1200" dirty="0">
                <a:latin typeface="+mn-lt"/>
                <a:ea typeface="Calibri"/>
                <a:cs typeface="Times New Roman"/>
              </a:rPr>
              <a:t>Graphing </a:t>
            </a:r>
            <a:r>
              <a:rPr lang="en-US" sz="1200" dirty="0" smtClean="0">
                <a:latin typeface="+mn-lt"/>
                <a:ea typeface="Calibri"/>
                <a:cs typeface="Times New Roman"/>
              </a:rPr>
              <a:t>calculators [Presented to grades 6–12 teachers only] </a:t>
            </a:r>
            <a:endParaRPr lang="en-US" sz="1200" dirty="0">
              <a:latin typeface="+mn-lt"/>
              <a:ea typeface="Calibri"/>
              <a:cs typeface="Times New Roman"/>
            </a:endParaRPr>
          </a:p>
          <a:p>
            <a:pPr marL="811621" lvl="1" indent="-347838">
              <a:lnSpc>
                <a:spcPct val="115000"/>
              </a:lnSpc>
              <a:buFont typeface="+mj-lt"/>
              <a:buAutoNum type="alphaLcPeriod"/>
            </a:pPr>
            <a:r>
              <a:rPr lang="en-US" sz="1200" dirty="0">
                <a:latin typeface="+mn-lt"/>
                <a:ea typeface="Calibri"/>
                <a:cs typeface="Times New Roman"/>
              </a:rPr>
              <a:t>Probes for collecting data </a:t>
            </a:r>
          </a:p>
          <a:p>
            <a:pPr marL="811621" lvl="1" indent="-347838">
              <a:lnSpc>
                <a:spcPct val="115000"/>
              </a:lnSpc>
              <a:buFont typeface="+mj-lt"/>
              <a:buAutoNum type="alphaLcPeriod"/>
            </a:pPr>
            <a:r>
              <a:rPr lang="en-US" sz="1200" dirty="0">
                <a:latin typeface="+mn-lt"/>
                <a:ea typeface="Calibri"/>
                <a:cs typeface="Times New Roman"/>
              </a:rPr>
              <a:t>Classroom response system or “Clickers”</a:t>
            </a:r>
          </a:p>
          <a:p>
            <a:endParaRPr lang="en-US" dirty="0" smtClean="0"/>
          </a:p>
          <a:p>
            <a:r>
              <a:rPr lang="en-US" dirty="0" smtClean="0"/>
              <a:t>The numbers in parentheses are standard errors.</a:t>
            </a:r>
          </a:p>
          <a:p>
            <a:endParaRPr lang="en-US" dirty="0" smtClean="0"/>
          </a:p>
          <a:p>
            <a:r>
              <a:rPr lang="en-US" b="1" dirty="0" smtClean="0"/>
              <a:t>Findings Highlighted in Technical Report</a:t>
            </a:r>
          </a:p>
          <a:p>
            <a:r>
              <a:rPr lang="en-US" dirty="0" smtClean="0"/>
              <a:t>“</a:t>
            </a:r>
            <a:r>
              <a:rPr lang="en-US" dirty="0"/>
              <a:t>Teachers were also asked about the frequency with which they use various instructional technologies in their science classes. As can be seen in Table 5.14, technology use is generally low across grade ranges, with about one-third of classes using the Internet and 21–31 percent using personal computers at least once a week. Although calculators are used weekly in about 1 in 5 high school classes, very few elementary and middle school classes use them that often</a:t>
            </a:r>
            <a:r>
              <a:rPr lang="en-US" dirty="0" smtClean="0"/>
              <a:t>.”</a:t>
            </a:r>
          </a:p>
        </p:txBody>
      </p:sp>
      <p:sp>
        <p:nvSpPr>
          <p:cNvPr id="4" name="Slide Number Placeholder 3"/>
          <p:cNvSpPr>
            <a:spLocks noGrp="1"/>
          </p:cNvSpPr>
          <p:nvPr>
            <p:ph type="sldNum" sz="quarter" idx="10"/>
          </p:nvPr>
        </p:nvSpPr>
        <p:spPr/>
        <p:txBody>
          <a:bodyPr/>
          <a:lstStyle/>
          <a:p>
            <a:fld id="{B472F11F-6199-4934-A1DC-A9FDDA9F712C}" type="slidenum">
              <a:rPr lang="en-US" smtClean="0"/>
              <a:t>26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science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science lessons.”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Elementary teachers were asked about their use of “calculators,” middle and high school teachers were asked about their use of “graphing calculators.”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472F11F-6199-4934-A1DC-A9FDDA9F712C}" type="slidenum">
              <a:rPr lang="en-US" smtClean="0"/>
              <a:t>27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science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science lessons.”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Elementary teachers were asked about their use of “calculators,” middle and high school teachers were asked about their use of “graphing calculators.”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28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“often (for example: once or twice a week)” or “all or almost all science lessons”</a:t>
            </a:r>
            <a:r>
              <a:rPr lang="en-US" b="0" baseline="0" dirty="0" smtClean="0"/>
              <a:t> </a:t>
            </a:r>
            <a:r>
              <a:rPr lang="en-US" dirty="0" smtClean="0"/>
              <a:t>on a 5-point response scale with the options of “never,” “rarely (for example: a few times a year),” “sometimes (for example: once or twice a month),” “often (for example: once or twice a week),” and “all or almost all science lessons.”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Elementary teachers were asked about their use of “calculators,” middle and high school teachers were asked about their use of “graphing calculators.”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472F11F-6199-4934-A1DC-A9FDDA9F712C}" type="slidenum">
              <a:rPr lang="en-US" smtClean="0"/>
              <a:t>29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B8A4DB-74D9-4B43-9EFB-8340370A0D69}" type="slidenum">
              <a:rPr lang="en-US" smtClean="0"/>
              <a:t>3</a:t>
            </a:fld>
            <a:endParaRPr lang="en-US"/>
          </a:p>
        </p:txBody>
      </p:sp>
    </p:spTree>
    <p:extLst>
      <p:ext uri="{BB962C8B-B14F-4D97-AF65-F5344CB8AC3E}">
        <p14:creationId xmlns:p14="http://schemas.microsoft.com/office/powerpoint/2010/main" val="298258711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5.17, p. 79 in Technical Report</a:t>
            </a:r>
          </a:p>
          <a:p>
            <a:endParaRPr lang="en-US" dirty="0" smtClean="0"/>
          </a:p>
          <a:p>
            <a:r>
              <a:rPr lang="en-US" b="1" dirty="0" smtClean="0"/>
              <a:t>This slide shows data from an individual item. </a:t>
            </a:r>
          </a:p>
          <a:p>
            <a:endParaRPr lang="en-US" dirty="0" smtClean="0"/>
          </a:p>
          <a:p>
            <a:r>
              <a:rPr lang="en-US" dirty="0" smtClean="0"/>
              <a:t>Science Teacher Questionnaire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Q77. Which of the following activities took place during that science lesson? </a:t>
            </a:r>
            <a:r>
              <a:rPr lang="en-US" dirty="0" smtClean="0"/>
              <a:t>(Select all that apply.)</a:t>
            </a:r>
            <a:endParaRPr lang="en-US" dirty="0"/>
          </a:p>
          <a:p>
            <a:pPr marL="637703" lvl="1" indent="-173919">
              <a:buFont typeface="Wingdings" panose="05000000000000000000" pitchFamily="2" charset="2"/>
              <a:buChar char="q"/>
            </a:pPr>
            <a:r>
              <a:rPr lang="en-US" sz="1200" kern="1200" dirty="0" smtClean="0">
                <a:solidFill>
                  <a:schemeClr val="tx1"/>
                </a:solidFill>
                <a:effectLst/>
                <a:latin typeface="+mn-lt"/>
                <a:ea typeface="+mn-ea"/>
                <a:cs typeface="+mn-cs"/>
              </a:rPr>
              <a:t>Teacher explaining a science idea to the whole class</a:t>
            </a:r>
            <a:endParaRPr lang="en-US" dirty="0" smtClean="0"/>
          </a:p>
          <a:p>
            <a:pPr marL="637703" lvl="1" indent="-173919">
              <a:buFont typeface="Wingdings" panose="05000000000000000000" pitchFamily="2" charset="2"/>
              <a:buChar char="q"/>
            </a:pPr>
            <a:r>
              <a:rPr lang="en-US" dirty="0" smtClean="0"/>
              <a:t>Whole </a:t>
            </a:r>
            <a:r>
              <a:rPr lang="en-US" dirty="0"/>
              <a:t>class discussion</a:t>
            </a:r>
            <a:endParaRPr lang="en-US" sz="1600" dirty="0"/>
          </a:p>
          <a:p>
            <a:pPr marL="637703" lvl="1" indent="-173919">
              <a:buFont typeface="Wingdings" panose="05000000000000000000" pitchFamily="2" charset="2"/>
              <a:buChar char="q"/>
            </a:pPr>
            <a:r>
              <a:rPr lang="en-US" dirty="0"/>
              <a:t>Students completing textbook/worksheet problems</a:t>
            </a:r>
            <a:endParaRPr lang="en-US" sz="1600" dirty="0"/>
          </a:p>
          <a:p>
            <a:pPr marL="637703" lvl="1" indent="-173919">
              <a:buFont typeface="Wingdings" panose="05000000000000000000" pitchFamily="2" charset="2"/>
              <a:buChar char="q"/>
            </a:pPr>
            <a:r>
              <a:rPr lang="en-US" dirty="0"/>
              <a:t>Teacher conducting a demonstration while students watched</a:t>
            </a:r>
            <a:endParaRPr lang="en-US" sz="1600" dirty="0"/>
          </a:p>
          <a:p>
            <a:pPr marL="637703" lvl="1" indent="-173919">
              <a:buFont typeface="Wingdings" panose="05000000000000000000" pitchFamily="2" charset="2"/>
              <a:buChar char="q"/>
            </a:pPr>
            <a:r>
              <a:rPr lang="en-US" dirty="0"/>
              <a:t>Students doing hands-on/laboratory activities</a:t>
            </a:r>
            <a:endParaRPr lang="en-US" sz="1600" dirty="0"/>
          </a:p>
          <a:p>
            <a:pPr marL="637703" lvl="1" indent="-173919">
              <a:buFont typeface="Wingdings" panose="05000000000000000000" pitchFamily="2" charset="2"/>
              <a:buChar char="q"/>
            </a:pPr>
            <a:r>
              <a:rPr lang="en-US" dirty="0"/>
              <a:t>Students reading about science</a:t>
            </a:r>
            <a:endParaRPr lang="en-US" sz="1600" dirty="0"/>
          </a:p>
          <a:p>
            <a:pPr marL="637703" lvl="1" indent="-173919">
              <a:buFont typeface="Wingdings" panose="05000000000000000000" pitchFamily="2" charset="2"/>
              <a:buChar char="q"/>
            </a:pPr>
            <a:r>
              <a:rPr lang="en-US" dirty="0"/>
              <a:t>Students using instructional technology</a:t>
            </a:r>
            <a:endParaRPr lang="en-US" sz="1600" dirty="0"/>
          </a:p>
          <a:p>
            <a:pPr marL="637703" lvl="1" indent="-173919">
              <a:buFont typeface="Wingdings" panose="05000000000000000000" pitchFamily="2" charset="2"/>
              <a:buChar char="q"/>
            </a:pPr>
            <a:r>
              <a:rPr lang="en-US" dirty="0"/>
              <a:t>Practicing for standardized tests</a:t>
            </a:r>
            <a:endParaRPr lang="en-US" sz="1600" dirty="0"/>
          </a:p>
          <a:p>
            <a:pPr marL="637703" lvl="1" indent="-173919">
              <a:buFont typeface="Wingdings" panose="05000000000000000000" pitchFamily="2" charset="2"/>
              <a:buChar char="q"/>
            </a:pPr>
            <a:r>
              <a:rPr lang="en-US" dirty="0"/>
              <a:t>Test or </a:t>
            </a:r>
            <a:r>
              <a:rPr lang="en-US" dirty="0" smtClean="0"/>
              <a:t>quiz</a:t>
            </a:r>
          </a:p>
          <a:p>
            <a:pPr marL="637703" lvl="1" indent="-173919">
              <a:buFont typeface="Wingdings" panose="05000000000000000000" pitchFamily="2" charset="2"/>
              <a:buChar char="q"/>
            </a:pPr>
            <a:r>
              <a:rPr lang="en-US" sz="1600" strike="sngStrike" dirty="0" smtClean="0"/>
              <a:t>None of the above</a:t>
            </a:r>
            <a:endParaRPr lang="en-US" sz="1600" strike="sngStrike" dirty="0"/>
          </a:p>
          <a:p>
            <a:endParaRPr lang="en-US" dirty="0" smtClean="0"/>
          </a:p>
          <a:p>
            <a:r>
              <a:rPr lang="en-US" dirty="0" smtClean="0"/>
              <a:t>The numbers in parentheses are standard errors.</a:t>
            </a:r>
          </a:p>
          <a:p>
            <a:endParaRPr lang="en-US" dirty="0" smtClean="0"/>
          </a:p>
          <a:p>
            <a:r>
              <a:rPr lang="en-US" b="1" dirty="0" smtClean="0"/>
              <a:t>Findings Highlighted in Technical Report</a:t>
            </a:r>
          </a:p>
          <a:p>
            <a:r>
              <a:rPr lang="en-US" dirty="0" smtClean="0"/>
              <a:t>“</a:t>
            </a:r>
            <a:r>
              <a:rPr lang="en-US" dirty="0"/>
              <a:t>In addition to asking about class activities in the course as a whole, the 2012 National Survey asked teachers about activities that took place during their most recent science lesson in the  randomly selected class. As can be seen in Table 5.17, roughly 90 percent of classes in each grade range include the teacher explaining a science idea to the whole class in their most recent lesson. The use of whole class discussion is also prevalent, especially in elementary lessons (91 percent), but is less common in middle and high school lessons (77 and 67 percent, respectively</a:t>
            </a:r>
            <a:r>
              <a:rPr lang="en-US" dirty="0" smtClean="0"/>
              <a:t>). About </a:t>
            </a:r>
            <a:r>
              <a:rPr lang="en-US" dirty="0"/>
              <a:t>half of elementary and middle school classes include students doing hands-on/laboratory activities and reading about science in the most recent lesson, compared to fewer than 4 in 10 high school classes. In contrast, students completing textbook/worksheet problems is more common in middle and high school science lessons (51 percent and 59 percent, respectively) than in elementary lessons (43 percent</a:t>
            </a:r>
            <a:r>
              <a:rPr lang="en-US" dirty="0" smtClean="0"/>
              <a:t>).”</a:t>
            </a:r>
          </a:p>
        </p:txBody>
      </p:sp>
      <p:sp>
        <p:nvSpPr>
          <p:cNvPr id="4" name="Slide Number Placeholder 3"/>
          <p:cNvSpPr>
            <a:spLocks noGrp="1"/>
          </p:cNvSpPr>
          <p:nvPr>
            <p:ph type="sldNum" sz="quarter" idx="10"/>
          </p:nvPr>
        </p:nvSpPr>
        <p:spPr/>
        <p:txBody>
          <a:bodyPr/>
          <a:lstStyle/>
          <a:p>
            <a:fld id="{B472F11F-6199-4934-A1DC-A9FDDA9F712C}" type="slidenum">
              <a:rPr lang="en-US" smtClean="0"/>
              <a:t>30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31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32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472F11F-6199-4934-A1DC-A9FDDA9F712C}" type="slidenum">
              <a:rPr lang="en-US" smtClean="0"/>
              <a:t>33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5.18, p. 79 in Technical Report</a:t>
            </a:r>
          </a:p>
          <a:p>
            <a:endParaRPr lang="en-US" dirty="0" smtClean="0"/>
          </a:p>
          <a:p>
            <a:r>
              <a:rPr lang="en-US" b="1" dirty="0" smtClean="0"/>
              <a:t>This slide shows data derived from: </a:t>
            </a:r>
          </a:p>
          <a:p>
            <a:endParaRPr lang="en-US" dirty="0" smtClean="0"/>
          </a:p>
          <a:p>
            <a:r>
              <a:rPr lang="en-US" dirty="0" smtClean="0"/>
              <a:t>Science Teacher Questionnaire</a:t>
            </a:r>
          </a:p>
          <a:p>
            <a:r>
              <a:rPr lang="en-US" dirty="0" smtClean="0"/>
              <a:t>Q75</a:t>
            </a:r>
            <a:r>
              <a:rPr lang="en-US" sz="1200" kern="1200" dirty="0" smtClean="0">
                <a:solidFill>
                  <a:schemeClr val="tx1"/>
                </a:solidFill>
                <a:effectLst/>
                <a:latin typeface="+mn-lt"/>
                <a:ea typeface="+mn-ea"/>
                <a:cs typeface="+mn-cs"/>
              </a:rPr>
              <a:t>. How many minutes was that lesson? </a:t>
            </a:r>
            <a:r>
              <a:rPr lang="en-US" b="1" dirty="0" smtClean="0"/>
              <a:t>____</a:t>
            </a:r>
            <a:endParaRPr lang="en-US" dirty="0" smtClean="0"/>
          </a:p>
          <a:p>
            <a:pPr lvl="1"/>
            <a:endParaRPr lang="en-US" dirty="0" smtClean="0"/>
          </a:p>
          <a:p>
            <a:r>
              <a:rPr lang="en-US" dirty="0" smtClean="0"/>
              <a:t>Q76</a:t>
            </a:r>
            <a:r>
              <a:rPr lang="en-US" dirty="0"/>
              <a:t>. Of these minutes, how many were spent on the following:</a:t>
            </a:r>
          </a:p>
          <a:p>
            <a:pPr marL="695676" lvl="1" indent="-231892">
              <a:buFont typeface="+mj-lt"/>
              <a:buAutoNum type="alphaLcPeriod"/>
            </a:pPr>
            <a:r>
              <a:rPr lang="en-US" dirty="0"/>
              <a:t>Non-instructional activities (for example: attendance taking, interruptions) </a:t>
            </a:r>
            <a:r>
              <a:rPr lang="en-US" b="1" dirty="0" smtClean="0"/>
              <a:t>____</a:t>
            </a:r>
            <a:endParaRPr lang="en-US" sz="1600" dirty="0"/>
          </a:p>
          <a:p>
            <a:pPr marL="695676" lvl="1" indent="-231892">
              <a:buFont typeface="+mj-lt"/>
              <a:buAutoNum type="alphaLcPeriod"/>
            </a:pPr>
            <a:r>
              <a:rPr lang="en-US" dirty="0"/>
              <a:t>Whole class activities (for example: lectures, explanations, </a:t>
            </a:r>
            <a:r>
              <a:rPr lang="en-US" dirty="0" smtClean="0"/>
              <a:t>discussions)</a:t>
            </a:r>
            <a:r>
              <a:rPr lang="en-US" baseline="0" dirty="0" smtClean="0"/>
              <a:t> </a:t>
            </a:r>
            <a:r>
              <a:rPr lang="en-US" b="1" dirty="0" smtClean="0"/>
              <a:t>____</a:t>
            </a:r>
            <a:endParaRPr lang="en-US" sz="1600" dirty="0"/>
          </a:p>
          <a:p>
            <a:pPr marL="695676" lvl="1" indent="-231892">
              <a:buFont typeface="+mj-lt"/>
              <a:buAutoNum type="alphaLcPeriod"/>
            </a:pPr>
            <a:r>
              <a:rPr lang="en-US" dirty="0"/>
              <a:t>Small group work </a:t>
            </a:r>
            <a:r>
              <a:rPr lang="en-US" b="1" dirty="0" smtClean="0"/>
              <a:t>____</a:t>
            </a:r>
            <a:endParaRPr lang="en-US" sz="1600" dirty="0"/>
          </a:p>
          <a:p>
            <a:pPr marL="695676" lvl="1" indent="-231892">
              <a:buFont typeface="+mj-lt"/>
              <a:buAutoNum type="alphaLcPeriod"/>
            </a:pPr>
            <a:r>
              <a:rPr lang="en-US" dirty="0"/>
              <a:t>Students working individually (for example: reading textbooks, completing worksheets, taking a test or quiz) </a:t>
            </a:r>
            <a:r>
              <a:rPr lang="en-US" b="1" dirty="0" smtClean="0"/>
              <a:t>____</a:t>
            </a:r>
            <a:endParaRPr lang="en-US" sz="1600" dirty="0"/>
          </a:p>
          <a:p>
            <a:endParaRPr lang="en-US" dirty="0" smtClean="0"/>
          </a:p>
          <a:p>
            <a:r>
              <a:rPr lang="en-US" dirty="0" smtClean="0"/>
              <a:t>The numbers in parentheses are standard errors.</a:t>
            </a:r>
          </a:p>
          <a:p>
            <a:endParaRPr lang="en-US" dirty="0" smtClean="0"/>
          </a:p>
          <a:p>
            <a:r>
              <a:rPr lang="en-US" b="1" dirty="0" smtClean="0"/>
              <a:t>Findings Highlighted in Technical Report</a:t>
            </a:r>
          </a:p>
          <a:p>
            <a:r>
              <a:rPr lang="en-US" dirty="0"/>
              <a:t>“The survey also asked teachers to estimate the time spent on each of a number of types of activities in this most recent science lesson. On average, there is little difference by grade level (see Table 5.18). Approximately 40 percent of class time is spent on whole class activities, </a:t>
            </a:r>
            <a:r>
              <a:rPr lang="en-US" dirty="0" smtClean="0"/>
              <a:t>30 percent </a:t>
            </a:r>
            <a:r>
              <a:rPr lang="en-US" dirty="0"/>
              <a:t>on small group work, and 20 percent on students working individually. Non-instructional activities, including attendance taking and interruptions, account for 10 percent or less of science class time.”</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36</a:t>
            </a:fld>
            <a:endParaRPr lang="en-US"/>
          </a:p>
        </p:txBody>
      </p:sp>
    </p:spTree>
    <p:extLst>
      <p:ext uri="{BB962C8B-B14F-4D97-AF65-F5344CB8AC3E}">
        <p14:creationId xmlns:p14="http://schemas.microsoft.com/office/powerpoint/2010/main" val="205843118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science portion of Table 5.27, p. 85 in Technical Report</a:t>
            </a:r>
          </a:p>
          <a:p>
            <a:endParaRPr lang="en-US" dirty="0" smtClean="0"/>
          </a:p>
          <a:p>
            <a:r>
              <a:rPr lang="en-US" b="1" dirty="0" smtClean="0"/>
              <a:t>This slide shows data from an individual item. </a:t>
            </a:r>
          </a:p>
          <a:p>
            <a:endParaRPr lang="en-US" dirty="0" smtClean="0"/>
          </a:p>
          <a:p>
            <a:r>
              <a:rPr lang="en-US" dirty="0" smtClean="0"/>
              <a:t>Science Teacher Questionnaire</a:t>
            </a:r>
          </a:p>
          <a:p>
            <a:pPr lvl="0"/>
            <a:r>
              <a:rPr lang="en-US" dirty="0"/>
              <a:t>Q52. How much science homework do you assign to this class in a typical </a:t>
            </a:r>
            <a:r>
              <a:rPr lang="en-US" b="0" dirty="0"/>
              <a:t>week</a:t>
            </a:r>
            <a:r>
              <a:rPr lang="en-US" dirty="0"/>
              <a:t>? (Do not include time that the class spends getting started on homework during class.)</a:t>
            </a:r>
          </a:p>
          <a:p>
            <a:pPr marL="637703" lvl="1" indent="-173919">
              <a:buFont typeface="Courier New" panose="02070309020205020404" pitchFamily="49" charset="0"/>
              <a:buChar char="o"/>
            </a:pPr>
            <a:r>
              <a:rPr lang="en-US" dirty="0"/>
              <a:t>Fewer than 15 minutes per week</a:t>
            </a:r>
            <a:endParaRPr lang="en-US" sz="1600" dirty="0"/>
          </a:p>
          <a:p>
            <a:pPr marL="637703" lvl="1" indent="-173919">
              <a:buFont typeface="Courier New" panose="02070309020205020404" pitchFamily="49" charset="0"/>
              <a:buChar char="o"/>
            </a:pPr>
            <a:r>
              <a:rPr lang="en-US" dirty="0" smtClean="0"/>
              <a:t>15–30 </a:t>
            </a:r>
            <a:r>
              <a:rPr lang="en-US" dirty="0"/>
              <a:t>minutes per week</a:t>
            </a:r>
            <a:endParaRPr lang="en-US" sz="1600" dirty="0"/>
          </a:p>
          <a:p>
            <a:pPr marL="637703" lvl="1" indent="-173919">
              <a:buFont typeface="Courier New" panose="02070309020205020404" pitchFamily="49" charset="0"/>
              <a:buChar char="o"/>
            </a:pPr>
            <a:r>
              <a:rPr lang="en-US" dirty="0" smtClean="0"/>
              <a:t>31–60 </a:t>
            </a:r>
            <a:r>
              <a:rPr lang="en-US" dirty="0"/>
              <a:t>minutes per week</a:t>
            </a:r>
            <a:endParaRPr lang="en-US" sz="1600" dirty="0"/>
          </a:p>
          <a:p>
            <a:pPr marL="637703" lvl="1" indent="-173919">
              <a:buFont typeface="Courier New" panose="02070309020205020404" pitchFamily="49" charset="0"/>
              <a:buChar char="o"/>
            </a:pPr>
            <a:r>
              <a:rPr lang="en-US" dirty="0" smtClean="0"/>
              <a:t>61–90 </a:t>
            </a:r>
            <a:r>
              <a:rPr lang="en-US" dirty="0"/>
              <a:t>minutes per week</a:t>
            </a:r>
            <a:endParaRPr lang="en-US" sz="1600" dirty="0"/>
          </a:p>
          <a:p>
            <a:pPr marL="637703" lvl="1" indent="-173919">
              <a:buFont typeface="Courier New" panose="02070309020205020404" pitchFamily="49" charset="0"/>
              <a:buChar char="o"/>
            </a:pPr>
            <a:r>
              <a:rPr lang="en-US" dirty="0" smtClean="0"/>
              <a:t>91–120 </a:t>
            </a:r>
            <a:r>
              <a:rPr lang="en-US" dirty="0"/>
              <a:t>minutes per week</a:t>
            </a:r>
            <a:endParaRPr lang="en-US" sz="1600" dirty="0"/>
          </a:p>
          <a:p>
            <a:pPr marL="637703" lvl="1" indent="-173919">
              <a:buFont typeface="Courier New" panose="02070309020205020404" pitchFamily="49" charset="0"/>
              <a:buChar char="o"/>
            </a:pPr>
            <a:r>
              <a:rPr lang="en-US" dirty="0" smtClean="0"/>
              <a:t>2–3 </a:t>
            </a:r>
            <a:r>
              <a:rPr lang="en-US" dirty="0"/>
              <a:t>hours per week</a:t>
            </a:r>
            <a:endParaRPr lang="en-US" sz="1600" dirty="0"/>
          </a:p>
          <a:p>
            <a:pPr marL="637703" lvl="1" indent="-173919">
              <a:buFont typeface="Courier New" panose="02070309020205020404" pitchFamily="49" charset="0"/>
              <a:buChar char="o"/>
            </a:pPr>
            <a:r>
              <a:rPr lang="en-US" dirty="0" smtClean="0"/>
              <a:t>3–4 </a:t>
            </a:r>
            <a:r>
              <a:rPr lang="en-US" dirty="0"/>
              <a:t>hours per week</a:t>
            </a:r>
            <a:endParaRPr lang="en-US" sz="1600" dirty="0"/>
          </a:p>
          <a:p>
            <a:pPr marL="637703" lvl="1" indent="-173919">
              <a:buFont typeface="Courier New" panose="02070309020205020404" pitchFamily="49" charset="0"/>
              <a:buChar char="o"/>
            </a:pPr>
            <a:r>
              <a:rPr lang="en-US" dirty="0"/>
              <a:t>More than 4 hours per week</a:t>
            </a:r>
            <a:endParaRPr lang="en-US" sz="1600" dirty="0"/>
          </a:p>
          <a:p>
            <a:endParaRPr lang="en-US" dirty="0" smtClean="0"/>
          </a:p>
          <a:p>
            <a:r>
              <a:rPr lang="en-US" dirty="0" smtClean="0"/>
              <a:t>The numbers in parentheses are standard errors.</a:t>
            </a:r>
          </a:p>
          <a:p>
            <a:endParaRPr lang="en-US" dirty="0" smtClean="0"/>
          </a:p>
          <a:p>
            <a:r>
              <a:rPr lang="en-US" b="1" dirty="0" smtClean="0"/>
              <a:t>Findings Highlighted in Technical Report</a:t>
            </a:r>
          </a:p>
          <a:p>
            <a:r>
              <a:rPr lang="en-US" dirty="0" smtClean="0"/>
              <a:t>“</a:t>
            </a:r>
            <a:r>
              <a:rPr lang="en-US" dirty="0"/>
              <a:t>Science and mathematics teachers were asked about the amount of homework assigned per week in the randomly selected class. Across the grade levels, students in mathematics classes are assigned more homework than students in science classes (see Table 5.27). This pattern </a:t>
            </a:r>
            <a:r>
              <a:rPr lang="en-US" dirty="0" smtClean="0"/>
              <a:t>is particularly </a:t>
            </a:r>
            <a:r>
              <a:rPr lang="en-US" dirty="0"/>
              <a:t>evident in elementary classes, where students in 35 percent of classes are given 31–60 minutes of mathematics homework a week; only 7 percent of elementary classes are assigned this much science homework. Not surprisingly, the amount of time students are asked to </a:t>
            </a:r>
            <a:r>
              <a:rPr lang="en-US" dirty="0" smtClean="0"/>
              <a:t>spend on </a:t>
            </a:r>
            <a:r>
              <a:rPr lang="en-US" dirty="0"/>
              <a:t>science and mathematics homework increases with grade range. For example, nearly two-thirds of high school mathematics classes are assigned one or more hours of homework per week, compared to under one-third of elementary classes.”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5.28, p. 86 in Technical Report</a:t>
            </a:r>
          </a:p>
          <a:p>
            <a:endParaRPr lang="en-US" dirty="0" smtClean="0"/>
          </a:p>
          <a:p>
            <a:r>
              <a:rPr lang="en-US" b="1" dirty="0" smtClean="0"/>
              <a:t>This slide shows data from an individual item. </a:t>
            </a:r>
          </a:p>
          <a:p>
            <a:endParaRPr lang="en-US" dirty="0" smtClean="0"/>
          </a:p>
          <a:p>
            <a:r>
              <a:rPr lang="en-US" dirty="0" smtClean="0"/>
              <a:t>Science Teacher Questionnaire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Q74. Which of the following did you do during this unit</a:t>
            </a:r>
            <a:r>
              <a:rPr lang="en-US" dirty="0" smtClean="0"/>
              <a:t>? (Select all that apply.)</a:t>
            </a:r>
            <a:endParaRPr lang="en-US" dirty="0"/>
          </a:p>
          <a:p>
            <a:pPr marL="637703" lvl="1" indent="-173919">
              <a:buFont typeface="Wingdings" panose="05000000000000000000" pitchFamily="2" charset="2"/>
              <a:buChar char="q"/>
            </a:pPr>
            <a:r>
              <a:rPr lang="en-US" dirty="0"/>
              <a:t>Administered an assessment, task, or probe at the beginning of the unit to find out what students thought or already knew about the key science ideas</a:t>
            </a:r>
            <a:endParaRPr lang="en-US" sz="1600" dirty="0"/>
          </a:p>
          <a:p>
            <a:pPr marL="637703" lvl="1" indent="-173919">
              <a:buFont typeface="Wingdings" panose="05000000000000000000" pitchFamily="2" charset="2"/>
              <a:buChar char="q"/>
            </a:pPr>
            <a:r>
              <a:rPr lang="en-US" dirty="0"/>
              <a:t>Questioned individual students during class activities to see if they were “getting it”</a:t>
            </a:r>
            <a:endParaRPr lang="en-US" sz="1600" dirty="0"/>
          </a:p>
          <a:p>
            <a:pPr marL="637703" lvl="1" indent="-173919">
              <a:buFont typeface="Wingdings" panose="05000000000000000000" pitchFamily="2" charset="2"/>
              <a:buChar char="q"/>
            </a:pPr>
            <a:r>
              <a:rPr lang="en-US" dirty="0"/>
              <a:t>Used information from informal assessments of the entire class (for example: asking for a show of hands, thumbs up/thumbs down, clickers, exit tickets) to see if students were “getting it”</a:t>
            </a:r>
            <a:endParaRPr lang="en-US" sz="1600" dirty="0"/>
          </a:p>
          <a:p>
            <a:pPr marL="637703" lvl="1" indent="-173919">
              <a:buFont typeface="Wingdings" panose="05000000000000000000" pitchFamily="2" charset="2"/>
              <a:buChar char="q"/>
            </a:pPr>
            <a:r>
              <a:rPr lang="en-US" dirty="0"/>
              <a:t>Reviewed student work (for example: homework, notebooks, journals, portfolios, projects) to see if they were “getting it”</a:t>
            </a:r>
            <a:endParaRPr lang="en-US" sz="1600" dirty="0"/>
          </a:p>
          <a:p>
            <a:pPr marL="637703" lvl="1" indent="-173919">
              <a:buFont typeface="Wingdings" panose="05000000000000000000" pitchFamily="2" charset="2"/>
              <a:buChar char="q"/>
            </a:pPr>
            <a:r>
              <a:rPr lang="en-US" dirty="0"/>
              <a:t>Administered one or more quizzes and/or tests to see if students were “getting it”</a:t>
            </a:r>
            <a:endParaRPr lang="en-US" sz="1600" dirty="0"/>
          </a:p>
          <a:p>
            <a:pPr marL="637703" lvl="1" indent="-173919">
              <a:buFont typeface="Wingdings" panose="05000000000000000000" pitchFamily="2" charset="2"/>
              <a:buChar char="q"/>
            </a:pPr>
            <a:r>
              <a:rPr lang="en-US" dirty="0"/>
              <a:t>Had students use rubrics to examine their own or their classmates’ work</a:t>
            </a:r>
            <a:endParaRPr lang="en-US" sz="1600" dirty="0"/>
          </a:p>
          <a:p>
            <a:pPr marL="637703" lvl="1" indent="-173919">
              <a:buFont typeface="Wingdings" panose="05000000000000000000" pitchFamily="2" charset="2"/>
              <a:buChar char="q"/>
            </a:pPr>
            <a:r>
              <a:rPr lang="en-US" dirty="0"/>
              <a:t>Assigned grades to student work (for example: homework, notebooks, journals, portfolios, projects)</a:t>
            </a:r>
            <a:endParaRPr lang="en-US" sz="1600" dirty="0"/>
          </a:p>
          <a:p>
            <a:pPr marL="637703" lvl="1" indent="-173919">
              <a:buFont typeface="Wingdings" panose="05000000000000000000" pitchFamily="2" charset="2"/>
              <a:buChar char="q"/>
            </a:pPr>
            <a:r>
              <a:rPr lang="en-US" dirty="0"/>
              <a:t>Administered one or more quizzes and/or tests to assign grades</a:t>
            </a:r>
            <a:endParaRPr lang="en-US" sz="1600" dirty="0"/>
          </a:p>
          <a:p>
            <a:pPr marL="637703" lvl="1" indent="-173919">
              <a:buFont typeface="Wingdings" panose="05000000000000000000" pitchFamily="2" charset="2"/>
              <a:buChar char="q"/>
            </a:pPr>
            <a:r>
              <a:rPr lang="en-US" dirty="0"/>
              <a:t>Went over the correct answers to assignments, quizzes, and/or tests with the class as a whole</a:t>
            </a:r>
            <a:endParaRPr lang="en-US" sz="1600" dirty="0"/>
          </a:p>
          <a:p>
            <a:endParaRPr lang="en-US" dirty="0" smtClean="0"/>
          </a:p>
          <a:p>
            <a:r>
              <a:rPr lang="en-US" dirty="0" smtClean="0"/>
              <a:t>The numbers in parentheses are standard errors.</a:t>
            </a:r>
          </a:p>
          <a:p>
            <a:endParaRPr lang="en-US" dirty="0" smtClean="0"/>
          </a:p>
          <a:p>
            <a:r>
              <a:rPr lang="en-US" b="1" dirty="0" smtClean="0"/>
              <a:t>Findings Highlighted in Technical Report</a:t>
            </a:r>
          </a:p>
          <a:p>
            <a:r>
              <a:rPr lang="en-US" dirty="0"/>
              <a:t>“Teachers were also given a list of ways that they might assess student progress and asked to describe which practices they used in the most recently completed unit in the randomly selected class. These data are shown in Tables 5.28 and 5.29. In both science and mathematics, the </a:t>
            </a:r>
            <a:r>
              <a:rPr lang="en-US" dirty="0" smtClean="0"/>
              <a:t>vast majority </a:t>
            </a:r>
            <a:r>
              <a:rPr lang="en-US" dirty="0"/>
              <a:t>of classes at all grade levels included informal assessment practices during the unit to see if students were “getting it.” For example, more than 90 percent of K–12 science and mathematics classes involved the teacher questioning students during activities to monitor understanding. Using whole class informal assessments such as “thumbs up/thumbs down” was another common practice, used in most science and mathematics classes (80–90 percent) during the unit.</a:t>
            </a:r>
          </a:p>
          <a:p>
            <a:endParaRPr lang="en-US" dirty="0"/>
          </a:p>
          <a:p>
            <a:r>
              <a:rPr lang="en-US" dirty="0"/>
              <a:t>In addition, the use of formal assessment techniques such as grading student work, quizzes, and tests, as well as reviewing the correct answers to assignments were also prevalent features of science and mathematics units, especially in secondary classes. Middle and high school teachers in roughly 9 out of 10 classes administered a test or quiz to assign grades and assigned grades to student work; teachers in approximately 6 in 10 elementary classes used these practices during their most recent unit. In contrast, having students use rubrics to examine their own or </a:t>
            </a:r>
            <a:r>
              <a:rPr lang="en-US" dirty="0" smtClean="0"/>
              <a:t>their classmates</a:t>
            </a:r>
            <a:r>
              <a:rPr lang="en-US" dirty="0"/>
              <a:t>’ work was infrequent across all grade levels.”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7567">
              <a:defRPr/>
            </a:pPr>
            <a:r>
              <a:rPr lang="en-US" dirty="0" smtClean="0"/>
              <a:t>Table 5.1,</a:t>
            </a:r>
            <a:r>
              <a:rPr lang="en-US" baseline="0" dirty="0" smtClean="0"/>
              <a:t> </a:t>
            </a:r>
            <a:r>
              <a:rPr lang="en-US" dirty="0" smtClean="0"/>
              <a:t>p.</a:t>
            </a:r>
            <a:r>
              <a:rPr lang="en-US" baseline="0" dirty="0" smtClean="0"/>
              <a:t> 69 in Technical Report</a:t>
            </a:r>
          </a:p>
          <a:p>
            <a:endParaRPr lang="en-US" b="1" dirty="0" smtClean="0"/>
          </a:p>
          <a:p>
            <a:pPr defTabSz="927567">
              <a:defRPr/>
            </a:pPr>
            <a:r>
              <a:rPr lang="en-US" b="1" dirty="0" smtClean="0"/>
              <a:t>This slide shows data from an individual</a:t>
            </a:r>
            <a:r>
              <a:rPr lang="en-US" b="1" baseline="0" dirty="0" smtClean="0"/>
              <a:t> item. </a:t>
            </a:r>
          </a:p>
          <a:p>
            <a:endParaRPr lang="en-US" b="1" dirty="0" smtClean="0"/>
          </a:p>
          <a:p>
            <a:r>
              <a:rPr lang="en-US" dirty="0" smtClean="0"/>
              <a:t>Science Teacher</a:t>
            </a:r>
            <a:r>
              <a:rPr lang="en-US" baseline="0" dirty="0" smtClean="0"/>
              <a:t> Questionnaire</a:t>
            </a:r>
            <a:endParaRPr lang="en-US" dirty="0" smtClean="0"/>
          </a:p>
          <a:p>
            <a:r>
              <a:rPr lang="en-US" dirty="0" smtClean="0"/>
              <a:t>Q44.</a:t>
            </a:r>
            <a:r>
              <a:rPr lang="en-US" baseline="0" dirty="0" smtClean="0"/>
              <a:t> </a:t>
            </a:r>
            <a:r>
              <a:rPr lang="en-US" dirty="0" smtClean="0"/>
              <a:t>How much control do you have over each of the following aspects of science instruction in this class? (</a:t>
            </a:r>
            <a:r>
              <a:rPr lang="en-US" dirty="0"/>
              <a:t>Response Options: [1] No control, [2] 2 of 5, [3] Moderate control, [4] 4 of 5, [5] Strong control</a:t>
            </a:r>
            <a:r>
              <a:rPr lang="en-US" baseline="0" dirty="0" smtClean="0"/>
              <a:t>)</a:t>
            </a:r>
            <a:endParaRPr lang="en-US" dirty="0" smtClean="0"/>
          </a:p>
          <a:p>
            <a:pPr marL="695676" lvl="1" indent="-231892">
              <a:buFont typeface="+mj-lt"/>
              <a:buAutoNum type="alphaLcPeriod"/>
            </a:pPr>
            <a:r>
              <a:rPr lang="en-US" dirty="0" smtClean="0"/>
              <a:t>Determining course goals and objectives</a:t>
            </a:r>
          </a:p>
          <a:p>
            <a:pPr marL="695676" lvl="1" indent="-231892">
              <a:buFont typeface="+mj-lt"/>
              <a:buAutoNum type="alphaLcPeriod"/>
            </a:pPr>
            <a:r>
              <a:rPr lang="en-US" dirty="0" smtClean="0"/>
              <a:t>Selecting textbooks/modules</a:t>
            </a:r>
          </a:p>
          <a:p>
            <a:pPr marL="695676" lvl="1" indent="-231892">
              <a:buFont typeface="+mj-lt"/>
              <a:buAutoNum type="alphaLcPeriod"/>
            </a:pPr>
            <a:r>
              <a:rPr lang="en-US" dirty="0" smtClean="0"/>
              <a:t>Selecting content, topics, and skills to be taught</a:t>
            </a:r>
          </a:p>
          <a:p>
            <a:pPr marL="695676" lvl="1" indent="-231892">
              <a:buFont typeface="+mj-lt"/>
              <a:buAutoNum type="alphaLcPeriod"/>
            </a:pPr>
            <a:r>
              <a:rPr lang="en-US" dirty="0" smtClean="0"/>
              <a:t>Selecting teaching techniques</a:t>
            </a:r>
          </a:p>
          <a:p>
            <a:pPr marL="695676" lvl="1" indent="-231892">
              <a:buFont typeface="+mj-lt"/>
              <a:buAutoNum type="alphaLcPeriod"/>
            </a:pPr>
            <a:r>
              <a:rPr lang="en-US" dirty="0" smtClean="0"/>
              <a:t>Determining the amount of homework to be assigned</a:t>
            </a:r>
          </a:p>
          <a:p>
            <a:pPr marL="695676" lvl="1" indent="-231892">
              <a:buFont typeface="+mj-lt"/>
              <a:buAutoNum type="alphaLcPeriod"/>
            </a:pPr>
            <a:r>
              <a:rPr lang="en-US" dirty="0" smtClean="0"/>
              <a:t>Choosing criteria for grading student performance</a:t>
            </a:r>
          </a:p>
          <a:p>
            <a:endParaRPr lang="en-US" baseline="0" dirty="0" smtClean="0"/>
          </a:p>
          <a:p>
            <a:pPr defTabSz="927567">
              <a:defRPr/>
            </a:pPr>
            <a:r>
              <a:rPr lang="en-US" dirty="0" smtClean="0"/>
              <a:t>The numbers in parentheses</a:t>
            </a:r>
            <a:r>
              <a:rPr lang="en-US" baseline="0" dirty="0" smtClean="0"/>
              <a:t> are standard errors.</a:t>
            </a:r>
            <a:endParaRPr lang="en-US" dirty="0" smtClean="0"/>
          </a:p>
          <a:p>
            <a:endParaRPr lang="en-US" baseline="0" dirty="0" smtClean="0"/>
          </a:p>
          <a:p>
            <a:pPr defTabSz="927567">
              <a:defRPr/>
            </a:pPr>
            <a:r>
              <a:rPr lang="en-US" b="1" dirty="0"/>
              <a:t>Findings Highlighted in Technical Report</a:t>
            </a:r>
            <a:endParaRPr lang="en-US" baseline="0" dirty="0" smtClean="0"/>
          </a:p>
          <a:p>
            <a:pPr defTabSz="927567">
              <a:defRPr/>
            </a:pPr>
            <a:r>
              <a:rPr lang="en-US" baseline="0" dirty="0" smtClean="0"/>
              <a:t>“Underlying many school reform efforts is the notion that classroom teachers are in the best position to know their students’ needs and interests, and therefore should be the ones to make decisions about tailoring instruction to a particular group of students. Teachers were asked the extent to which they had control over a number of curriculum and instruction decisions for their classes. Results for science and mathematics classes are presented in Tables 5.1 and 5.2, respectively. In science and mathematics classes across all grade levels, teachers are more likely to perceive themselves as having strong control over pedagogical decisions such as determining the amount of homework to be assigned (56–77 percent), selecting teaching techniques (44–73 percent), and choosing criteria for grading student performance (29–61 percent).</a:t>
            </a:r>
          </a:p>
          <a:p>
            <a:pPr defTabSz="927567">
              <a:defRPr/>
            </a:pPr>
            <a:endParaRPr lang="en-US" baseline="0" dirty="0" smtClean="0"/>
          </a:p>
          <a:p>
            <a:pPr defTabSz="927567">
              <a:defRPr/>
            </a:pPr>
            <a:r>
              <a:rPr lang="en-US" baseline="0" dirty="0" smtClean="0"/>
              <a:t>In fewer science and mathematics classes, especially in the elementary grades, teachers perceive themselves as having strong control in determining course goals and objectives (12–36 percent); selecting content, topics, and skills to be taught (8–35 percent); and selecting textbooks/modules/programs (3–33 percent). Perceived control in making these decisions tends to increase with grade range.”</a:t>
            </a:r>
          </a:p>
        </p:txBody>
      </p:sp>
      <p:sp>
        <p:nvSpPr>
          <p:cNvPr id="4" name="Slide Number Placeholder 3"/>
          <p:cNvSpPr>
            <a:spLocks noGrp="1"/>
          </p:cNvSpPr>
          <p:nvPr>
            <p:ph type="sldNum" sz="quarter" idx="10"/>
          </p:nvPr>
        </p:nvSpPr>
        <p:spPr/>
        <p:txBody>
          <a:bodyPr/>
          <a:lstStyle/>
          <a:p>
            <a:fld id="{B472F11F-6199-4934-A1DC-A9FDDA9F712C}" type="slidenum">
              <a:rPr lang="en-US" smtClean="0"/>
              <a:t>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472F11F-6199-4934-A1DC-A9FDDA9F712C}" type="slidenum">
              <a:rPr lang="en-US" smtClean="0"/>
              <a:t>40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41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42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43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44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45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science portion Table 5.30, p. 87 in Technical Report</a:t>
            </a:r>
          </a:p>
          <a:p>
            <a:endParaRPr lang="en-US" dirty="0" smtClean="0"/>
          </a:p>
          <a:p>
            <a:r>
              <a:rPr lang="en-US" b="1" dirty="0" smtClean="0"/>
              <a:t>This slide shows data from an individual item. </a:t>
            </a:r>
          </a:p>
          <a:p>
            <a:pPr defTabSz="927567"/>
            <a:endParaRPr lang="en-US" dirty="0"/>
          </a:p>
          <a:p>
            <a:pPr marL="0" marR="0" indent="0" algn="l" defTabSz="927567" rtl="0" eaLnBrk="1" fontAlgn="auto" latinLnBrk="0" hangingPunct="1">
              <a:lnSpc>
                <a:spcPct val="100000"/>
              </a:lnSpc>
              <a:spcBef>
                <a:spcPts val="0"/>
              </a:spcBef>
              <a:spcAft>
                <a:spcPts val="0"/>
              </a:spcAft>
              <a:buClrTx/>
              <a:buSzTx/>
              <a:buFontTx/>
              <a:buNone/>
              <a:tabLst/>
              <a:defRPr/>
            </a:pPr>
            <a:r>
              <a:rPr lang="en-US" dirty="0" smtClean="0"/>
              <a:t>Science Teacher Questionnaire</a:t>
            </a:r>
          </a:p>
          <a:p>
            <a:pPr defTabSz="927567"/>
            <a:r>
              <a:rPr lang="en-US" dirty="0" smtClean="0"/>
              <a:t>Q51</a:t>
            </a:r>
            <a:r>
              <a:rPr lang="en-US" dirty="0"/>
              <a:t>. How often are students in this class required to take science tests that you did not develop yourself, for example state assessments or district benchmarks? (Do not include Advanced Placement or International Baccalaureate exams or students retaking a test because of failure.)</a:t>
            </a:r>
          </a:p>
          <a:p>
            <a:pPr marL="637703" lvl="1" indent="-173919">
              <a:buFont typeface="Courier New" panose="02070309020205020404" pitchFamily="49" charset="0"/>
              <a:buChar char="o"/>
            </a:pPr>
            <a:r>
              <a:rPr lang="en-US" dirty="0"/>
              <a:t>Never</a:t>
            </a:r>
          </a:p>
          <a:p>
            <a:pPr marL="637703" lvl="1" indent="-173919">
              <a:buFont typeface="Courier New" panose="02070309020205020404" pitchFamily="49" charset="0"/>
              <a:buChar char="o"/>
            </a:pPr>
            <a:r>
              <a:rPr lang="en-US" dirty="0"/>
              <a:t>Once a year</a:t>
            </a:r>
          </a:p>
          <a:p>
            <a:pPr marL="637703" lvl="1" indent="-173919">
              <a:buFont typeface="Courier New" panose="02070309020205020404" pitchFamily="49" charset="0"/>
              <a:buChar char="o"/>
            </a:pPr>
            <a:r>
              <a:rPr lang="en-US" dirty="0"/>
              <a:t>Twice a year</a:t>
            </a:r>
          </a:p>
          <a:p>
            <a:pPr marL="637703" lvl="1" indent="-173919">
              <a:buFont typeface="Courier New" panose="02070309020205020404" pitchFamily="49" charset="0"/>
              <a:buChar char="o"/>
            </a:pPr>
            <a:r>
              <a:rPr lang="en-US" dirty="0"/>
              <a:t>Three or four times a year</a:t>
            </a:r>
          </a:p>
          <a:p>
            <a:pPr marL="637703" lvl="1" indent="-173919">
              <a:buFont typeface="Courier New" panose="02070309020205020404" pitchFamily="49" charset="0"/>
              <a:buChar char="o"/>
            </a:pPr>
            <a:r>
              <a:rPr lang="en-US" dirty="0"/>
              <a:t>Five or more times a year</a:t>
            </a:r>
          </a:p>
          <a:p>
            <a:endParaRPr lang="en-US" dirty="0" smtClean="0"/>
          </a:p>
          <a:p>
            <a:r>
              <a:rPr lang="en-US" dirty="0" smtClean="0"/>
              <a:t>The numbers in parentheses are standard errors.</a:t>
            </a:r>
          </a:p>
          <a:p>
            <a:endParaRPr lang="en-US" dirty="0" smtClean="0"/>
          </a:p>
          <a:p>
            <a:r>
              <a:rPr lang="en-US" b="1" dirty="0" smtClean="0"/>
              <a:t>Findings Highlighted in Technical Report</a:t>
            </a:r>
          </a:p>
          <a:p>
            <a:r>
              <a:rPr lang="en-US" dirty="0" smtClean="0"/>
              <a:t>“</a:t>
            </a:r>
            <a:r>
              <a:rPr lang="en-US" dirty="0"/>
              <a:t>The survey asked how often students in the randomly selected class were required to take assessments the teachers did not develop, such as state or district benchmark assessments. Given the increased emphasis on high stakes assessment, a result of the 2001 No Child Left Behind Act, it is not surprising that the frequency of external testing is greater in mathematics classes than in science classes, particularly at the elementary and middle grades levels (see Table 5.30). At the elementary level, 50 percent of classes never administer external science assessments; only 9 percent never administer external mathematics assessments.”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46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47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science portion of Table 5.31, p. 88 in Technical Report</a:t>
            </a:r>
          </a:p>
          <a:p>
            <a:endParaRPr lang="en-US" dirty="0" smtClean="0"/>
          </a:p>
          <a:p>
            <a:r>
              <a:rPr lang="en-US" b="1" dirty="0" smtClean="0"/>
              <a:t>This slide shows data from an individual item. </a:t>
            </a:r>
          </a:p>
          <a:p>
            <a:pPr defTabSz="927567">
              <a:defRPr/>
            </a:pPr>
            <a:endParaRPr lang="en-US" dirty="0"/>
          </a:p>
          <a:p>
            <a:pPr marL="0" marR="0" indent="0" algn="l" defTabSz="927567" rtl="0" eaLnBrk="1" fontAlgn="auto" latinLnBrk="0" hangingPunct="1">
              <a:lnSpc>
                <a:spcPct val="100000"/>
              </a:lnSpc>
              <a:spcBef>
                <a:spcPts val="0"/>
              </a:spcBef>
              <a:spcAft>
                <a:spcPts val="0"/>
              </a:spcAft>
              <a:buClrTx/>
              <a:buSzTx/>
              <a:buFontTx/>
              <a:buNone/>
              <a:tabLst/>
              <a:defRPr/>
            </a:pPr>
            <a:r>
              <a:rPr lang="en-US" dirty="0" smtClean="0"/>
              <a:t>Science Teacher Questionnaire</a:t>
            </a:r>
          </a:p>
          <a:p>
            <a:pPr defTabSz="927567">
              <a:defRPr/>
            </a:pPr>
            <a:r>
              <a:rPr lang="en-US" dirty="0" smtClean="0"/>
              <a:t>Q51</a:t>
            </a:r>
            <a:r>
              <a:rPr lang="en-US" dirty="0"/>
              <a:t>. How often are students in this class required to take science tests that you did not develop yourself, for example state assessments or district benchmarks? (Do not include Advanced Placement or International Baccalaureate exams or students retaking a test because of failure.)</a:t>
            </a:r>
          </a:p>
          <a:p>
            <a:pPr marL="637703" lvl="1" indent="-173919">
              <a:buFont typeface="Courier New" panose="02070309020205020404" pitchFamily="49" charset="0"/>
              <a:buChar char="o"/>
            </a:pPr>
            <a:r>
              <a:rPr lang="en-US" strike="noStrike" dirty="0"/>
              <a:t>Never</a:t>
            </a:r>
          </a:p>
          <a:p>
            <a:pPr marL="637703" lvl="1" indent="-173919">
              <a:buFont typeface="Courier New" panose="02070309020205020404" pitchFamily="49" charset="0"/>
              <a:buChar char="o"/>
            </a:pPr>
            <a:r>
              <a:rPr lang="en-US" strike="noStrike" dirty="0"/>
              <a:t>Once a year</a:t>
            </a:r>
          </a:p>
          <a:p>
            <a:pPr marL="637703" lvl="1" indent="-173919">
              <a:buFont typeface="Courier New" panose="02070309020205020404" pitchFamily="49" charset="0"/>
              <a:buChar char="o"/>
            </a:pPr>
            <a:r>
              <a:rPr lang="en-US" dirty="0"/>
              <a:t>Twice a year</a:t>
            </a:r>
          </a:p>
          <a:p>
            <a:pPr marL="637703" lvl="1" indent="-173919">
              <a:buFont typeface="Courier New" panose="02070309020205020404" pitchFamily="49" charset="0"/>
              <a:buChar char="o"/>
            </a:pPr>
            <a:r>
              <a:rPr lang="en-US" dirty="0"/>
              <a:t>Three or four times a year</a:t>
            </a:r>
          </a:p>
          <a:p>
            <a:pPr marL="637703" lvl="1" indent="-173919">
              <a:buFont typeface="Courier New" panose="02070309020205020404" pitchFamily="49" charset="0"/>
              <a:buChar char="o"/>
            </a:pPr>
            <a:r>
              <a:rPr lang="en-US" dirty="0"/>
              <a:t>Five or more times a year</a:t>
            </a:r>
          </a:p>
          <a:p>
            <a:endParaRPr lang="en-US" dirty="0" smtClean="0"/>
          </a:p>
          <a:p>
            <a:r>
              <a:rPr lang="en-US" dirty="0" smtClean="0"/>
              <a:t>The numbers in parentheses are standard errors.</a:t>
            </a:r>
          </a:p>
          <a:p>
            <a:endParaRPr lang="en-US" dirty="0" smtClean="0"/>
          </a:p>
          <a:p>
            <a:pPr defTabSz="927567"/>
            <a:r>
              <a:rPr lang="en-US" dirty="0" smtClean="0"/>
              <a:t>Chapters 2–7 in the technical report provide data on several key indicators, disaggregated by one or more equity factors: the prior achievement level of students in the class, the percentage of non-Asian minority students in the class, the percentage of students in the school eligible for free/reduced-price lunch (FRL), school size, community type, and region.  For FRL, each school was classified into one of four categories (defined as quartiles) based on the proportion of students eligible for FRL.  Similarly, each randomly selected class was classified into one of the four categories based on the proportion of students in the class identified as non-Asian minorities.  Note: Since the publication of the technical report, the term “Non-Asian Minority” has been changed to “Race/Ethnic Groups Historically Underrepresented in STEM.”  This updated language is used in the slides provided for presentation.</a:t>
            </a:r>
          </a:p>
          <a:p>
            <a:endParaRPr lang="en-US" dirty="0" smtClean="0"/>
          </a:p>
          <a:p>
            <a:r>
              <a:rPr lang="en-US" b="1" dirty="0" smtClean="0"/>
              <a:t>Findings Highlighted in Technical Report</a:t>
            </a:r>
          </a:p>
          <a:p>
            <a:r>
              <a:rPr lang="en-US" dirty="0" smtClean="0"/>
              <a:t>“</a:t>
            </a:r>
            <a:r>
              <a:rPr lang="en-US" dirty="0"/>
              <a:t>The prior achievement level of the class, percentage of non-Asian minority students in the class, and percentage of students in the school eligible for free/reduced-price lunch are all related to the frequency with which science and mathematics classes are required to take external  assessments. As can be seen in Table 5.31, in both subjects, classes with mostly low-achieving students are more likely than classes with mostly high achievers to take external assessments two or more times per year. Similarly, the greater the percentage of non-Asian minority students in the class and the greater the percentage of students in the school eligible for free/reduced-price lunch, the more likely students are to be tested this frequently</a:t>
            </a:r>
            <a:r>
              <a:rPr lang="en-US" dirty="0" smtClean="0"/>
              <a:t>.”</a:t>
            </a:r>
          </a:p>
        </p:txBody>
      </p:sp>
      <p:sp>
        <p:nvSpPr>
          <p:cNvPr id="4" name="Slide Number Placeholder 3"/>
          <p:cNvSpPr>
            <a:spLocks noGrp="1"/>
          </p:cNvSpPr>
          <p:nvPr>
            <p:ph type="sldNum" sz="quarter" idx="10"/>
          </p:nvPr>
        </p:nvSpPr>
        <p:spPr/>
        <p:txBody>
          <a:bodyPr/>
          <a:lstStyle/>
          <a:p>
            <a:fld id="{B472F11F-6199-4934-A1DC-A9FDDA9F712C}" type="slidenum">
              <a:rPr lang="en-US" smtClean="0"/>
              <a:t>48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49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“strong control” on a 5-point response scale with the options of “no control,” “2 of 5,” “moderate control,” “4 of 5,” and “strong control.”</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472F11F-6199-4934-A1DC-A9FDDA9F712C}" type="slidenum">
              <a:rPr lang="en-US" smtClean="0"/>
              <a:t>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Historically Underrepresented Students includes American Indian or Alaskan Native, Black or African American, Hispanic or Latino, or Native Hawaiian or Other Pacific Islander</a:t>
            </a:r>
            <a:r>
              <a:rPr lang="en-US" baseline="0" dirty="0" smtClean="0"/>
              <a:t> students.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solidFill>
                  <a:prstClr val="black"/>
                </a:solidFill>
              </a:rPr>
              <a:pPr/>
              <a:t>50</a:t>
            </a:fld>
            <a:endParaRPr lang="en-US" dirty="0">
              <a:solidFill>
                <a:prstClr val="black"/>
              </a:solidFill>
            </a:endParaRPr>
          </a:p>
        </p:txBody>
      </p:sp>
    </p:spTree>
    <p:extLst>
      <p:ext uri="{BB962C8B-B14F-4D97-AF65-F5344CB8AC3E}">
        <p14:creationId xmlns:p14="http://schemas.microsoft.com/office/powerpoint/2010/main" val="214230078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solidFill>
                  <a:prstClr val="black"/>
                </a:solidFill>
              </a:rPr>
              <a:pPr/>
              <a:t>51</a:t>
            </a:fld>
            <a:endParaRPr lang="en-US" dirty="0">
              <a:solidFill>
                <a:prstClr val="black"/>
              </a:solidFill>
            </a:endParaRPr>
          </a:p>
        </p:txBody>
      </p:sp>
    </p:spTree>
    <p:extLst>
      <p:ext uri="{BB962C8B-B14F-4D97-AF65-F5344CB8AC3E}">
        <p14:creationId xmlns:p14="http://schemas.microsoft.com/office/powerpoint/2010/main" val="2142300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“strong control” on a 5-point response scale with the options of “no control,” “2 of 5,” “moderate control,” “4 of 5,” and “strong control.”</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classes for which the teacher selected “strong control” on a 5-point response scale with the options of “no control,” “2 of 5,” “moderate control,” “4 of 5,” and “strong control.”</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27567" rtl="0" eaLnBrk="1" fontAlgn="auto" latinLnBrk="0" hangingPunct="1">
              <a:lnSpc>
                <a:spcPct val="100000"/>
              </a:lnSpc>
              <a:spcBef>
                <a:spcPts val="0"/>
              </a:spcBef>
              <a:spcAft>
                <a:spcPts val="0"/>
              </a:spcAft>
              <a:buClrTx/>
              <a:buSzTx/>
              <a:buFontTx/>
              <a:buNone/>
              <a:tabLst/>
              <a:defRPr/>
            </a:pPr>
            <a:r>
              <a:rPr lang="en-US" dirty="0" smtClean="0"/>
              <a:t>The science portion of Table </a:t>
            </a:r>
            <a:r>
              <a:rPr lang="en-US" dirty="0"/>
              <a:t>5.3, p. 70 in Technical Report</a:t>
            </a:r>
          </a:p>
          <a:p>
            <a:pPr defTabSz="927567">
              <a:defRPr/>
            </a:pPr>
            <a:endParaRPr lang="en-US" dirty="0"/>
          </a:p>
          <a:p>
            <a:pPr defTabSz="927567">
              <a:defRPr/>
            </a:pPr>
            <a:r>
              <a:rPr lang="en-US" b="1" dirty="0"/>
              <a:t>This slide shows data from Composites.</a:t>
            </a:r>
          </a:p>
          <a:p>
            <a:pPr defTabSz="927567">
              <a:defRPr/>
            </a:pPr>
            <a:endParaRPr lang="en-US" b="1" dirty="0"/>
          </a:p>
          <a:p>
            <a:pPr defTabSz="927567">
              <a:defRPr/>
            </a:pPr>
            <a:r>
              <a:rPr lang="en-US" dirty="0"/>
              <a:t>Sets of related questionnaire items were combined to create several composite variables related to key constructs.  Composite variables, which are more reliable than individual survey items, were computed to have a minimum possible value of 0 and a maximum possible value of 100.  Higher composite scores indicate more of the construct being </a:t>
            </a:r>
            <a:r>
              <a:rPr lang="en-US" dirty="0" smtClean="0"/>
              <a:t>measured </a:t>
            </a:r>
            <a:r>
              <a:rPr lang="en-US" dirty="0"/>
              <a:t>by the composite.  Each composite is calculated by summing the responses to the items associated with that composite and then dividing by the total points possible.  In order for the composites to be on a 100-point scale, the lowest response option on each scale was set to 0 and the others were adjusted accordingly; so for example, an item with a scale ranging from 1 to 4 was re-coded to have a scale of 0 to 3.  By doing this, someone who marks the lowest point on every item in a composite receives a composite score of 0 rather than some positive number. It also assures that 50 is the true mid-point.  The denominator for each composite is determined by computing the maximum possible sum of responses for a series of items and dividing by 100; e.g., a 9-item composite where each item is on a scale of 0–3 would have a denominator of 0.27.  </a:t>
            </a:r>
            <a:r>
              <a:rPr lang="en-US" dirty="0" smtClean="0"/>
              <a:t>Composite </a:t>
            </a:r>
            <a:r>
              <a:rPr lang="en-US" dirty="0"/>
              <a:t>values were not computed for participants who </a:t>
            </a:r>
            <a:r>
              <a:rPr lang="en-US" dirty="0" smtClean="0"/>
              <a:t>responded </a:t>
            </a:r>
            <a:r>
              <a:rPr lang="en-US" dirty="0"/>
              <a:t>to fewer than two-thirds of the items that form the composite.</a:t>
            </a:r>
          </a:p>
          <a:p>
            <a:endParaRPr lang="en-US" dirty="0" smtClean="0"/>
          </a:p>
          <a:p>
            <a:r>
              <a:rPr lang="en-US" b="1" i="1" dirty="0" smtClean="0"/>
              <a:t>Curriculum Control Composite Items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Q44a. Determining course goals and objectives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Q44b. Selecting textbooks/modules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Q44c. Selecting content, topics, and skills to be taught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a:p>
            <a:r>
              <a:rPr lang="en-US" b="1" i="1" dirty="0" smtClean="0"/>
              <a:t>Pedagogical Control Composite Items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Q44d. Selecting teaching techniques</a:t>
            </a:r>
          </a:p>
          <a:p>
            <a:r>
              <a:rPr lang="en-US" dirty="0" smtClean="0"/>
              <a:t>Q44e. Determining the amount of homework to be assigned  </a:t>
            </a:r>
          </a:p>
          <a:p>
            <a:r>
              <a:rPr lang="en-US" dirty="0" smtClean="0"/>
              <a:t>Q44f. Choosing criteria for grading student performance </a:t>
            </a:r>
          </a:p>
          <a:p>
            <a:endParaRPr lang="en-US" dirty="0"/>
          </a:p>
          <a:p>
            <a:r>
              <a:rPr lang="en-US" dirty="0"/>
              <a:t>Science Teacher Questionnaire </a:t>
            </a:r>
          </a:p>
          <a:p>
            <a:r>
              <a:rPr lang="en-US" dirty="0" smtClean="0"/>
              <a:t>Q44. How much control do you have over each of the following aspects of science instruction in this class? (</a:t>
            </a:r>
            <a:r>
              <a:rPr lang="en-US" dirty="0"/>
              <a:t>Response Options: [1] No control, [2] 2 of 5, [3] Moderate control, [4] 4 of 5, [5] Strong control</a:t>
            </a:r>
            <a:r>
              <a:rPr lang="en-US" baseline="0" dirty="0" smtClean="0"/>
              <a:t>)</a:t>
            </a:r>
            <a:endParaRPr lang="en-US" dirty="0" smtClean="0"/>
          </a:p>
          <a:p>
            <a:pPr marL="695676" lvl="1" indent="-231892">
              <a:buFont typeface="+mj-lt"/>
              <a:buAutoNum type="alphaLcPeriod"/>
            </a:pPr>
            <a:r>
              <a:rPr lang="en-US" dirty="0" smtClean="0"/>
              <a:t>Determining course goals and objectives</a:t>
            </a:r>
          </a:p>
          <a:p>
            <a:pPr marL="695676" lvl="1" indent="-231892">
              <a:buFont typeface="+mj-lt"/>
              <a:buAutoNum type="alphaLcPeriod"/>
            </a:pPr>
            <a:r>
              <a:rPr lang="en-US" dirty="0" smtClean="0"/>
              <a:t>Selecting textbooks/modules</a:t>
            </a:r>
          </a:p>
          <a:p>
            <a:pPr marL="695676" lvl="1" indent="-231892">
              <a:buFont typeface="+mj-lt"/>
              <a:buAutoNum type="alphaLcPeriod"/>
            </a:pPr>
            <a:r>
              <a:rPr lang="en-US" dirty="0" smtClean="0"/>
              <a:t>Selecting content, topics, and skills to be taught</a:t>
            </a:r>
          </a:p>
          <a:p>
            <a:pPr marL="695676" lvl="1" indent="-231892">
              <a:buFont typeface="+mj-lt"/>
              <a:buAutoNum type="alphaLcPeriod"/>
            </a:pPr>
            <a:r>
              <a:rPr lang="en-US" dirty="0" smtClean="0"/>
              <a:t>Selecting teaching techniques</a:t>
            </a:r>
          </a:p>
          <a:p>
            <a:pPr marL="695676" lvl="1" indent="-231892">
              <a:buFont typeface="+mj-lt"/>
              <a:buAutoNum type="alphaLcPeriod"/>
            </a:pPr>
            <a:r>
              <a:rPr lang="en-US" dirty="0" smtClean="0"/>
              <a:t>Determining the amount of homework to be assigned</a:t>
            </a:r>
          </a:p>
          <a:p>
            <a:pPr marL="695676" lvl="1" indent="-231892">
              <a:buFont typeface="+mj-lt"/>
              <a:buAutoNum type="alphaLcPeriod"/>
            </a:pPr>
            <a:r>
              <a:rPr lang="en-US" dirty="0" smtClean="0"/>
              <a:t>Choosing criteria for grading student performance</a:t>
            </a:r>
          </a:p>
          <a:p>
            <a:endParaRPr lang="en-US" dirty="0"/>
          </a:p>
          <a:p>
            <a:pPr defTabSz="927567">
              <a:defRPr/>
            </a:pPr>
            <a:r>
              <a:rPr lang="en-US" dirty="0" smtClean="0"/>
              <a:t>The numbers in parentheses</a:t>
            </a:r>
            <a:r>
              <a:rPr lang="en-US" baseline="0" dirty="0" smtClean="0"/>
              <a:t> are standard errors.</a:t>
            </a:r>
            <a:endParaRPr lang="en-US" dirty="0" smtClean="0"/>
          </a:p>
          <a:p>
            <a:endParaRPr lang="en-US" dirty="0"/>
          </a:p>
          <a:p>
            <a:r>
              <a:rPr lang="en-US" b="1" dirty="0" smtClean="0"/>
              <a:t>Findings </a:t>
            </a:r>
            <a:r>
              <a:rPr lang="en-US" b="1" dirty="0"/>
              <a:t>Highlighted in Technical Report</a:t>
            </a:r>
          </a:p>
          <a:p>
            <a:pPr defTabSz="927567">
              <a:defRPr/>
            </a:pPr>
            <a:r>
              <a:rPr lang="en-US" dirty="0" smtClean="0"/>
              <a:t>“Table 5.3 displays the composite scores for science and mathematics classes by grade range.  These scores indicate that teachers perceive much more control over decisions related to pedagogy than curriculum.  They also show that perceived control for both composite variables is greater in secondary classes than in elementary classes.”</a:t>
            </a:r>
          </a:p>
        </p:txBody>
      </p:sp>
      <p:sp>
        <p:nvSpPr>
          <p:cNvPr id="4" name="Slide Number Placeholder 3"/>
          <p:cNvSpPr>
            <a:spLocks noGrp="1"/>
          </p:cNvSpPr>
          <p:nvPr>
            <p:ph type="sldNum" sz="quarter" idx="10"/>
          </p:nvPr>
        </p:nvSpPr>
        <p:spPr/>
        <p:txBody>
          <a:bodyPr/>
          <a:lstStyle/>
          <a:p>
            <a:fld id="{B472F11F-6199-4934-A1DC-A9FDDA9F712C}" type="slidenum">
              <a:rPr lang="en-US" smtClean="0"/>
              <a:t>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9</a:t>
            </a:fld>
            <a:endParaRPr lang="en-US"/>
          </a:p>
        </p:txBody>
      </p:sp>
    </p:spTree>
    <p:extLst>
      <p:ext uri="{BB962C8B-B14F-4D97-AF65-F5344CB8AC3E}">
        <p14:creationId xmlns:p14="http://schemas.microsoft.com/office/powerpoint/2010/main" val="2142300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600470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70503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088965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926783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337073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3A75BF-0480-42D9-BC3B-AF0BCD6F0051}"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562166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3A75BF-0480-42D9-BC3B-AF0BCD6F0051}" type="datetimeFigureOut">
              <a:rPr lang="en-US" smtClean="0"/>
              <a:t>1/29/2014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325854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3A75BF-0480-42D9-BC3B-AF0BCD6F0051}" type="datetimeFigureOut">
              <a:rPr lang="en-US" smtClean="0"/>
              <a:t>1/29/2014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479705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3A75BF-0480-42D9-BC3B-AF0BCD6F0051}" type="datetimeFigureOut">
              <a:rPr lang="en-US" smtClean="0"/>
              <a:t>1/29/2014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59944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A75BF-0480-42D9-BC3B-AF0BCD6F0051}"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00140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A75BF-0480-42D9-BC3B-AF0BCD6F0051}"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328966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3A75BF-0480-42D9-BC3B-AF0BCD6F0051}" type="datetimeFigureOut">
              <a:rPr lang="en-US" smtClean="0"/>
              <a:t>1/29/2014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2A18CB-4BA9-4DA6-A360-974B972256DF}" type="slidenum">
              <a:rPr lang="en-US" smtClean="0"/>
              <a:t>‹#›</a:t>
            </a:fld>
            <a:endParaRPr lang="en-US"/>
          </a:p>
        </p:txBody>
      </p:sp>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52400" y="0"/>
            <a:ext cx="9448799" cy="6858000"/>
          </a:xfrm>
          <a:prstGeom prst="rect">
            <a:avLst/>
          </a:prstGeom>
        </p:spPr>
      </p:pic>
      <p:grpSp>
        <p:nvGrpSpPr>
          <p:cNvPr id="14" name="Group 13"/>
          <p:cNvGrpSpPr/>
          <p:nvPr/>
        </p:nvGrpSpPr>
        <p:grpSpPr>
          <a:xfrm>
            <a:off x="3581400" y="6236753"/>
            <a:ext cx="6142684" cy="585339"/>
            <a:chOff x="2311936" y="6236753"/>
            <a:chExt cx="6142684" cy="585339"/>
          </a:xfrm>
        </p:grpSpPr>
        <p:grpSp>
          <p:nvGrpSpPr>
            <p:cNvPr id="8" name="Group 7"/>
            <p:cNvGrpSpPr/>
            <p:nvPr/>
          </p:nvGrpSpPr>
          <p:grpSpPr>
            <a:xfrm>
              <a:off x="2311936" y="6237316"/>
              <a:ext cx="3856627" cy="584776"/>
              <a:chOff x="433677" y="371749"/>
              <a:chExt cx="3856627" cy="584776"/>
            </a:xfrm>
          </p:grpSpPr>
          <p:sp>
            <p:nvSpPr>
              <p:cNvPr id="9" name="TextBox 8"/>
              <p:cNvSpPr txBox="1"/>
              <p:nvPr/>
            </p:nvSpPr>
            <p:spPr>
              <a:xfrm>
                <a:off x="433677" y="371749"/>
                <a:ext cx="3856627" cy="584776"/>
              </a:xfrm>
              <a:prstGeom prst="rect">
                <a:avLst/>
              </a:prstGeom>
              <a:noFill/>
            </p:spPr>
            <p:txBody>
              <a:bodyPr wrap="square" rtlCol="0">
                <a:spAutoFit/>
              </a:bodyPr>
              <a:lstStyle/>
              <a:p>
                <a:r>
                  <a:rPr lang="en-US" sz="3200" dirty="0" smtClean="0">
                    <a:solidFill>
                      <a:schemeClr val="bg1">
                        <a:alpha val="70000"/>
                      </a:schemeClr>
                    </a:solidFill>
                    <a:latin typeface="+mj-lt"/>
                  </a:rPr>
                  <a:t>2012 NSSME</a:t>
                </a:r>
                <a:endParaRPr lang="en-US" sz="3200" dirty="0">
                  <a:solidFill>
                    <a:schemeClr val="bg1">
                      <a:alpha val="70000"/>
                    </a:schemeClr>
                  </a:solidFill>
                  <a:latin typeface="+mj-lt"/>
                </a:endParaRPr>
              </a:p>
            </p:txBody>
          </p:sp>
          <p:cxnSp>
            <p:nvCxnSpPr>
              <p:cNvPr id="10" name="Straight Connector 9"/>
              <p:cNvCxnSpPr/>
              <p:nvPr/>
            </p:nvCxnSpPr>
            <p:spPr>
              <a:xfrm>
                <a:off x="2693741" y="530240"/>
                <a:ext cx="0" cy="309793"/>
              </a:xfrm>
              <a:prstGeom prst="line">
                <a:avLst/>
              </a:prstGeom>
              <a:ln>
                <a:solidFill>
                  <a:schemeClr val="bg1">
                    <a:alpha val="70000"/>
                  </a:schemeClr>
                </a:solidFill>
              </a:ln>
            </p:spPr>
            <p:style>
              <a:lnRef idx="2">
                <a:schemeClr val="accent1"/>
              </a:lnRef>
              <a:fillRef idx="0">
                <a:schemeClr val="accent1"/>
              </a:fillRef>
              <a:effectRef idx="1">
                <a:schemeClr val="accent1"/>
              </a:effectRef>
              <a:fontRef idx="minor">
                <a:schemeClr val="tx1"/>
              </a:fontRef>
            </p:style>
          </p:cxnSp>
        </p:grpSp>
        <p:sp>
          <p:nvSpPr>
            <p:cNvPr id="11" name="TextBox 10"/>
            <p:cNvSpPr txBox="1"/>
            <p:nvPr/>
          </p:nvSpPr>
          <p:spPr>
            <a:xfrm>
              <a:off x="4652907" y="6236753"/>
              <a:ext cx="3801713" cy="523220"/>
            </a:xfrm>
            <a:prstGeom prst="rect">
              <a:avLst/>
            </a:prstGeom>
            <a:noFill/>
            <a:ln>
              <a:noFill/>
            </a:ln>
          </p:spPr>
          <p:txBody>
            <a:bodyPr wrap="square" rtlCol="0">
              <a:spAutoFit/>
            </a:bodyPr>
            <a:lstStyle/>
            <a:p>
              <a:r>
                <a:rPr lang="en-US" sz="1400" dirty="0" smtClean="0">
                  <a:solidFill>
                    <a:schemeClr val="bg1">
                      <a:alpha val="70000"/>
                    </a:schemeClr>
                  </a:solidFill>
                </a:rPr>
                <a:t>THE 2012 NATIONAL SURVEY OF</a:t>
              </a:r>
            </a:p>
            <a:p>
              <a:r>
                <a:rPr lang="en-US" sz="1400" dirty="0" smtClean="0">
                  <a:solidFill>
                    <a:schemeClr val="bg1">
                      <a:alpha val="70000"/>
                    </a:schemeClr>
                  </a:solidFill>
                </a:rPr>
                <a:t>SCIENCE AND MATHEMATICS EDUCATION</a:t>
              </a:r>
              <a:endParaRPr lang="en-US" sz="1400" dirty="0">
                <a:solidFill>
                  <a:schemeClr val="bg1">
                    <a:alpha val="70000"/>
                  </a:schemeClr>
                </a:solidFill>
              </a:endParaRPr>
            </a:p>
          </p:txBody>
        </p:sp>
      </p:grpSp>
      <p:pic>
        <p:nvPicPr>
          <p:cNvPr id="13" name="Picture 1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6200" y="6242541"/>
            <a:ext cx="2057400" cy="511642"/>
          </a:xfrm>
          <a:prstGeom prst="rect">
            <a:avLst/>
          </a:prstGeom>
        </p:spPr>
      </p:pic>
    </p:spTree>
    <p:extLst>
      <p:ext uri="{BB962C8B-B14F-4D97-AF65-F5344CB8AC3E}">
        <p14:creationId xmlns:p14="http://schemas.microsoft.com/office/powerpoint/2010/main" val="2220795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5400" y="1739900"/>
            <a:ext cx="8991600" cy="3048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6600" dirty="0" smtClean="0">
                <a:solidFill>
                  <a:schemeClr val="tx1"/>
                </a:solidFill>
                <a:latin typeface="Calibri"/>
              </a:rPr>
              <a:t>Chapter 5</a:t>
            </a:r>
          </a:p>
          <a:p>
            <a:pPr marL="0" marR="0" lvl="0" indent="0" algn="ctr" defTabSz="457200" rtl="0" eaLnBrk="1" fontAlgn="auto" latinLnBrk="0" hangingPunct="1">
              <a:lnSpc>
                <a:spcPct val="100000"/>
              </a:lnSpc>
              <a:spcBef>
                <a:spcPct val="0"/>
              </a:spcBef>
              <a:spcAft>
                <a:spcPts val="0"/>
              </a:spcAft>
              <a:buClrTx/>
              <a:buSzTx/>
              <a:buFontTx/>
              <a:buNone/>
              <a:tabLst/>
              <a:defRPr/>
            </a:pPr>
            <a:r>
              <a:rPr lang="en-US" sz="6600" dirty="0" smtClean="0">
                <a:solidFill>
                  <a:schemeClr val="tx1"/>
                </a:solidFill>
                <a:latin typeface="Calibri"/>
              </a:rPr>
              <a:t>Instructional Decision-Making, Objectives, and Activities</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8361379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8580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Objectives</a:t>
            </a:r>
            <a:r>
              <a:rPr kumimoji="0" lang="en-US" sz="6600" b="0" i="0" u="none" strike="noStrike" kern="1200" cap="none" spc="0" normalizeH="0" noProof="0" dirty="0" smtClean="0">
                <a:ln>
                  <a:noFill/>
                </a:ln>
                <a:solidFill>
                  <a:schemeClr val="tx1"/>
                </a:solidFill>
                <a:effectLst/>
                <a:uLnTx/>
                <a:uFillTx/>
                <a:latin typeface="Calibri"/>
              </a:rPr>
              <a:t> of Science Instruction</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060526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a:t>
            </a:r>
            <a:r>
              <a:rPr lang="en-US" dirty="0">
                <a:solidFill>
                  <a:schemeClr val="tx1"/>
                </a:solidFill>
              </a:rPr>
              <a:t>Slides </a:t>
            </a:r>
            <a:r>
              <a:rPr lang="en-US" dirty="0" smtClean="0">
                <a:solidFill>
                  <a:schemeClr val="tx1"/>
                </a:solidFill>
              </a:rPr>
              <a:t>12–14 </a:t>
            </a:r>
            <a:endParaRPr kumimoji="0" lang="en-US" sz="4400" b="0" i="0" u="none" strike="noStrike" kern="1200" cap="none" spc="0" normalizeH="0" baseline="0" noProof="0" dirty="0" smtClean="0">
              <a:ln>
                <a:noFill/>
              </a:ln>
              <a:solidFill>
                <a:schemeClr val="tx1"/>
              </a:solidFill>
              <a:effectLst/>
              <a:uLnTx/>
              <a:uFillTx/>
              <a:latin typeface="Calibri"/>
            </a:endParaRP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443163"/>
            <a:ext cx="6111875" cy="1976437"/>
          </a:xfrm>
          <a:prstGeom prst="rect">
            <a:avLst/>
          </a:prstGeom>
          <a:solidFill>
            <a:schemeClr val="bg1"/>
          </a:solidFill>
          <a:ln>
            <a:noFill/>
          </a:ln>
          <a:effectLst/>
        </p:spPr>
      </p:pic>
    </p:spTree>
    <p:extLst>
      <p:ext uri="{BB962C8B-B14F-4D97-AF65-F5344CB8AC3E}">
        <p14:creationId xmlns:p14="http://schemas.microsoft.com/office/powerpoint/2010/main" val="15510668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560287731"/>
              </p:ext>
            </p:extLst>
          </p:nvPr>
        </p:nvGraphicFramePr>
        <p:xfrm>
          <a:off x="533400" y="1423334"/>
          <a:ext cx="7848600" cy="4901265"/>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Elementary School Science </a:t>
            </a:r>
            <a:r>
              <a:rPr lang="en-US" dirty="0">
                <a:solidFill>
                  <a:schemeClr val="tx1"/>
                </a:solidFill>
              </a:rPr>
              <a:t>Classes </a:t>
            </a:r>
            <a:r>
              <a:rPr lang="en-US" dirty="0" smtClean="0">
                <a:solidFill>
                  <a:schemeClr val="tx1"/>
                </a:solidFill>
              </a:rPr>
              <a:t>with Heavy Emphasis on Various Instructional Objectives</a:t>
            </a:r>
            <a:endParaRPr lang="en-US" dirty="0">
              <a:solidFill>
                <a:schemeClr val="tx1"/>
              </a:solidFill>
            </a:endParaRPr>
          </a:p>
        </p:txBody>
      </p:sp>
    </p:spTree>
    <p:extLst>
      <p:ext uri="{BB962C8B-B14F-4D97-AF65-F5344CB8AC3E}">
        <p14:creationId xmlns:p14="http://schemas.microsoft.com/office/powerpoint/2010/main" val="11776725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546959253"/>
              </p:ext>
            </p:extLst>
          </p:nvPr>
        </p:nvGraphicFramePr>
        <p:xfrm>
          <a:off x="533400" y="1423334"/>
          <a:ext cx="7848600" cy="4901265"/>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Middle School </a:t>
            </a:r>
            <a:r>
              <a:rPr lang="en-US" dirty="0">
                <a:solidFill>
                  <a:schemeClr val="tx1"/>
                </a:solidFill>
              </a:rPr>
              <a:t>Science Classes with Heavy Emphasis on Various Instructional Objectives</a:t>
            </a:r>
          </a:p>
        </p:txBody>
      </p:sp>
    </p:spTree>
    <p:extLst>
      <p:ext uri="{BB962C8B-B14F-4D97-AF65-F5344CB8AC3E}">
        <p14:creationId xmlns:p14="http://schemas.microsoft.com/office/powerpoint/2010/main" val="4220718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355436484"/>
              </p:ext>
            </p:extLst>
          </p:nvPr>
        </p:nvGraphicFramePr>
        <p:xfrm>
          <a:off x="533400" y="1423334"/>
          <a:ext cx="7848600" cy="4825065"/>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 </a:t>
            </a:r>
            <a:r>
              <a:rPr lang="en-US" dirty="0">
                <a:solidFill>
                  <a:schemeClr val="tx1"/>
                </a:solidFill>
              </a:rPr>
              <a:t>Science Classes with Heavy Emphasis on Various Instructional Objectives</a:t>
            </a:r>
          </a:p>
        </p:txBody>
      </p:sp>
    </p:spTree>
    <p:extLst>
      <p:ext uri="{BB962C8B-B14F-4D97-AF65-F5344CB8AC3E}">
        <p14:creationId xmlns:p14="http://schemas.microsoft.com/office/powerpoint/2010/main" val="40531782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8580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Class Activities</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454555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a:t>
            </a:r>
            <a:r>
              <a:rPr lang="en-US" dirty="0">
                <a:solidFill>
                  <a:schemeClr val="tx1"/>
                </a:solidFill>
              </a:rPr>
              <a:t>Slides </a:t>
            </a:r>
            <a:r>
              <a:rPr lang="en-US" dirty="0" smtClean="0">
                <a:solidFill>
                  <a:schemeClr val="tx1"/>
                </a:solidFill>
              </a:rPr>
              <a:t>17–25</a:t>
            </a:r>
            <a:r>
              <a:rPr kumimoji="0" lang="en-US" sz="4400" b="0" i="0" u="none" strike="noStrike" kern="1200" cap="none" spc="0" normalizeH="0" baseline="0" noProof="0" dirty="0" smtClean="0">
                <a:ln>
                  <a:noFill/>
                </a:ln>
                <a:solidFill>
                  <a:schemeClr val="tx1"/>
                </a:solidFill>
                <a:effectLst/>
                <a:uLnTx/>
                <a:uFillTx/>
                <a:latin typeface="Calibri"/>
              </a:rPr>
              <a:t>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1524000"/>
            <a:ext cx="6111875" cy="4471987"/>
          </a:xfrm>
          <a:prstGeom prst="rect">
            <a:avLst/>
          </a:prstGeom>
          <a:solidFill>
            <a:schemeClr val="bg1"/>
          </a:solidFill>
          <a:ln>
            <a:noFill/>
          </a:ln>
          <a:effectLst/>
        </p:spPr>
      </p:pic>
    </p:spTree>
    <p:extLst>
      <p:ext uri="{BB962C8B-B14F-4D97-AF65-F5344CB8AC3E}">
        <p14:creationId xmlns:p14="http://schemas.microsoft.com/office/powerpoint/2010/main" val="3364246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493852684"/>
              </p:ext>
            </p:extLst>
          </p:nvPr>
        </p:nvGraphicFramePr>
        <p:xfrm>
          <a:off x="584200" y="1371600"/>
          <a:ext cx="8077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Elementary School Science </a:t>
            </a:r>
            <a:r>
              <a:rPr lang="en-US" dirty="0">
                <a:solidFill>
                  <a:schemeClr val="tx1"/>
                </a:solidFill>
              </a:rPr>
              <a:t>Classes </a:t>
            </a:r>
            <a:r>
              <a:rPr lang="en-US" dirty="0" smtClean="0">
                <a:solidFill>
                  <a:schemeClr val="tx1"/>
                </a:solidFill>
              </a:rPr>
              <a:t>Using Various Activities at Least Once a Week</a:t>
            </a:r>
            <a:endParaRPr lang="en-US" dirty="0">
              <a:solidFill>
                <a:schemeClr val="tx1"/>
              </a:solidFill>
            </a:endParaRPr>
          </a:p>
        </p:txBody>
      </p:sp>
    </p:spTree>
    <p:extLst>
      <p:ext uri="{BB962C8B-B14F-4D97-AF65-F5344CB8AC3E}">
        <p14:creationId xmlns:p14="http://schemas.microsoft.com/office/powerpoint/2010/main" val="1551870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348299196"/>
              </p:ext>
            </p:extLst>
          </p:nvPr>
        </p:nvGraphicFramePr>
        <p:xfrm>
          <a:off x="584200" y="1371600"/>
          <a:ext cx="8077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Elementary School Science </a:t>
            </a:r>
            <a:r>
              <a:rPr lang="en-US" dirty="0">
                <a:solidFill>
                  <a:schemeClr val="tx1"/>
                </a:solidFill>
              </a:rPr>
              <a:t>Classes </a:t>
            </a:r>
            <a:r>
              <a:rPr lang="en-US" dirty="0" smtClean="0">
                <a:solidFill>
                  <a:schemeClr val="tx1"/>
                </a:solidFill>
              </a:rPr>
              <a:t>Using Various Activities at Least Once a Week</a:t>
            </a:r>
            <a:endParaRPr lang="en-US" dirty="0">
              <a:solidFill>
                <a:schemeClr val="tx1"/>
              </a:solidFill>
            </a:endParaRPr>
          </a:p>
        </p:txBody>
      </p:sp>
    </p:spTree>
    <p:extLst>
      <p:ext uri="{BB962C8B-B14F-4D97-AF65-F5344CB8AC3E}">
        <p14:creationId xmlns:p14="http://schemas.microsoft.com/office/powerpoint/2010/main" val="5619101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423683551"/>
              </p:ext>
            </p:extLst>
          </p:nvPr>
        </p:nvGraphicFramePr>
        <p:xfrm>
          <a:off x="584200" y="1371600"/>
          <a:ext cx="8077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Elementary School Science </a:t>
            </a:r>
            <a:r>
              <a:rPr lang="en-US" dirty="0">
                <a:solidFill>
                  <a:schemeClr val="tx1"/>
                </a:solidFill>
              </a:rPr>
              <a:t>Classes </a:t>
            </a:r>
            <a:r>
              <a:rPr lang="en-US" dirty="0" smtClean="0">
                <a:solidFill>
                  <a:schemeClr val="tx1"/>
                </a:solidFill>
              </a:rPr>
              <a:t>Using Various Activities at Least Once a Week</a:t>
            </a:r>
            <a:endParaRPr lang="en-US" dirty="0">
              <a:solidFill>
                <a:schemeClr val="tx1"/>
              </a:solidFill>
            </a:endParaRPr>
          </a:p>
        </p:txBody>
      </p:sp>
    </p:spTree>
    <p:extLst>
      <p:ext uri="{BB962C8B-B14F-4D97-AF65-F5344CB8AC3E}">
        <p14:creationId xmlns:p14="http://schemas.microsoft.com/office/powerpoint/2010/main" val="3228972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553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SCIENCE</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731118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898807289"/>
              </p:ext>
            </p:extLst>
          </p:nvPr>
        </p:nvGraphicFramePr>
        <p:xfrm>
          <a:off x="584200" y="1371600"/>
          <a:ext cx="8077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Middle School Science </a:t>
            </a:r>
            <a:r>
              <a:rPr lang="en-US" dirty="0">
                <a:solidFill>
                  <a:schemeClr val="tx1"/>
                </a:solidFill>
              </a:rPr>
              <a:t>Classes </a:t>
            </a:r>
            <a:r>
              <a:rPr lang="en-US" dirty="0" smtClean="0">
                <a:solidFill>
                  <a:schemeClr val="tx1"/>
                </a:solidFill>
              </a:rPr>
              <a:t>Using Various Activities at Least Once a Week</a:t>
            </a:r>
            <a:endParaRPr lang="en-US" dirty="0">
              <a:solidFill>
                <a:schemeClr val="tx1"/>
              </a:solidFill>
            </a:endParaRPr>
          </a:p>
        </p:txBody>
      </p:sp>
    </p:spTree>
    <p:extLst>
      <p:ext uri="{BB962C8B-B14F-4D97-AF65-F5344CB8AC3E}">
        <p14:creationId xmlns:p14="http://schemas.microsoft.com/office/powerpoint/2010/main" val="39806034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661160178"/>
              </p:ext>
            </p:extLst>
          </p:nvPr>
        </p:nvGraphicFramePr>
        <p:xfrm>
          <a:off x="584200" y="1371600"/>
          <a:ext cx="8077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Middle School Science </a:t>
            </a:r>
            <a:r>
              <a:rPr lang="en-US" dirty="0">
                <a:solidFill>
                  <a:schemeClr val="tx1"/>
                </a:solidFill>
              </a:rPr>
              <a:t>Classes </a:t>
            </a:r>
            <a:r>
              <a:rPr lang="en-US" dirty="0" smtClean="0">
                <a:solidFill>
                  <a:schemeClr val="tx1"/>
                </a:solidFill>
              </a:rPr>
              <a:t>Using Various Activities at Least Once a Week</a:t>
            </a:r>
            <a:endParaRPr lang="en-US" dirty="0">
              <a:solidFill>
                <a:schemeClr val="tx1"/>
              </a:solidFill>
            </a:endParaRPr>
          </a:p>
        </p:txBody>
      </p:sp>
    </p:spTree>
    <p:extLst>
      <p:ext uri="{BB962C8B-B14F-4D97-AF65-F5344CB8AC3E}">
        <p14:creationId xmlns:p14="http://schemas.microsoft.com/office/powerpoint/2010/main" val="34640292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912883110"/>
              </p:ext>
            </p:extLst>
          </p:nvPr>
        </p:nvGraphicFramePr>
        <p:xfrm>
          <a:off x="584200" y="1371600"/>
          <a:ext cx="8077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Middle School Science </a:t>
            </a:r>
            <a:r>
              <a:rPr lang="en-US" dirty="0">
                <a:solidFill>
                  <a:schemeClr val="tx1"/>
                </a:solidFill>
              </a:rPr>
              <a:t>Classes </a:t>
            </a:r>
            <a:r>
              <a:rPr lang="en-US" dirty="0" smtClean="0">
                <a:solidFill>
                  <a:schemeClr val="tx1"/>
                </a:solidFill>
              </a:rPr>
              <a:t>Using Various Activities at Least Once a Week</a:t>
            </a:r>
            <a:endParaRPr lang="en-US" dirty="0">
              <a:solidFill>
                <a:schemeClr val="tx1"/>
              </a:solidFill>
            </a:endParaRPr>
          </a:p>
        </p:txBody>
      </p:sp>
    </p:spTree>
    <p:extLst>
      <p:ext uri="{BB962C8B-B14F-4D97-AF65-F5344CB8AC3E}">
        <p14:creationId xmlns:p14="http://schemas.microsoft.com/office/powerpoint/2010/main" val="6954925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463624905"/>
              </p:ext>
            </p:extLst>
          </p:nvPr>
        </p:nvGraphicFramePr>
        <p:xfrm>
          <a:off x="584200" y="1371600"/>
          <a:ext cx="8077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 Science </a:t>
            </a:r>
            <a:r>
              <a:rPr lang="en-US" dirty="0">
                <a:solidFill>
                  <a:schemeClr val="tx1"/>
                </a:solidFill>
              </a:rPr>
              <a:t>Classes </a:t>
            </a:r>
            <a:r>
              <a:rPr lang="en-US" dirty="0" smtClean="0">
                <a:solidFill>
                  <a:schemeClr val="tx1"/>
                </a:solidFill>
              </a:rPr>
              <a:t>Using Various Activities at Least Once a Week</a:t>
            </a:r>
            <a:endParaRPr lang="en-US" dirty="0">
              <a:solidFill>
                <a:schemeClr val="tx1"/>
              </a:solidFill>
            </a:endParaRPr>
          </a:p>
        </p:txBody>
      </p:sp>
    </p:spTree>
    <p:extLst>
      <p:ext uri="{BB962C8B-B14F-4D97-AF65-F5344CB8AC3E}">
        <p14:creationId xmlns:p14="http://schemas.microsoft.com/office/powerpoint/2010/main" val="17500043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805388623"/>
              </p:ext>
            </p:extLst>
          </p:nvPr>
        </p:nvGraphicFramePr>
        <p:xfrm>
          <a:off x="584200" y="1371600"/>
          <a:ext cx="8077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 Science </a:t>
            </a:r>
            <a:r>
              <a:rPr lang="en-US" dirty="0">
                <a:solidFill>
                  <a:schemeClr val="tx1"/>
                </a:solidFill>
              </a:rPr>
              <a:t>Classes </a:t>
            </a:r>
            <a:r>
              <a:rPr lang="en-US" dirty="0" smtClean="0">
                <a:solidFill>
                  <a:schemeClr val="tx1"/>
                </a:solidFill>
              </a:rPr>
              <a:t>Using Various Activities at Least Once a Week</a:t>
            </a:r>
            <a:endParaRPr lang="en-US" dirty="0">
              <a:solidFill>
                <a:schemeClr val="tx1"/>
              </a:solidFill>
            </a:endParaRPr>
          </a:p>
        </p:txBody>
      </p:sp>
    </p:spTree>
    <p:extLst>
      <p:ext uri="{BB962C8B-B14F-4D97-AF65-F5344CB8AC3E}">
        <p14:creationId xmlns:p14="http://schemas.microsoft.com/office/powerpoint/2010/main" val="6456451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4040283636"/>
              </p:ext>
            </p:extLst>
          </p:nvPr>
        </p:nvGraphicFramePr>
        <p:xfrm>
          <a:off x="584200" y="1371600"/>
          <a:ext cx="8077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 Science </a:t>
            </a:r>
            <a:r>
              <a:rPr lang="en-US" dirty="0">
                <a:solidFill>
                  <a:schemeClr val="tx1"/>
                </a:solidFill>
              </a:rPr>
              <a:t>Classes </a:t>
            </a:r>
            <a:r>
              <a:rPr lang="en-US" dirty="0" smtClean="0">
                <a:solidFill>
                  <a:schemeClr val="tx1"/>
                </a:solidFill>
              </a:rPr>
              <a:t>Using Various Activities at Least Once a Week</a:t>
            </a:r>
            <a:endParaRPr lang="en-US" dirty="0">
              <a:solidFill>
                <a:schemeClr val="tx1"/>
              </a:solidFill>
            </a:endParaRPr>
          </a:p>
        </p:txBody>
      </p:sp>
    </p:spTree>
    <p:extLst>
      <p:ext uri="{BB962C8B-B14F-4D97-AF65-F5344CB8AC3E}">
        <p14:creationId xmlns:p14="http://schemas.microsoft.com/office/powerpoint/2010/main" val="31177587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a:t>
            </a:r>
            <a:r>
              <a:rPr lang="en-US" dirty="0">
                <a:solidFill>
                  <a:schemeClr val="tx1"/>
                </a:solidFill>
              </a:rPr>
              <a:t>Slides </a:t>
            </a:r>
            <a:r>
              <a:rPr lang="en-US" dirty="0" smtClean="0">
                <a:solidFill>
                  <a:schemeClr val="tx1"/>
                </a:solidFill>
              </a:rPr>
              <a:t>27–29 </a:t>
            </a:r>
            <a:endParaRPr kumimoji="0" lang="en-US" sz="4400" b="0" i="0" u="none" strike="noStrike" kern="1200" cap="none" spc="0" normalizeH="0" baseline="0" noProof="0" dirty="0" smtClean="0">
              <a:ln>
                <a:noFill/>
              </a:ln>
              <a:solidFill>
                <a:schemeClr val="tx1"/>
              </a:solidFill>
              <a:effectLst/>
              <a:uLnTx/>
              <a:uFillTx/>
              <a:latin typeface="Calibri"/>
            </a:endParaRP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465388"/>
            <a:ext cx="6111875" cy="1931987"/>
          </a:xfrm>
          <a:prstGeom prst="rect">
            <a:avLst/>
          </a:prstGeom>
          <a:solidFill>
            <a:schemeClr val="bg1"/>
          </a:solidFill>
          <a:ln>
            <a:noFill/>
          </a:ln>
          <a:effectLst/>
        </p:spPr>
      </p:pic>
    </p:spTree>
    <p:extLst>
      <p:ext uri="{BB962C8B-B14F-4D97-AF65-F5344CB8AC3E}">
        <p14:creationId xmlns:p14="http://schemas.microsoft.com/office/powerpoint/2010/main" val="40855084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163556107"/>
              </p:ext>
            </p:extLst>
          </p:nvPr>
        </p:nvGraphicFramePr>
        <p:xfrm>
          <a:off x="152400" y="1219200"/>
          <a:ext cx="87630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schemeClr val="tx1"/>
                </a:solidFill>
              </a:rPr>
              <a:t>Elementary School Science </a:t>
            </a:r>
            <a:r>
              <a:rPr lang="en-US" dirty="0">
                <a:solidFill>
                  <a:schemeClr val="tx1"/>
                </a:solidFill>
              </a:rPr>
              <a:t>Classes in Which Students Use Various </a:t>
            </a:r>
            <a:r>
              <a:rPr lang="en-US" dirty="0" smtClean="0">
                <a:solidFill>
                  <a:schemeClr val="tx1"/>
                </a:solidFill>
              </a:rPr>
              <a:t>Technologies </a:t>
            </a:r>
            <a:r>
              <a:rPr lang="en-US" dirty="0">
                <a:solidFill>
                  <a:schemeClr val="tx1"/>
                </a:solidFill>
              </a:rPr>
              <a:t>at Least Once a </a:t>
            </a:r>
            <a:r>
              <a:rPr lang="en-US" dirty="0" smtClean="0">
                <a:solidFill>
                  <a:schemeClr val="tx1"/>
                </a:solidFill>
              </a:rPr>
              <a:t>Week</a:t>
            </a:r>
            <a:endParaRPr lang="en-US" dirty="0">
              <a:solidFill>
                <a:schemeClr val="tx1"/>
              </a:solidFill>
            </a:endParaRPr>
          </a:p>
        </p:txBody>
      </p:sp>
    </p:spTree>
    <p:extLst>
      <p:ext uri="{BB962C8B-B14F-4D97-AF65-F5344CB8AC3E}">
        <p14:creationId xmlns:p14="http://schemas.microsoft.com/office/powerpoint/2010/main" val="9028737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446271311"/>
              </p:ext>
            </p:extLst>
          </p:nvPr>
        </p:nvGraphicFramePr>
        <p:xfrm>
          <a:off x="152400" y="1219200"/>
          <a:ext cx="87630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schemeClr val="tx1"/>
                </a:solidFill>
              </a:rPr>
              <a:t>Middle School Science </a:t>
            </a:r>
            <a:r>
              <a:rPr lang="en-US" dirty="0">
                <a:solidFill>
                  <a:schemeClr val="tx1"/>
                </a:solidFill>
              </a:rPr>
              <a:t>Classes in Which Students Use Various Technologies at Least Once a </a:t>
            </a:r>
            <a:r>
              <a:rPr lang="en-US" dirty="0" smtClean="0">
                <a:solidFill>
                  <a:schemeClr val="tx1"/>
                </a:solidFill>
              </a:rPr>
              <a:t>Week</a:t>
            </a:r>
            <a:endParaRPr lang="en-US" dirty="0">
              <a:solidFill>
                <a:schemeClr val="tx1"/>
              </a:solidFill>
            </a:endParaRPr>
          </a:p>
        </p:txBody>
      </p:sp>
    </p:spTree>
    <p:extLst>
      <p:ext uri="{BB962C8B-B14F-4D97-AF65-F5344CB8AC3E}">
        <p14:creationId xmlns:p14="http://schemas.microsoft.com/office/powerpoint/2010/main" val="37560468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39293303"/>
              </p:ext>
            </p:extLst>
          </p:nvPr>
        </p:nvGraphicFramePr>
        <p:xfrm>
          <a:off x="152400" y="1219200"/>
          <a:ext cx="87630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schemeClr val="tx1"/>
                </a:solidFill>
              </a:rPr>
              <a:t>High School Science </a:t>
            </a:r>
            <a:r>
              <a:rPr lang="en-US" dirty="0">
                <a:solidFill>
                  <a:schemeClr val="tx1"/>
                </a:solidFill>
              </a:rPr>
              <a:t>Classes in Which Students Use Various Technologies at Least Once a </a:t>
            </a:r>
            <a:r>
              <a:rPr lang="en-US" dirty="0" smtClean="0">
                <a:solidFill>
                  <a:schemeClr val="tx1"/>
                </a:solidFill>
              </a:rPr>
              <a:t>Week</a:t>
            </a:r>
          </a:p>
        </p:txBody>
      </p:sp>
    </p:spTree>
    <p:extLst>
      <p:ext uri="{BB962C8B-B14F-4D97-AF65-F5344CB8AC3E}">
        <p14:creationId xmlns:p14="http://schemas.microsoft.com/office/powerpoint/2010/main" val="34512688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553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Teachers’ Perceptions</a:t>
            </a:r>
            <a:r>
              <a:rPr kumimoji="0" lang="en-US" sz="6600" b="0" i="0" u="none" strike="noStrike" kern="1200" cap="none" spc="0" normalizeH="0" noProof="0" dirty="0" smtClean="0">
                <a:ln>
                  <a:noFill/>
                </a:ln>
                <a:solidFill>
                  <a:schemeClr val="tx1"/>
                </a:solidFill>
                <a:effectLst/>
                <a:uLnTx/>
                <a:uFillTx/>
                <a:latin typeface="Calibri"/>
              </a:rPr>
              <a:t> of Their Decision-Making Autonomy</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612960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a:t>
            </a:r>
            <a:r>
              <a:rPr lang="en-US" dirty="0">
                <a:solidFill>
                  <a:schemeClr val="tx1"/>
                </a:solidFill>
              </a:rPr>
              <a:t>Slides </a:t>
            </a:r>
            <a:r>
              <a:rPr lang="en-US" dirty="0" smtClean="0">
                <a:solidFill>
                  <a:schemeClr val="tx1"/>
                </a:solidFill>
              </a:rPr>
              <a:t>31–33</a:t>
            </a:r>
            <a:r>
              <a:rPr kumimoji="0" lang="en-US" sz="4400" b="0" i="0" u="none" strike="noStrike" kern="1200" cap="none" spc="0" normalizeH="0" baseline="0" noProof="0" dirty="0" smtClean="0">
                <a:ln>
                  <a:noFill/>
                </a:ln>
                <a:solidFill>
                  <a:schemeClr val="tx1"/>
                </a:solidFill>
                <a:effectLst/>
                <a:uLnTx/>
                <a:uFillTx/>
                <a:latin typeface="Calibri"/>
              </a:rPr>
              <a:t>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246313"/>
            <a:ext cx="6111875" cy="2370137"/>
          </a:xfrm>
          <a:prstGeom prst="rect">
            <a:avLst/>
          </a:prstGeom>
          <a:solidFill>
            <a:schemeClr val="bg1"/>
          </a:solidFill>
          <a:ln>
            <a:noFill/>
          </a:ln>
          <a:effectLst/>
        </p:spPr>
      </p:pic>
    </p:spTree>
    <p:extLst>
      <p:ext uri="{BB962C8B-B14F-4D97-AF65-F5344CB8AC3E}">
        <p14:creationId xmlns:p14="http://schemas.microsoft.com/office/powerpoint/2010/main" val="12783174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419214458"/>
              </p:ext>
            </p:extLst>
          </p:nvPr>
        </p:nvGraphicFramePr>
        <p:xfrm>
          <a:off x="152400" y="1219200"/>
          <a:ext cx="87630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Elementary School Science </a:t>
            </a:r>
            <a:r>
              <a:rPr lang="en-US" dirty="0">
                <a:solidFill>
                  <a:schemeClr val="tx1"/>
                </a:solidFill>
              </a:rPr>
              <a:t>Classes </a:t>
            </a:r>
            <a:r>
              <a:rPr lang="en-US" dirty="0" smtClean="0">
                <a:solidFill>
                  <a:schemeClr val="tx1"/>
                </a:solidFill>
              </a:rPr>
              <a:t>Participating in Various Activities in the Most Recent Lesson</a:t>
            </a:r>
            <a:endParaRPr lang="en-US" dirty="0">
              <a:solidFill>
                <a:schemeClr val="tx1"/>
              </a:solidFill>
            </a:endParaRPr>
          </a:p>
        </p:txBody>
      </p:sp>
    </p:spTree>
    <p:extLst>
      <p:ext uri="{BB962C8B-B14F-4D97-AF65-F5344CB8AC3E}">
        <p14:creationId xmlns:p14="http://schemas.microsoft.com/office/powerpoint/2010/main" val="9286655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489961072"/>
              </p:ext>
            </p:extLst>
          </p:nvPr>
        </p:nvGraphicFramePr>
        <p:xfrm>
          <a:off x="152400" y="1219200"/>
          <a:ext cx="87630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Middle School Science </a:t>
            </a:r>
            <a:r>
              <a:rPr lang="en-US" dirty="0">
                <a:solidFill>
                  <a:schemeClr val="tx1"/>
                </a:solidFill>
              </a:rPr>
              <a:t>Classes </a:t>
            </a:r>
            <a:r>
              <a:rPr lang="en-US" dirty="0" smtClean="0">
                <a:solidFill>
                  <a:schemeClr val="tx1"/>
                </a:solidFill>
              </a:rPr>
              <a:t>Participating in Various Activities in the Most Recent Lesson</a:t>
            </a:r>
            <a:endParaRPr lang="en-US" dirty="0">
              <a:solidFill>
                <a:schemeClr val="tx1"/>
              </a:solidFill>
            </a:endParaRPr>
          </a:p>
        </p:txBody>
      </p:sp>
    </p:spTree>
    <p:extLst>
      <p:ext uri="{BB962C8B-B14F-4D97-AF65-F5344CB8AC3E}">
        <p14:creationId xmlns:p14="http://schemas.microsoft.com/office/powerpoint/2010/main" val="30308326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020376625"/>
              </p:ext>
            </p:extLst>
          </p:nvPr>
        </p:nvGraphicFramePr>
        <p:xfrm>
          <a:off x="152400" y="1219200"/>
          <a:ext cx="87630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 Science </a:t>
            </a:r>
            <a:r>
              <a:rPr lang="en-US" dirty="0">
                <a:solidFill>
                  <a:schemeClr val="tx1"/>
                </a:solidFill>
              </a:rPr>
              <a:t>Classes </a:t>
            </a:r>
            <a:r>
              <a:rPr lang="en-US" dirty="0" smtClean="0">
                <a:solidFill>
                  <a:schemeClr val="tx1"/>
                </a:solidFill>
              </a:rPr>
              <a:t>Participating in Various Activities in the Most Recent Lesson</a:t>
            </a:r>
            <a:endParaRPr lang="en-US" dirty="0">
              <a:solidFill>
                <a:schemeClr val="tx1"/>
              </a:solidFill>
            </a:endParaRPr>
          </a:p>
        </p:txBody>
      </p:sp>
    </p:spTree>
    <p:extLst>
      <p:ext uri="{BB962C8B-B14F-4D97-AF65-F5344CB8AC3E}">
        <p14:creationId xmlns:p14="http://schemas.microsoft.com/office/powerpoint/2010/main" val="1082638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 35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717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574925"/>
            <a:ext cx="6111875" cy="1712913"/>
          </a:xfrm>
          <a:prstGeom prst="rect">
            <a:avLst/>
          </a:prstGeom>
          <a:solidFill>
            <a:schemeClr val="bg1"/>
          </a:solidFill>
          <a:ln>
            <a:noFill/>
          </a:ln>
          <a:effectLst/>
        </p:spPr>
      </p:pic>
    </p:spTree>
    <p:extLst>
      <p:ext uri="{BB962C8B-B14F-4D97-AF65-F5344CB8AC3E}">
        <p14:creationId xmlns:p14="http://schemas.microsoft.com/office/powerpoint/2010/main" val="23477476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173602096"/>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457200" y="274638"/>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Percentage </a:t>
            </a:r>
            <a:r>
              <a:rPr lang="en-US" dirty="0">
                <a:solidFill>
                  <a:schemeClr val="tx1"/>
                </a:solidFill>
              </a:rPr>
              <a:t>of Time Spent on </a:t>
            </a:r>
            <a:r>
              <a:rPr lang="en-US" dirty="0" smtClean="0">
                <a:solidFill>
                  <a:schemeClr val="tx1"/>
                </a:solidFill>
              </a:rPr>
              <a:t>Different Activities </a:t>
            </a:r>
            <a:r>
              <a:rPr lang="en-US" dirty="0">
                <a:solidFill>
                  <a:schemeClr val="tx1"/>
                </a:solidFill>
              </a:rPr>
              <a:t>in the Most Recent Science Lesson, by Grade Range</a:t>
            </a:r>
          </a:p>
        </p:txBody>
      </p:sp>
    </p:spTree>
    <p:extLst>
      <p:ext uri="{BB962C8B-B14F-4D97-AF65-F5344CB8AC3E}">
        <p14:creationId xmlns:p14="http://schemas.microsoft.com/office/powerpoint/2010/main" val="32730593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143000" y="2743200"/>
            <a:ext cx="72390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Homework and Assessment</a:t>
            </a:r>
            <a:r>
              <a:rPr kumimoji="0" lang="en-US" sz="6600" b="0" i="0" u="none" strike="noStrike" kern="1200" cap="none" spc="0" normalizeH="0" noProof="0" dirty="0" smtClean="0">
                <a:ln>
                  <a:noFill/>
                </a:ln>
                <a:solidFill>
                  <a:schemeClr val="tx1"/>
                </a:solidFill>
                <a:effectLst/>
                <a:uLnTx/>
                <a:uFillTx/>
                <a:latin typeface="Calibri"/>
              </a:rPr>
              <a:t> Practices</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6277266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 38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514600"/>
            <a:ext cx="6083300" cy="1800225"/>
          </a:xfrm>
          <a:prstGeom prst="rect">
            <a:avLst/>
          </a:prstGeom>
          <a:solidFill>
            <a:schemeClr val="bg1"/>
          </a:solidFill>
          <a:ln>
            <a:noFill/>
          </a:ln>
          <a:effectLst/>
        </p:spPr>
      </p:pic>
    </p:spTree>
    <p:extLst>
      <p:ext uri="{BB962C8B-B14F-4D97-AF65-F5344CB8AC3E}">
        <p14:creationId xmlns:p14="http://schemas.microsoft.com/office/powerpoint/2010/main" val="21232564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855490550"/>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Amount of Homework Assigned in </a:t>
            </a:r>
            <a:r>
              <a:rPr lang="en-US" dirty="0" smtClean="0">
                <a:solidFill>
                  <a:schemeClr val="tx1"/>
                </a:solidFill>
              </a:rPr>
              <a:t>Science Classes </a:t>
            </a:r>
            <a:r>
              <a:rPr lang="en-US" dirty="0">
                <a:solidFill>
                  <a:schemeClr val="tx1"/>
                </a:solidFill>
              </a:rPr>
              <a:t>per </a:t>
            </a:r>
            <a:r>
              <a:rPr lang="en-US" dirty="0" smtClean="0">
                <a:solidFill>
                  <a:schemeClr val="tx1"/>
                </a:solidFill>
              </a:rPr>
              <a:t>Week, by Grade Range</a:t>
            </a:r>
            <a:endParaRPr lang="en-US" dirty="0">
              <a:solidFill>
                <a:schemeClr val="tx1"/>
              </a:solidFill>
            </a:endParaRPr>
          </a:p>
        </p:txBody>
      </p:sp>
    </p:spTree>
    <p:extLst>
      <p:ext uri="{BB962C8B-B14F-4D97-AF65-F5344CB8AC3E}">
        <p14:creationId xmlns:p14="http://schemas.microsoft.com/office/powerpoint/2010/main" val="8367160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a:t>
            </a:r>
            <a:r>
              <a:rPr lang="en-US" dirty="0">
                <a:solidFill>
                  <a:schemeClr val="tx1"/>
                </a:solidFill>
              </a:rPr>
              <a:t>Slides </a:t>
            </a:r>
            <a:r>
              <a:rPr lang="en-US" dirty="0" smtClean="0">
                <a:solidFill>
                  <a:schemeClr val="tx1"/>
                </a:solidFill>
              </a:rPr>
              <a:t>40–45</a:t>
            </a:r>
            <a:r>
              <a:rPr kumimoji="0" lang="en-US" sz="4400" b="0" i="0" u="none" strike="noStrike" kern="1200" cap="none" spc="0" normalizeH="0" baseline="0" noProof="0" dirty="0" smtClean="0">
                <a:ln>
                  <a:noFill/>
                </a:ln>
                <a:solidFill>
                  <a:schemeClr val="tx1"/>
                </a:solidFill>
                <a:effectLst/>
                <a:uLnTx/>
                <a:uFillTx/>
                <a:latin typeface="Calibri"/>
              </a:rPr>
              <a:t>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92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1589088"/>
            <a:ext cx="6111875" cy="3684587"/>
          </a:xfrm>
          <a:prstGeom prst="rect">
            <a:avLst/>
          </a:prstGeom>
          <a:solidFill>
            <a:schemeClr val="bg1"/>
          </a:solidFill>
          <a:ln>
            <a:noFill/>
          </a:ln>
          <a:effectLst/>
        </p:spPr>
      </p:pic>
    </p:spTree>
    <p:extLst>
      <p:ext uri="{BB962C8B-B14F-4D97-AF65-F5344CB8AC3E}">
        <p14:creationId xmlns:p14="http://schemas.microsoft.com/office/powerpoint/2010/main" val="33009990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a:t>
            </a:r>
            <a:r>
              <a:rPr lang="en-US" dirty="0" smtClean="0">
                <a:solidFill>
                  <a:schemeClr val="tx1"/>
                </a:solidFill>
              </a:rPr>
              <a:t>Slides </a:t>
            </a:r>
            <a:r>
              <a:rPr lang="en-US" dirty="0">
                <a:solidFill>
                  <a:schemeClr val="tx1"/>
                </a:solidFill>
              </a:rPr>
              <a:t>5–7 </a:t>
            </a:r>
            <a:endParaRPr kumimoji="0" lang="en-US" sz="4400" b="0" i="0" u="none" strike="noStrike" kern="1200" cap="none" spc="0" normalizeH="0" baseline="0" noProof="0" dirty="0" smtClean="0">
              <a:ln>
                <a:noFill/>
              </a:ln>
              <a:solidFill>
                <a:schemeClr val="tx1"/>
              </a:solidFill>
              <a:effectLst/>
              <a:uLnTx/>
              <a:uFillTx/>
              <a:latin typeface="Calibri"/>
            </a:endParaRP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509838"/>
            <a:ext cx="6111875" cy="1844675"/>
          </a:xfrm>
          <a:prstGeom prst="rect">
            <a:avLst/>
          </a:prstGeom>
          <a:solidFill>
            <a:schemeClr val="bg1"/>
          </a:solidFill>
          <a:ln>
            <a:noFill/>
          </a:ln>
          <a:effectLst/>
        </p:spPr>
      </p:pic>
    </p:spTree>
    <p:extLst>
      <p:ext uri="{BB962C8B-B14F-4D97-AF65-F5344CB8AC3E}">
        <p14:creationId xmlns:p14="http://schemas.microsoft.com/office/powerpoint/2010/main" val="19134469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163137601"/>
              </p:ext>
            </p:extLst>
          </p:nvPr>
        </p:nvGraphicFramePr>
        <p:xfrm>
          <a:off x="152400" y="1219200"/>
          <a:ext cx="87630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a:solidFill>
                  <a:schemeClr val="tx1"/>
                </a:solidFill>
              </a:rPr>
              <a:t>Elementary School </a:t>
            </a:r>
            <a:r>
              <a:rPr lang="en-US" dirty="0" smtClean="0">
                <a:solidFill>
                  <a:schemeClr val="tx1"/>
                </a:solidFill>
              </a:rPr>
              <a:t>Science </a:t>
            </a:r>
            <a:r>
              <a:rPr lang="en-US" dirty="0">
                <a:solidFill>
                  <a:schemeClr val="tx1"/>
                </a:solidFill>
              </a:rPr>
              <a:t>Classes in Which Teachers Report Assessing Students Using Various Methods in the Most Recent </a:t>
            </a:r>
            <a:r>
              <a:rPr lang="en-US" dirty="0" smtClean="0">
                <a:solidFill>
                  <a:schemeClr val="tx1"/>
                </a:solidFill>
              </a:rPr>
              <a:t>Unit</a:t>
            </a:r>
            <a:endParaRPr lang="en-US" dirty="0">
              <a:solidFill>
                <a:schemeClr val="tx1"/>
              </a:solidFill>
            </a:endParaRPr>
          </a:p>
        </p:txBody>
      </p:sp>
    </p:spTree>
    <p:extLst>
      <p:ext uri="{BB962C8B-B14F-4D97-AF65-F5344CB8AC3E}">
        <p14:creationId xmlns:p14="http://schemas.microsoft.com/office/powerpoint/2010/main" val="197448144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881016096"/>
              </p:ext>
            </p:extLst>
          </p:nvPr>
        </p:nvGraphicFramePr>
        <p:xfrm>
          <a:off x="152400" y="1219200"/>
          <a:ext cx="87630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Elementary School </a:t>
            </a:r>
            <a:r>
              <a:rPr lang="en-US" dirty="0" smtClean="0">
                <a:solidFill>
                  <a:schemeClr val="tx1"/>
                </a:solidFill>
              </a:rPr>
              <a:t>Science </a:t>
            </a:r>
            <a:r>
              <a:rPr lang="en-US" dirty="0">
                <a:solidFill>
                  <a:schemeClr val="tx1"/>
                </a:solidFill>
              </a:rPr>
              <a:t>Classes in Which Teachers Report Assessing Students Using Various Methods in the Most Recent Unit</a:t>
            </a:r>
          </a:p>
        </p:txBody>
      </p:sp>
    </p:spTree>
    <p:extLst>
      <p:ext uri="{BB962C8B-B14F-4D97-AF65-F5344CB8AC3E}">
        <p14:creationId xmlns:p14="http://schemas.microsoft.com/office/powerpoint/2010/main" val="103004216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33161500"/>
              </p:ext>
            </p:extLst>
          </p:nvPr>
        </p:nvGraphicFramePr>
        <p:xfrm>
          <a:off x="152400" y="1219200"/>
          <a:ext cx="87630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Middle School Science </a:t>
            </a:r>
            <a:r>
              <a:rPr lang="en-US" dirty="0">
                <a:solidFill>
                  <a:schemeClr val="tx1"/>
                </a:solidFill>
              </a:rPr>
              <a:t>Classes in Which Teachers Report Assessing Students Using Various Methods in the Most Recent Unit</a:t>
            </a:r>
          </a:p>
        </p:txBody>
      </p:sp>
    </p:spTree>
    <p:extLst>
      <p:ext uri="{BB962C8B-B14F-4D97-AF65-F5344CB8AC3E}">
        <p14:creationId xmlns:p14="http://schemas.microsoft.com/office/powerpoint/2010/main" val="184342322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420054512"/>
              </p:ext>
            </p:extLst>
          </p:nvPr>
        </p:nvGraphicFramePr>
        <p:xfrm>
          <a:off x="152400" y="1219200"/>
          <a:ext cx="87630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Middle School Science </a:t>
            </a:r>
            <a:r>
              <a:rPr lang="en-US" dirty="0">
                <a:solidFill>
                  <a:schemeClr val="tx1"/>
                </a:solidFill>
              </a:rPr>
              <a:t>Classes in Which Teachers Report Assessing Students Using Various Methods in the Most Recent Unit</a:t>
            </a:r>
          </a:p>
        </p:txBody>
      </p:sp>
    </p:spTree>
    <p:extLst>
      <p:ext uri="{BB962C8B-B14F-4D97-AF65-F5344CB8AC3E}">
        <p14:creationId xmlns:p14="http://schemas.microsoft.com/office/powerpoint/2010/main" val="53460599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854743505"/>
              </p:ext>
            </p:extLst>
          </p:nvPr>
        </p:nvGraphicFramePr>
        <p:xfrm>
          <a:off x="152400" y="1219200"/>
          <a:ext cx="87630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 Science </a:t>
            </a:r>
            <a:r>
              <a:rPr lang="en-US" dirty="0">
                <a:solidFill>
                  <a:schemeClr val="tx1"/>
                </a:solidFill>
              </a:rPr>
              <a:t>Classes in Which Teachers Report Assessing Students Using Various Methods in the Most Recent Unit</a:t>
            </a:r>
          </a:p>
        </p:txBody>
      </p:sp>
    </p:spTree>
    <p:extLst>
      <p:ext uri="{BB962C8B-B14F-4D97-AF65-F5344CB8AC3E}">
        <p14:creationId xmlns:p14="http://schemas.microsoft.com/office/powerpoint/2010/main" val="96012813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609249153"/>
              </p:ext>
            </p:extLst>
          </p:nvPr>
        </p:nvGraphicFramePr>
        <p:xfrm>
          <a:off x="152400" y="1219200"/>
          <a:ext cx="87630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 Science </a:t>
            </a:r>
            <a:r>
              <a:rPr lang="en-US" dirty="0">
                <a:solidFill>
                  <a:schemeClr val="tx1"/>
                </a:solidFill>
              </a:rPr>
              <a:t>Classes in Which Teachers Report Assessing Students Using Various Methods in the Most Recent Unit</a:t>
            </a:r>
          </a:p>
        </p:txBody>
      </p:sp>
    </p:spTree>
    <p:extLst>
      <p:ext uri="{BB962C8B-B14F-4D97-AF65-F5344CB8AC3E}">
        <p14:creationId xmlns:p14="http://schemas.microsoft.com/office/powerpoint/2010/main" val="127912072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 47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286000"/>
            <a:ext cx="6083300" cy="1670050"/>
          </a:xfrm>
          <a:prstGeom prst="rect">
            <a:avLst/>
          </a:prstGeom>
          <a:solidFill>
            <a:schemeClr val="bg1"/>
          </a:solidFill>
          <a:ln>
            <a:noFill/>
          </a:ln>
          <a:effectLst/>
        </p:spPr>
      </p:pic>
    </p:spTree>
    <p:extLst>
      <p:ext uri="{BB962C8B-B14F-4D97-AF65-F5344CB8AC3E}">
        <p14:creationId xmlns:p14="http://schemas.microsoft.com/office/powerpoint/2010/main" val="197565257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663181599"/>
              </p:ext>
            </p:extLst>
          </p:nvPr>
        </p:nvGraphicFramePr>
        <p:xfrm>
          <a:off x="152400" y="1219200"/>
          <a:ext cx="87630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Frequency of Required External Testing in Science Classes, by Grade Range</a:t>
            </a:r>
            <a:endParaRPr lang="en-US" dirty="0">
              <a:solidFill>
                <a:schemeClr val="tx1"/>
              </a:solidFill>
            </a:endParaRPr>
          </a:p>
        </p:txBody>
      </p:sp>
    </p:spTree>
    <p:extLst>
      <p:ext uri="{BB962C8B-B14F-4D97-AF65-F5344CB8AC3E}">
        <p14:creationId xmlns:p14="http://schemas.microsoft.com/office/powerpoint/2010/main" val="193786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a:t>
            </a:r>
            <a:r>
              <a:rPr lang="en-US" dirty="0">
                <a:solidFill>
                  <a:schemeClr val="tx1"/>
                </a:solidFill>
              </a:rPr>
              <a:t>Slides </a:t>
            </a:r>
            <a:r>
              <a:rPr lang="en-US" dirty="0" smtClean="0">
                <a:solidFill>
                  <a:schemeClr val="tx1"/>
                </a:solidFill>
              </a:rPr>
              <a:t>49–51</a:t>
            </a:r>
            <a:endParaRPr kumimoji="0" lang="en-US" sz="4400" b="1" i="0" u="none" strike="noStrike" kern="1200" cap="none" spc="0" normalizeH="0" baseline="0" noProof="0" dirty="0" smtClean="0">
              <a:ln>
                <a:noFill/>
              </a:ln>
              <a:solidFill>
                <a:schemeClr val="tx1"/>
              </a:solidFill>
              <a:effectLst/>
              <a:uLnTx/>
              <a:uFillTx/>
              <a:latin typeface="Calibri"/>
            </a:endParaRP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1828800"/>
            <a:ext cx="6083300" cy="2908300"/>
          </a:xfrm>
          <a:prstGeom prst="rect">
            <a:avLst/>
          </a:prstGeom>
          <a:solidFill>
            <a:schemeClr val="bg1"/>
          </a:solidFill>
          <a:ln>
            <a:noFill/>
          </a:ln>
          <a:effectLst/>
        </p:spPr>
      </p:pic>
    </p:spTree>
    <p:extLst>
      <p:ext uri="{BB962C8B-B14F-4D97-AF65-F5344CB8AC3E}">
        <p14:creationId xmlns:p14="http://schemas.microsoft.com/office/powerpoint/2010/main" val="135527855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69552011"/>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3820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latin typeface="Calibri"/>
              </a:rPr>
              <a:t>Science Classes Required to Take External Assessments Two or More Times per Year, by Prior Achievement Level of Class </a:t>
            </a:r>
            <a:endParaRPr lang="en-US" dirty="0">
              <a:solidFill>
                <a:schemeClr val="tx1"/>
              </a:solidFill>
            </a:endParaRPr>
          </a:p>
        </p:txBody>
      </p:sp>
    </p:spTree>
    <p:extLst>
      <p:ext uri="{BB962C8B-B14F-4D97-AF65-F5344CB8AC3E}">
        <p14:creationId xmlns:p14="http://schemas.microsoft.com/office/powerpoint/2010/main" val="38972006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618731922"/>
              </p:ext>
            </p:extLst>
          </p:nvPr>
        </p:nvGraphicFramePr>
        <p:xfrm>
          <a:off x="304800" y="1417638"/>
          <a:ext cx="82296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Elementary</a:t>
            </a:r>
            <a:r>
              <a:rPr kumimoji="0" lang="en-US" sz="4400" b="0" i="0" u="none" strike="noStrike" kern="1200" cap="none" spc="0" normalizeH="0" noProof="0" dirty="0" smtClean="0">
                <a:ln>
                  <a:noFill/>
                </a:ln>
                <a:solidFill>
                  <a:schemeClr val="tx1"/>
                </a:solidFill>
                <a:effectLst/>
                <a:uLnTx/>
                <a:uFillTx/>
                <a:latin typeface="Calibri"/>
              </a:rPr>
              <a:t> School Science Classes </a:t>
            </a:r>
            <a:r>
              <a:rPr lang="en-US" dirty="0">
                <a:solidFill>
                  <a:schemeClr val="tx1"/>
                </a:solidFill>
              </a:rPr>
              <a:t>in Which Teachers </a:t>
            </a:r>
            <a:r>
              <a:rPr lang="en-US" dirty="0" smtClean="0">
                <a:solidFill>
                  <a:schemeClr val="tx1"/>
                </a:solidFill>
              </a:rPr>
              <a:t>Report Having </a:t>
            </a:r>
            <a:r>
              <a:rPr lang="en-US" dirty="0">
                <a:solidFill>
                  <a:schemeClr val="tx1"/>
                </a:solidFill>
              </a:rPr>
              <a:t>Strong </a:t>
            </a:r>
            <a:r>
              <a:rPr lang="en-US" dirty="0" smtClean="0">
                <a:solidFill>
                  <a:schemeClr val="tx1"/>
                </a:solidFill>
              </a:rPr>
              <a:t>Control Over Various Decisions</a:t>
            </a:r>
            <a:endParaRPr lang="en-US" dirty="0">
              <a:solidFill>
                <a:schemeClr val="tx1"/>
              </a:solidFill>
            </a:endParaRPr>
          </a:p>
        </p:txBody>
      </p:sp>
    </p:spTree>
    <p:extLst>
      <p:ext uri="{BB962C8B-B14F-4D97-AF65-F5344CB8AC3E}">
        <p14:creationId xmlns:p14="http://schemas.microsoft.com/office/powerpoint/2010/main" val="121340749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089569989"/>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382000" cy="1143000"/>
          </a:xfrm>
          <a:prstGeom prst="rect">
            <a:avLst/>
          </a:prstGeom>
        </p:spPr>
        <p:txBody>
          <a:bodyPr vert="horz" lIns="91440" tIns="45720" rIns="91440" bIns="45720" rtlCol="0" anchor="ctr">
            <a:normAutofit fontScale="55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prstClr val="black"/>
                </a:solidFill>
              </a:rPr>
              <a:t>Science Classes Required to Take External Assessments Two or More Times per Year, by Percentage of </a:t>
            </a:r>
            <a:r>
              <a:rPr lang="en-US" dirty="0">
                <a:solidFill>
                  <a:prstClr val="black"/>
                </a:solidFill>
              </a:rPr>
              <a:t>Students in Class from Historically Underrepresented Race/Ethnicity Groups</a:t>
            </a:r>
          </a:p>
        </p:txBody>
      </p:sp>
    </p:spTree>
    <p:extLst>
      <p:ext uri="{BB962C8B-B14F-4D97-AF65-F5344CB8AC3E}">
        <p14:creationId xmlns:p14="http://schemas.microsoft.com/office/powerpoint/2010/main" val="424394384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895545876"/>
              </p:ext>
            </p:extLst>
          </p:nvPr>
        </p:nvGraphicFramePr>
        <p:xfrm>
          <a:off x="533400" y="1417638"/>
          <a:ext cx="80772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3820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prstClr val="black"/>
                </a:solidFill>
              </a:rPr>
              <a:t>Science Classes Required to Take External Assessments Two or More Times per Year, by Percentage of Students in School Eligible for Free/Reduced-Price Lunch</a:t>
            </a:r>
            <a:endParaRPr lang="en-US" dirty="0">
              <a:solidFill>
                <a:prstClr val="black"/>
              </a:solidFill>
            </a:endParaRPr>
          </a:p>
        </p:txBody>
      </p:sp>
    </p:spTree>
    <p:extLst>
      <p:ext uri="{BB962C8B-B14F-4D97-AF65-F5344CB8AC3E}">
        <p14:creationId xmlns:p14="http://schemas.microsoft.com/office/powerpoint/2010/main" val="1917582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784447401"/>
              </p:ext>
            </p:extLst>
          </p:nvPr>
        </p:nvGraphicFramePr>
        <p:xfrm>
          <a:off x="533400" y="1417638"/>
          <a:ext cx="8077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Middle School Science Classes in Which Teachers Report Having Strong Control Over Various Decisions</a:t>
            </a:r>
          </a:p>
        </p:txBody>
      </p:sp>
    </p:spTree>
    <p:extLst>
      <p:ext uri="{BB962C8B-B14F-4D97-AF65-F5344CB8AC3E}">
        <p14:creationId xmlns:p14="http://schemas.microsoft.com/office/powerpoint/2010/main" val="2685856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697378320"/>
              </p:ext>
            </p:extLst>
          </p:nvPr>
        </p:nvGraphicFramePr>
        <p:xfrm>
          <a:off x="533400" y="1423335"/>
          <a:ext cx="7848600" cy="44497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a:t>
            </a:r>
            <a:r>
              <a:rPr lang="en-US" dirty="0">
                <a:solidFill>
                  <a:schemeClr val="tx1"/>
                </a:solidFill>
              </a:rPr>
              <a:t>School Science Classes in Which Teachers Report Having Strong Control Over Various </a:t>
            </a:r>
            <a:r>
              <a:rPr lang="en-US" dirty="0" smtClean="0">
                <a:solidFill>
                  <a:schemeClr val="tx1"/>
                </a:solidFill>
              </a:rPr>
              <a:t>Decisions</a:t>
            </a:r>
            <a:endParaRPr lang="en-US" dirty="0">
              <a:solidFill>
                <a:schemeClr val="tx1"/>
              </a:solidFill>
            </a:endParaRPr>
          </a:p>
        </p:txBody>
      </p:sp>
    </p:spTree>
    <p:extLst>
      <p:ext uri="{BB962C8B-B14F-4D97-AF65-F5344CB8AC3E}">
        <p14:creationId xmlns:p14="http://schemas.microsoft.com/office/powerpoint/2010/main" val="3154346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 9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438400"/>
            <a:ext cx="6083300" cy="1581150"/>
          </a:xfrm>
          <a:prstGeom prst="rect">
            <a:avLst/>
          </a:prstGeom>
          <a:solidFill>
            <a:schemeClr val="bg1"/>
          </a:solidFill>
          <a:ln>
            <a:noFill/>
          </a:ln>
          <a:effectLst/>
        </p:spPr>
      </p:pic>
    </p:spTree>
    <p:extLst>
      <p:ext uri="{BB962C8B-B14F-4D97-AF65-F5344CB8AC3E}">
        <p14:creationId xmlns:p14="http://schemas.microsoft.com/office/powerpoint/2010/main" val="2799683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566158604"/>
              </p:ext>
            </p:extLst>
          </p:nvPr>
        </p:nvGraphicFramePr>
        <p:xfrm>
          <a:off x="1295400" y="1752600"/>
          <a:ext cx="68580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Science Class Mean Scores for Curriculum and Pedagogical </a:t>
            </a:r>
            <a:r>
              <a:rPr lang="en-US" dirty="0">
                <a:solidFill>
                  <a:schemeClr val="tx1"/>
                </a:solidFill>
              </a:rPr>
              <a:t>Control </a:t>
            </a:r>
            <a:r>
              <a:rPr lang="en-US" dirty="0" smtClean="0">
                <a:solidFill>
                  <a:schemeClr val="tx1"/>
                </a:solidFill>
              </a:rPr>
              <a:t>Composites, by Grade Range</a:t>
            </a:r>
            <a:endParaRPr kumimoji="0" lang="en-US" sz="44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581349260"/>
      </p:ext>
    </p:extLst>
  </p:cSld>
  <p:clrMapOvr>
    <a:masterClrMapping/>
  </p:clrMapOvr>
  <p:timing>
    <p:tnLst>
      <p:par>
        <p:cTn id="1" dur="indefinite" restart="never" nodeType="tmRoot"/>
      </p:par>
    </p:tnLst>
  </p:timing>
</p:sld>
</file>

<file path=ppt/theme/theme1.xml><?xml version="1.0" encoding="utf-8"?>
<a:theme xmlns:a="http://schemas.openxmlformats.org/drawingml/2006/main" name="NSSME ppt template (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NSSME ppt template (4)</Template>
  <TotalTime>5886</TotalTime>
  <Words>6313</Words>
  <Application>Microsoft Office PowerPoint</Application>
  <PresentationFormat>On-screen Show (4:3)</PresentationFormat>
  <Paragraphs>446</Paragraphs>
  <Slides>51</Slides>
  <Notes>51</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NSSME ppt template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Jordan Brinkman</dc:creator>
  <cp:lastModifiedBy>Jordan Brinkman</cp:lastModifiedBy>
  <cp:revision>297</cp:revision>
  <cp:lastPrinted>2014-01-16T15:06:10Z</cp:lastPrinted>
  <dcterms:created xsi:type="dcterms:W3CDTF">2013-08-29T15:42:43Z</dcterms:created>
  <dcterms:modified xsi:type="dcterms:W3CDTF">2014-01-29T17:19:20Z</dcterms:modified>
</cp:coreProperties>
</file>