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5.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6.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7.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8.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9.xml" ContentType="application/vnd.openxmlformats-officedocument.drawingml.chart+xml"/>
  <Override PartName="/ppt/notesSlides/notesSlide22.xml" ContentType="application/vnd.openxmlformats-officedocument.presentationml.notesSlide+xml"/>
  <Override PartName="/ppt/charts/chart10.xml" ContentType="application/vnd.openxmlformats-officedocument.drawingml.chart+xml"/>
  <Override PartName="/ppt/notesSlides/notesSlide23.xml" ContentType="application/vnd.openxmlformats-officedocument.presentationml.notesSlide+xml"/>
  <Override PartName="/ppt/charts/chart11.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2.xml" ContentType="application/vnd.openxmlformats-officedocument.drawingml.chart+xml"/>
  <Override PartName="/ppt/notesSlides/notesSlide26.xml" ContentType="application/vnd.openxmlformats-officedocument.presentationml.notesSlide+xml"/>
  <Override PartName="/ppt/charts/chart13.xml" ContentType="application/vnd.openxmlformats-officedocument.drawingml.chart+xml"/>
  <Override PartName="/ppt/notesSlides/notesSlide27.xml" ContentType="application/vnd.openxmlformats-officedocument.presentationml.notesSlide+xml"/>
  <Override PartName="/ppt/charts/chart14.xml" ContentType="application/vnd.openxmlformats-officedocument.drawingml.chart+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5.xml" ContentType="application/vnd.openxmlformats-officedocument.drawingml.chart+xml"/>
  <Override PartName="/ppt/notesSlides/notesSlide31.xml" ContentType="application/vnd.openxmlformats-officedocument.presentationml.notesSlide+xml"/>
  <Override PartName="/ppt/charts/chart16.xml" ContentType="application/vnd.openxmlformats-officedocument.drawingml.chart+xml"/>
  <Override PartName="/ppt/notesSlides/notesSlide32.xml" ContentType="application/vnd.openxmlformats-officedocument.presentationml.notesSlide+xml"/>
  <Override PartName="/ppt/charts/chart17.xml" ContentType="application/vnd.openxmlformats-officedocument.drawingml.chart+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18.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19.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20.xml" ContentType="application/vnd.openxmlformats-officedocument.drawingml.chart+xml"/>
  <Override PartName="/ppt/notesSlides/notesSlide39.xml" ContentType="application/vnd.openxmlformats-officedocument.presentationml.notesSlide+xml"/>
  <Override PartName="/ppt/charts/chart21.xml" ContentType="application/vnd.openxmlformats-officedocument.drawingml.chart+xml"/>
  <Override PartName="/ppt/notesSlides/notesSlide40.xml" ContentType="application/vnd.openxmlformats-officedocument.presentationml.notesSlide+xml"/>
  <Override PartName="/ppt/charts/chart22.xml" ContentType="application/vnd.openxmlformats-officedocument.drawingml.chart+xml"/>
  <Override PartName="/ppt/notesSlides/notesSlide41.xml" ContentType="application/vnd.openxmlformats-officedocument.presentationml.notesSlide+xml"/>
  <Override PartName="/ppt/charts/chart23.xml" ContentType="application/vnd.openxmlformats-officedocument.drawingml.chart+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rts/chart24.xml" ContentType="application/vnd.openxmlformats-officedocument.drawingml.chart+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rts/chart25.xml" ContentType="application/vnd.openxmlformats-officedocument.drawingml.chart+xml"/>
  <Override PartName="/ppt/notesSlides/notesSlide46.xml" ContentType="application/vnd.openxmlformats-officedocument.presentationml.notesSlide+xml"/>
  <Override PartName="/ppt/charts/chart26.xml" ContentType="application/vnd.openxmlformats-officedocument.drawingml.chart+xml"/>
  <Override PartName="/ppt/notesSlides/notesSlide47.xml" ContentType="application/vnd.openxmlformats-officedocument.presentationml.notesSlide+xml"/>
  <Override PartName="/ppt/charts/chart2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handoutMasterIdLst>
    <p:handoutMasterId r:id="rId50"/>
  </p:handoutMasterIdLst>
  <p:sldIdLst>
    <p:sldId id="259" r:id="rId2"/>
    <p:sldId id="262" r:id="rId3"/>
    <p:sldId id="348" r:id="rId4"/>
    <p:sldId id="426" r:id="rId5"/>
    <p:sldId id="408" r:id="rId6"/>
    <p:sldId id="427" r:id="rId7"/>
    <p:sldId id="449" r:id="rId8"/>
    <p:sldId id="428" r:id="rId9"/>
    <p:sldId id="350" r:id="rId10"/>
    <p:sldId id="429" r:id="rId11"/>
    <p:sldId id="352" r:id="rId12"/>
    <p:sldId id="430" r:id="rId13"/>
    <p:sldId id="446" r:id="rId14"/>
    <p:sldId id="431" r:id="rId15"/>
    <p:sldId id="356" r:id="rId16"/>
    <p:sldId id="432" r:id="rId17"/>
    <p:sldId id="358" r:id="rId18"/>
    <p:sldId id="433" r:id="rId19"/>
    <p:sldId id="363" r:id="rId20"/>
    <p:sldId id="434" r:id="rId21"/>
    <p:sldId id="367" r:id="rId22"/>
    <p:sldId id="368" r:id="rId23"/>
    <p:sldId id="369" r:id="rId24"/>
    <p:sldId id="435" r:id="rId25"/>
    <p:sldId id="376" r:id="rId26"/>
    <p:sldId id="377" r:id="rId27"/>
    <p:sldId id="378" r:id="rId28"/>
    <p:sldId id="349" r:id="rId29"/>
    <p:sldId id="436" r:id="rId30"/>
    <p:sldId id="382" r:id="rId31"/>
    <p:sldId id="383" r:id="rId32"/>
    <p:sldId id="384" r:id="rId33"/>
    <p:sldId id="437" r:id="rId34"/>
    <p:sldId id="386" r:id="rId35"/>
    <p:sldId id="438" r:id="rId36"/>
    <p:sldId id="388" r:id="rId37"/>
    <p:sldId id="439" r:id="rId38"/>
    <p:sldId id="394" r:id="rId39"/>
    <p:sldId id="395" r:id="rId40"/>
    <p:sldId id="396" r:id="rId41"/>
    <p:sldId id="397" r:id="rId42"/>
    <p:sldId id="440" r:id="rId43"/>
    <p:sldId id="399" r:id="rId44"/>
    <p:sldId id="441" r:id="rId45"/>
    <p:sldId id="403" r:id="rId46"/>
    <p:sldId id="404" r:id="rId47"/>
    <p:sldId id="405" r:id="rId4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rdan Brinkman" initials="JB" lastIdx="8"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15" autoAdjust="0"/>
    <p:restoredTop sz="54629" autoAdjust="0"/>
  </p:normalViewPr>
  <p:slideViewPr>
    <p:cSldViewPr>
      <p:cViewPr>
        <p:scale>
          <a:sx n="70" d="100"/>
          <a:sy n="70" d="100"/>
        </p:scale>
        <p:origin x="-1962" y="552"/>
      </p:cViewPr>
      <p:guideLst>
        <p:guide orient="horz" pos="2160"/>
        <p:guide pos="2880"/>
      </p:guideLst>
    </p:cSldViewPr>
  </p:slideViewPr>
  <p:notesTextViewPr>
    <p:cViewPr>
      <p:scale>
        <a:sx n="1" d="1"/>
        <a:sy n="1" d="1"/>
      </p:scale>
      <p:origin x="0" y="0"/>
    </p:cViewPr>
  </p:notesTextViewPr>
  <p:sorterViewPr>
    <p:cViewPr>
      <p:scale>
        <a:sx n="100" d="100"/>
        <a:sy n="100" d="100"/>
      </p:scale>
      <p:origin x="0" y="101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Sheet1!$A$2:$A$4</c:f>
              <c:strCache>
                <c:ptCount val="3"/>
                <c:pt idx="0">
                  <c:v>Elementary </c:v>
                </c:pt>
                <c:pt idx="1">
                  <c:v>Middle</c:v>
                </c:pt>
                <c:pt idx="2">
                  <c:v>High</c:v>
                </c:pt>
              </c:strCache>
            </c:strRef>
          </c:cat>
          <c:val>
            <c:numRef>
              <c:f>Sheet1!$B$2:$B$4</c:f>
              <c:numCache>
                <c:formatCode>General</c:formatCode>
                <c:ptCount val="3"/>
                <c:pt idx="0">
                  <c:v>85</c:v>
                </c:pt>
                <c:pt idx="1">
                  <c:v>81</c:v>
                </c:pt>
                <c:pt idx="2">
                  <c:v>81</c:v>
                </c:pt>
              </c:numCache>
            </c:numRef>
          </c:val>
        </c:ser>
        <c:dLbls>
          <c:showLegendKey val="0"/>
          <c:showVal val="0"/>
          <c:showCatName val="0"/>
          <c:showSerName val="0"/>
          <c:showPercent val="0"/>
          <c:showBubbleSize val="0"/>
        </c:dLbls>
        <c:gapWidth val="150"/>
        <c:axId val="33202944"/>
        <c:axId val="33204864"/>
      </c:barChart>
      <c:catAx>
        <c:axId val="33202944"/>
        <c:scaling>
          <c:orientation val="minMax"/>
        </c:scaling>
        <c:delete val="0"/>
        <c:axPos val="b"/>
        <c:majorTickMark val="out"/>
        <c:minorTickMark val="none"/>
        <c:tickLblPos val="nextTo"/>
        <c:txPr>
          <a:bodyPr/>
          <a:lstStyle/>
          <a:p>
            <a:pPr>
              <a:defRPr sz="1600"/>
            </a:pPr>
            <a:endParaRPr lang="en-US"/>
          </a:p>
        </c:txPr>
        <c:crossAx val="33204864"/>
        <c:crosses val="autoZero"/>
        <c:auto val="1"/>
        <c:lblAlgn val="ctr"/>
        <c:lblOffset val="100"/>
        <c:noMultiLvlLbl val="0"/>
      </c:catAx>
      <c:valAx>
        <c:axId val="33204864"/>
        <c:scaling>
          <c:orientation val="minMax"/>
          <c:max val="100"/>
        </c:scaling>
        <c:delete val="0"/>
        <c:axPos val="l"/>
        <c:title>
          <c:tx>
            <c:rich>
              <a:bodyPr rot="-5400000" vert="horz"/>
              <a:lstStyle/>
              <a:p>
                <a:pPr>
                  <a:defRPr/>
                </a:pPr>
                <a:r>
                  <a:rPr lang="en-US"/>
                  <a:t>Percent of Classes</a:t>
                </a:r>
              </a:p>
            </c:rich>
          </c:tx>
          <c:layout/>
          <c:overlay val="0"/>
        </c:title>
        <c:numFmt formatCode="General" sourceLinked="1"/>
        <c:majorTickMark val="out"/>
        <c:minorTickMark val="none"/>
        <c:tickLblPos val="nextTo"/>
        <c:crossAx val="332029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Did not have materials needed to implement skipped activities</c:v>
                </c:pt>
                <c:pt idx="1">
                  <c:v>Skipped activities were too difficult for students</c:v>
                </c:pt>
                <c:pt idx="2">
                  <c:v>Students already knew or were able to learn content without skipped activities</c:v>
                </c:pt>
                <c:pt idx="3">
                  <c:v>Mathematical ideas skipped are not included in current curriculum</c:v>
                </c:pt>
                <c:pt idx="4">
                  <c:v>Have different activities that work better than skipped ones</c:v>
                </c:pt>
              </c:strCache>
            </c:strRef>
          </c:cat>
          <c:val>
            <c:numRef>
              <c:f>Sheet1!$B$2:$B$6</c:f>
              <c:numCache>
                <c:formatCode>General</c:formatCode>
                <c:ptCount val="5"/>
                <c:pt idx="0">
                  <c:v>30</c:v>
                </c:pt>
                <c:pt idx="1">
                  <c:v>41</c:v>
                </c:pt>
                <c:pt idx="2">
                  <c:v>57</c:v>
                </c:pt>
                <c:pt idx="3">
                  <c:v>78</c:v>
                </c:pt>
                <c:pt idx="4">
                  <c:v>79</c:v>
                </c:pt>
              </c:numCache>
            </c:numRef>
          </c:val>
        </c:ser>
        <c:dLbls>
          <c:showLegendKey val="0"/>
          <c:showVal val="0"/>
          <c:showCatName val="0"/>
          <c:showSerName val="0"/>
          <c:showPercent val="0"/>
          <c:showBubbleSize val="0"/>
        </c:dLbls>
        <c:gapWidth val="150"/>
        <c:axId val="36086144"/>
        <c:axId val="36087680"/>
      </c:barChart>
      <c:catAx>
        <c:axId val="36086144"/>
        <c:scaling>
          <c:orientation val="minMax"/>
        </c:scaling>
        <c:delete val="0"/>
        <c:axPos val="l"/>
        <c:numFmt formatCode="General" sourceLinked="1"/>
        <c:majorTickMark val="out"/>
        <c:minorTickMark val="none"/>
        <c:tickLblPos val="nextTo"/>
        <c:txPr>
          <a:bodyPr/>
          <a:lstStyle/>
          <a:p>
            <a:pPr>
              <a:defRPr sz="1800"/>
            </a:pPr>
            <a:endParaRPr lang="en-US"/>
          </a:p>
        </c:txPr>
        <c:crossAx val="36087680"/>
        <c:crosses val="autoZero"/>
        <c:auto val="1"/>
        <c:lblAlgn val="ctr"/>
        <c:lblOffset val="100"/>
        <c:noMultiLvlLbl val="0"/>
      </c:catAx>
      <c:valAx>
        <c:axId val="36087680"/>
        <c:scaling>
          <c:orientation val="minMax"/>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608614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Did not have materials needed to implement skipped activities</c:v>
                </c:pt>
                <c:pt idx="1">
                  <c:v>Students already knew or were able to learn content without skipped activities</c:v>
                </c:pt>
                <c:pt idx="2">
                  <c:v>Skipped activities were too difficult for students</c:v>
                </c:pt>
                <c:pt idx="3">
                  <c:v>Mathematical ideas skipped are not included in current curriculum</c:v>
                </c:pt>
                <c:pt idx="4">
                  <c:v>Have different activities that work better than skipped ones</c:v>
                </c:pt>
              </c:strCache>
            </c:strRef>
          </c:cat>
          <c:val>
            <c:numRef>
              <c:f>Sheet1!$B$2:$B$6</c:f>
              <c:numCache>
                <c:formatCode>General</c:formatCode>
                <c:ptCount val="5"/>
                <c:pt idx="0">
                  <c:v>30</c:v>
                </c:pt>
                <c:pt idx="1">
                  <c:v>54</c:v>
                </c:pt>
                <c:pt idx="2">
                  <c:v>55</c:v>
                </c:pt>
                <c:pt idx="3">
                  <c:v>66</c:v>
                </c:pt>
                <c:pt idx="4">
                  <c:v>79</c:v>
                </c:pt>
              </c:numCache>
            </c:numRef>
          </c:val>
        </c:ser>
        <c:dLbls>
          <c:showLegendKey val="0"/>
          <c:showVal val="0"/>
          <c:showCatName val="0"/>
          <c:showSerName val="0"/>
          <c:showPercent val="0"/>
          <c:showBubbleSize val="0"/>
        </c:dLbls>
        <c:gapWidth val="150"/>
        <c:axId val="36143104"/>
        <c:axId val="36144640"/>
      </c:barChart>
      <c:catAx>
        <c:axId val="36143104"/>
        <c:scaling>
          <c:orientation val="minMax"/>
        </c:scaling>
        <c:delete val="0"/>
        <c:axPos val="l"/>
        <c:numFmt formatCode="General" sourceLinked="1"/>
        <c:majorTickMark val="out"/>
        <c:minorTickMark val="none"/>
        <c:tickLblPos val="nextTo"/>
        <c:txPr>
          <a:bodyPr/>
          <a:lstStyle/>
          <a:p>
            <a:pPr>
              <a:defRPr sz="1800"/>
            </a:pPr>
            <a:endParaRPr lang="en-US"/>
          </a:p>
        </c:txPr>
        <c:crossAx val="36144640"/>
        <c:crosses val="autoZero"/>
        <c:auto val="1"/>
        <c:lblAlgn val="ctr"/>
        <c:lblOffset val="100"/>
        <c:noMultiLvlLbl val="0"/>
      </c:catAx>
      <c:valAx>
        <c:axId val="36144640"/>
        <c:scaling>
          <c:orientation val="minMax"/>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614310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Pacing guide indicated that supplemental activities should be used</c:v>
                </c:pt>
                <c:pt idx="1">
                  <c:v>To prepare students for standardized tests </c:v>
                </c:pt>
                <c:pt idx="2">
                  <c:v>To provide students with additional practice </c:v>
                </c:pt>
                <c:pt idx="3">
                  <c:v>To accommodate students at different levels of achievement </c:v>
                </c:pt>
              </c:strCache>
            </c:strRef>
          </c:cat>
          <c:val>
            <c:numRef>
              <c:f>Sheet1!$B$2:$B$5</c:f>
              <c:numCache>
                <c:formatCode>General</c:formatCode>
                <c:ptCount val="4"/>
                <c:pt idx="0">
                  <c:v>49</c:v>
                </c:pt>
                <c:pt idx="1">
                  <c:v>65</c:v>
                </c:pt>
                <c:pt idx="2">
                  <c:v>95</c:v>
                </c:pt>
                <c:pt idx="3">
                  <c:v>96</c:v>
                </c:pt>
              </c:numCache>
            </c:numRef>
          </c:val>
        </c:ser>
        <c:dLbls>
          <c:showLegendKey val="0"/>
          <c:showVal val="0"/>
          <c:showCatName val="0"/>
          <c:showSerName val="0"/>
          <c:showPercent val="0"/>
          <c:showBubbleSize val="0"/>
        </c:dLbls>
        <c:gapWidth val="150"/>
        <c:axId val="36328576"/>
        <c:axId val="36330112"/>
      </c:barChart>
      <c:catAx>
        <c:axId val="36328576"/>
        <c:scaling>
          <c:orientation val="minMax"/>
        </c:scaling>
        <c:delete val="0"/>
        <c:axPos val="l"/>
        <c:numFmt formatCode="General" sourceLinked="1"/>
        <c:majorTickMark val="out"/>
        <c:minorTickMark val="none"/>
        <c:tickLblPos val="nextTo"/>
        <c:txPr>
          <a:bodyPr/>
          <a:lstStyle/>
          <a:p>
            <a:pPr>
              <a:defRPr sz="1800"/>
            </a:pPr>
            <a:endParaRPr lang="en-US"/>
          </a:p>
        </c:txPr>
        <c:crossAx val="36330112"/>
        <c:crosses val="autoZero"/>
        <c:auto val="1"/>
        <c:lblAlgn val="ctr"/>
        <c:lblOffset val="100"/>
        <c:noMultiLvlLbl val="0"/>
      </c:catAx>
      <c:valAx>
        <c:axId val="36330112"/>
        <c:scaling>
          <c:orientation val="minMax"/>
          <c:max val="100"/>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63285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Pacing guide indicated that supplemental activities should be used</c:v>
                </c:pt>
                <c:pt idx="1">
                  <c:v>To prepare students for standardized tests </c:v>
                </c:pt>
                <c:pt idx="2">
                  <c:v>To provide students with additional practice </c:v>
                </c:pt>
                <c:pt idx="3">
                  <c:v>To accommodate students at different levels of achievement </c:v>
                </c:pt>
              </c:strCache>
            </c:strRef>
          </c:cat>
          <c:val>
            <c:numRef>
              <c:f>Sheet1!$B$2:$B$5</c:f>
              <c:numCache>
                <c:formatCode>General</c:formatCode>
                <c:ptCount val="4"/>
                <c:pt idx="0">
                  <c:v>40</c:v>
                </c:pt>
                <c:pt idx="1">
                  <c:v>72</c:v>
                </c:pt>
                <c:pt idx="2">
                  <c:v>96</c:v>
                </c:pt>
                <c:pt idx="3">
                  <c:v>97</c:v>
                </c:pt>
              </c:numCache>
            </c:numRef>
          </c:val>
        </c:ser>
        <c:dLbls>
          <c:showLegendKey val="0"/>
          <c:showVal val="0"/>
          <c:showCatName val="0"/>
          <c:showSerName val="0"/>
          <c:showPercent val="0"/>
          <c:showBubbleSize val="0"/>
        </c:dLbls>
        <c:gapWidth val="150"/>
        <c:axId val="36242176"/>
        <c:axId val="36243712"/>
      </c:barChart>
      <c:catAx>
        <c:axId val="36242176"/>
        <c:scaling>
          <c:orientation val="minMax"/>
        </c:scaling>
        <c:delete val="0"/>
        <c:axPos val="l"/>
        <c:numFmt formatCode="General" sourceLinked="1"/>
        <c:majorTickMark val="out"/>
        <c:minorTickMark val="none"/>
        <c:tickLblPos val="nextTo"/>
        <c:txPr>
          <a:bodyPr/>
          <a:lstStyle/>
          <a:p>
            <a:pPr>
              <a:defRPr sz="1800"/>
            </a:pPr>
            <a:endParaRPr lang="en-US"/>
          </a:p>
        </c:txPr>
        <c:crossAx val="36243712"/>
        <c:crosses val="autoZero"/>
        <c:auto val="1"/>
        <c:lblAlgn val="ctr"/>
        <c:lblOffset val="100"/>
        <c:noMultiLvlLbl val="0"/>
      </c:catAx>
      <c:valAx>
        <c:axId val="36243712"/>
        <c:scaling>
          <c:orientation val="minMax"/>
          <c:max val="100"/>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62421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Sheet1!$A$2:$A$5</c:f>
              <c:strCache>
                <c:ptCount val="4"/>
                <c:pt idx="0">
                  <c:v>Pacing guide indicated that supplemental activities should be used</c:v>
                </c:pt>
                <c:pt idx="1">
                  <c:v>To prepare students for standardized tests </c:v>
                </c:pt>
                <c:pt idx="2">
                  <c:v>To accommodate students at different levels of achievement </c:v>
                </c:pt>
                <c:pt idx="3">
                  <c:v>To provide students with additional practice </c:v>
                </c:pt>
              </c:strCache>
            </c:strRef>
          </c:cat>
          <c:val>
            <c:numRef>
              <c:f>Sheet1!$B$2:$B$5</c:f>
              <c:numCache>
                <c:formatCode>General</c:formatCode>
                <c:ptCount val="4"/>
                <c:pt idx="0">
                  <c:v>36</c:v>
                </c:pt>
                <c:pt idx="1">
                  <c:v>55</c:v>
                </c:pt>
                <c:pt idx="2">
                  <c:v>91</c:v>
                </c:pt>
                <c:pt idx="3">
                  <c:v>94</c:v>
                </c:pt>
              </c:numCache>
            </c:numRef>
          </c:val>
        </c:ser>
        <c:dLbls>
          <c:showLegendKey val="0"/>
          <c:showVal val="0"/>
          <c:showCatName val="0"/>
          <c:showSerName val="0"/>
          <c:showPercent val="0"/>
          <c:showBubbleSize val="0"/>
        </c:dLbls>
        <c:gapWidth val="150"/>
        <c:axId val="37708160"/>
        <c:axId val="37709696"/>
      </c:barChart>
      <c:catAx>
        <c:axId val="37708160"/>
        <c:scaling>
          <c:orientation val="minMax"/>
        </c:scaling>
        <c:delete val="0"/>
        <c:axPos val="l"/>
        <c:numFmt formatCode="General" sourceLinked="1"/>
        <c:majorTickMark val="out"/>
        <c:minorTickMark val="none"/>
        <c:tickLblPos val="nextTo"/>
        <c:txPr>
          <a:bodyPr/>
          <a:lstStyle/>
          <a:p>
            <a:pPr>
              <a:defRPr sz="1800"/>
            </a:pPr>
            <a:endParaRPr lang="en-US"/>
          </a:p>
        </c:txPr>
        <c:crossAx val="37709696"/>
        <c:crosses val="autoZero"/>
        <c:auto val="1"/>
        <c:lblAlgn val="ctr"/>
        <c:lblOffset val="100"/>
        <c:noMultiLvlLbl val="0"/>
      </c:catAx>
      <c:valAx>
        <c:axId val="37709696"/>
        <c:scaling>
          <c:orientation val="minMax"/>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77081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Sheet1!$A$2:$A$9</c:f>
              <c:strCache>
                <c:ptCount val="8"/>
                <c:pt idx="0">
                  <c:v>Graphing calculators </c:v>
                </c:pt>
                <c:pt idx="1">
                  <c:v>Scientific calculators </c:v>
                </c:pt>
                <c:pt idx="2">
                  <c:v>Hand-held computers</c:v>
                </c:pt>
                <c:pt idx="3">
                  <c:v>Probes for collecting data </c:v>
                </c:pt>
                <c:pt idx="4">
                  <c:v>Classroom response system or “Clickers” </c:v>
                </c:pt>
                <c:pt idx="5">
                  <c:v>Four-function calculators </c:v>
                </c:pt>
                <c:pt idx="6">
                  <c:v>Personal computers, including laptops </c:v>
                </c:pt>
                <c:pt idx="7">
                  <c:v>Internet access</c:v>
                </c:pt>
              </c:strCache>
            </c:strRef>
          </c:cat>
          <c:val>
            <c:numRef>
              <c:f>Sheet1!$B$2:$B$9</c:f>
              <c:numCache>
                <c:formatCode>General</c:formatCode>
                <c:ptCount val="8"/>
                <c:pt idx="0">
                  <c:v>11</c:v>
                </c:pt>
                <c:pt idx="1">
                  <c:v>16</c:v>
                </c:pt>
                <c:pt idx="2">
                  <c:v>17</c:v>
                </c:pt>
                <c:pt idx="3">
                  <c:v>19</c:v>
                </c:pt>
                <c:pt idx="4">
                  <c:v>39</c:v>
                </c:pt>
                <c:pt idx="5">
                  <c:v>58</c:v>
                </c:pt>
                <c:pt idx="6">
                  <c:v>68</c:v>
                </c:pt>
                <c:pt idx="7">
                  <c:v>80</c:v>
                </c:pt>
              </c:numCache>
            </c:numRef>
          </c:val>
        </c:ser>
        <c:dLbls>
          <c:showLegendKey val="0"/>
          <c:showVal val="0"/>
          <c:showCatName val="0"/>
          <c:showSerName val="0"/>
          <c:showPercent val="0"/>
          <c:showBubbleSize val="0"/>
        </c:dLbls>
        <c:gapWidth val="150"/>
        <c:axId val="36405632"/>
        <c:axId val="36407168"/>
      </c:barChart>
      <c:catAx>
        <c:axId val="36405632"/>
        <c:scaling>
          <c:orientation val="minMax"/>
        </c:scaling>
        <c:delete val="0"/>
        <c:axPos val="l"/>
        <c:numFmt formatCode="General" sourceLinked="1"/>
        <c:majorTickMark val="out"/>
        <c:minorTickMark val="none"/>
        <c:tickLblPos val="nextTo"/>
        <c:txPr>
          <a:bodyPr/>
          <a:lstStyle/>
          <a:p>
            <a:pPr>
              <a:defRPr sz="1800"/>
            </a:pPr>
            <a:endParaRPr lang="en-US"/>
          </a:p>
        </c:txPr>
        <c:crossAx val="36407168"/>
        <c:crosses val="autoZero"/>
        <c:auto val="1"/>
        <c:lblAlgn val="ctr"/>
        <c:lblOffset val="100"/>
        <c:noMultiLvlLbl val="0"/>
      </c:catAx>
      <c:valAx>
        <c:axId val="36407168"/>
        <c:scaling>
          <c:orientation val="minMax"/>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640563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Sheet1!$A$2:$A$9</c:f>
              <c:strCache>
                <c:ptCount val="8"/>
                <c:pt idx="0">
                  <c:v>Probes for collecting data </c:v>
                </c:pt>
                <c:pt idx="1">
                  <c:v>Hand-held computers</c:v>
                </c:pt>
                <c:pt idx="2">
                  <c:v>Graphing calculators </c:v>
                </c:pt>
                <c:pt idx="3">
                  <c:v>Classroom response system or “Clickers” </c:v>
                </c:pt>
                <c:pt idx="4">
                  <c:v>Personal computers, including laptops </c:v>
                </c:pt>
                <c:pt idx="5">
                  <c:v>Scientific calculators </c:v>
                </c:pt>
                <c:pt idx="6">
                  <c:v>Four-function calculators </c:v>
                </c:pt>
                <c:pt idx="7">
                  <c:v>Internet access</c:v>
                </c:pt>
              </c:strCache>
            </c:strRef>
          </c:cat>
          <c:val>
            <c:numRef>
              <c:f>Sheet1!$B$2:$B$9</c:f>
              <c:numCache>
                <c:formatCode>General</c:formatCode>
                <c:ptCount val="8"/>
                <c:pt idx="0">
                  <c:v>18</c:v>
                </c:pt>
                <c:pt idx="1">
                  <c:v>21</c:v>
                </c:pt>
                <c:pt idx="2">
                  <c:v>50</c:v>
                </c:pt>
                <c:pt idx="3">
                  <c:v>53</c:v>
                </c:pt>
                <c:pt idx="4">
                  <c:v>68</c:v>
                </c:pt>
                <c:pt idx="5">
                  <c:v>69</c:v>
                </c:pt>
                <c:pt idx="6">
                  <c:v>77</c:v>
                </c:pt>
                <c:pt idx="7">
                  <c:v>80</c:v>
                </c:pt>
              </c:numCache>
            </c:numRef>
          </c:val>
        </c:ser>
        <c:dLbls>
          <c:showLegendKey val="0"/>
          <c:showVal val="0"/>
          <c:showCatName val="0"/>
          <c:showSerName val="0"/>
          <c:showPercent val="0"/>
          <c:showBubbleSize val="0"/>
        </c:dLbls>
        <c:gapWidth val="150"/>
        <c:axId val="37502976"/>
        <c:axId val="37504512"/>
      </c:barChart>
      <c:catAx>
        <c:axId val="37502976"/>
        <c:scaling>
          <c:orientation val="minMax"/>
        </c:scaling>
        <c:delete val="0"/>
        <c:axPos val="l"/>
        <c:numFmt formatCode="General" sourceLinked="1"/>
        <c:majorTickMark val="out"/>
        <c:minorTickMark val="none"/>
        <c:tickLblPos val="nextTo"/>
        <c:txPr>
          <a:bodyPr/>
          <a:lstStyle/>
          <a:p>
            <a:pPr>
              <a:defRPr sz="1800"/>
            </a:pPr>
            <a:endParaRPr lang="en-US"/>
          </a:p>
        </c:txPr>
        <c:crossAx val="37504512"/>
        <c:crosses val="autoZero"/>
        <c:auto val="1"/>
        <c:lblAlgn val="ctr"/>
        <c:lblOffset val="100"/>
        <c:noMultiLvlLbl val="0"/>
      </c:catAx>
      <c:valAx>
        <c:axId val="37504512"/>
        <c:scaling>
          <c:orientation val="minMax"/>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75029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Sheet1!$A$2:$A$9</c:f>
              <c:strCache>
                <c:ptCount val="8"/>
                <c:pt idx="0">
                  <c:v>Hand-held computers</c:v>
                </c:pt>
                <c:pt idx="1">
                  <c:v>Probes for collecting data </c:v>
                </c:pt>
                <c:pt idx="2">
                  <c:v>Classroom response system or “Clickers” </c:v>
                </c:pt>
                <c:pt idx="3">
                  <c:v>Personal computers, including laptops </c:v>
                </c:pt>
                <c:pt idx="4">
                  <c:v>Four-function calculators </c:v>
                </c:pt>
                <c:pt idx="5">
                  <c:v>Internet access</c:v>
                </c:pt>
                <c:pt idx="6">
                  <c:v>Scientific calculators </c:v>
                </c:pt>
                <c:pt idx="7">
                  <c:v>Graphing calculators </c:v>
                </c:pt>
              </c:strCache>
            </c:strRef>
          </c:cat>
          <c:val>
            <c:numRef>
              <c:f>Sheet1!$B$2:$B$9</c:f>
              <c:numCache>
                <c:formatCode>General</c:formatCode>
                <c:ptCount val="8"/>
                <c:pt idx="0">
                  <c:v>17</c:v>
                </c:pt>
                <c:pt idx="1">
                  <c:v>26</c:v>
                </c:pt>
                <c:pt idx="2">
                  <c:v>44</c:v>
                </c:pt>
                <c:pt idx="3">
                  <c:v>58</c:v>
                </c:pt>
                <c:pt idx="4">
                  <c:v>61</c:v>
                </c:pt>
                <c:pt idx="5">
                  <c:v>70</c:v>
                </c:pt>
                <c:pt idx="6">
                  <c:v>74</c:v>
                </c:pt>
                <c:pt idx="7">
                  <c:v>83</c:v>
                </c:pt>
              </c:numCache>
            </c:numRef>
          </c:val>
        </c:ser>
        <c:dLbls>
          <c:showLegendKey val="0"/>
          <c:showVal val="0"/>
          <c:showCatName val="0"/>
          <c:showSerName val="0"/>
          <c:showPercent val="0"/>
          <c:showBubbleSize val="0"/>
        </c:dLbls>
        <c:gapWidth val="150"/>
        <c:axId val="37551488"/>
        <c:axId val="37434496"/>
      </c:barChart>
      <c:catAx>
        <c:axId val="37551488"/>
        <c:scaling>
          <c:orientation val="minMax"/>
        </c:scaling>
        <c:delete val="0"/>
        <c:axPos val="l"/>
        <c:numFmt formatCode="General" sourceLinked="1"/>
        <c:majorTickMark val="out"/>
        <c:minorTickMark val="none"/>
        <c:tickLblPos val="nextTo"/>
        <c:txPr>
          <a:bodyPr/>
          <a:lstStyle/>
          <a:p>
            <a:pPr>
              <a:defRPr sz="1800"/>
            </a:pPr>
            <a:endParaRPr lang="en-US"/>
          </a:p>
        </c:txPr>
        <c:crossAx val="37434496"/>
        <c:crosses val="autoZero"/>
        <c:auto val="1"/>
        <c:lblAlgn val="ctr"/>
        <c:lblOffset val="100"/>
        <c:noMultiLvlLbl val="0"/>
      </c:catAx>
      <c:valAx>
        <c:axId val="37434496"/>
        <c:scaling>
          <c:orientation val="minMax"/>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755148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Lowest % Underrepresented</c:v>
                </c:pt>
              </c:strCache>
            </c:strRef>
          </c:tx>
          <c:invertIfNegative val="0"/>
          <c:dLbls>
            <c:showLegendKey val="0"/>
            <c:showVal val="1"/>
            <c:showCatName val="0"/>
            <c:showSerName val="0"/>
            <c:showPercent val="0"/>
            <c:showBubbleSize val="0"/>
            <c:showLeaderLines val="0"/>
          </c:dLbls>
          <c:cat>
            <c:strRef>
              <c:f>Sheet1!$A$2:$A$4</c:f>
              <c:strCache>
                <c:ptCount val="3"/>
                <c:pt idx="0">
                  <c:v>Scientific calculators</c:v>
                </c:pt>
                <c:pt idx="1">
                  <c:v>Graphing calculators</c:v>
                </c:pt>
                <c:pt idx="2">
                  <c:v>Probes for collecting data</c:v>
                </c:pt>
              </c:strCache>
            </c:strRef>
          </c:cat>
          <c:val>
            <c:numRef>
              <c:f>Sheet1!$B$2:$B$4</c:f>
              <c:numCache>
                <c:formatCode>General</c:formatCode>
                <c:ptCount val="3"/>
                <c:pt idx="0">
                  <c:v>58</c:v>
                </c:pt>
                <c:pt idx="1">
                  <c:v>53</c:v>
                </c:pt>
                <c:pt idx="2">
                  <c:v>30</c:v>
                </c:pt>
              </c:numCache>
            </c:numRef>
          </c:val>
        </c:ser>
        <c:ser>
          <c:idx val="1"/>
          <c:order val="1"/>
          <c:tx>
            <c:strRef>
              <c:f>Sheet1!$C$1</c:f>
              <c:strCache>
                <c:ptCount val="1"/>
                <c:pt idx="0">
                  <c:v>Second Quartile</c:v>
                </c:pt>
              </c:strCache>
            </c:strRef>
          </c:tx>
          <c:invertIfNegative val="0"/>
          <c:dLbls>
            <c:showLegendKey val="0"/>
            <c:showVal val="1"/>
            <c:showCatName val="0"/>
            <c:showSerName val="0"/>
            <c:showPercent val="0"/>
            <c:showBubbleSize val="0"/>
            <c:showLeaderLines val="0"/>
          </c:dLbls>
          <c:cat>
            <c:strRef>
              <c:f>Sheet1!$A$2:$A$4</c:f>
              <c:strCache>
                <c:ptCount val="3"/>
                <c:pt idx="0">
                  <c:v>Scientific calculators</c:v>
                </c:pt>
                <c:pt idx="1">
                  <c:v>Graphing calculators</c:v>
                </c:pt>
                <c:pt idx="2">
                  <c:v>Probes for collecting data</c:v>
                </c:pt>
              </c:strCache>
            </c:strRef>
          </c:cat>
          <c:val>
            <c:numRef>
              <c:f>Sheet1!$C$2:$C$4</c:f>
              <c:numCache>
                <c:formatCode>General</c:formatCode>
                <c:ptCount val="3"/>
                <c:pt idx="0">
                  <c:v>50</c:v>
                </c:pt>
                <c:pt idx="1">
                  <c:v>44</c:v>
                </c:pt>
                <c:pt idx="2">
                  <c:v>18</c:v>
                </c:pt>
              </c:numCache>
            </c:numRef>
          </c:val>
        </c:ser>
        <c:ser>
          <c:idx val="2"/>
          <c:order val="2"/>
          <c:tx>
            <c:strRef>
              <c:f>Sheet1!$D$1</c:f>
              <c:strCache>
                <c:ptCount val="1"/>
                <c:pt idx="0">
                  <c:v>Third Quartile</c:v>
                </c:pt>
              </c:strCache>
            </c:strRef>
          </c:tx>
          <c:invertIfNegative val="0"/>
          <c:dLbls>
            <c:showLegendKey val="0"/>
            <c:showVal val="1"/>
            <c:showCatName val="0"/>
            <c:showSerName val="0"/>
            <c:showPercent val="0"/>
            <c:showBubbleSize val="0"/>
            <c:showLeaderLines val="0"/>
          </c:dLbls>
          <c:cat>
            <c:strRef>
              <c:f>Sheet1!$A$2:$A$4</c:f>
              <c:strCache>
                <c:ptCount val="3"/>
                <c:pt idx="0">
                  <c:v>Scientific calculators</c:v>
                </c:pt>
                <c:pt idx="1">
                  <c:v>Graphing calculators</c:v>
                </c:pt>
                <c:pt idx="2">
                  <c:v>Probes for collecting data</c:v>
                </c:pt>
              </c:strCache>
            </c:strRef>
          </c:cat>
          <c:val>
            <c:numRef>
              <c:f>Sheet1!$D$2:$D$4</c:f>
              <c:numCache>
                <c:formatCode>General</c:formatCode>
                <c:ptCount val="3"/>
                <c:pt idx="0">
                  <c:v>43</c:v>
                </c:pt>
                <c:pt idx="1">
                  <c:v>39</c:v>
                </c:pt>
                <c:pt idx="2">
                  <c:v>20</c:v>
                </c:pt>
              </c:numCache>
            </c:numRef>
          </c:val>
        </c:ser>
        <c:ser>
          <c:idx val="3"/>
          <c:order val="3"/>
          <c:tx>
            <c:strRef>
              <c:f>Sheet1!$E$1</c:f>
              <c:strCache>
                <c:ptCount val="1"/>
                <c:pt idx="0">
                  <c:v>Highest % Underrepresented</c:v>
                </c:pt>
              </c:strCache>
            </c:strRef>
          </c:tx>
          <c:invertIfNegative val="0"/>
          <c:dLbls>
            <c:showLegendKey val="0"/>
            <c:showVal val="1"/>
            <c:showCatName val="0"/>
            <c:showSerName val="0"/>
            <c:showPercent val="0"/>
            <c:showBubbleSize val="0"/>
            <c:showLeaderLines val="0"/>
          </c:dLbls>
          <c:cat>
            <c:strRef>
              <c:f>Sheet1!$A$2:$A$4</c:f>
              <c:strCache>
                <c:ptCount val="3"/>
                <c:pt idx="0">
                  <c:v>Scientific calculators</c:v>
                </c:pt>
                <c:pt idx="1">
                  <c:v>Graphing calculators</c:v>
                </c:pt>
                <c:pt idx="2">
                  <c:v>Probes for collecting data</c:v>
                </c:pt>
              </c:strCache>
            </c:strRef>
          </c:cat>
          <c:val>
            <c:numRef>
              <c:f>Sheet1!$E$2:$E$4</c:f>
              <c:numCache>
                <c:formatCode>General</c:formatCode>
                <c:ptCount val="3"/>
                <c:pt idx="0">
                  <c:v>37</c:v>
                </c:pt>
                <c:pt idx="1">
                  <c:v>34</c:v>
                </c:pt>
                <c:pt idx="2">
                  <c:v>16</c:v>
                </c:pt>
              </c:numCache>
            </c:numRef>
          </c:val>
        </c:ser>
        <c:dLbls>
          <c:showLegendKey val="0"/>
          <c:showVal val="0"/>
          <c:showCatName val="0"/>
          <c:showSerName val="0"/>
          <c:showPercent val="0"/>
          <c:showBubbleSize val="0"/>
        </c:dLbls>
        <c:gapWidth val="150"/>
        <c:axId val="37603584"/>
        <c:axId val="39002112"/>
      </c:barChart>
      <c:catAx>
        <c:axId val="37603584"/>
        <c:scaling>
          <c:orientation val="minMax"/>
        </c:scaling>
        <c:delete val="0"/>
        <c:axPos val="b"/>
        <c:numFmt formatCode="General" sourceLinked="1"/>
        <c:majorTickMark val="out"/>
        <c:minorTickMark val="none"/>
        <c:tickLblPos val="nextTo"/>
        <c:txPr>
          <a:bodyPr/>
          <a:lstStyle/>
          <a:p>
            <a:pPr>
              <a:defRPr sz="1800"/>
            </a:pPr>
            <a:endParaRPr lang="en-US"/>
          </a:p>
        </c:txPr>
        <c:crossAx val="39002112"/>
        <c:crosses val="autoZero"/>
        <c:auto val="1"/>
        <c:lblAlgn val="ctr"/>
        <c:lblOffset val="100"/>
        <c:noMultiLvlLbl val="0"/>
      </c:catAx>
      <c:valAx>
        <c:axId val="39002112"/>
        <c:scaling>
          <c:orientation val="minMax"/>
          <c:max val="100"/>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37603584"/>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Equipment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"$"#,##0.00</c:formatCode>
                <c:ptCount val="3"/>
                <c:pt idx="0">
                  <c:v>0.95</c:v>
                </c:pt>
                <c:pt idx="1">
                  <c:v>0.73</c:v>
                </c:pt>
                <c:pt idx="2">
                  <c:v>1.05</c:v>
                </c:pt>
              </c:numCache>
            </c:numRef>
          </c:val>
        </c:ser>
        <c:ser>
          <c:idx val="1"/>
          <c:order val="1"/>
          <c:tx>
            <c:strRef>
              <c:f>Sheet1!$C$1</c:f>
              <c:strCache>
                <c:ptCount val="1"/>
                <c:pt idx="0">
                  <c:v>Consumable Supplies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"$"#,##0.00</c:formatCode>
                <c:ptCount val="3"/>
                <c:pt idx="0">
                  <c:v>1.08</c:v>
                </c:pt>
                <c:pt idx="1">
                  <c:v>0.64</c:v>
                </c:pt>
                <c:pt idx="2">
                  <c:v>0.61</c:v>
                </c:pt>
              </c:numCache>
            </c:numRef>
          </c:val>
        </c:ser>
        <c:ser>
          <c:idx val="2"/>
          <c:order val="2"/>
          <c:tx>
            <c:strRef>
              <c:f>Sheet1!$D$1</c:f>
              <c:strCache>
                <c:ptCount val="1"/>
                <c:pt idx="0">
                  <c:v>Total</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"$"#,##0.00</c:formatCode>
                <c:ptCount val="3"/>
                <c:pt idx="0">
                  <c:v>4.2699999999999996</c:v>
                </c:pt>
                <c:pt idx="1">
                  <c:v>2.76</c:v>
                </c:pt>
                <c:pt idx="2">
                  <c:v>2.46</c:v>
                </c:pt>
              </c:numCache>
            </c:numRef>
          </c:val>
        </c:ser>
        <c:dLbls>
          <c:showLegendKey val="0"/>
          <c:showVal val="0"/>
          <c:showCatName val="0"/>
          <c:showSerName val="0"/>
          <c:showPercent val="0"/>
          <c:showBubbleSize val="0"/>
        </c:dLbls>
        <c:gapWidth val="81"/>
        <c:overlap val="1"/>
        <c:axId val="39073280"/>
        <c:axId val="39074816"/>
      </c:barChart>
      <c:catAx>
        <c:axId val="39073280"/>
        <c:scaling>
          <c:orientation val="minMax"/>
        </c:scaling>
        <c:delete val="0"/>
        <c:axPos val="b"/>
        <c:numFmt formatCode="General" sourceLinked="1"/>
        <c:majorTickMark val="out"/>
        <c:minorTickMark val="none"/>
        <c:tickLblPos val="nextTo"/>
        <c:txPr>
          <a:bodyPr/>
          <a:lstStyle/>
          <a:p>
            <a:pPr>
              <a:defRPr sz="1800"/>
            </a:pPr>
            <a:endParaRPr lang="en-US"/>
          </a:p>
        </c:txPr>
        <c:crossAx val="39074816"/>
        <c:crosses val="autoZero"/>
        <c:auto val="1"/>
        <c:lblAlgn val="ctr"/>
        <c:lblOffset val="100"/>
        <c:noMultiLvlLbl val="0"/>
      </c:catAx>
      <c:valAx>
        <c:axId val="39074816"/>
        <c:scaling>
          <c:orientation val="minMax"/>
        </c:scaling>
        <c:delete val="0"/>
        <c:axPos val="l"/>
        <c:title>
          <c:tx>
            <c:rich>
              <a:bodyPr rot="-5400000" vert="horz"/>
              <a:lstStyle/>
              <a:p>
                <a:pPr>
                  <a:defRPr/>
                </a:pPr>
                <a:r>
                  <a:rPr lang="en-US" dirty="0" smtClean="0"/>
                  <a:t>Median</a:t>
                </a:r>
                <a:r>
                  <a:rPr lang="en-US" baseline="0" dirty="0" smtClean="0"/>
                  <a:t> Amount</a:t>
                </a:r>
                <a:endParaRPr lang="en-US" dirty="0"/>
              </a:p>
            </c:rich>
          </c:tx>
          <c:layout/>
          <c:overlay val="0"/>
        </c:title>
        <c:numFmt formatCode="&quot;$&quot;#,##0.00" sourceLinked="1"/>
        <c:majorTickMark val="out"/>
        <c:minorTickMark val="none"/>
        <c:tickLblPos val="nextTo"/>
        <c:crossAx val="39073280"/>
        <c:crosses val="autoZero"/>
        <c:crossBetween val="between"/>
        <c:majorUnit val="1"/>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One published textbook/program</c:v>
                </c:pt>
              </c:strCache>
            </c:strRef>
          </c:tx>
          <c:invertIfNegative val="0"/>
          <c:dLbls>
            <c:showLegendKey val="0"/>
            <c:showVal val="1"/>
            <c:showCatName val="0"/>
            <c:showSerName val="0"/>
            <c:showPercent val="0"/>
            <c:showBubbleSize val="0"/>
            <c:showLeaderLines val="0"/>
          </c:dLbls>
          <c:cat>
            <c:strRef>
              <c:f>Sheet1!$A$2:$A$4</c:f>
              <c:strCache>
                <c:ptCount val="3"/>
                <c:pt idx="0">
                  <c:v>Elementary </c:v>
                </c:pt>
                <c:pt idx="1">
                  <c:v>Middle</c:v>
                </c:pt>
                <c:pt idx="2">
                  <c:v>High</c:v>
                </c:pt>
              </c:strCache>
            </c:strRef>
          </c:cat>
          <c:val>
            <c:numRef>
              <c:f>Sheet1!$B$2:$B$4</c:f>
              <c:numCache>
                <c:formatCode>General</c:formatCode>
                <c:ptCount val="3"/>
                <c:pt idx="0">
                  <c:v>62</c:v>
                </c:pt>
                <c:pt idx="1">
                  <c:v>55</c:v>
                </c:pt>
                <c:pt idx="2">
                  <c:v>65</c:v>
                </c:pt>
              </c:numCache>
            </c:numRef>
          </c:val>
        </c:ser>
        <c:ser>
          <c:idx val="1"/>
          <c:order val="1"/>
          <c:tx>
            <c:strRef>
              <c:f>Sheet1!$C$1</c:f>
              <c:strCache>
                <c:ptCount val="1"/>
                <c:pt idx="0">
                  <c:v>Multiple published textbooks/programs</c:v>
                </c:pt>
              </c:strCache>
            </c:strRef>
          </c:tx>
          <c:invertIfNegative val="0"/>
          <c:dLbls>
            <c:showLegendKey val="0"/>
            <c:showVal val="1"/>
            <c:showCatName val="0"/>
            <c:showSerName val="0"/>
            <c:showPercent val="0"/>
            <c:showBubbleSize val="0"/>
            <c:showLeaderLines val="0"/>
          </c:dLbls>
          <c:cat>
            <c:strRef>
              <c:f>Sheet1!$A$2:$A$4</c:f>
              <c:strCache>
                <c:ptCount val="3"/>
                <c:pt idx="0">
                  <c:v>Elementary </c:v>
                </c:pt>
                <c:pt idx="1">
                  <c:v>Middle</c:v>
                </c:pt>
                <c:pt idx="2">
                  <c:v>High</c:v>
                </c:pt>
              </c:strCache>
            </c:strRef>
          </c:cat>
          <c:val>
            <c:numRef>
              <c:f>Sheet1!$C$2:$C$4</c:f>
              <c:numCache>
                <c:formatCode>General</c:formatCode>
                <c:ptCount val="3"/>
                <c:pt idx="0">
                  <c:v>23</c:v>
                </c:pt>
                <c:pt idx="1">
                  <c:v>27</c:v>
                </c:pt>
                <c:pt idx="2">
                  <c:v>16</c:v>
                </c:pt>
              </c:numCache>
            </c:numRef>
          </c:val>
        </c:ser>
        <c:ser>
          <c:idx val="2"/>
          <c:order val="2"/>
          <c:tx>
            <c:strRef>
              <c:f>Sheet1!$D$1</c:f>
              <c:strCache>
                <c:ptCount val="1"/>
                <c:pt idx="0">
                  <c:v>Non-commercial instructional materials</c:v>
                </c:pt>
              </c:strCache>
            </c:strRef>
          </c:tx>
          <c:invertIfNegative val="0"/>
          <c:dLbls>
            <c:showLegendKey val="0"/>
            <c:showVal val="1"/>
            <c:showCatName val="0"/>
            <c:showSerName val="0"/>
            <c:showPercent val="0"/>
            <c:showBubbleSize val="0"/>
            <c:showLeaderLines val="0"/>
          </c:dLbls>
          <c:cat>
            <c:strRef>
              <c:f>Sheet1!$A$2:$A$4</c:f>
              <c:strCache>
                <c:ptCount val="3"/>
                <c:pt idx="0">
                  <c:v>Elementary </c:v>
                </c:pt>
                <c:pt idx="1">
                  <c:v>Middle</c:v>
                </c:pt>
                <c:pt idx="2">
                  <c:v>High</c:v>
                </c:pt>
              </c:strCache>
            </c:strRef>
          </c:cat>
          <c:val>
            <c:numRef>
              <c:f>Sheet1!$D$2:$D$4</c:f>
              <c:numCache>
                <c:formatCode>General</c:formatCode>
                <c:ptCount val="3"/>
                <c:pt idx="0">
                  <c:v>15</c:v>
                </c:pt>
                <c:pt idx="1">
                  <c:v>19</c:v>
                </c:pt>
                <c:pt idx="2">
                  <c:v>19</c:v>
                </c:pt>
              </c:numCache>
            </c:numRef>
          </c:val>
        </c:ser>
        <c:dLbls>
          <c:showLegendKey val="0"/>
          <c:showVal val="0"/>
          <c:showCatName val="0"/>
          <c:showSerName val="0"/>
          <c:showPercent val="0"/>
          <c:showBubbleSize val="0"/>
        </c:dLbls>
        <c:gapWidth val="150"/>
        <c:axId val="32367744"/>
        <c:axId val="32369280"/>
      </c:barChart>
      <c:catAx>
        <c:axId val="32367744"/>
        <c:scaling>
          <c:orientation val="minMax"/>
        </c:scaling>
        <c:delete val="0"/>
        <c:axPos val="b"/>
        <c:majorTickMark val="out"/>
        <c:minorTickMark val="none"/>
        <c:tickLblPos val="nextTo"/>
        <c:txPr>
          <a:bodyPr/>
          <a:lstStyle/>
          <a:p>
            <a:pPr>
              <a:defRPr sz="1600"/>
            </a:pPr>
            <a:endParaRPr lang="en-US"/>
          </a:p>
        </c:txPr>
        <c:crossAx val="32369280"/>
        <c:crosses val="autoZero"/>
        <c:auto val="1"/>
        <c:lblAlgn val="ctr"/>
        <c:lblOffset val="100"/>
        <c:noMultiLvlLbl val="0"/>
      </c:catAx>
      <c:valAx>
        <c:axId val="32369280"/>
        <c:scaling>
          <c:orientation val="minMax"/>
          <c:max val="100"/>
        </c:scaling>
        <c:delete val="0"/>
        <c:axPos val="l"/>
        <c:title>
          <c:tx>
            <c:rich>
              <a:bodyPr rot="-5400000" vert="horz"/>
              <a:lstStyle/>
              <a:p>
                <a:pPr>
                  <a:defRPr/>
                </a:pPr>
                <a:r>
                  <a:rPr lang="en-US"/>
                  <a:t>Percent of Classes</a:t>
                </a:r>
              </a:p>
            </c:rich>
          </c:tx>
          <c:layout/>
          <c:overlay val="0"/>
        </c:title>
        <c:numFmt formatCode="General" sourceLinked="1"/>
        <c:majorTickMark val="out"/>
        <c:minorTickMark val="none"/>
        <c:tickLblPos val="nextTo"/>
        <c:crossAx val="32367744"/>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Total</c:v>
                </c:pt>
              </c:strCache>
            </c:strRef>
          </c:tx>
          <c:invertIfNegative val="0"/>
          <c:dLbls>
            <c:showLegendKey val="0"/>
            <c:showVal val="1"/>
            <c:showCatName val="0"/>
            <c:showSerName val="0"/>
            <c:showPercent val="0"/>
            <c:showBubbleSize val="0"/>
            <c:showLeaderLines val="0"/>
          </c:dLbls>
          <c:cat>
            <c:strRef>
              <c:f>Sheet1!$A$2:$A$5</c:f>
              <c:strCache>
                <c:ptCount val="4"/>
                <c:pt idx="0">
                  <c:v>Lowest Poverty Schools</c:v>
                </c:pt>
                <c:pt idx="1">
                  <c:v>Second Quartile</c:v>
                </c:pt>
                <c:pt idx="2">
                  <c:v>Third Quartile</c:v>
                </c:pt>
                <c:pt idx="3">
                  <c:v>Highest Poverty Schools</c:v>
                </c:pt>
              </c:strCache>
            </c:strRef>
          </c:cat>
          <c:val>
            <c:numRef>
              <c:f>Sheet1!$B$2:$B$5</c:f>
              <c:numCache>
                <c:formatCode>"$"#,##0.00</c:formatCode>
                <c:ptCount val="4"/>
                <c:pt idx="0">
                  <c:v>3.6</c:v>
                </c:pt>
                <c:pt idx="1">
                  <c:v>2.75</c:v>
                </c:pt>
                <c:pt idx="2">
                  <c:v>3.69</c:v>
                </c:pt>
                <c:pt idx="3">
                  <c:v>3.37</c:v>
                </c:pt>
              </c:numCache>
            </c:numRef>
          </c:val>
        </c:ser>
        <c:dLbls>
          <c:showLegendKey val="0"/>
          <c:showVal val="0"/>
          <c:showCatName val="0"/>
          <c:showSerName val="0"/>
          <c:showPercent val="0"/>
          <c:showBubbleSize val="0"/>
        </c:dLbls>
        <c:gapWidth val="151"/>
        <c:axId val="38899072"/>
        <c:axId val="38913536"/>
      </c:barChart>
      <c:catAx>
        <c:axId val="38899072"/>
        <c:scaling>
          <c:orientation val="minMax"/>
        </c:scaling>
        <c:delete val="0"/>
        <c:axPos val="b"/>
        <c:title>
          <c:tx>
            <c:rich>
              <a:bodyPr/>
              <a:lstStyle/>
              <a:p>
                <a:pPr>
                  <a:defRPr/>
                </a:pPr>
                <a:r>
                  <a:rPr lang="en-US" sz="1800" b="1" i="0" baseline="0" dirty="0" smtClean="0">
                    <a:effectLst/>
                  </a:rPr>
                  <a:t>Quartile of Schools Based on Percentage of Students Eligible for Free/Reduced-Price Lunch</a:t>
                </a:r>
                <a:endParaRPr lang="en-US" dirty="0">
                  <a:effectLst/>
                </a:endParaRPr>
              </a:p>
            </c:rich>
          </c:tx>
          <c:layout/>
          <c:overlay val="0"/>
        </c:title>
        <c:numFmt formatCode="General" sourceLinked="1"/>
        <c:majorTickMark val="out"/>
        <c:minorTickMark val="none"/>
        <c:tickLblPos val="nextTo"/>
        <c:txPr>
          <a:bodyPr/>
          <a:lstStyle/>
          <a:p>
            <a:pPr>
              <a:defRPr sz="1800"/>
            </a:pPr>
            <a:endParaRPr lang="en-US"/>
          </a:p>
        </c:txPr>
        <c:crossAx val="38913536"/>
        <c:crosses val="autoZero"/>
        <c:auto val="1"/>
        <c:lblAlgn val="ctr"/>
        <c:lblOffset val="100"/>
        <c:noMultiLvlLbl val="0"/>
      </c:catAx>
      <c:valAx>
        <c:axId val="38913536"/>
        <c:scaling>
          <c:orientation val="minMax"/>
          <c:max val="6"/>
        </c:scaling>
        <c:delete val="0"/>
        <c:axPos val="l"/>
        <c:title>
          <c:tx>
            <c:rich>
              <a:bodyPr rot="-5400000" vert="horz"/>
              <a:lstStyle/>
              <a:p>
                <a:pPr>
                  <a:defRPr/>
                </a:pPr>
                <a:r>
                  <a:rPr lang="en-US" dirty="0" smtClean="0"/>
                  <a:t>Median</a:t>
                </a:r>
                <a:r>
                  <a:rPr lang="en-US" baseline="0" dirty="0" smtClean="0"/>
                  <a:t> Amount</a:t>
                </a:r>
                <a:endParaRPr lang="en-US" dirty="0"/>
              </a:p>
            </c:rich>
          </c:tx>
          <c:layout/>
          <c:overlay val="0"/>
        </c:title>
        <c:numFmt formatCode="&quot;$&quot;#,##0.00" sourceLinked="1"/>
        <c:majorTickMark val="out"/>
        <c:minorTickMark val="none"/>
        <c:tickLblPos val="nextTo"/>
        <c:crossAx val="388990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Total</c:v>
                </c:pt>
              </c:strCache>
            </c:strRef>
          </c:tx>
          <c:invertIfNegative val="0"/>
          <c:dLbls>
            <c:showLegendKey val="0"/>
            <c:showVal val="1"/>
            <c:showCatName val="0"/>
            <c:showSerName val="0"/>
            <c:showPercent val="0"/>
            <c:showBubbleSize val="0"/>
            <c:showLeaderLines val="0"/>
          </c:dLbls>
          <c:cat>
            <c:strRef>
              <c:f>Sheet1!$A$2:$A$5</c:f>
              <c:strCache>
                <c:ptCount val="4"/>
                <c:pt idx="0">
                  <c:v>Smallest Schools</c:v>
                </c:pt>
                <c:pt idx="1">
                  <c:v>Second Group</c:v>
                </c:pt>
                <c:pt idx="2">
                  <c:v>Third Group</c:v>
                </c:pt>
                <c:pt idx="3">
                  <c:v>Largest Schools</c:v>
                </c:pt>
              </c:strCache>
            </c:strRef>
          </c:cat>
          <c:val>
            <c:numRef>
              <c:f>Sheet1!$B$2:$B$5</c:f>
              <c:numCache>
                <c:formatCode>"$"#,##0.00</c:formatCode>
                <c:ptCount val="4"/>
                <c:pt idx="0">
                  <c:v>3.93</c:v>
                </c:pt>
                <c:pt idx="1">
                  <c:v>3.44</c:v>
                </c:pt>
                <c:pt idx="2">
                  <c:v>2.75</c:v>
                </c:pt>
                <c:pt idx="3">
                  <c:v>2.06</c:v>
                </c:pt>
              </c:numCache>
            </c:numRef>
          </c:val>
        </c:ser>
        <c:dLbls>
          <c:showLegendKey val="0"/>
          <c:showVal val="0"/>
          <c:showCatName val="0"/>
          <c:showSerName val="0"/>
          <c:showPercent val="0"/>
          <c:showBubbleSize val="0"/>
        </c:dLbls>
        <c:gapWidth val="151"/>
        <c:axId val="38973440"/>
        <c:axId val="38975360"/>
      </c:barChart>
      <c:catAx>
        <c:axId val="38973440"/>
        <c:scaling>
          <c:orientation val="minMax"/>
        </c:scaling>
        <c:delete val="0"/>
        <c:axPos val="b"/>
        <c:title>
          <c:tx>
            <c:rich>
              <a:bodyPr/>
              <a:lstStyle/>
              <a:p>
                <a:pPr>
                  <a:defRPr/>
                </a:pPr>
                <a:r>
                  <a:rPr lang="en-US" sz="1800" b="1" i="0" baseline="0" dirty="0" smtClean="0">
                    <a:effectLst/>
                    <a:latin typeface="+mn-lt"/>
                  </a:rPr>
                  <a:t>Quartile of Schools Based on School Size</a:t>
                </a:r>
                <a:endParaRPr lang="en-US" dirty="0">
                  <a:effectLst/>
                  <a:latin typeface="+mn-lt"/>
                </a:endParaRPr>
              </a:p>
            </c:rich>
          </c:tx>
          <c:layout/>
          <c:overlay val="0"/>
        </c:title>
        <c:numFmt formatCode="General" sourceLinked="1"/>
        <c:majorTickMark val="out"/>
        <c:minorTickMark val="none"/>
        <c:tickLblPos val="nextTo"/>
        <c:txPr>
          <a:bodyPr/>
          <a:lstStyle/>
          <a:p>
            <a:pPr>
              <a:defRPr sz="1800"/>
            </a:pPr>
            <a:endParaRPr lang="en-US"/>
          </a:p>
        </c:txPr>
        <c:crossAx val="38975360"/>
        <c:crosses val="autoZero"/>
        <c:auto val="1"/>
        <c:lblAlgn val="ctr"/>
        <c:lblOffset val="100"/>
        <c:noMultiLvlLbl val="0"/>
      </c:catAx>
      <c:valAx>
        <c:axId val="38975360"/>
        <c:scaling>
          <c:orientation val="minMax"/>
          <c:max val="6"/>
        </c:scaling>
        <c:delete val="0"/>
        <c:axPos val="l"/>
        <c:title>
          <c:tx>
            <c:rich>
              <a:bodyPr rot="-5400000" vert="horz"/>
              <a:lstStyle/>
              <a:p>
                <a:pPr>
                  <a:defRPr/>
                </a:pPr>
                <a:r>
                  <a:rPr lang="en-US" dirty="0" smtClean="0"/>
                  <a:t>Median</a:t>
                </a:r>
                <a:r>
                  <a:rPr lang="en-US" baseline="0" dirty="0" smtClean="0"/>
                  <a:t> Amount</a:t>
                </a:r>
                <a:endParaRPr lang="en-US" dirty="0"/>
              </a:p>
            </c:rich>
          </c:tx>
          <c:layout/>
          <c:overlay val="0"/>
        </c:title>
        <c:numFmt formatCode="&quot;$&quot;#,##0.00" sourceLinked="1"/>
        <c:majorTickMark val="out"/>
        <c:minorTickMark val="none"/>
        <c:tickLblPos val="nextTo"/>
        <c:crossAx val="389734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Total</c:v>
                </c:pt>
              </c:strCache>
            </c:strRef>
          </c:tx>
          <c:invertIfNegative val="0"/>
          <c:dLbls>
            <c:showLegendKey val="0"/>
            <c:showVal val="1"/>
            <c:showCatName val="0"/>
            <c:showSerName val="0"/>
            <c:showPercent val="0"/>
            <c:showBubbleSize val="0"/>
            <c:showLeaderLines val="0"/>
          </c:dLbls>
          <c:cat>
            <c:strRef>
              <c:f>Sheet1!$A$2:$A$4</c:f>
              <c:strCache>
                <c:ptCount val="3"/>
                <c:pt idx="0">
                  <c:v>Rural</c:v>
                </c:pt>
                <c:pt idx="1">
                  <c:v>Suburban</c:v>
                </c:pt>
                <c:pt idx="2">
                  <c:v>Urban</c:v>
                </c:pt>
              </c:strCache>
            </c:strRef>
          </c:cat>
          <c:val>
            <c:numRef>
              <c:f>Sheet1!$B$2:$B$4</c:f>
              <c:numCache>
                <c:formatCode>"$"#,##0.00</c:formatCode>
                <c:ptCount val="3"/>
                <c:pt idx="0">
                  <c:v>4.58</c:v>
                </c:pt>
                <c:pt idx="1">
                  <c:v>2.98</c:v>
                </c:pt>
                <c:pt idx="2">
                  <c:v>2.4500000000000002</c:v>
                </c:pt>
              </c:numCache>
            </c:numRef>
          </c:val>
        </c:ser>
        <c:dLbls>
          <c:showLegendKey val="0"/>
          <c:showVal val="0"/>
          <c:showCatName val="0"/>
          <c:showSerName val="0"/>
          <c:showPercent val="0"/>
          <c:showBubbleSize val="0"/>
        </c:dLbls>
        <c:gapWidth val="151"/>
        <c:axId val="39444480"/>
        <c:axId val="39446400"/>
      </c:barChart>
      <c:catAx>
        <c:axId val="39444480"/>
        <c:scaling>
          <c:orientation val="minMax"/>
        </c:scaling>
        <c:delete val="0"/>
        <c:axPos val="b"/>
        <c:title>
          <c:tx>
            <c:rich>
              <a:bodyPr/>
              <a:lstStyle/>
              <a:p>
                <a:pPr>
                  <a:defRPr/>
                </a:pPr>
                <a:r>
                  <a:rPr lang="en-US" dirty="0" smtClean="0"/>
                  <a:t>Community Type</a:t>
                </a:r>
                <a:endParaRPr lang="en-US" dirty="0"/>
              </a:p>
            </c:rich>
          </c:tx>
          <c:layout/>
          <c:overlay val="0"/>
        </c:title>
        <c:numFmt formatCode="General" sourceLinked="1"/>
        <c:majorTickMark val="out"/>
        <c:minorTickMark val="none"/>
        <c:tickLblPos val="nextTo"/>
        <c:txPr>
          <a:bodyPr/>
          <a:lstStyle/>
          <a:p>
            <a:pPr>
              <a:defRPr sz="1800"/>
            </a:pPr>
            <a:endParaRPr lang="en-US"/>
          </a:p>
        </c:txPr>
        <c:crossAx val="39446400"/>
        <c:crosses val="autoZero"/>
        <c:auto val="1"/>
        <c:lblAlgn val="ctr"/>
        <c:lblOffset val="100"/>
        <c:noMultiLvlLbl val="0"/>
      </c:catAx>
      <c:valAx>
        <c:axId val="39446400"/>
        <c:scaling>
          <c:orientation val="minMax"/>
          <c:max val="6"/>
        </c:scaling>
        <c:delete val="0"/>
        <c:axPos val="l"/>
        <c:title>
          <c:tx>
            <c:rich>
              <a:bodyPr rot="-5400000" vert="horz"/>
              <a:lstStyle/>
              <a:p>
                <a:pPr>
                  <a:defRPr/>
                </a:pPr>
                <a:r>
                  <a:rPr lang="en-US" dirty="0" smtClean="0"/>
                  <a:t>Median</a:t>
                </a:r>
                <a:r>
                  <a:rPr lang="en-US" baseline="0" dirty="0" smtClean="0"/>
                  <a:t> Amount</a:t>
                </a:r>
                <a:endParaRPr lang="en-US" dirty="0"/>
              </a:p>
            </c:rich>
          </c:tx>
          <c:layout/>
          <c:overlay val="0"/>
        </c:title>
        <c:numFmt formatCode="&quot;$&quot;#,##0.00" sourceLinked="1"/>
        <c:majorTickMark val="out"/>
        <c:minorTickMark val="none"/>
        <c:tickLblPos val="nextTo"/>
        <c:crossAx val="394444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Total</c:v>
                </c:pt>
              </c:strCache>
            </c:strRef>
          </c:tx>
          <c:invertIfNegative val="0"/>
          <c:dLbls>
            <c:showLegendKey val="0"/>
            <c:showVal val="1"/>
            <c:showCatName val="0"/>
            <c:showSerName val="0"/>
            <c:showPercent val="0"/>
            <c:showBubbleSize val="0"/>
            <c:showLeaderLines val="0"/>
          </c:dLbls>
          <c:cat>
            <c:strRef>
              <c:f>Sheet1!$A$2:$A$5</c:f>
              <c:strCache>
                <c:ptCount val="4"/>
                <c:pt idx="0">
                  <c:v>Midwest</c:v>
                </c:pt>
                <c:pt idx="1">
                  <c:v>Northeast</c:v>
                </c:pt>
                <c:pt idx="2">
                  <c:v>South</c:v>
                </c:pt>
                <c:pt idx="3">
                  <c:v>West</c:v>
                </c:pt>
              </c:strCache>
            </c:strRef>
          </c:cat>
          <c:val>
            <c:numRef>
              <c:f>Sheet1!$B$2:$B$5</c:f>
              <c:numCache>
                <c:formatCode>"$"#,##0.00</c:formatCode>
                <c:ptCount val="4"/>
                <c:pt idx="0">
                  <c:v>3.25</c:v>
                </c:pt>
                <c:pt idx="1">
                  <c:v>5.18</c:v>
                </c:pt>
                <c:pt idx="2">
                  <c:v>2.93</c:v>
                </c:pt>
                <c:pt idx="3">
                  <c:v>2.19</c:v>
                </c:pt>
              </c:numCache>
            </c:numRef>
          </c:val>
        </c:ser>
        <c:dLbls>
          <c:showLegendKey val="0"/>
          <c:showVal val="0"/>
          <c:showCatName val="0"/>
          <c:showSerName val="0"/>
          <c:showPercent val="0"/>
          <c:showBubbleSize val="0"/>
        </c:dLbls>
        <c:gapWidth val="151"/>
        <c:axId val="39273216"/>
        <c:axId val="39275904"/>
      </c:barChart>
      <c:catAx>
        <c:axId val="39273216"/>
        <c:scaling>
          <c:orientation val="minMax"/>
        </c:scaling>
        <c:delete val="0"/>
        <c:axPos val="b"/>
        <c:title>
          <c:tx>
            <c:rich>
              <a:bodyPr/>
              <a:lstStyle/>
              <a:p>
                <a:pPr>
                  <a:defRPr/>
                </a:pPr>
                <a:r>
                  <a:rPr lang="en-US" dirty="0" smtClean="0"/>
                  <a:t>Region</a:t>
                </a:r>
                <a:endParaRPr lang="en-US" dirty="0"/>
              </a:p>
            </c:rich>
          </c:tx>
          <c:layout/>
          <c:overlay val="0"/>
        </c:title>
        <c:numFmt formatCode="General" sourceLinked="1"/>
        <c:majorTickMark val="out"/>
        <c:minorTickMark val="none"/>
        <c:tickLblPos val="nextTo"/>
        <c:txPr>
          <a:bodyPr/>
          <a:lstStyle/>
          <a:p>
            <a:pPr>
              <a:defRPr sz="1800"/>
            </a:pPr>
            <a:endParaRPr lang="en-US"/>
          </a:p>
        </c:txPr>
        <c:crossAx val="39275904"/>
        <c:crosses val="autoZero"/>
        <c:auto val="1"/>
        <c:lblAlgn val="ctr"/>
        <c:lblOffset val="100"/>
        <c:noMultiLvlLbl val="0"/>
      </c:catAx>
      <c:valAx>
        <c:axId val="39275904"/>
        <c:scaling>
          <c:orientation val="minMax"/>
        </c:scaling>
        <c:delete val="0"/>
        <c:axPos val="l"/>
        <c:title>
          <c:tx>
            <c:rich>
              <a:bodyPr rot="-5400000" vert="horz"/>
              <a:lstStyle/>
              <a:p>
                <a:pPr>
                  <a:defRPr/>
                </a:pPr>
                <a:r>
                  <a:rPr lang="en-US" dirty="0" smtClean="0"/>
                  <a:t>Median</a:t>
                </a:r>
                <a:r>
                  <a:rPr lang="en-US" baseline="0" dirty="0" smtClean="0"/>
                  <a:t> Amount</a:t>
                </a:r>
                <a:endParaRPr lang="en-US" dirty="0"/>
              </a:p>
            </c:rich>
          </c:tx>
          <c:layout/>
          <c:overlay val="0"/>
        </c:title>
        <c:numFmt formatCode="&quot;$&quot;#,##0.00" sourceLinked="1"/>
        <c:majorTickMark val="out"/>
        <c:minorTickMark val="none"/>
        <c:tickLblPos val="nextTo"/>
        <c:crossAx val="392732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Measurement tools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67</c:v>
                </c:pt>
                <c:pt idx="1">
                  <c:v>70</c:v>
                </c:pt>
                <c:pt idx="2">
                  <c:v>70</c:v>
                </c:pt>
              </c:numCache>
            </c:numRef>
          </c:val>
        </c:ser>
        <c:ser>
          <c:idx val="1"/>
          <c:order val="1"/>
          <c:tx>
            <c:strRef>
              <c:f>Sheet1!$C$1</c:f>
              <c:strCache>
                <c:ptCount val="1"/>
                <c:pt idx="0">
                  <c:v>Instructional technology</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50</c:v>
                </c:pt>
                <c:pt idx="1">
                  <c:v>62</c:v>
                </c:pt>
                <c:pt idx="2">
                  <c:v>69</c:v>
                </c:pt>
              </c:numCache>
            </c:numRef>
          </c:val>
        </c:ser>
        <c:ser>
          <c:idx val="2"/>
          <c:order val="2"/>
          <c:tx>
            <c:strRef>
              <c:f>Sheet1!$D$1</c:f>
              <c:strCache>
                <c:ptCount val="1"/>
                <c:pt idx="0">
                  <c:v>Consumable supplies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57</c:v>
                </c:pt>
                <c:pt idx="1">
                  <c:v>62</c:v>
                </c:pt>
                <c:pt idx="2">
                  <c:v>66</c:v>
                </c:pt>
              </c:numCache>
            </c:numRef>
          </c:val>
        </c:ser>
        <c:ser>
          <c:idx val="3"/>
          <c:order val="3"/>
          <c:tx>
            <c:strRef>
              <c:f>Sheet1!$E$1</c:f>
              <c:strCache>
                <c:ptCount val="1"/>
                <c:pt idx="0">
                  <c:v>Manipulatives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82</c:v>
                </c:pt>
                <c:pt idx="1">
                  <c:v>58</c:v>
                </c:pt>
                <c:pt idx="2">
                  <c:v>43</c:v>
                </c:pt>
              </c:numCache>
            </c:numRef>
          </c:val>
        </c:ser>
        <c:dLbls>
          <c:showLegendKey val="0"/>
          <c:showVal val="0"/>
          <c:showCatName val="0"/>
          <c:showSerName val="0"/>
          <c:showPercent val="0"/>
          <c:showBubbleSize val="0"/>
        </c:dLbls>
        <c:gapWidth val="150"/>
        <c:axId val="39717888"/>
        <c:axId val="39727872"/>
      </c:barChart>
      <c:catAx>
        <c:axId val="39717888"/>
        <c:scaling>
          <c:orientation val="minMax"/>
        </c:scaling>
        <c:delete val="0"/>
        <c:axPos val="b"/>
        <c:numFmt formatCode="General" sourceLinked="1"/>
        <c:majorTickMark val="out"/>
        <c:minorTickMark val="none"/>
        <c:tickLblPos val="nextTo"/>
        <c:txPr>
          <a:bodyPr/>
          <a:lstStyle/>
          <a:p>
            <a:pPr>
              <a:defRPr sz="1800"/>
            </a:pPr>
            <a:endParaRPr lang="en-US"/>
          </a:p>
        </c:txPr>
        <c:crossAx val="39727872"/>
        <c:crosses val="autoZero"/>
        <c:auto val="1"/>
        <c:lblAlgn val="ctr"/>
        <c:lblOffset val="100"/>
        <c:noMultiLvlLbl val="0"/>
      </c:catAx>
      <c:valAx>
        <c:axId val="39727872"/>
        <c:scaling>
          <c:orientation val="minMax"/>
        </c:scaling>
        <c:delete val="0"/>
        <c:axPos val="l"/>
        <c:title>
          <c:tx>
            <c:rich>
              <a:bodyPr rot="-5400000" vert="horz"/>
              <a:lstStyle/>
              <a:p>
                <a:pPr>
                  <a:defRPr/>
                </a:pPr>
                <a:r>
                  <a:rPr lang="en-US" dirty="0" smtClean="0"/>
                  <a:t>Percent of Classes</a:t>
                </a:r>
                <a:endParaRPr lang="en-US" dirty="0"/>
              </a:p>
            </c:rich>
          </c:tx>
          <c:layout/>
          <c:overlay val="0"/>
        </c:title>
        <c:numFmt formatCode="General" sourceLinked="1"/>
        <c:majorTickMark val="out"/>
        <c:minorTickMark val="none"/>
        <c:tickLblPos val="nextTo"/>
        <c:crossAx val="39717888"/>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Mean Score</c:v>
                </c:pt>
              </c:strCache>
            </c:strRef>
          </c:tx>
          <c:invertIfNegative val="0"/>
          <c:dLbls>
            <c:showLegendKey val="0"/>
            <c:showVal val="1"/>
            <c:showCatName val="0"/>
            <c:showSerName val="0"/>
            <c:showPercent val="0"/>
            <c:showBubbleSize val="0"/>
            <c:showLeaderLines val="0"/>
          </c:dLbls>
          <c:cat>
            <c:strRef>
              <c:f>Sheet1!$A$2:$A$4</c:f>
              <c:strCache>
                <c:ptCount val="3"/>
                <c:pt idx="0">
                  <c:v>Mostly Low Achievers</c:v>
                </c:pt>
                <c:pt idx="1">
                  <c:v>Average/Mixed Achievers</c:v>
                </c:pt>
                <c:pt idx="2">
                  <c:v>Mostly High Achievers</c:v>
                </c:pt>
              </c:strCache>
            </c:strRef>
          </c:cat>
          <c:val>
            <c:numRef>
              <c:f>Sheet1!$B$2:$B$4</c:f>
              <c:numCache>
                <c:formatCode>General</c:formatCode>
                <c:ptCount val="3"/>
                <c:pt idx="0">
                  <c:v>68</c:v>
                </c:pt>
                <c:pt idx="1">
                  <c:v>70</c:v>
                </c:pt>
                <c:pt idx="2">
                  <c:v>74</c:v>
                </c:pt>
              </c:numCache>
            </c:numRef>
          </c:val>
        </c:ser>
        <c:dLbls>
          <c:showLegendKey val="0"/>
          <c:showVal val="0"/>
          <c:showCatName val="0"/>
          <c:showSerName val="0"/>
          <c:showPercent val="0"/>
          <c:showBubbleSize val="0"/>
        </c:dLbls>
        <c:gapWidth val="150"/>
        <c:axId val="5005312"/>
        <c:axId val="5007232"/>
      </c:barChart>
      <c:catAx>
        <c:axId val="5005312"/>
        <c:scaling>
          <c:orientation val="minMax"/>
        </c:scaling>
        <c:delete val="0"/>
        <c:axPos val="b"/>
        <c:title>
          <c:tx>
            <c:rich>
              <a:bodyPr/>
              <a:lstStyle/>
              <a:p>
                <a:pPr>
                  <a:defRPr/>
                </a:pPr>
                <a:r>
                  <a:rPr lang="en-US" dirty="0" smtClean="0"/>
                  <a:t>Prior Achievement Level of Class</a:t>
                </a:r>
                <a:endParaRPr lang="en-US" dirty="0"/>
              </a:p>
            </c:rich>
          </c:tx>
          <c:overlay val="0"/>
        </c:title>
        <c:numFmt formatCode="General" sourceLinked="1"/>
        <c:majorTickMark val="out"/>
        <c:minorTickMark val="none"/>
        <c:tickLblPos val="nextTo"/>
        <c:txPr>
          <a:bodyPr/>
          <a:lstStyle/>
          <a:p>
            <a:pPr>
              <a:defRPr sz="1800"/>
            </a:pPr>
            <a:endParaRPr lang="en-US"/>
          </a:p>
        </c:txPr>
        <c:crossAx val="5007232"/>
        <c:crosses val="autoZero"/>
        <c:auto val="1"/>
        <c:lblAlgn val="ctr"/>
        <c:lblOffset val="100"/>
        <c:noMultiLvlLbl val="0"/>
      </c:catAx>
      <c:valAx>
        <c:axId val="5007232"/>
        <c:scaling>
          <c:orientation val="minMax"/>
          <c:max val="100"/>
          <c:min val="0"/>
        </c:scaling>
        <c:delete val="0"/>
        <c:axPos val="l"/>
        <c:title>
          <c:tx>
            <c:rich>
              <a:bodyPr rot="-5400000" vert="horz"/>
              <a:lstStyle/>
              <a:p>
                <a:pPr>
                  <a:defRPr/>
                </a:pPr>
                <a:r>
                  <a:rPr lang="en-US" dirty="0" smtClean="0"/>
                  <a:t>Class Mean Score</a:t>
                </a:r>
                <a:endParaRPr lang="en-US" dirty="0"/>
              </a:p>
            </c:rich>
          </c:tx>
          <c:overlay val="0"/>
        </c:title>
        <c:numFmt formatCode="General" sourceLinked="1"/>
        <c:majorTickMark val="out"/>
        <c:minorTickMark val="none"/>
        <c:tickLblPos val="nextTo"/>
        <c:crossAx val="500531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Mean Score</c:v>
                </c:pt>
              </c:strCache>
            </c:strRef>
          </c:tx>
          <c:invertIfNegative val="0"/>
          <c:dLbls>
            <c:showLegendKey val="0"/>
            <c:showVal val="1"/>
            <c:showCatName val="0"/>
            <c:showSerName val="0"/>
            <c:showPercent val="0"/>
            <c:showBubbleSize val="0"/>
            <c:showLeaderLines val="0"/>
          </c:dLbls>
          <c:cat>
            <c:strRef>
              <c:f>Sheet1!$A$2:$A$5</c:f>
              <c:strCache>
                <c:ptCount val="4"/>
                <c:pt idx="0">
                  <c:v>Lowest % Underrepresented</c:v>
                </c:pt>
                <c:pt idx="1">
                  <c:v>Second Quartile</c:v>
                </c:pt>
                <c:pt idx="2">
                  <c:v>Third Quartile</c:v>
                </c:pt>
                <c:pt idx="3">
                  <c:v>Highest % Underrepresented</c:v>
                </c:pt>
              </c:strCache>
            </c:strRef>
          </c:cat>
          <c:val>
            <c:numRef>
              <c:f>Sheet1!$B$2:$B$5</c:f>
              <c:numCache>
                <c:formatCode>General</c:formatCode>
                <c:ptCount val="4"/>
                <c:pt idx="0">
                  <c:v>73</c:v>
                </c:pt>
                <c:pt idx="1">
                  <c:v>71</c:v>
                </c:pt>
                <c:pt idx="2">
                  <c:v>70</c:v>
                </c:pt>
                <c:pt idx="3">
                  <c:v>69</c:v>
                </c:pt>
              </c:numCache>
            </c:numRef>
          </c:val>
        </c:ser>
        <c:dLbls>
          <c:showLegendKey val="0"/>
          <c:showVal val="0"/>
          <c:showCatName val="0"/>
          <c:showSerName val="0"/>
          <c:showPercent val="0"/>
          <c:showBubbleSize val="0"/>
        </c:dLbls>
        <c:gapWidth val="150"/>
        <c:axId val="39797120"/>
        <c:axId val="39821696"/>
      </c:barChart>
      <c:catAx>
        <c:axId val="39797120"/>
        <c:scaling>
          <c:orientation val="minMax"/>
        </c:scaling>
        <c:delete val="0"/>
        <c:axPos val="b"/>
        <c:title>
          <c:tx>
            <c:rich>
              <a:bodyPr/>
              <a:lstStyle/>
              <a:p>
                <a:pPr>
                  <a:defRPr/>
                </a:pPr>
                <a:r>
                  <a:rPr lang="en-US" sz="1800" b="1" i="0" baseline="0" dirty="0" smtClean="0">
                    <a:effectLst/>
                  </a:rPr>
                  <a:t>Quartiles of Classes Based on Percentage of Historically Underrepresented Students in Class</a:t>
                </a:r>
                <a:endParaRPr lang="en-US" dirty="0">
                  <a:effectLst/>
                </a:endParaRPr>
              </a:p>
            </c:rich>
          </c:tx>
          <c:overlay val="0"/>
        </c:title>
        <c:numFmt formatCode="General" sourceLinked="1"/>
        <c:majorTickMark val="out"/>
        <c:minorTickMark val="none"/>
        <c:tickLblPos val="nextTo"/>
        <c:txPr>
          <a:bodyPr/>
          <a:lstStyle/>
          <a:p>
            <a:pPr>
              <a:defRPr sz="1800"/>
            </a:pPr>
            <a:endParaRPr lang="en-US"/>
          </a:p>
        </c:txPr>
        <c:crossAx val="39821696"/>
        <c:crosses val="autoZero"/>
        <c:auto val="1"/>
        <c:lblAlgn val="ctr"/>
        <c:lblOffset val="100"/>
        <c:noMultiLvlLbl val="0"/>
      </c:catAx>
      <c:valAx>
        <c:axId val="39821696"/>
        <c:scaling>
          <c:orientation val="minMax"/>
          <c:max val="100"/>
          <c:min val="0"/>
        </c:scaling>
        <c:delete val="0"/>
        <c:axPos val="l"/>
        <c:title>
          <c:tx>
            <c:rich>
              <a:bodyPr rot="-5400000" vert="horz"/>
              <a:lstStyle/>
              <a:p>
                <a:pPr>
                  <a:defRPr/>
                </a:pPr>
                <a:r>
                  <a:rPr lang="en-US" dirty="0" smtClean="0"/>
                  <a:t>Class Mean Score</a:t>
                </a:r>
                <a:endParaRPr lang="en-US" dirty="0"/>
              </a:p>
            </c:rich>
          </c:tx>
          <c:overlay val="0"/>
        </c:title>
        <c:numFmt formatCode="General" sourceLinked="1"/>
        <c:majorTickMark val="out"/>
        <c:minorTickMark val="none"/>
        <c:tickLblPos val="nextTo"/>
        <c:crossAx val="3979712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Mean Score</c:v>
                </c:pt>
              </c:strCache>
            </c:strRef>
          </c:tx>
          <c:invertIfNegative val="0"/>
          <c:dLbls>
            <c:showLegendKey val="0"/>
            <c:showVal val="1"/>
            <c:showCatName val="0"/>
            <c:showSerName val="0"/>
            <c:showPercent val="0"/>
            <c:showBubbleSize val="0"/>
            <c:showLeaderLines val="0"/>
          </c:dLbls>
          <c:cat>
            <c:strRef>
              <c:f>Sheet1!$A$2:$A$5</c:f>
              <c:strCache>
                <c:ptCount val="4"/>
                <c:pt idx="0">
                  <c:v>Lowest Poverty Schools</c:v>
                </c:pt>
                <c:pt idx="1">
                  <c:v>Second Quartile</c:v>
                </c:pt>
                <c:pt idx="2">
                  <c:v>Third Quartile</c:v>
                </c:pt>
                <c:pt idx="3">
                  <c:v>Highest Poverty Schools</c:v>
                </c:pt>
              </c:strCache>
            </c:strRef>
          </c:cat>
          <c:val>
            <c:numRef>
              <c:f>Sheet1!$B$2:$B$5</c:f>
              <c:numCache>
                <c:formatCode>General</c:formatCode>
                <c:ptCount val="4"/>
                <c:pt idx="0">
                  <c:v>73</c:v>
                </c:pt>
                <c:pt idx="1">
                  <c:v>71</c:v>
                </c:pt>
                <c:pt idx="2">
                  <c:v>69</c:v>
                </c:pt>
                <c:pt idx="3">
                  <c:v>68</c:v>
                </c:pt>
              </c:numCache>
            </c:numRef>
          </c:val>
        </c:ser>
        <c:dLbls>
          <c:showLegendKey val="0"/>
          <c:showVal val="0"/>
          <c:showCatName val="0"/>
          <c:showSerName val="0"/>
          <c:showPercent val="0"/>
          <c:showBubbleSize val="0"/>
        </c:dLbls>
        <c:gapWidth val="150"/>
        <c:axId val="43263872"/>
        <c:axId val="43286912"/>
      </c:barChart>
      <c:catAx>
        <c:axId val="43263872"/>
        <c:scaling>
          <c:orientation val="minMax"/>
        </c:scaling>
        <c:delete val="0"/>
        <c:axPos val="b"/>
        <c:title>
          <c:tx>
            <c:rich>
              <a:bodyPr/>
              <a:lstStyle/>
              <a:p>
                <a:pPr>
                  <a:defRPr/>
                </a:pPr>
                <a:r>
                  <a:rPr lang="en-US" sz="1800" b="1" i="0" baseline="0" dirty="0" smtClean="0">
                    <a:effectLst/>
                  </a:rPr>
                  <a:t>Quartile of Schools Based on Percentage of Students Eligible for Free/Reduced-Price Lunch</a:t>
                </a:r>
                <a:endParaRPr lang="en-US" dirty="0">
                  <a:effectLst/>
                </a:endParaRPr>
              </a:p>
            </c:rich>
          </c:tx>
          <c:overlay val="0"/>
        </c:title>
        <c:numFmt formatCode="General" sourceLinked="1"/>
        <c:majorTickMark val="out"/>
        <c:minorTickMark val="none"/>
        <c:tickLblPos val="nextTo"/>
        <c:txPr>
          <a:bodyPr/>
          <a:lstStyle/>
          <a:p>
            <a:pPr>
              <a:defRPr sz="1800"/>
            </a:pPr>
            <a:endParaRPr lang="en-US"/>
          </a:p>
        </c:txPr>
        <c:crossAx val="43286912"/>
        <c:crosses val="autoZero"/>
        <c:auto val="1"/>
        <c:lblAlgn val="ctr"/>
        <c:lblOffset val="100"/>
        <c:noMultiLvlLbl val="0"/>
      </c:catAx>
      <c:valAx>
        <c:axId val="43286912"/>
        <c:scaling>
          <c:orientation val="minMax"/>
          <c:max val="100"/>
          <c:min val="0"/>
        </c:scaling>
        <c:delete val="0"/>
        <c:axPos val="l"/>
        <c:title>
          <c:tx>
            <c:rich>
              <a:bodyPr rot="-5400000" vert="horz"/>
              <a:lstStyle/>
              <a:p>
                <a:pPr>
                  <a:defRPr/>
                </a:pPr>
                <a:r>
                  <a:rPr lang="en-US" dirty="0" smtClean="0"/>
                  <a:t>Class Mean Score</a:t>
                </a:r>
                <a:endParaRPr lang="en-US" dirty="0"/>
              </a:p>
            </c:rich>
          </c:tx>
          <c:overlay val="0"/>
        </c:title>
        <c:numFmt formatCode="General" sourceLinked="1"/>
        <c:majorTickMark val="out"/>
        <c:minorTickMark val="none"/>
        <c:tickLblPos val="nextTo"/>
        <c:crossAx val="4326387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Houghton Mifflin Harcourt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35</c:v>
                </c:pt>
                <c:pt idx="1">
                  <c:v>41</c:v>
                </c:pt>
                <c:pt idx="2">
                  <c:v>35</c:v>
                </c:pt>
              </c:numCache>
            </c:numRef>
          </c:val>
        </c:ser>
        <c:ser>
          <c:idx val="1"/>
          <c:order val="1"/>
          <c:tx>
            <c:strRef>
              <c:f>Sheet1!$C$1</c:f>
              <c:strCache>
                <c:ptCount val="1"/>
                <c:pt idx="0">
                  <c:v>Pearson</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33</c:v>
                </c:pt>
                <c:pt idx="1">
                  <c:v>26</c:v>
                </c:pt>
                <c:pt idx="2">
                  <c:v>30</c:v>
                </c:pt>
              </c:numCache>
            </c:numRef>
          </c:val>
        </c:ser>
        <c:ser>
          <c:idx val="2"/>
          <c:order val="2"/>
          <c:tx>
            <c:strRef>
              <c:f>Sheet1!$D$1</c:f>
              <c:strCache>
                <c:ptCount val="1"/>
                <c:pt idx="0">
                  <c:v>McGraw-Hill</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29</c:v>
                </c:pt>
                <c:pt idx="1">
                  <c:v>28</c:v>
                </c:pt>
                <c:pt idx="2">
                  <c:v>18</c:v>
                </c:pt>
              </c:numCache>
            </c:numRef>
          </c:val>
        </c:ser>
        <c:dLbls>
          <c:showLegendKey val="0"/>
          <c:showVal val="0"/>
          <c:showCatName val="0"/>
          <c:showSerName val="0"/>
          <c:showPercent val="0"/>
          <c:showBubbleSize val="0"/>
        </c:dLbls>
        <c:gapWidth val="150"/>
        <c:axId val="34378880"/>
        <c:axId val="34380800"/>
      </c:barChart>
      <c:catAx>
        <c:axId val="34378880"/>
        <c:scaling>
          <c:orientation val="minMax"/>
        </c:scaling>
        <c:delete val="0"/>
        <c:axPos val="b"/>
        <c:numFmt formatCode="General" sourceLinked="1"/>
        <c:majorTickMark val="out"/>
        <c:minorTickMark val="none"/>
        <c:tickLblPos val="nextTo"/>
        <c:txPr>
          <a:bodyPr/>
          <a:lstStyle/>
          <a:p>
            <a:pPr>
              <a:defRPr sz="1800"/>
            </a:pPr>
            <a:endParaRPr lang="en-US"/>
          </a:p>
        </c:txPr>
        <c:crossAx val="34380800"/>
        <c:crosses val="autoZero"/>
        <c:auto val="1"/>
        <c:lblAlgn val="ctr"/>
        <c:lblOffset val="100"/>
        <c:noMultiLvlLbl val="0"/>
      </c:catAx>
      <c:valAx>
        <c:axId val="34380800"/>
        <c:scaling>
          <c:orientation val="minMax"/>
          <c:max val="60"/>
        </c:scaling>
        <c:delete val="0"/>
        <c:axPos val="l"/>
        <c:title>
          <c:tx>
            <c:rich>
              <a:bodyPr rot="-540000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4378880"/>
        <c:crosses val="autoZero"/>
        <c:crossBetween val="between"/>
        <c:majorUnit val="20"/>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2006 or earlier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30</c:v>
                </c:pt>
                <c:pt idx="1">
                  <c:v>40</c:v>
                </c:pt>
                <c:pt idx="2">
                  <c:v>52</c:v>
                </c:pt>
              </c:numCache>
            </c:numRef>
          </c:val>
        </c:ser>
        <c:ser>
          <c:idx val="1"/>
          <c:order val="1"/>
          <c:tx>
            <c:strRef>
              <c:f>Sheet1!$C$1</c:f>
              <c:strCache>
                <c:ptCount val="1"/>
                <c:pt idx="0">
                  <c:v>2007–2009</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52</c:v>
                </c:pt>
                <c:pt idx="1">
                  <c:v>44</c:v>
                </c:pt>
                <c:pt idx="2">
                  <c:v>33</c:v>
                </c:pt>
              </c:numCache>
            </c:numRef>
          </c:val>
        </c:ser>
        <c:ser>
          <c:idx val="2"/>
          <c:order val="2"/>
          <c:tx>
            <c:strRef>
              <c:f>Sheet1!$D$1</c:f>
              <c:strCache>
                <c:ptCount val="1"/>
                <c:pt idx="0">
                  <c:v>2010–2012</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18</c:v>
                </c:pt>
                <c:pt idx="1">
                  <c:v>16</c:v>
                </c:pt>
                <c:pt idx="2">
                  <c:v>15</c:v>
                </c:pt>
              </c:numCache>
            </c:numRef>
          </c:val>
        </c:ser>
        <c:dLbls>
          <c:showLegendKey val="0"/>
          <c:showVal val="0"/>
          <c:showCatName val="0"/>
          <c:showSerName val="0"/>
          <c:showPercent val="0"/>
          <c:showBubbleSize val="0"/>
        </c:dLbls>
        <c:gapWidth val="150"/>
        <c:axId val="34737536"/>
        <c:axId val="34759808"/>
      </c:barChart>
      <c:catAx>
        <c:axId val="34737536"/>
        <c:scaling>
          <c:orientation val="minMax"/>
        </c:scaling>
        <c:delete val="0"/>
        <c:axPos val="b"/>
        <c:numFmt formatCode="General" sourceLinked="1"/>
        <c:majorTickMark val="out"/>
        <c:minorTickMark val="none"/>
        <c:tickLblPos val="nextTo"/>
        <c:txPr>
          <a:bodyPr/>
          <a:lstStyle/>
          <a:p>
            <a:pPr>
              <a:defRPr sz="1800"/>
            </a:pPr>
            <a:endParaRPr lang="en-US"/>
          </a:p>
        </c:txPr>
        <c:crossAx val="34759808"/>
        <c:crosses val="autoZero"/>
        <c:auto val="1"/>
        <c:lblAlgn val="ctr"/>
        <c:lblOffset val="100"/>
        <c:noMultiLvlLbl val="0"/>
      </c:catAx>
      <c:valAx>
        <c:axId val="34759808"/>
        <c:scaling>
          <c:orientation val="minMax"/>
        </c:scaling>
        <c:delete val="0"/>
        <c:axPos val="l"/>
        <c:title>
          <c:tx>
            <c:rich>
              <a:bodyPr rot="-540000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4737536"/>
        <c:crosses val="autoZero"/>
        <c:crossBetween val="between"/>
        <c:majorUnit val="20"/>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Poor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5</c:v>
                </c:pt>
                <c:pt idx="1">
                  <c:v>6</c:v>
                </c:pt>
                <c:pt idx="2">
                  <c:v>5</c:v>
                </c:pt>
              </c:numCache>
            </c:numRef>
          </c:val>
        </c:ser>
        <c:ser>
          <c:idx val="1"/>
          <c:order val="1"/>
          <c:tx>
            <c:strRef>
              <c:f>Sheet1!$C$1</c:f>
              <c:strCache>
                <c:ptCount val="1"/>
                <c:pt idx="0">
                  <c:v>Fair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20</c:v>
                </c:pt>
                <c:pt idx="1">
                  <c:v>19</c:v>
                </c:pt>
                <c:pt idx="2">
                  <c:v>16</c:v>
                </c:pt>
              </c:numCache>
            </c:numRef>
          </c:val>
        </c:ser>
        <c:ser>
          <c:idx val="2"/>
          <c:order val="2"/>
          <c:tx>
            <c:strRef>
              <c:f>Sheet1!$D$1</c:f>
              <c:strCache>
                <c:ptCount val="1"/>
                <c:pt idx="0">
                  <c:v>Good</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38</c:v>
                </c:pt>
                <c:pt idx="1">
                  <c:v>34</c:v>
                </c:pt>
                <c:pt idx="2">
                  <c:v>33</c:v>
                </c:pt>
              </c:numCache>
            </c:numRef>
          </c:val>
        </c:ser>
        <c:ser>
          <c:idx val="3"/>
          <c:order val="3"/>
          <c:tx>
            <c:strRef>
              <c:f>Sheet1!$E$1</c:f>
              <c:strCache>
                <c:ptCount val="1"/>
                <c:pt idx="0">
                  <c:v>Very Good</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38</c:v>
                </c:pt>
                <c:pt idx="1">
                  <c:v>41</c:v>
                </c:pt>
                <c:pt idx="2">
                  <c:v>45</c:v>
                </c:pt>
              </c:numCache>
            </c:numRef>
          </c:val>
        </c:ser>
        <c:dLbls>
          <c:showLegendKey val="0"/>
          <c:showVal val="0"/>
          <c:showCatName val="0"/>
          <c:showSerName val="0"/>
          <c:showPercent val="0"/>
          <c:showBubbleSize val="0"/>
        </c:dLbls>
        <c:gapWidth val="150"/>
        <c:axId val="34850304"/>
        <c:axId val="34851840"/>
      </c:barChart>
      <c:catAx>
        <c:axId val="34850304"/>
        <c:scaling>
          <c:orientation val="minMax"/>
        </c:scaling>
        <c:delete val="0"/>
        <c:axPos val="b"/>
        <c:numFmt formatCode="General" sourceLinked="1"/>
        <c:majorTickMark val="out"/>
        <c:minorTickMark val="none"/>
        <c:tickLblPos val="nextTo"/>
        <c:txPr>
          <a:bodyPr/>
          <a:lstStyle/>
          <a:p>
            <a:pPr>
              <a:defRPr sz="1800"/>
            </a:pPr>
            <a:endParaRPr lang="en-US"/>
          </a:p>
        </c:txPr>
        <c:crossAx val="34851840"/>
        <c:crosses val="autoZero"/>
        <c:auto val="1"/>
        <c:lblAlgn val="ctr"/>
        <c:lblOffset val="100"/>
        <c:noMultiLvlLbl val="0"/>
      </c:catAx>
      <c:valAx>
        <c:axId val="34851840"/>
        <c:scaling>
          <c:orientation val="minMax"/>
        </c:scaling>
        <c:delete val="0"/>
        <c:axPos val="l"/>
        <c:title>
          <c:tx>
            <c:rich>
              <a:bodyPr rot="-540000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4850304"/>
        <c:crosses val="autoZero"/>
        <c:crossBetween val="between"/>
        <c:majorUnit val="20"/>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&lt;25 percent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2</c:v>
                </c:pt>
                <c:pt idx="1">
                  <c:v>2</c:v>
                </c:pt>
                <c:pt idx="2">
                  <c:v>1</c:v>
                </c:pt>
              </c:numCache>
            </c:numRef>
          </c:val>
        </c:ser>
        <c:ser>
          <c:idx val="1"/>
          <c:order val="1"/>
          <c:tx>
            <c:strRef>
              <c:f>Sheet1!$C$1</c:f>
              <c:strCache>
                <c:ptCount val="1"/>
                <c:pt idx="0">
                  <c:v>25–49 percent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5</c:v>
                </c:pt>
                <c:pt idx="1">
                  <c:v>7</c:v>
                </c:pt>
                <c:pt idx="2">
                  <c:v>7</c:v>
                </c:pt>
              </c:numCache>
            </c:numRef>
          </c:val>
        </c:ser>
        <c:ser>
          <c:idx val="2"/>
          <c:order val="2"/>
          <c:tx>
            <c:strRef>
              <c:f>Sheet1!$D$1</c:f>
              <c:strCache>
                <c:ptCount val="1"/>
                <c:pt idx="0">
                  <c:v>50–74 percent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13</c:v>
                </c:pt>
                <c:pt idx="1">
                  <c:v>22</c:v>
                </c:pt>
                <c:pt idx="2">
                  <c:v>25</c:v>
                </c:pt>
              </c:numCache>
            </c:numRef>
          </c:val>
        </c:ser>
        <c:ser>
          <c:idx val="3"/>
          <c:order val="3"/>
          <c:tx>
            <c:strRef>
              <c:f>Sheet1!$E$1</c:f>
              <c:strCache>
                <c:ptCount val="1"/>
                <c:pt idx="0">
                  <c:v>75–100 percent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81</c:v>
                </c:pt>
                <c:pt idx="1">
                  <c:v>69</c:v>
                </c:pt>
                <c:pt idx="2">
                  <c:v>67</c:v>
                </c:pt>
              </c:numCache>
            </c:numRef>
          </c:val>
        </c:ser>
        <c:dLbls>
          <c:showLegendKey val="0"/>
          <c:showVal val="0"/>
          <c:showCatName val="0"/>
          <c:showSerName val="0"/>
          <c:showPercent val="0"/>
          <c:showBubbleSize val="0"/>
        </c:dLbls>
        <c:gapWidth val="150"/>
        <c:axId val="35428224"/>
        <c:axId val="35438592"/>
      </c:barChart>
      <c:catAx>
        <c:axId val="35428224"/>
        <c:scaling>
          <c:orientation val="minMax"/>
        </c:scaling>
        <c:delete val="0"/>
        <c:axPos val="b"/>
        <c:numFmt formatCode="General" sourceLinked="1"/>
        <c:majorTickMark val="out"/>
        <c:minorTickMark val="none"/>
        <c:tickLblPos val="nextTo"/>
        <c:txPr>
          <a:bodyPr/>
          <a:lstStyle/>
          <a:p>
            <a:pPr>
              <a:defRPr sz="1800"/>
            </a:pPr>
            <a:endParaRPr lang="en-US"/>
          </a:p>
        </c:txPr>
        <c:crossAx val="35438592"/>
        <c:crosses val="autoZero"/>
        <c:auto val="1"/>
        <c:lblAlgn val="ctr"/>
        <c:lblOffset val="100"/>
        <c:noMultiLvlLbl val="0"/>
      </c:catAx>
      <c:valAx>
        <c:axId val="35438592"/>
        <c:scaling>
          <c:orientation val="minMax"/>
        </c:scaling>
        <c:delete val="0"/>
        <c:axPos val="l"/>
        <c:title>
          <c:tx>
            <c:rich>
              <a:bodyPr rot="-540000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5428224"/>
        <c:crosses val="autoZero"/>
        <c:crossBetween val="between"/>
        <c:majorUnit val="20"/>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&lt;25 percent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4</c:v>
                </c:pt>
                <c:pt idx="1">
                  <c:v>14</c:v>
                </c:pt>
                <c:pt idx="2">
                  <c:v>21</c:v>
                </c:pt>
              </c:numCache>
            </c:numRef>
          </c:val>
        </c:ser>
        <c:ser>
          <c:idx val="1"/>
          <c:order val="1"/>
          <c:tx>
            <c:strRef>
              <c:f>Sheet1!$C$1</c:f>
              <c:strCache>
                <c:ptCount val="1"/>
                <c:pt idx="0">
                  <c:v>25–49 percent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12</c:v>
                </c:pt>
                <c:pt idx="1">
                  <c:v>14</c:v>
                </c:pt>
                <c:pt idx="2">
                  <c:v>14</c:v>
                </c:pt>
              </c:numCache>
            </c:numRef>
          </c:val>
        </c:ser>
        <c:ser>
          <c:idx val="2"/>
          <c:order val="2"/>
          <c:tx>
            <c:strRef>
              <c:f>Sheet1!$D$1</c:f>
              <c:strCache>
                <c:ptCount val="1"/>
                <c:pt idx="0">
                  <c:v>50–74 percent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20</c:v>
                </c:pt>
                <c:pt idx="1">
                  <c:v>23</c:v>
                </c:pt>
                <c:pt idx="2">
                  <c:v>20</c:v>
                </c:pt>
              </c:numCache>
            </c:numRef>
          </c:val>
        </c:ser>
        <c:ser>
          <c:idx val="3"/>
          <c:order val="3"/>
          <c:tx>
            <c:strRef>
              <c:f>Sheet1!$E$1</c:f>
              <c:strCache>
                <c:ptCount val="1"/>
                <c:pt idx="0">
                  <c:v>75–100 percent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64</c:v>
                </c:pt>
                <c:pt idx="1">
                  <c:v>49</c:v>
                </c:pt>
                <c:pt idx="2">
                  <c:v>45</c:v>
                </c:pt>
              </c:numCache>
            </c:numRef>
          </c:val>
        </c:ser>
        <c:dLbls>
          <c:showLegendKey val="0"/>
          <c:showVal val="0"/>
          <c:showCatName val="0"/>
          <c:showSerName val="0"/>
          <c:showPercent val="0"/>
          <c:showBubbleSize val="0"/>
        </c:dLbls>
        <c:gapWidth val="150"/>
        <c:axId val="34923648"/>
        <c:axId val="34925184"/>
      </c:barChart>
      <c:catAx>
        <c:axId val="34923648"/>
        <c:scaling>
          <c:orientation val="minMax"/>
        </c:scaling>
        <c:delete val="0"/>
        <c:axPos val="b"/>
        <c:numFmt formatCode="General" sourceLinked="1"/>
        <c:majorTickMark val="out"/>
        <c:minorTickMark val="none"/>
        <c:tickLblPos val="nextTo"/>
        <c:txPr>
          <a:bodyPr/>
          <a:lstStyle/>
          <a:p>
            <a:pPr>
              <a:defRPr sz="1800"/>
            </a:pPr>
            <a:endParaRPr lang="en-US"/>
          </a:p>
        </c:txPr>
        <c:crossAx val="34925184"/>
        <c:crosses val="autoZero"/>
        <c:auto val="1"/>
        <c:lblAlgn val="ctr"/>
        <c:lblOffset val="100"/>
        <c:noMultiLvlLbl val="0"/>
      </c:catAx>
      <c:valAx>
        <c:axId val="34925184"/>
        <c:scaling>
          <c:orientation val="minMax"/>
        </c:scaling>
        <c:delete val="0"/>
        <c:axPos val="l"/>
        <c:title>
          <c:tx>
            <c:rich>
              <a:bodyPr rot="-540000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4923648"/>
        <c:crosses val="autoZero"/>
        <c:crossBetween val="between"/>
        <c:majorUnit val="20"/>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Used activities to supplement textbook</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62</c:v>
                </c:pt>
                <c:pt idx="1">
                  <c:v>68</c:v>
                </c:pt>
                <c:pt idx="2">
                  <c:v>56</c:v>
                </c:pt>
              </c:numCache>
            </c:numRef>
          </c:val>
        </c:ser>
        <c:ser>
          <c:idx val="1"/>
          <c:order val="1"/>
          <c:tx>
            <c:strRef>
              <c:f>Sheet1!$C$1</c:f>
              <c:strCache>
                <c:ptCount val="1"/>
                <c:pt idx="0">
                  <c:v>Used textbook to guide the overall structure/content of unit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81</c:v>
                </c:pt>
                <c:pt idx="1">
                  <c:v>71</c:v>
                </c:pt>
                <c:pt idx="2">
                  <c:v>74</c:v>
                </c:pt>
              </c:numCache>
            </c:numRef>
          </c:val>
        </c:ser>
        <c:ser>
          <c:idx val="2"/>
          <c:order val="2"/>
          <c:tx>
            <c:strRef>
              <c:f>Sheet1!$D$1</c:f>
              <c:strCache>
                <c:ptCount val="1"/>
                <c:pt idx="0">
                  <c:v>Picked important material and skipped the rest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43</c:v>
                </c:pt>
                <c:pt idx="1">
                  <c:v>51</c:v>
                </c:pt>
                <c:pt idx="2">
                  <c:v>52</c:v>
                </c:pt>
              </c:numCache>
            </c:numRef>
          </c:val>
        </c:ser>
        <c:ser>
          <c:idx val="3"/>
          <c:order val="3"/>
          <c:tx>
            <c:strRef>
              <c:f>Sheet1!$E$1</c:f>
              <c:strCache>
                <c:ptCount val="1"/>
                <c:pt idx="0">
                  <c:v>Followed textbook to guide the detailed structure/content of unit</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74</c:v>
                </c:pt>
                <c:pt idx="1">
                  <c:v>56</c:v>
                </c:pt>
                <c:pt idx="2">
                  <c:v>57</c:v>
                </c:pt>
              </c:numCache>
            </c:numRef>
          </c:val>
        </c:ser>
        <c:dLbls>
          <c:showLegendKey val="0"/>
          <c:showVal val="0"/>
          <c:showCatName val="0"/>
          <c:showSerName val="0"/>
          <c:showPercent val="0"/>
          <c:showBubbleSize val="0"/>
        </c:dLbls>
        <c:gapWidth val="150"/>
        <c:axId val="35687040"/>
        <c:axId val="35692928"/>
      </c:barChart>
      <c:catAx>
        <c:axId val="35687040"/>
        <c:scaling>
          <c:orientation val="minMax"/>
        </c:scaling>
        <c:delete val="0"/>
        <c:axPos val="b"/>
        <c:numFmt formatCode="General" sourceLinked="1"/>
        <c:majorTickMark val="out"/>
        <c:minorTickMark val="none"/>
        <c:tickLblPos val="nextTo"/>
        <c:txPr>
          <a:bodyPr/>
          <a:lstStyle/>
          <a:p>
            <a:pPr>
              <a:defRPr sz="1800"/>
            </a:pPr>
            <a:endParaRPr lang="en-US"/>
          </a:p>
        </c:txPr>
        <c:crossAx val="35692928"/>
        <c:crosses val="autoZero"/>
        <c:auto val="1"/>
        <c:lblAlgn val="ctr"/>
        <c:lblOffset val="100"/>
        <c:noMultiLvlLbl val="0"/>
      </c:catAx>
      <c:valAx>
        <c:axId val="35692928"/>
        <c:scaling>
          <c:orientation val="minMax"/>
        </c:scaling>
        <c:delete val="0"/>
        <c:axPos val="l"/>
        <c:title>
          <c:tx>
            <c:rich>
              <a:bodyPr rot="-540000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5687040"/>
        <c:crosses val="autoZero"/>
        <c:crossBetween val="between"/>
        <c:majorUnit val="20"/>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Classes</c:v>
                </c:pt>
              </c:strCache>
            </c:strRef>
          </c:tx>
          <c:invertIfNegative val="0"/>
          <c:dLbls>
            <c:showLegendKey val="0"/>
            <c:showVal val="1"/>
            <c:showCatName val="0"/>
            <c:showSerName val="0"/>
            <c:showPercent val="0"/>
            <c:showBubbleSize val="0"/>
            <c:showLeaderLines val="0"/>
          </c:dLbls>
          <c:cat>
            <c:strRef>
              <c:f>Sheet1!$A$2:$A$6</c:f>
              <c:strCache>
                <c:ptCount val="5"/>
                <c:pt idx="0">
                  <c:v>Did not have materials needed to implement skipped activities</c:v>
                </c:pt>
                <c:pt idx="1">
                  <c:v>Skipped activities were too difficult for students</c:v>
                </c:pt>
                <c:pt idx="2">
                  <c:v>Mathematical ideas skipped are not included in current curriculum</c:v>
                </c:pt>
                <c:pt idx="3">
                  <c:v>Students already knew or were able to learn content without skipped activities</c:v>
                </c:pt>
                <c:pt idx="4">
                  <c:v>Have different activities that work better than skipped ones</c:v>
                </c:pt>
              </c:strCache>
            </c:strRef>
          </c:cat>
          <c:val>
            <c:numRef>
              <c:f>Sheet1!$B$2:$B$6</c:f>
              <c:numCache>
                <c:formatCode>General</c:formatCode>
                <c:ptCount val="5"/>
                <c:pt idx="0">
                  <c:v>29</c:v>
                </c:pt>
                <c:pt idx="1">
                  <c:v>31</c:v>
                </c:pt>
                <c:pt idx="2">
                  <c:v>68</c:v>
                </c:pt>
                <c:pt idx="3">
                  <c:v>71</c:v>
                </c:pt>
                <c:pt idx="4">
                  <c:v>78</c:v>
                </c:pt>
              </c:numCache>
            </c:numRef>
          </c:val>
        </c:ser>
        <c:dLbls>
          <c:showLegendKey val="0"/>
          <c:showVal val="0"/>
          <c:showCatName val="0"/>
          <c:showSerName val="0"/>
          <c:showPercent val="0"/>
          <c:showBubbleSize val="0"/>
        </c:dLbls>
        <c:gapWidth val="150"/>
        <c:axId val="35627776"/>
        <c:axId val="35629312"/>
      </c:barChart>
      <c:catAx>
        <c:axId val="35627776"/>
        <c:scaling>
          <c:orientation val="minMax"/>
        </c:scaling>
        <c:delete val="0"/>
        <c:axPos val="l"/>
        <c:numFmt formatCode="General" sourceLinked="1"/>
        <c:majorTickMark val="out"/>
        <c:minorTickMark val="none"/>
        <c:tickLblPos val="nextTo"/>
        <c:txPr>
          <a:bodyPr/>
          <a:lstStyle/>
          <a:p>
            <a:pPr>
              <a:defRPr sz="1800"/>
            </a:pPr>
            <a:endParaRPr lang="en-US"/>
          </a:p>
        </c:txPr>
        <c:crossAx val="35629312"/>
        <c:crosses val="autoZero"/>
        <c:auto val="1"/>
        <c:lblAlgn val="ctr"/>
        <c:lblOffset val="100"/>
        <c:noMultiLvlLbl val="0"/>
      </c:catAx>
      <c:valAx>
        <c:axId val="35629312"/>
        <c:scaling>
          <c:orientation val="minMax"/>
        </c:scaling>
        <c:delete val="0"/>
        <c:axPos val="b"/>
        <c:title>
          <c:tx>
            <c:rich>
              <a:bodyPr rot="0" vert="horz"/>
              <a:lstStyle/>
              <a:p>
                <a:pPr>
                  <a:defRPr/>
                </a:pPr>
                <a:r>
                  <a:rPr lang="en-US" dirty="0" smtClean="0"/>
                  <a:t>Percent of Classes</a:t>
                </a:r>
                <a:endParaRPr lang="en-US" dirty="0"/>
              </a:p>
            </c:rich>
          </c:tx>
          <c:overlay val="0"/>
        </c:title>
        <c:numFmt formatCode="General" sourceLinked="1"/>
        <c:majorTickMark val="out"/>
        <c:minorTickMark val="none"/>
        <c:tickLblPos val="nextTo"/>
        <c:crossAx val="356277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74AE5F2-38F0-4161-A02D-49DCF1F922AF}" type="datetimeFigureOut">
              <a:rPr lang="en-US" smtClean="0"/>
              <a:t>1/30/2014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A1DC161-4BB5-4C05-9931-F9914991EDB0}" type="slidenum">
              <a:rPr lang="en-US" smtClean="0"/>
              <a:t>‹#›</a:t>
            </a:fld>
            <a:endParaRPr lang="en-US"/>
          </a:p>
        </p:txBody>
      </p:sp>
    </p:spTree>
    <p:extLst>
      <p:ext uri="{BB962C8B-B14F-4D97-AF65-F5344CB8AC3E}">
        <p14:creationId xmlns:p14="http://schemas.microsoft.com/office/powerpoint/2010/main" val="1468033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C016DBB-9F94-46C6-A36F-94DB45953E03}" type="datetimeFigureOut">
              <a:rPr lang="en-US" smtClean="0"/>
              <a:t>1/30/2014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B8A4DB-74D9-4B43-9EFB-8340370A0D69}" type="slidenum">
              <a:rPr lang="en-US" smtClean="0"/>
              <a:t>‹#›</a:t>
            </a:fld>
            <a:endParaRPr lang="en-US"/>
          </a:p>
        </p:txBody>
      </p:sp>
    </p:spTree>
    <p:extLst>
      <p:ext uri="{BB962C8B-B14F-4D97-AF65-F5344CB8AC3E}">
        <p14:creationId xmlns:p14="http://schemas.microsoft.com/office/powerpoint/2010/main" val="3301644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1</a:t>
            </a:fld>
            <a:endParaRPr lang="en-US"/>
          </a:p>
        </p:txBody>
      </p:sp>
    </p:spTree>
    <p:extLst>
      <p:ext uri="{BB962C8B-B14F-4D97-AF65-F5344CB8AC3E}">
        <p14:creationId xmlns:p14="http://schemas.microsoft.com/office/powerpoint/2010/main" val="4149226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6.8,</a:t>
            </a:r>
            <a:r>
              <a:rPr lang="en-US" baseline="0" dirty="0" smtClean="0"/>
              <a:t> </a:t>
            </a:r>
            <a:r>
              <a:rPr lang="en-US" dirty="0" smtClean="0"/>
              <a:t>p.</a:t>
            </a:r>
            <a:r>
              <a:rPr lang="en-US" baseline="0" dirty="0" smtClean="0"/>
              <a:t> 96 in Technical Report</a:t>
            </a:r>
          </a:p>
          <a:p>
            <a:endParaRPr lang="en-US" b="1" dirty="0" smtClean="0"/>
          </a:p>
          <a:p>
            <a:pPr defTabSz="931774">
              <a:defRPr/>
            </a:pPr>
            <a:r>
              <a:rPr lang="en-US" b="1" dirty="0" smtClean="0"/>
              <a:t>This slide shows data from individual</a:t>
            </a:r>
            <a:r>
              <a:rPr lang="en-US" b="1" baseline="0" dirty="0" smtClean="0"/>
              <a:t> items. </a:t>
            </a:r>
          </a:p>
          <a:p>
            <a:endParaRPr lang="en-US" b="1" dirty="0" smtClean="0"/>
          </a:p>
          <a:p>
            <a:r>
              <a:rPr lang="en-US" dirty="0" smtClean="0"/>
              <a:t>Mathematics</a:t>
            </a:r>
            <a:r>
              <a:rPr lang="en-US" baseline="0" dirty="0" smtClean="0"/>
              <a:t> </a:t>
            </a:r>
            <a:r>
              <a:rPr lang="en-US" dirty="0" smtClean="0"/>
              <a:t>Teacher</a:t>
            </a:r>
            <a:r>
              <a:rPr lang="en-US" baseline="0" dirty="0" smtClean="0"/>
              <a:t> Questionnaire</a:t>
            </a:r>
            <a:endParaRPr lang="en-US" dirty="0" smtClean="0"/>
          </a:p>
          <a:p>
            <a:pPr defTabSz="931774">
              <a:defRPr/>
            </a:pPr>
            <a:r>
              <a:rPr lang="en-US" dirty="0"/>
              <a:t>Q41. Please indicate the title, author, most recent copyright year, and ISBN code of the textbook/program used by the students in this class.  </a:t>
            </a:r>
          </a:p>
          <a:p>
            <a:pPr marL="174708" indent="-174708">
              <a:buFont typeface="Arial" panose="020B0604020202020204" pitchFamily="34" charset="0"/>
              <a:buChar char="•"/>
            </a:pPr>
            <a:r>
              <a:rPr lang="en-US" dirty="0"/>
              <a:t>The 10- or 13-character ISBN code can be found on the copyright page and/or the back cover of the </a:t>
            </a:r>
            <a:r>
              <a:rPr lang="en-US" dirty="0" smtClean="0"/>
              <a:t>textbook/program. </a:t>
            </a:r>
            <a:endParaRPr lang="en-US" dirty="0"/>
          </a:p>
          <a:p>
            <a:pPr marL="174708" indent="-174708">
              <a:buFont typeface="Arial" panose="020B0604020202020204" pitchFamily="34" charset="0"/>
              <a:buChar char="•"/>
            </a:pPr>
            <a:r>
              <a:rPr lang="en-US" dirty="0"/>
              <a:t>Do not include the dashes when entering the ISBN.</a:t>
            </a:r>
          </a:p>
          <a:p>
            <a:pPr marL="174708" indent="-174708">
              <a:buFont typeface="Arial" panose="020B0604020202020204" pitchFamily="34" charset="0"/>
              <a:buChar char="•"/>
            </a:pPr>
            <a:r>
              <a:rPr lang="en-US" dirty="0"/>
              <a:t>An example of the location of the ISBN is shown to the right.</a:t>
            </a:r>
          </a:p>
          <a:p>
            <a:pPr lvl="1"/>
            <a:r>
              <a:rPr lang="en-US" b="0" strike="sngStrike" dirty="0" smtClean="0"/>
              <a:t>Title: ____</a:t>
            </a:r>
          </a:p>
          <a:p>
            <a:pPr marL="465887" lvl="1" defTabSz="931774">
              <a:defRPr/>
            </a:pPr>
            <a:r>
              <a:rPr lang="en-US" b="0" strike="sngStrike" dirty="0" smtClean="0"/>
              <a:t>First </a:t>
            </a:r>
            <a:r>
              <a:rPr lang="en-US" b="0" strike="sngStrike" dirty="0"/>
              <a:t>Author: </a:t>
            </a:r>
            <a:r>
              <a:rPr lang="en-US" b="0" strike="sngStrike" dirty="0" smtClean="0"/>
              <a:t>____</a:t>
            </a:r>
            <a:endParaRPr lang="en-US" b="0" strike="sngStrike" dirty="0"/>
          </a:p>
          <a:p>
            <a:pPr marL="465887" lvl="1" defTabSz="931774">
              <a:defRPr/>
            </a:pPr>
            <a:r>
              <a:rPr lang="en-US" b="0" dirty="0"/>
              <a:t>Year: </a:t>
            </a:r>
            <a:r>
              <a:rPr lang="en-US" b="0" dirty="0" smtClean="0"/>
              <a:t>____</a:t>
            </a:r>
            <a:endParaRPr lang="en-US" b="0" dirty="0"/>
          </a:p>
          <a:p>
            <a:pPr marL="465887" lvl="1" defTabSz="931774">
              <a:defRPr/>
            </a:pPr>
            <a:r>
              <a:rPr lang="en-US" b="0" strike="sngStrike" dirty="0"/>
              <a:t>ISBN: </a:t>
            </a:r>
            <a:r>
              <a:rPr lang="en-US" b="0" strike="sngStrike" dirty="0" smtClean="0"/>
              <a:t>____</a:t>
            </a:r>
            <a:endParaRPr lang="en-US" b="0" strike="sngStrike" dirty="0"/>
          </a:p>
          <a:p>
            <a:endParaRPr lang="en-US" baseline="0" dirty="0" smtClean="0"/>
          </a:p>
          <a:p>
            <a:pPr defTabSz="931774">
              <a:defRPr/>
            </a:pPr>
            <a:r>
              <a:rPr lang="en-US" dirty="0"/>
              <a:t>Q42. Please indicate the title, author, most recent copyright year, and ISBN code of the commercially-published textbook/program used most often by the students in this class. </a:t>
            </a:r>
          </a:p>
          <a:p>
            <a:pPr lvl="1"/>
            <a:r>
              <a:rPr lang="en-US" b="0" strike="sngStrike" dirty="0"/>
              <a:t>Title: </a:t>
            </a:r>
            <a:r>
              <a:rPr lang="en-US" b="0" strike="sngStrike" dirty="0" smtClean="0"/>
              <a:t>____</a:t>
            </a:r>
            <a:endParaRPr lang="en-US" b="0" strike="sngStrike" dirty="0"/>
          </a:p>
          <a:p>
            <a:pPr marL="465887" lvl="1" defTabSz="931774">
              <a:defRPr/>
            </a:pPr>
            <a:r>
              <a:rPr lang="en-US" b="0" strike="sngStrike" dirty="0"/>
              <a:t>First Author: </a:t>
            </a:r>
            <a:r>
              <a:rPr lang="en-US" b="0" strike="sngStrike" dirty="0" smtClean="0"/>
              <a:t>____</a:t>
            </a:r>
            <a:endParaRPr lang="en-US" b="0" strike="sngStrike" dirty="0"/>
          </a:p>
          <a:p>
            <a:pPr marL="465887" lvl="1" defTabSz="931774">
              <a:defRPr/>
            </a:pPr>
            <a:r>
              <a:rPr lang="en-US" b="0" dirty="0"/>
              <a:t>Year: </a:t>
            </a:r>
            <a:r>
              <a:rPr lang="en-US" b="0" dirty="0" smtClean="0"/>
              <a:t>____</a:t>
            </a:r>
            <a:endParaRPr lang="en-US" b="0" dirty="0"/>
          </a:p>
          <a:p>
            <a:pPr marL="465887" lvl="1" defTabSz="931774">
              <a:defRPr/>
            </a:pPr>
            <a:r>
              <a:rPr lang="en-US" b="0" strike="sngStrike" dirty="0"/>
              <a:t>ISBN: </a:t>
            </a:r>
            <a:r>
              <a:rPr lang="en-US" b="0" strike="sngStrike" dirty="0" smtClean="0"/>
              <a:t>____</a:t>
            </a:r>
            <a:endParaRPr lang="en-US" b="0" strike="sngStrike" dirty="0"/>
          </a:p>
          <a:p>
            <a:endParaRPr lang="en-US" baseline="0" dirty="0" smtClean="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endParaRPr lang="en-US" baseline="0" dirty="0" smtClean="0"/>
          </a:p>
          <a:p>
            <a:r>
              <a:rPr lang="en-US" u="none" dirty="0" smtClean="0"/>
              <a:t>“</a:t>
            </a:r>
            <a:r>
              <a:rPr lang="en-US" dirty="0"/>
              <a:t>Table 6.8 shows the publication year of science and mathematics textbooks. In 2012, more than half of science classes were using textbooks published prior to 2007. In general, mathematics classes are more likely than science classes to use newer textbooks. The contrast between elementary science and elementary mathematics is particularly striking, as science classes are much more likely than mathematics classes (58 percent vs. 30 percent) to use textbooks published in 2006 or earlier.”</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were included in these analyses.</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6.9,</a:t>
            </a:r>
            <a:r>
              <a:rPr lang="en-US" baseline="0" dirty="0" smtClean="0"/>
              <a:t> </a:t>
            </a:r>
            <a:r>
              <a:rPr lang="en-US" dirty="0" smtClean="0"/>
              <a:t>p.</a:t>
            </a:r>
            <a:r>
              <a:rPr lang="en-US" baseline="0" dirty="0" smtClean="0"/>
              <a:t> 97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pPr defTabSz="931774">
              <a:defRPr/>
            </a:pPr>
            <a:r>
              <a:rPr lang="en-US" dirty="0"/>
              <a:t>Q43. How would you rate the overall quality of</a:t>
            </a:r>
            <a:r>
              <a:rPr lang="en-US" b="1" i="1" dirty="0"/>
              <a:t> </a:t>
            </a:r>
            <a:r>
              <a:rPr lang="en-US" dirty="0"/>
              <a:t>this textbook/program?</a:t>
            </a:r>
          </a:p>
          <a:p>
            <a:pPr marL="640594" lvl="1" indent="-174708">
              <a:buFont typeface="Courier New" panose="02070309020205020404" pitchFamily="49" charset="0"/>
              <a:buChar char="o"/>
            </a:pPr>
            <a:r>
              <a:rPr lang="en-US" dirty="0"/>
              <a:t>Very poor</a:t>
            </a:r>
          </a:p>
          <a:p>
            <a:pPr marL="640594" lvl="1" indent="-174708">
              <a:buFont typeface="Courier New" panose="02070309020205020404" pitchFamily="49" charset="0"/>
              <a:buChar char="o"/>
            </a:pPr>
            <a:r>
              <a:rPr lang="en-US" dirty="0"/>
              <a:t>Poor</a:t>
            </a:r>
          </a:p>
          <a:p>
            <a:pPr marL="640594" lvl="1" indent="-174708">
              <a:buFont typeface="Courier New" panose="02070309020205020404" pitchFamily="49" charset="0"/>
              <a:buChar char="o"/>
            </a:pPr>
            <a:r>
              <a:rPr lang="en-US" dirty="0"/>
              <a:t>Fair</a:t>
            </a:r>
          </a:p>
          <a:p>
            <a:pPr marL="640594" lvl="1" indent="-174708">
              <a:buFont typeface="Courier New" panose="02070309020205020404" pitchFamily="49" charset="0"/>
              <a:buChar char="o"/>
            </a:pPr>
            <a:r>
              <a:rPr lang="en-US" dirty="0"/>
              <a:t>Good</a:t>
            </a:r>
          </a:p>
          <a:p>
            <a:pPr marL="640594" lvl="1" indent="-174708">
              <a:buFont typeface="Courier New" panose="02070309020205020404" pitchFamily="49" charset="0"/>
              <a:buChar char="o"/>
            </a:pPr>
            <a:r>
              <a:rPr lang="en-US" dirty="0"/>
              <a:t>Very good</a:t>
            </a:r>
          </a:p>
          <a:p>
            <a:pPr marL="640594" lvl="1" indent="-174708">
              <a:buFont typeface="Courier New" panose="02070309020205020404" pitchFamily="49" charset="0"/>
              <a:buChar char="o"/>
            </a:pPr>
            <a:r>
              <a:rPr lang="en-US" dirty="0"/>
              <a:t>Excellent</a:t>
            </a:r>
          </a:p>
          <a:p>
            <a:pPr lvl="0"/>
            <a:endParaRPr lang="en-US" dirty="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endParaRPr lang="en-US" baseline="0" dirty="0" smtClean="0"/>
          </a:p>
          <a:p>
            <a:r>
              <a:rPr lang="en-US" u="none" dirty="0" smtClean="0"/>
              <a:t>“</a:t>
            </a:r>
            <a:r>
              <a:rPr lang="en-US" dirty="0"/>
              <a:t>It is interesting to note that while national experts in science and mathematics education are often critical of textbook quality,</a:t>
            </a:r>
            <a:r>
              <a:rPr lang="en-US" baseline="30000" dirty="0"/>
              <a:t>7</a:t>
            </a:r>
            <a:r>
              <a:rPr lang="en-US" dirty="0"/>
              <a:t> most teachers consider their textbooks to be of relatively high quality. As can be seen in Table 6.9, teachers in the majority of science and mathematics classes in each grade range consider their textbooks/programs to be good or better, including 71–76 percent of classes in science and 76–78 percent of classes in mathematics at the various grade ranges.</a:t>
            </a:r>
          </a:p>
          <a:p>
            <a:endParaRPr lang="en-US" dirty="0"/>
          </a:p>
          <a:p>
            <a:r>
              <a:rPr lang="en-US" baseline="30000" dirty="0"/>
              <a:t>7</a:t>
            </a:r>
            <a:r>
              <a:rPr lang="en-US" dirty="0"/>
              <a:t> For example, American Association for the Advancement of Science (2000). </a:t>
            </a:r>
            <a:r>
              <a:rPr lang="en-US" i="1" dirty="0"/>
              <a:t>Middle grades mathematics textbooks: A benchmarks-based evaluation. </a:t>
            </a:r>
            <a:r>
              <a:rPr lang="en-US" dirty="0"/>
              <a:t>Washington, DC: American Association for the Advancement of Science</a:t>
            </a:r>
            <a:r>
              <a:rPr lang="en-US" dirty="0" smtClean="0"/>
              <a:t>.</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Poor includes teachers indicating “very poor” or “poor” on a 6-point response scale with the options “very poor,” “poor,” “fair,” “good,” “very good,” and “excellent.”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Very good includes teachers indicating “very good” or “excellent” on a 6-point response scale with the options “very poor,” “poor,” “fair,” “good,” “very good,” and “excellent.”</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were included in these analyses.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6.10,</a:t>
            </a:r>
            <a:r>
              <a:rPr lang="en-US" baseline="0" dirty="0" smtClean="0"/>
              <a:t> </a:t>
            </a:r>
            <a:r>
              <a:rPr lang="en-US" dirty="0" smtClean="0"/>
              <a:t>p.</a:t>
            </a:r>
            <a:r>
              <a:rPr lang="en-US" baseline="0" dirty="0" smtClean="0"/>
              <a:t> 97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pPr defTabSz="931774">
              <a:defRPr/>
            </a:pPr>
            <a:r>
              <a:rPr lang="en-US" dirty="0"/>
              <a:t>Q45. </a:t>
            </a:r>
            <a:r>
              <a:rPr lang="en-US" dirty="0" smtClean="0"/>
              <a:t>[Presented only to teachers who indicated using one commercially-published textbook/program in Q40] Approximately </a:t>
            </a:r>
            <a:r>
              <a:rPr lang="en-US" dirty="0"/>
              <a:t>what percentage of the chapters/units in this textbook/program will students in this class engage with during the school year?</a:t>
            </a:r>
          </a:p>
          <a:p>
            <a:pPr marL="640594" lvl="1" indent="-174708">
              <a:buFont typeface="Courier New" panose="02070309020205020404" pitchFamily="49" charset="0"/>
              <a:buChar char="o"/>
            </a:pPr>
            <a:r>
              <a:rPr lang="en-US" dirty="0"/>
              <a:t>Less than 25%</a:t>
            </a:r>
            <a:endParaRPr lang="en-US" sz="1600" dirty="0"/>
          </a:p>
          <a:p>
            <a:pPr marL="640594" lvl="1" indent="-174708">
              <a:buFont typeface="Courier New" panose="02070309020205020404" pitchFamily="49" charset="0"/>
              <a:buChar char="o"/>
            </a:pPr>
            <a:r>
              <a:rPr lang="en-US" dirty="0" smtClean="0"/>
              <a:t>25–49</a:t>
            </a:r>
            <a:r>
              <a:rPr lang="en-US" dirty="0"/>
              <a:t>%</a:t>
            </a:r>
            <a:endParaRPr lang="en-US" sz="1600" dirty="0"/>
          </a:p>
          <a:p>
            <a:pPr marL="640594" lvl="1" indent="-174708">
              <a:buFont typeface="Courier New" panose="02070309020205020404" pitchFamily="49" charset="0"/>
              <a:buChar char="o"/>
            </a:pPr>
            <a:r>
              <a:rPr lang="en-US" dirty="0" smtClean="0"/>
              <a:t>50–74</a:t>
            </a:r>
            <a:r>
              <a:rPr lang="en-US" dirty="0"/>
              <a:t>%</a:t>
            </a:r>
            <a:endParaRPr lang="en-US" sz="1600" dirty="0"/>
          </a:p>
          <a:p>
            <a:pPr marL="640594" lvl="1" indent="-174708">
              <a:buFont typeface="Courier New" panose="02070309020205020404" pitchFamily="49" charset="0"/>
              <a:buChar char="o"/>
            </a:pPr>
            <a:r>
              <a:rPr lang="en-US" dirty="0" smtClean="0"/>
              <a:t>75–90</a:t>
            </a:r>
            <a:r>
              <a:rPr lang="en-US" dirty="0"/>
              <a:t>%</a:t>
            </a:r>
            <a:endParaRPr lang="en-US" sz="1600" dirty="0"/>
          </a:p>
          <a:p>
            <a:pPr marL="640594" lvl="1" indent="-174708">
              <a:buFont typeface="Courier New" panose="02070309020205020404" pitchFamily="49" charset="0"/>
              <a:buChar char="o"/>
            </a:pPr>
            <a:r>
              <a:rPr lang="en-US" dirty="0"/>
              <a:t>More than 90%</a:t>
            </a:r>
            <a:endParaRPr lang="en-US" sz="1600" dirty="0"/>
          </a:p>
          <a:p>
            <a:pPr lvl="0"/>
            <a:endParaRPr lang="en-US" dirty="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endParaRPr lang="en-US" baseline="0" dirty="0" smtClean="0"/>
          </a:p>
          <a:p>
            <a:r>
              <a:rPr lang="en-US" u="none" dirty="0" smtClean="0"/>
              <a:t>“</a:t>
            </a:r>
            <a:r>
              <a:rPr lang="en-US" dirty="0"/>
              <a:t>Table 6.10 shows the percentages of science and mathematics classes in elementary, middle, and high school that “cover” various proportions of their textbooks. Note that in each grade range mathematics classes are more likely than science classes to go through a substantial portion of their textbook, often covering 75 percent or more of their textbooks.”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were included in these analyses.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6.11,</a:t>
            </a:r>
            <a:r>
              <a:rPr lang="en-US" baseline="0" dirty="0" smtClean="0"/>
              <a:t> </a:t>
            </a:r>
            <a:r>
              <a:rPr lang="en-US" dirty="0" smtClean="0"/>
              <a:t>p.</a:t>
            </a:r>
            <a:r>
              <a:rPr lang="en-US" baseline="0" dirty="0" smtClean="0"/>
              <a:t> 98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r>
              <a:rPr lang="en-US" dirty="0"/>
              <a:t>Q44. </a:t>
            </a:r>
            <a:r>
              <a:rPr lang="en-US" dirty="0" smtClean="0"/>
              <a:t>[Presented only to teachers who indicated using one commercially-published textbook/program in Q40] Over </a:t>
            </a:r>
            <a:r>
              <a:rPr lang="en-US" dirty="0"/>
              <a:t>the course of the school year, approximately what percentage of the mathematics instructional time will students in this class spend using this textbook/program?</a:t>
            </a:r>
          </a:p>
          <a:p>
            <a:pPr marL="640594" lvl="1" indent="-174708">
              <a:buFont typeface="Courier New" panose="02070309020205020404" pitchFamily="49" charset="0"/>
              <a:buChar char="o"/>
            </a:pPr>
            <a:r>
              <a:rPr lang="en-US" dirty="0"/>
              <a:t>Less than 25%</a:t>
            </a:r>
            <a:endParaRPr lang="en-US" sz="1600" dirty="0"/>
          </a:p>
          <a:p>
            <a:pPr marL="640594" lvl="1" indent="-174708">
              <a:buFont typeface="Courier New" panose="02070309020205020404" pitchFamily="49" charset="0"/>
              <a:buChar char="o"/>
            </a:pPr>
            <a:r>
              <a:rPr lang="en-US" dirty="0" smtClean="0"/>
              <a:t>25–49</a:t>
            </a:r>
            <a:r>
              <a:rPr lang="en-US" dirty="0"/>
              <a:t>%</a:t>
            </a:r>
            <a:endParaRPr lang="en-US" sz="1600" dirty="0"/>
          </a:p>
          <a:p>
            <a:pPr marL="640594" lvl="1" indent="-174708">
              <a:buFont typeface="Courier New" panose="02070309020205020404" pitchFamily="49" charset="0"/>
              <a:buChar char="o"/>
            </a:pPr>
            <a:r>
              <a:rPr lang="en-US" dirty="0" smtClean="0"/>
              <a:t>50–74</a:t>
            </a:r>
            <a:r>
              <a:rPr lang="en-US" dirty="0"/>
              <a:t>%</a:t>
            </a:r>
            <a:endParaRPr lang="en-US" sz="1600" dirty="0"/>
          </a:p>
          <a:p>
            <a:pPr marL="640594" lvl="1" indent="-174708">
              <a:buFont typeface="Courier New" panose="02070309020205020404" pitchFamily="49" charset="0"/>
              <a:buChar char="o"/>
            </a:pPr>
            <a:r>
              <a:rPr lang="en-US" dirty="0" smtClean="0"/>
              <a:t>75–90</a:t>
            </a:r>
            <a:r>
              <a:rPr lang="en-US" dirty="0"/>
              <a:t>%</a:t>
            </a:r>
            <a:endParaRPr lang="en-US" sz="1600" dirty="0"/>
          </a:p>
          <a:p>
            <a:pPr marL="640594" lvl="1" indent="-174708">
              <a:buFont typeface="Courier New" panose="02070309020205020404" pitchFamily="49" charset="0"/>
              <a:buChar char="o"/>
            </a:pPr>
            <a:r>
              <a:rPr lang="en-US" dirty="0"/>
              <a:t>More than 90%</a:t>
            </a:r>
            <a:endParaRPr lang="en-US" sz="1600" dirty="0"/>
          </a:p>
          <a:p>
            <a:pPr lvl="0"/>
            <a:endParaRPr lang="en-US" dirty="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endParaRPr lang="en-US" baseline="0" dirty="0" smtClean="0"/>
          </a:p>
          <a:p>
            <a:r>
              <a:rPr lang="en-US" u="none" dirty="0" smtClean="0"/>
              <a:t>“</a:t>
            </a:r>
            <a:r>
              <a:rPr lang="en-US" dirty="0"/>
              <a:t>Mathematics classes at all grade ranges are more likely than science classes to spend a substantial portion of their time using the textbook (see Table 6.11). For example, almost half of high school mathematics classes use the textbook more than 75 percent of the time, compared to only 13 percent of high school science classes. It is also striking that in most high school science classes, less than half of the instructional time is spent using the textbook.”</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were included in these analyses.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6.12,</a:t>
            </a:r>
            <a:r>
              <a:rPr lang="en-US" baseline="0" dirty="0" smtClean="0"/>
              <a:t> </a:t>
            </a:r>
            <a:r>
              <a:rPr lang="en-US" dirty="0" smtClean="0"/>
              <a:t>p.</a:t>
            </a:r>
            <a:r>
              <a:rPr lang="en-US" baseline="0" dirty="0" smtClean="0"/>
              <a:t> 99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r>
              <a:rPr lang="en-US" dirty="0"/>
              <a:t>Q55. Please indicate the extent to which you did each of the following while teaching this unit. </a:t>
            </a:r>
            <a:r>
              <a:rPr lang="en-US" dirty="0" smtClean="0"/>
              <a:t>(</a:t>
            </a:r>
            <a:r>
              <a:rPr lang="en-US" dirty="0"/>
              <a:t>Response Options: [1] Not at all, [2] 2 of 5, [3] Somewhat, [4] 4 of 5, [5] To a great extent)</a:t>
            </a:r>
          </a:p>
          <a:p>
            <a:pPr marL="698830" lvl="1" indent="-232943">
              <a:buFont typeface="+mj-lt"/>
              <a:buAutoNum type="alphaLcPeriod"/>
            </a:pPr>
            <a:r>
              <a:rPr lang="en-US" dirty="0"/>
              <a:t>You used the textbook/program to guide the overall structure and content emphasis of the unit.</a:t>
            </a:r>
            <a:endParaRPr lang="en-US" sz="1600" dirty="0"/>
          </a:p>
          <a:p>
            <a:pPr marL="698830" lvl="1" indent="-232943">
              <a:buFont typeface="+mj-lt"/>
              <a:buAutoNum type="alphaLcPeriod"/>
            </a:pPr>
            <a:r>
              <a:rPr lang="en-US" dirty="0"/>
              <a:t>You followed the textbook/program to guide the detailed structure and content emphasis of the unit.</a:t>
            </a:r>
            <a:endParaRPr lang="en-US" sz="1600" dirty="0"/>
          </a:p>
          <a:p>
            <a:pPr marL="698830" lvl="1" indent="-232943">
              <a:buFont typeface="+mj-lt"/>
              <a:buAutoNum type="alphaLcPeriod"/>
            </a:pPr>
            <a:r>
              <a:rPr lang="en-US" dirty="0"/>
              <a:t>You picked what is important from the textbook/program and skipped the rest.</a:t>
            </a:r>
            <a:endParaRPr lang="en-US" sz="1600" dirty="0"/>
          </a:p>
          <a:p>
            <a:pPr marL="698830" lvl="1" indent="-232943">
              <a:buFont typeface="+mj-lt"/>
              <a:buAutoNum type="alphaLcPeriod"/>
            </a:pPr>
            <a:r>
              <a:rPr lang="en-US" dirty="0"/>
              <a:t>You incorporated activities (for example: problems, investigations, readings) from other sources to supplement what the textbook/program was lacking.</a:t>
            </a:r>
            <a:endParaRPr lang="en-US" sz="1600" dirty="0"/>
          </a:p>
          <a:p>
            <a:pPr lvl="0"/>
            <a:endParaRPr lang="en-US" dirty="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p>
          <a:p>
            <a:r>
              <a:rPr lang="en-US" dirty="0"/>
              <a:t>“Survey respondents were asked to describe how they used their textbook in their most recent unit. Two important findings emerge from these data. First, textbooks heavily influence science and mathematics instruction at all grade ranges (see Table 6.12). Teachers in 64 percent or more of classes in the various subject/grade-range categories report using the textbook substantially to guide the overall structure and content emphasis in their most recent unit; large proportions (</a:t>
            </a:r>
            <a:r>
              <a:rPr lang="en-US" dirty="0" smtClean="0"/>
              <a:t>45–74 </a:t>
            </a:r>
            <a:r>
              <a:rPr lang="en-US" dirty="0"/>
              <a:t>percent) use the textbook for more detailed organization. There is some evidence that teachers in upper grades are less likely than those in lower grades to rely on the textbook for organizing instructional units. For example, in 45 percent of high school science classes, teachers use the textbook substantially to guide the detailed structure of the unit, compared to 65 percent of elementary classes.</a:t>
            </a:r>
          </a:p>
          <a:p>
            <a:endParaRPr lang="en-US" dirty="0"/>
          </a:p>
          <a:p>
            <a:r>
              <a:rPr lang="en-US" dirty="0"/>
              <a:t>Second, it is clear that teachers deviate from their textbooks substantially when designing instruction. In more than half of science and mathematics classes, teachers report incorporating activities from other sources substantially; more than 4 in 10 report “picking and choosing” from the textbook.”</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Includes classes for which the teacher selected “4 of 5” or “to a great extent” on a 5-point response scale with the options of “not at all,” “2 of 5,” “somewhat,” “4 of 5,” and “to a great extent.”</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in the most recent unit were included in these analyses.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a:t>
            </a:fld>
            <a:endParaRPr lang="en-US"/>
          </a:p>
        </p:txBody>
      </p:sp>
    </p:spTree>
    <p:extLst>
      <p:ext uri="{BB962C8B-B14F-4D97-AF65-F5344CB8AC3E}">
        <p14:creationId xmlns:p14="http://schemas.microsoft.com/office/powerpoint/2010/main" val="12845320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6.13,</a:t>
            </a:r>
            <a:r>
              <a:rPr lang="en-US" baseline="0" dirty="0" smtClean="0"/>
              <a:t> </a:t>
            </a:r>
            <a:r>
              <a:rPr lang="en-US" dirty="0" smtClean="0"/>
              <a:t>p.</a:t>
            </a:r>
            <a:r>
              <a:rPr lang="en-US" baseline="0" dirty="0" smtClean="0"/>
              <a:t> 100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r>
              <a:rPr lang="en-US" dirty="0"/>
              <a:t>Q56. </a:t>
            </a:r>
            <a:r>
              <a:rPr lang="en-US" dirty="0" smtClean="0"/>
              <a:t>[Presented only to teachers who answered “2–5” in Q55c] During </a:t>
            </a:r>
            <a:r>
              <a:rPr lang="en-US" dirty="0"/>
              <a:t>this unit, when you skipped activities (for example: problems, investigations, readings) in your textbook/program, how much was each of the following a factor in your decisions? </a:t>
            </a:r>
            <a:r>
              <a:rPr lang="en-US" dirty="0" smtClean="0"/>
              <a:t>(</a:t>
            </a:r>
            <a:r>
              <a:rPr lang="en-US" dirty="0"/>
              <a:t>Response Options: [1] Not a factor, [2] A minor factor, [3] A major factor)</a:t>
            </a:r>
          </a:p>
          <a:p>
            <a:pPr marL="698830" lvl="1" indent="-232943">
              <a:buFont typeface="+mj-lt"/>
              <a:buAutoNum type="alphaLcPeriod"/>
            </a:pPr>
            <a:r>
              <a:rPr lang="en-US" dirty="0"/>
              <a:t>The mathematical ideas addressed in the activities you skipped are not included in your pacing guide and/or current state standards.</a:t>
            </a:r>
            <a:endParaRPr lang="en-US" sz="1600" dirty="0"/>
          </a:p>
          <a:p>
            <a:pPr marL="698830" lvl="1" indent="-232943">
              <a:buFont typeface="+mj-lt"/>
              <a:buAutoNum type="alphaLcPeriod"/>
            </a:pPr>
            <a:r>
              <a:rPr lang="en-US" dirty="0"/>
              <a:t>You did not have the materials needed to implement the activities you skipped.</a:t>
            </a:r>
            <a:endParaRPr lang="en-US" sz="1600" dirty="0"/>
          </a:p>
          <a:p>
            <a:pPr marL="698830" lvl="1" indent="-232943">
              <a:buFont typeface="+mj-lt"/>
              <a:buAutoNum type="alphaLcPeriod"/>
            </a:pPr>
            <a:r>
              <a:rPr lang="en-US" dirty="0"/>
              <a:t>The activities you skipped were too difficult for your students.</a:t>
            </a:r>
            <a:endParaRPr lang="en-US" sz="1600" dirty="0"/>
          </a:p>
          <a:p>
            <a:pPr marL="698830" lvl="1" indent="-232943">
              <a:buFont typeface="+mj-lt"/>
              <a:buAutoNum type="alphaLcPeriod"/>
            </a:pPr>
            <a:r>
              <a:rPr lang="en-US" dirty="0"/>
              <a:t>Your students already knew the mathematical ideas or were able to learn them without the activities you skipped.</a:t>
            </a:r>
            <a:endParaRPr lang="en-US" sz="1600" dirty="0"/>
          </a:p>
          <a:p>
            <a:pPr marL="698830" lvl="1" indent="-232943">
              <a:buFont typeface="+mj-lt"/>
              <a:buAutoNum type="alphaLcPeriod"/>
            </a:pPr>
            <a:r>
              <a:rPr lang="en-US" dirty="0"/>
              <a:t>You have different activities for those mathematical ideas that work better than the ones you skipped.</a:t>
            </a:r>
            <a:endParaRPr lang="en-US" sz="1600" dirty="0"/>
          </a:p>
          <a:p>
            <a:pPr lvl="0"/>
            <a:endParaRPr lang="en-US" dirty="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p>
          <a:p>
            <a:r>
              <a:rPr lang="en-US" dirty="0"/>
              <a:t>“Teachers in over 40 percent of science and mathematics classes skip activities in the textbook substantially. In both subjects, the most often selected reason is having another activity that works better than the one skipped (see Table 6.13). Teachers cite this reason with striking consistency across grade ranges. Differences across grades, however, are also apparent. For example, in mathematics, teachers in 31 percent of elementary classes cite the difficulty of the activity as the reason for skipping it, compared to 55 percent in high school mathematics classes. Also, not having materials for an activity is much more likely to be cited as a reason in science classes (49–62 percent) than in mathematics classes (29–30 percent).”</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in the most recent unit and whose teachers reported skipping some activities were included in these analyses.</a:t>
            </a:r>
            <a:endParaRPr lang="en-US" dirty="0" smtClean="0"/>
          </a:p>
          <a:p>
            <a:pPr marL="0" marR="0" indent="0" algn="l" defTabSz="931774"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31774"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in the most recent unit and whose teachers reported skipping some activities were included in these analyses.</a:t>
            </a:r>
            <a:endParaRPr lang="en-US" dirty="0" smtClean="0"/>
          </a:p>
          <a:p>
            <a:pPr defTabSz="931774">
              <a:defRPr/>
            </a:pPr>
            <a:endParaRPr lang="en-US" dirty="0" smtClean="0"/>
          </a:p>
          <a:p>
            <a:pPr marL="0" marR="0" indent="0" algn="l" defTabSz="931774"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in the most recent unit and whose teachers reported skipping some activities were included in these analyses.</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6.14,</a:t>
            </a:r>
            <a:r>
              <a:rPr lang="en-US" baseline="0" dirty="0" smtClean="0"/>
              <a:t> </a:t>
            </a:r>
            <a:r>
              <a:rPr lang="en-US" dirty="0" smtClean="0"/>
              <a:t>p.</a:t>
            </a:r>
            <a:r>
              <a:rPr lang="en-US" baseline="0" dirty="0" smtClean="0"/>
              <a:t> 101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r>
              <a:rPr lang="en-US" dirty="0"/>
              <a:t>Q57. </a:t>
            </a:r>
            <a:r>
              <a:rPr lang="en-US" dirty="0" smtClean="0"/>
              <a:t>[Presented only to teachers who answered “2–5” in Q55d] During </a:t>
            </a:r>
            <a:r>
              <a:rPr lang="en-US" dirty="0"/>
              <a:t>this unit, when you supplemented the textbook/program with additional activities, how much was each of the following a factor in your decisions? </a:t>
            </a:r>
            <a:r>
              <a:rPr lang="en-US" dirty="0" smtClean="0"/>
              <a:t>(</a:t>
            </a:r>
            <a:r>
              <a:rPr lang="en-US" dirty="0"/>
              <a:t>Response Options: [1] Not a factor, [2] A minor factor, [3] A major factor)</a:t>
            </a:r>
          </a:p>
          <a:p>
            <a:pPr marL="698830" lvl="1" indent="-232943">
              <a:buFont typeface="+mj-lt"/>
              <a:buAutoNum type="alphaLcPeriod"/>
            </a:pPr>
            <a:r>
              <a:rPr lang="en-US" dirty="0"/>
              <a:t>Your pacing guide indicated that you should use supplemental activities.</a:t>
            </a:r>
            <a:endParaRPr lang="en-US" sz="1600" dirty="0"/>
          </a:p>
          <a:p>
            <a:pPr marL="698830" lvl="1" indent="-232943">
              <a:buFont typeface="+mj-lt"/>
              <a:buAutoNum type="alphaLcPeriod"/>
            </a:pPr>
            <a:r>
              <a:rPr lang="en-US" dirty="0"/>
              <a:t>Supplemental activities were needed to prepare students for standardized tests.</a:t>
            </a:r>
            <a:endParaRPr lang="en-US" sz="1600" dirty="0"/>
          </a:p>
          <a:p>
            <a:pPr marL="698830" lvl="1" indent="-232943">
              <a:buFont typeface="+mj-lt"/>
              <a:buAutoNum type="alphaLcPeriod"/>
            </a:pPr>
            <a:r>
              <a:rPr lang="en-US" dirty="0"/>
              <a:t>Supplemental activities were needed to provide students with additional practice.</a:t>
            </a:r>
            <a:endParaRPr lang="en-US" sz="1600" dirty="0"/>
          </a:p>
          <a:p>
            <a:pPr marL="698830" lvl="1" indent="-232943">
              <a:buFont typeface="+mj-lt"/>
              <a:buAutoNum type="alphaLcPeriod"/>
            </a:pPr>
            <a:r>
              <a:rPr lang="en-US" dirty="0"/>
              <a:t>Supplemental activities were needed so students at different levels of achievement could increase their understanding of the ideas targeted in each activity.</a:t>
            </a:r>
            <a:endParaRPr lang="en-US" sz="1600" dirty="0"/>
          </a:p>
          <a:p>
            <a:pPr lvl="0"/>
            <a:endParaRPr lang="en-US" dirty="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p>
          <a:p>
            <a:r>
              <a:rPr lang="en-US" dirty="0"/>
              <a:t>“Given that teachers often report skipping activities in their textbooks because they know of better ones, it is perhaps not surprising that teachers in well more than half of science and mathematics classes report supplementing their published materials (see Table 6.12). Of the reasons listed on the questionnaire, two stand out above the rest: providing students with additional practice and differentiating instruction for students at different achievement levels (see Table 6.14). The influence of standardized testing is also evident, with teachers in anywhere from half to almost three-fourths of science and mathematics classes supplementing for test preparation purposes. Finally, in 36–58 percent of classes, depending on subject and grade level, teachers supplement their published text because their pacing guide indicates that they should. This finding both speaks to the prevalence of pacing guides and suggests that supplementing is commonly prescribed by schools/districts.”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in the most recent unit and whose teachers reported supplementing with additional activities were included in these analyses.</a:t>
            </a:r>
            <a:endParaRPr lang="en-US" dirty="0" smtClean="0"/>
          </a:p>
          <a:p>
            <a:pPr defTabSz="931774">
              <a:defRPr/>
            </a:pPr>
            <a:endParaRPr lang="en-US" dirty="0" smtClean="0"/>
          </a:p>
          <a:p>
            <a:pPr marL="0" marR="0" indent="0" algn="l" defTabSz="931774"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in the most recent unit and whose teachers reported supplementing with additional activities were included in these analyses.</a:t>
            </a:r>
            <a:endParaRPr lang="en-US" dirty="0" smtClean="0"/>
          </a:p>
          <a:p>
            <a:pPr defTabSz="931774">
              <a:defRPr/>
            </a:pPr>
            <a:endParaRPr lang="en-US" dirty="0" smtClean="0"/>
          </a:p>
          <a:p>
            <a:pPr marL="0" marR="0" indent="0" algn="l" defTabSz="931774"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Only classes</a:t>
            </a:r>
            <a:r>
              <a:rPr lang="en-US" baseline="0" dirty="0" smtClean="0"/>
              <a:t> using published textbooks/programs in the most recent unit and whose teachers reported supplementing with additional activities were included in these analyses.</a:t>
            </a:r>
            <a:endParaRPr lang="en-US" dirty="0" smtClean="0"/>
          </a:p>
          <a:p>
            <a:pPr defTabSz="931774">
              <a:defRPr/>
            </a:pPr>
            <a:endParaRPr lang="en-US" dirty="0" smtClean="0"/>
          </a:p>
          <a:p>
            <a:pPr marL="0" marR="0" indent="0" algn="l" defTabSz="931774"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27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28</a:t>
            </a:fld>
            <a:endParaRPr lang="en-US"/>
          </a:p>
        </p:txBody>
      </p:sp>
    </p:spTree>
    <p:extLst>
      <p:ext uri="{BB962C8B-B14F-4D97-AF65-F5344CB8AC3E}">
        <p14:creationId xmlns:p14="http://schemas.microsoft.com/office/powerpoint/2010/main" val="25982122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6.17,</a:t>
            </a:r>
            <a:r>
              <a:rPr lang="en-US" baseline="0" dirty="0" smtClean="0"/>
              <a:t> </a:t>
            </a:r>
            <a:r>
              <a:rPr lang="en-US" dirty="0" smtClean="0"/>
              <a:t>p.</a:t>
            </a:r>
            <a:r>
              <a:rPr lang="en-US" baseline="0" dirty="0" smtClean="0"/>
              <a:t> 103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a:t>
            </a:r>
            <a:r>
              <a:rPr lang="en-US" baseline="0" dirty="0" smtClean="0"/>
              <a:t> </a:t>
            </a:r>
            <a:r>
              <a:rPr lang="en-US" dirty="0" smtClean="0"/>
              <a:t>Teacher</a:t>
            </a:r>
            <a:r>
              <a:rPr lang="en-US" baseline="0" dirty="0" smtClean="0"/>
              <a:t> Questionnaire</a:t>
            </a:r>
            <a:endParaRPr lang="en-US" dirty="0" smtClean="0"/>
          </a:p>
          <a:p>
            <a:r>
              <a:rPr lang="en-US" dirty="0"/>
              <a:t>Q35. Which best describes the availability of each of the following for small group (</a:t>
            </a:r>
            <a:r>
              <a:rPr lang="en-US" dirty="0" smtClean="0"/>
              <a:t>4–5 </a:t>
            </a:r>
            <a:r>
              <a:rPr lang="en-US" dirty="0"/>
              <a:t>students) work in this class?</a:t>
            </a:r>
            <a:r>
              <a:rPr lang="en-US" b="1" dirty="0"/>
              <a:t> </a:t>
            </a:r>
            <a:r>
              <a:rPr lang="en-US" dirty="0" smtClean="0"/>
              <a:t>(</a:t>
            </a:r>
            <a:r>
              <a:rPr lang="en-US" dirty="0"/>
              <a:t>Response Options: [1] Do not have one per group available, [2] At least one per group available upon request or in another room, [3] At least one per group located in your classroom)</a:t>
            </a:r>
          </a:p>
          <a:p>
            <a:pPr marL="698830" lvl="1" indent="-232943">
              <a:buFont typeface="+mj-lt"/>
              <a:buAutoNum type="alphaLcPeriod"/>
            </a:pPr>
            <a:r>
              <a:rPr lang="en-US" dirty="0"/>
              <a:t>Personal computers, including laptops</a:t>
            </a:r>
            <a:endParaRPr lang="en-US" sz="1600" dirty="0"/>
          </a:p>
          <a:p>
            <a:pPr marL="698830" lvl="1" indent="-232943">
              <a:buFont typeface="+mj-lt"/>
              <a:buAutoNum type="alphaLcPeriod"/>
            </a:pPr>
            <a:r>
              <a:rPr lang="en-US" dirty="0"/>
              <a:t>Hand-held computers (for example: PDAs, tablets, smartphones, iPads)</a:t>
            </a:r>
            <a:endParaRPr lang="en-US" sz="1600" dirty="0"/>
          </a:p>
          <a:p>
            <a:pPr marL="698830" lvl="1" indent="-232943">
              <a:buFont typeface="+mj-lt"/>
              <a:buAutoNum type="alphaLcPeriod"/>
            </a:pPr>
            <a:r>
              <a:rPr lang="en-US" dirty="0"/>
              <a:t>Internet access</a:t>
            </a:r>
            <a:endParaRPr lang="en-US" sz="1600" dirty="0"/>
          </a:p>
          <a:p>
            <a:pPr marL="698830" lvl="1" indent="-232943">
              <a:buFont typeface="+mj-lt"/>
              <a:buAutoNum type="alphaLcPeriod"/>
            </a:pPr>
            <a:r>
              <a:rPr lang="en-US" dirty="0"/>
              <a:t>Four-function calculators</a:t>
            </a:r>
            <a:endParaRPr lang="en-US" sz="1600" dirty="0"/>
          </a:p>
          <a:p>
            <a:pPr marL="698830" lvl="1" indent="-232943">
              <a:buFont typeface="+mj-lt"/>
              <a:buAutoNum type="alphaLcPeriod"/>
            </a:pPr>
            <a:r>
              <a:rPr lang="en-US" dirty="0"/>
              <a:t>Scientific calculators</a:t>
            </a:r>
            <a:endParaRPr lang="en-US" sz="1600" dirty="0"/>
          </a:p>
          <a:p>
            <a:pPr marL="698830" lvl="1" indent="-232943">
              <a:buFont typeface="+mj-lt"/>
              <a:buAutoNum type="alphaLcPeriod"/>
            </a:pPr>
            <a:r>
              <a:rPr lang="en-US" dirty="0"/>
              <a:t>Graphing calculators</a:t>
            </a:r>
            <a:endParaRPr lang="en-US" sz="1600" dirty="0"/>
          </a:p>
          <a:p>
            <a:pPr marL="698830" lvl="1" indent="-232943">
              <a:buFont typeface="+mj-lt"/>
              <a:buAutoNum type="alphaLcPeriod"/>
            </a:pPr>
            <a:r>
              <a:rPr lang="en-US" dirty="0"/>
              <a:t>Probes for collecting data (for example: motion sensors, temperature probes)</a:t>
            </a:r>
            <a:endParaRPr lang="en-US" sz="1600" dirty="0"/>
          </a:p>
          <a:p>
            <a:pPr marL="698830" lvl="1" indent="-232943">
              <a:buFont typeface="+mj-lt"/>
              <a:buAutoNum type="alphaLcPeriod"/>
            </a:pPr>
            <a:r>
              <a:rPr lang="en-US" dirty="0"/>
              <a:t>Classroom response system or "Clickers" (handheld devices used to respond electronically to questions in class)</a:t>
            </a:r>
            <a:endParaRPr lang="en-US" sz="1600" dirty="0"/>
          </a:p>
          <a:p>
            <a:pPr lvl="0"/>
            <a:endParaRPr lang="en-US" dirty="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p>
          <a:p>
            <a:r>
              <a:rPr lang="en-US" u="none" dirty="0" smtClean="0"/>
              <a:t>“</a:t>
            </a:r>
            <a:r>
              <a:rPr lang="en-US" dirty="0"/>
              <a:t>In mathematics, it is not surprising that more sophisticated calculators are more widely available in secondary classes than in elementary classes. For example, the availability of graphing calculators ranges from 11 percent of elementary classes to 83 percent of high school classes (see Table 6.17).” </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29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3</a:t>
            </a:fld>
            <a:endParaRPr lang="en-US"/>
          </a:p>
        </p:txBody>
      </p:sp>
    </p:spTree>
    <p:extLst>
      <p:ext uri="{BB962C8B-B14F-4D97-AF65-F5344CB8AC3E}">
        <p14:creationId xmlns:p14="http://schemas.microsoft.com/office/powerpoint/2010/main" val="16051964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Includes classes for which the teacher selected “at least one per group available upon request or in another room” or “at least one per group located in your classroom” on a 3-point response scale with the options of “do not have one per group available,” “at least one per group available upon request or in another room,” and “at least one per group located in your classroom.”</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30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Includes classes for which the teacher selected “at least one per group available upon request or in another room” or “at least one per group located in your classroom” on a 3-point response scale with the options of “do not have one per group available,” “at least one per group available upon request or in another room,” and “at least one per group located in your classroom.”</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31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Includes classes for which the teacher selected “at least one per group available upon request or in another room” or “at least one per group located in your classroom” on a 3-point response scale with the options of “do not have one per group available,” “at least one per group available upon request or in another room,” and “at least one per group located in your classroom.”</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Each grade-level chart is sorted independently; consequently items may appear in different orders.</a:t>
            </a:r>
          </a:p>
        </p:txBody>
      </p:sp>
      <p:sp>
        <p:nvSpPr>
          <p:cNvPr id="4" name="Slide Number Placeholder 3"/>
          <p:cNvSpPr>
            <a:spLocks noGrp="1"/>
          </p:cNvSpPr>
          <p:nvPr>
            <p:ph type="sldNum" sz="quarter" idx="10"/>
          </p:nvPr>
        </p:nvSpPr>
        <p:spPr/>
        <p:txBody>
          <a:bodyPr/>
          <a:lstStyle/>
          <a:p>
            <a:fld id="{B472F11F-6199-4934-A1DC-A9FDDA9F712C}" type="slidenum">
              <a:rPr lang="en-US" smtClean="0"/>
              <a:t>32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6.18,</a:t>
            </a:r>
            <a:r>
              <a:rPr lang="en-US" baseline="0" dirty="0" smtClean="0"/>
              <a:t> </a:t>
            </a:r>
            <a:r>
              <a:rPr lang="en-US" dirty="0" smtClean="0"/>
              <a:t>p.</a:t>
            </a:r>
            <a:r>
              <a:rPr lang="en-US" baseline="0" dirty="0" smtClean="0"/>
              <a:t> 103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r>
              <a:rPr lang="en-US" dirty="0"/>
              <a:t>Q35. Which best describes the availability of each of the following for small group (</a:t>
            </a:r>
            <a:r>
              <a:rPr lang="en-US" dirty="0" smtClean="0"/>
              <a:t>4–5 </a:t>
            </a:r>
            <a:r>
              <a:rPr lang="en-US" dirty="0"/>
              <a:t>students) work in this class?</a:t>
            </a:r>
            <a:r>
              <a:rPr lang="en-US" b="1" dirty="0"/>
              <a:t> </a:t>
            </a:r>
            <a:r>
              <a:rPr lang="en-US" dirty="0" smtClean="0"/>
              <a:t>(</a:t>
            </a:r>
            <a:r>
              <a:rPr lang="en-US" dirty="0"/>
              <a:t>Response Options: [1] Do not have one per group available, [2] At least one per group available upon request or in another room, [3] At least one per group located in your classroom)</a:t>
            </a:r>
          </a:p>
          <a:p>
            <a:pPr marL="685800" lvl="1" indent="-228600">
              <a:buFont typeface="+mj-lt"/>
              <a:buAutoNum type="alphaLcPeriod"/>
            </a:pPr>
            <a:r>
              <a:rPr lang="en-US" sz="1200" strike="sngStrike" kern="1200" dirty="0" smtClean="0">
                <a:solidFill>
                  <a:schemeClr val="tx1"/>
                </a:solidFill>
                <a:effectLst/>
                <a:latin typeface="+mn-lt"/>
                <a:ea typeface="+mn-ea"/>
                <a:cs typeface="+mn-cs"/>
              </a:rPr>
              <a:t>Personal computers, including laptops</a:t>
            </a:r>
          </a:p>
          <a:p>
            <a:pPr marL="685800" lvl="1" indent="-228600">
              <a:buFont typeface="+mj-lt"/>
              <a:buAutoNum type="alphaLcPeriod"/>
            </a:pPr>
            <a:r>
              <a:rPr lang="en-US" sz="1200" strike="sngStrike" kern="1200" dirty="0" smtClean="0">
                <a:solidFill>
                  <a:schemeClr val="tx1"/>
                </a:solidFill>
                <a:effectLst/>
                <a:latin typeface="+mn-lt"/>
                <a:ea typeface="+mn-ea"/>
                <a:cs typeface="+mn-cs"/>
              </a:rPr>
              <a:t>Hand-held computers (for example: PDAs, tablets, smartphones, iPads)</a:t>
            </a:r>
          </a:p>
          <a:p>
            <a:pPr marL="685800" lvl="1" indent="-228600">
              <a:buFont typeface="+mj-lt"/>
              <a:buAutoNum type="alphaLcPeriod"/>
            </a:pPr>
            <a:r>
              <a:rPr lang="en-US" sz="1200" strike="sngStrike" kern="1200" dirty="0" smtClean="0">
                <a:solidFill>
                  <a:schemeClr val="tx1"/>
                </a:solidFill>
                <a:effectLst/>
                <a:latin typeface="+mn-lt"/>
                <a:ea typeface="+mn-ea"/>
                <a:cs typeface="+mn-cs"/>
              </a:rPr>
              <a:t>Internet access</a:t>
            </a:r>
          </a:p>
          <a:p>
            <a:pPr marL="685800" lvl="1" indent="-228600">
              <a:buFont typeface="+mj-lt"/>
              <a:buAutoNum type="alphaLcPeriod"/>
            </a:pPr>
            <a:r>
              <a:rPr lang="en-US" sz="1200" strike="sngStrike" kern="1200" dirty="0" smtClean="0">
                <a:solidFill>
                  <a:schemeClr val="tx1"/>
                </a:solidFill>
                <a:effectLst/>
                <a:latin typeface="+mn-lt"/>
                <a:ea typeface="+mn-ea"/>
                <a:cs typeface="+mn-cs"/>
              </a:rPr>
              <a:t>Four-function calculators</a:t>
            </a:r>
          </a:p>
          <a:p>
            <a:pPr marL="685800" lvl="1" indent="-228600">
              <a:buFont typeface="+mj-lt"/>
              <a:buAutoNum type="alphaLcPeriod"/>
            </a:pPr>
            <a:r>
              <a:rPr lang="en-US" sz="1200" b="0" kern="1200" dirty="0" smtClean="0">
                <a:solidFill>
                  <a:schemeClr val="tx1"/>
                </a:solidFill>
                <a:effectLst/>
                <a:latin typeface="+mn-lt"/>
                <a:ea typeface="+mn-ea"/>
                <a:cs typeface="+mn-cs"/>
              </a:rPr>
              <a:t>Scientific calculators</a:t>
            </a:r>
          </a:p>
          <a:p>
            <a:pPr marL="685800" lvl="1" indent="-228600">
              <a:buFont typeface="+mj-lt"/>
              <a:buAutoNum type="alphaLcPeriod"/>
            </a:pPr>
            <a:r>
              <a:rPr lang="en-US" sz="1200" b="0" kern="1200" dirty="0" smtClean="0">
                <a:solidFill>
                  <a:schemeClr val="tx1"/>
                </a:solidFill>
                <a:effectLst/>
                <a:latin typeface="+mn-lt"/>
                <a:ea typeface="+mn-ea"/>
                <a:cs typeface="+mn-cs"/>
              </a:rPr>
              <a:t>Graphing calculators</a:t>
            </a:r>
          </a:p>
          <a:p>
            <a:pPr marL="685800" lvl="1" indent="-228600">
              <a:buFont typeface="+mj-lt"/>
              <a:buAutoNum type="alphaLcPeriod"/>
            </a:pPr>
            <a:r>
              <a:rPr lang="en-US" sz="1200" b="0" kern="1200" dirty="0" smtClean="0">
                <a:solidFill>
                  <a:schemeClr val="tx1"/>
                </a:solidFill>
                <a:effectLst/>
                <a:latin typeface="+mn-lt"/>
                <a:ea typeface="+mn-ea"/>
                <a:cs typeface="+mn-cs"/>
              </a:rPr>
              <a:t>Probes for collecting data (for example: motion sensors, temperature probes)</a:t>
            </a:r>
          </a:p>
          <a:p>
            <a:pPr marL="685800" lvl="1" indent="-228600">
              <a:buFont typeface="+mj-lt"/>
              <a:buAutoNum type="alphaLcPeriod"/>
            </a:pPr>
            <a:r>
              <a:rPr lang="en-US" sz="1200" strike="sngStrike" kern="1200" dirty="0" smtClean="0">
                <a:solidFill>
                  <a:schemeClr val="tx1"/>
                </a:solidFill>
                <a:effectLst/>
                <a:latin typeface="+mn-lt"/>
                <a:ea typeface="+mn-ea"/>
                <a:cs typeface="+mn-cs"/>
              </a:rPr>
              <a:t>Classroom response system or "Clickers" (handheld devices used to respond electronically to questions in class)</a:t>
            </a:r>
          </a:p>
          <a:p>
            <a:pPr lvl="0"/>
            <a:endParaRPr lang="en-US" dirty="0"/>
          </a:p>
          <a:p>
            <a:pPr defTabSz="931774">
              <a:defRPr/>
            </a:pPr>
            <a:r>
              <a:rPr lang="en-US" dirty="0" smtClean="0"/>
              <a:t>The numbers in parentheses</a:t>
            </a:r>
            <a:r>
              <a:rPr lang="en-US" baseline="0" dirty="0" smtClean="0"/>
              <a:t> are standard errors.</a:t>
            </a:r>
            <a:endParaRPr lang="en-US" dirty="0" smtClean="0"/>
          </a:p>
          <a:p>
            <a:pPr defTabSz="931774">
              <a:defRPr/>
            </a:pPr>
            <a:endParaRPr lang="en-US" dirty="0" smtClean="0"/>
          </a:p>
          <a:p>
            <a:pPr defTabSz="931774">
              <a:defRPr/>
            </a:pPr>
            <a:r>
              <a:rPr lang="en-US" dirty="0" smtClean="0"/>
              <a:t>Chapters 2–7 in the technical report provide data on several key indicators, disaggregated by one or more equity factors: the prior achievement level of students in the class, the percentage of non-Asian minority students in the class, the percentage of students in the school eligible for free/reduced-price lunch (FRL), school size, community type, and region.  For FRL, each school was classified into one of four categories (defined as quartiles) based on the proportion of students eligible for FRL.  Similarly, each randomly selected class was classified into one of the four categories based on the proportion of students in the class identified as non-Asian minorities.  Note: Since the publication of the technical report, the term “Non-Asian Minority” has been changed to “Race/Ethnic Groups Historically Underrepresented in STEM.”  This updated language is used in the slides provided for presentation.</a:t>
            </a:r>
          </a:p>
          <a:p>
            <a:endParaRPr lang="en-US" baseline="0" dirty="0" smtClean="0"/>
          </a:p>
          <a:p>
            <a:pPr defTabSz="931774">
              <a:defRPr/>
            </a:pPr>
            <a:r>
              <a:rPr lang="en-US" b="1" dirty="0"/>
              <a:t>Findings Highlighted in Technical Report</a:t>
            </a:r>
          </a:p>
          <a:p>
            <a:r>
              <a:rPr lang="en-US" u="none" dirty="0" smtClean="0"/>
              <a:t>“</a:t>
            </a:r>
            <a:r>
              <a:rPr lang="en-US" dirty="0"/>
              <a:t>As in science, some resources are not distributed evenly across all mathematics classes. One obvious disparity is associated with the percentage of non-Asian minority students in the class. As can be seen in Table 6.18, calculators and probes for collecting data are much more likely to be available in classes with the lowest percentages of these students, compared to classes with the highest percentages.”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Includes classes for which the teacher selected “at least one per group available upon request or in another room” or “at least one per group located in your classroom” on a 3-point response scale with the options of “do not have one per group available,” “at least one per group available upon request or in another room,” and “at least one per group located in your classroom.”</a:t>
            </a:r>
          </a:p>
          <a:p>
            <a:pPr defTabSz="931774">
              <a:defRPr/>
            </a:pPr>
            <a:endParaRPr lang="en-US" dirty="0" smtClean="0"/>
          </a:p>
          <a:p>
            <a:pPr defTabSz="931774">
              <a:defRPr/>
            </a:pPr>
            <a:r>
              <a:rPr lang="en-US" dirty="0" smtClean="0"/>
              <a:t>Historically Underrepresented Students includes American Indian or Alaskan Native, </a:t>
            </a:r>
            <a:r>
              <a:rPr lang="en-US" b="0" dirty="0" smtClean="0"/>
              <a:t>Black or African American</a:t>
            </a:r>
            <a:r>
              <a:rPr lang="en-US" dirty="0" smtClean="0"/>
              <a:t>, Hispanic or Latino, or Native Hawaiian or Other Pacific Islander</a:t>
            </a:r>
            <a:r>
              <a:rPr lang="en-US" baseline="0" dirty="0" smtClean="0"/>
              <a:t> students.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6.20,</a:t>
            </a:r>
            <a:r>
              <a:rPr lang="en-US" baseline="0" dirty="0" smtClean="0"/>
              <a:t> </a:t>
            </a:r>
            <a:r>
              <a:rPr lang="en-US" dirty="0" smtClean="0"/>
              <a:t>p.</a:t>
            </a:r>
            <a:r>
              <a:rPr lang="en-US" baseline="0" dirty="0" smtClean="0"/>
              <a:t> 104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a:t>
            </a:r>
            <a:r>
              <a:rPr lang="en-US" baseline="0" dirty="0" smtClean="0"/>
              <a:t> </a:t>
            </a:r>
            <a:r>
              <a:rPr lang="en-US" dirty="0" smtClean="0"/>
              <a:t>Program </a:t>
            </a:r>
            <a:r>
              <a:rPr lang="en-US" baseline="0" dirty="0" smtClean="0"/>
              <a:t>Questionnaire</a:t>
            </a:r>
            <a:endParaRPr lang="en-US" dirty="0" smtClean="0"/>
          </a:p>
          <a:p>
            <a:r>
              <a:rPr lang="en-US" dirty="0"/>
              <a:t>Q19. For this school, how much money was spent on each of the following during the most recently completed budget year?  (If you don’t know the exact amount, please provide your best estimates.) </a:t>
            </a:r>
          </a:p>
          <a:p>
            <a:pPr marL="698830" lvl="1" indent="-232943">
              <a:buFont typeface="+mj-lt"/>
              <a:buAutoNum type="alphaLcPeriod"/>
            </a:pPr>
            <a:r>
              <a:rPr lang="en-US" dirty="0"/>
              <a:t>Consumable supplies for mathematics instruction (for example: graph paper) </a:t>
            </a:r>
            <a:r>
              <a:rPr lang="en-US" b="1" dirty="0" smtClean="0"/>
              <a:t>____</a:t>
            </a:r>
            <a:endParaRPr lang="en-US" sz="1600" dirty="0"/>
          </a:p>
          <a:p>
            <a:pPr marL="698830" lvl="1" indent="-232943">
              <a:buFont typeface="+mj-lt"/>
              <a:buAutoNum type="alphaLcPeriod"/>
            </a:pPr>
            <a:r>
              <a:rPr lang="en-US" dirty="0"/>
              <a:t>Non-consumable items for mathematics instruction such as calculators, protractors, manipulatives, etc.  (Do not include computers) </a:t>
            </a:r>
            <a:r>
              <a:rPr lang="en-US" b="1" dirty="0" smtClean="0"/>
              <a:t>____</a:t>
            </a:r>
            <a:endParaRPr lang="en-US" sz="1600" dirty="0"/>
          </a:p>
          <a:p>
            <a:pPr marL="698830" lvl="1" indent="-232943">
              <a:buFont typeface="+mj-lt"/>
              <a:buAutoNum type="alphaLcPeriod"/>
            </a:pPr>
            <a:r>
              <a:rPr lang="en-US" dirty="0"/>
              <a:t>Software specific to mathematics instruction (for example: dynamic geometry software) </a:t>
            </a:r>
            <a:r>
              <a:rPr lang="en-US" b="1" dirty="0" smtClean="0"/>
              <a:t>____</a:t>
            </a:r>
            <a:endParaRPr lang="en-US" sz="1600" dirty="0"/>
          </a:p>
          <a:p>
            <a:pPr lvl="0"/>
            <a:endParaRPr lang="en-US" dirty="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p>
          <a:p>
            <a:r>
              <a:rPr lang="en-US" u="none" dirty="0" smtClean="0"/>
              <a:t>“</a:t>
            </a:r>
            <a:r>
              <a:rPr lang="en-US" dirty="0"/>
              <a:t>The 2012 National Survey also asked science and mathematics program representatives how much money their schools spent during the most recently completed year on three kinds of resources: equipment (excluding computers), consumable supplies (e.g., chemicals, graph paper), and software specific to science and mathematics instruction. By dividing these amounts by school enrollment, per-pupil estimates were generated (see Table 6.20). In science, per-pupil spending on equipment and supplies increases sharply with grade range, as does overall per-pupil spending. In mathematics, per-pupil spending is substantially higher in elementary schools than in middle and high schools.”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survey asked about spending on software in addition to equipment and supplies. The median per pupil spending on software in each subject/grade-range combination is $0.00.</a:t>
            </a:r>
          </a:p>
          <a:p>
            <a:endParaRPr lang="en-US" dirty="0" smtClean="0"/>
          </a:p>
          <a:p>
            <a:r>
              <a:rPr lang="en-US" dirty="0" smtClean="0"/>
              <a:t>The</a:t>
            </a:r>
            <a:r>
              <a:rPr lang="en-US" baseline="0" dirty="0" smtClean="0"/>
              <a:t> total i</a:t>
            </a:r>
            <a:r>
              <a:rPr lang="en-US" dirty="0" smtClean="0"/>
              <a:t>ncludes spending on software.</a:t>
            </a:r>
          </a:p>
        </p:txBody>
      </p:sp>
      <p:sp>
        <p:nvSpPr>
          <p:cNvPr id="4" name="Slide Number Placeholder 3"/>
          <p:cNvSpPr>
            <a:spLocks noGrp="1"/>
          </p:cNvSpPr>
          <p:nvPr>
            <p:ph type="sldNum" sz="quarter" idx="10"/>
          </p:nvPr>
        </p:nvSpPr>
        <p:spPr/>
        <p:txBody>
          <a:bodyPr/>
          <a:lstStyle/>
          <a:p>
            <a:fld id="{B472F11F-6199-4934-A1DC-A9FDDA9F712C}" type="slidenum">
              <a:rPr lang="en-US" smtClean="0"/>
              <a:t>36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6.22,</a:t>
            </a:r>
            <a:r>
              <a:rPr lang="en-US" baseline="0" dirty="0" smtClean="0"/>
              <a:t> </a:t>
            </a:r>
            <a:r>
              <a:rPr lang="en-US" dirty="0" smtClean="0"/>
              <a:t>p.</a:t>
            </a:r>
            <a:r>
              <a:rPr lang="en-US" baseline="0" dirty="0" smtClean="0"/>
              <a:t> 106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a:t>
            </a:r>
            <a:r>
              <a:rPr lang="en-US" baseline="0" dirty="0" smtClean="0"/>
              <a:t> </a:t>
            </a:r>
            <a:r>
              <a:rPr lang="en-US" dirty="0" smtClean="0"/>
              <a:t>Program </a:t>
            </a:r>
            <a:r>
              <a:rPr lang="en-US" baseline="0" dirty="0" smtClean="0"/>
              <a:t>Questionnaire</a:t>
            </a:r>
            <a:endParaRPr lang="en-US" dirty="0" smtClean="0"/>
          </a:p>
          <a:p>
            <a:r>
              <a:rPr lang="en-US" dirty="0"/>
              <a:t>Q19. For this school, how much money was spent on each of the following during the most recently completed budget year?  (If you don’t know the exact amount, please provide your best estimates.) </a:t>
            </a:r>
          </a:p>
          <a:p>
            <a:pPr marL="698830" lvl="1" indent="-232943">
              <a:buFont typeface="+mj-lt"/>
              <a:buAutoNum type="alphaLcPeriod"/>
            </a:pPr>
            <a:r>
              <a:rPr lang="en-US" dirty="0"/>
              <a:t>Consumable supplies for mathematics instruction (for example: graph paper) </a:t>
            </a:r>
            <a:r>
              <a:rPr lang="en-US" b="1" dirty="0" smtClean="0"/>
              <a:t>____</a:t>
            </a:r>
            <a:endParaRPr lang="en-US" sz="1600" dirty="0"/>
          </a:p>
          <a:p>
            <a:pPr marL="698830" lvl="1" indent="-232943">
              <a:buFont typeface="+mj-lt"/>
              <a:buAutoNum type="alphaLcPeriod"/>
            </a:pPr>
            <a:r>
              <a:rPr lang="en-US" dirty="0"/>
              <a:t>Non-consumable items for mathematics instruction such as calculators, protractors, manipulatives, etc.  (Do not include computers) </a:t>
            </a:r>
            <a:r>
              <a:rPr lang="en-US" b="1" dirty="0" smtClean="0"/>
              <a:t>____</a:t>
            </a:r>
            <a:endParaRPr lang="en-US" sz="1600" dirty="0"/>
          </a:p>
          <a:p>
            <a:pPr marL="698830" lvl="1" indent="-232943">
              <a:buFont typeface="+mj-lt"/>
              <a:buAutoNum type="alphaLcPeriod"/>
            </a:pPr>
            <a:r>
              <a:rPr lang="en-US" dirty="0"/>
              <a:t>Software specific to mathematics instruction (for example: dynamic geometry software) </a:t>
            </a:r>
            <a:r>
              <a:rPr lang="en-US" b="1" dirty="0" smtClean="0"/>
              <a:t>____</a:t>
            </a:r>
            <a:endParaRPr lang="en-US" sz="1600" dirty="0"/>
          </a:p>
          <a:p>
            <a:pPr lvl="0"/>
            <a:endParaRPr lang="en-US" dirty="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dirty="0" smtClean="0"/>
              <a:t>Chapters 2–7 in the technical report provide data on several key indicators, disaggregated by one or more equity factors: the prior achievement level of students in the class, the percentage of non-Asian minority students in the class, the percentage of students in the school eligible for free/reduced-price lunch (FRL), school size, community type, and region.  For FRL, each school was classified into one of four categories (defined as quartiles) based on the proportion of students eligible for FRL.  Similarly, each randomly selected class was classified into one of the four categories based on the proportion of students in the class identified as non-Asian minorities.  Note: Since the publication of the technical report, the term “Non-Asian Minority” has been changed to “Race/Ethnic Groups Historically Underrepresented in STEM.”  This updated language is used in the slides provided for presentation.</a:t>
            </a:r>
          </a:p>
          <a:p>
            <a:endParaRPr lang="en-US" baseline="0" dirty="0" smtClean="0"/>
          </a:p>
          <a:p>
            <a:pPr defTabSz="931774">
              <a:defRPr/>
            </a:pPr>
            <a:r>
              <a:rPr lang="en-US" b="1" dirty="0"/>
              <a:t>Findings Highlighted in Technical Report</a:t>
            </a:r>
          </a:p>
          <a:p>
            <a:r>
              <a:rPr lang="en-US" u="none" dirty="0" smtClean="0"/>
              <a:t>“</a:t>
            </a:r>
            <a:r>
              <a:rPr lang="en-US" dirty="0"/>
              <a:t>Expenditures for science and mathematics are not distributed equally across all schools. For example, rural schools spend more per pupil than suburban and urban schools on science and mathematics resources (see Tables 6.21 and 6.22). Per-pupil expenditures on science and mathematics equipment do not vary widely by the percentage of students in the school who are eligible for free/reduced-price lunch. And although there appears to be some variation in spending on supplies by percentage of students eligible for free/reduced-price lunch, there is no clear pattern.”</a:t>
            </a:r>
            <a:endParaRPr lang="en-US" u="none" dirty="0" smtClean="0"/>
          </a:p>
          <a:p>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Median amounts</a:t>
            </a:r>
            <a:r>
              <a:rPr lang="en-US" baseline="0" dirty="0" smtClean="0"/>
              <a:t> include spending on software.</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Median amounts</a:t>
            </a:r>
            <a:r>
              <a:rPr lang="en-US" baseline="0" dirty="0" smtClean="0"/>
              <a:t> include spending on software.</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39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a:t>
            </a:r>
            <a:r>
              <a:rPr lang="en-US" baseline="0" dirty="0" smtClean="0"/>
              <a:t> portion of </a:t>
            </a:r>
            <a:r>
              <a:rPr lang="en-US" dirty="0" smtClean="0"/>
              <a:t>Table 6.1,</a:t>
            </a:r>
            <a:r>
              <a:rPr lang="en-US" baseline="0" dirty="0" smtClean="0"/>
              <a:t> </a:t>
            </a:r>
            <a:r>
              <a:rPr lang="en-US" dirty="0" smtClean="0"/>
              <a:t>p.</a:t>
            </a:r>
            <a:r>
              <a:rPr lang="en-US" baseline="0" dirty="0" smtClean="0"/>
              <a:t> 91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pPr lvl="0"/>
            <a:r>
              <a:rPr lang="en-US" dirty="0"/>
              <a:t>Q40. Which best describes the instructional materials students most frequently use in this class? </a:t>
            </a:r>
          </a:p>
          <a:p>
            <a:pPr marL="640594" lvl="1" indent="-174708">
              <a:buFont typeface="Courier New" panose="02070309020205020404" pitchFamily="49" charset="0"/>
              <a:buChar char="o"/>
            </a:pPr>
            <a:r>
              <a:rPr lang="en-US" b="0" dirty="0"/>
              <a:t>One commercially-published textbook or program most of the time </a:t>
            </a:r>
            <a:endParaRPr lang="en-US" sz="1600" b="0" dirty="0"/>
          </a:p>
          <a:p>
            <a:pPr marL="640594" lvl="1" indent="-174708">
              <a:buFont typeface="Courier New" panose="02070309020205020404" pitchFamily="49" charset="0"/>
              <a:buChar char="o"/>
            </a:pPr>
            <a:r>
              <a:rPr lang="en-US" b="0" dirty="0"/>
              <a:t>Multiple commercially-published textbooks/programs most of the time</a:t>
            </a:r>
          </a:p>
          <a:p>
            <a:pPr marL="640594" lvl="1" indent="-174708">
              <a:buFont typeface="Courier New" panose="02070309020205020404" pitchFamily="49" charset="0"/>
              <a:buChar char="o"/>
            </a:pPr>
            <a:r>
              <a:rPr lang="en-US" strike="sngStrike" dirty="0"/>
              <a:t>Non-commercially-published instructional materials most of the time</a:t>
            </a:r>
            <a:endParaRPr lang="en-US" strike="sngStrike" baseline="0" dirty="0" smtClean="0"/>
          </a:p>
          <a:p>
            <a:pPr defTabSz="931774">
              <a:defRPr/>
            </a:pPr>
            <a:endParaRPr lang="en-US" dirty="0" smtClean="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endParaRPr lang="en-US" baseline="0" dirty="0" smtClean="0"/>
          </a:p>
          <a:p>
            <a:r>
              <a:rPr lang="en-US" baseline="0" dirty="0" smtClean="0"/>
              <a:t>“</a:t>
            </a:r>
            <a:r>
              <a:rPr lang="en-US" dirty="0"/>
              <a:t>The 2012 National Survey collected data on the use of commercially published textbooks or programs in science and mathematics classes. As can be seen in Table 6.1, more than three-fourths of middle and high school science classes and elementary, middle, and high school mathematics classes use published textbooks/programs. Use of textbooks/programs is somewhat less common, however, in elementary science classes (69 percent).</a:t>
            </a:r>
            <a:r>
              <a:rPr lang="en-US" baseline="0" dirty="0" smtClean="0"/>
              <a:t>”</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Median amounts</a:t>
            </a:r>
            <a:r>
              <a:rPr lang="en-US" baseline="0" dirty="0" smtClean="0"/>
              <a:t> include spending on software.</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6.24,</a:t>
            </a:r>
            <a:r>
              <a:rPr lang="en-US" baseline="0" dirty="0" smtClean="0"/>
              <a:t> </a:t>
            </a:r>
            <a:r>
              <a:rPr lang="en-US" dirty="0" smtClean="0"/>
              <a:t>p.</a:t>
            </a:r>
            <a:r>
              <a:rPr lang="en-US" baseline="0" dirty="0" smtClean="0"/>
              <a:t> 107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 </a:t>
            </a:r>
            <a:r>
              <a:rPr lang="en-US" baseline="0" dirty="0" smtClean="0"/>
              <a:t>Questionnaire</a:t>
            </a:r>
            <a:endParaRPr lang="en-US" dirty="0" smtClean="0"/>
          </a:p>
          <a:p>
            <a:pPr defTabSz="931774">
              <a:defRPr/>
            </a:pPr>
            <a:r>
              <a:rPr lang="en-US" dirty="0"/>
              <a:t>Q46. Mathematics courses may benefit from the availability of particular resources.  Considering what you have available, how adequate is each of the following for teaching this mathematics class? (Response Options: [1] Not Adequate, [2] 2 of 5, [3] Somewhat Adequate, [4] 4 of 5, [5] Adequate)</a:t>
            </a:r>
          </a:p>
          <a:p>
            <a:pPr marL="698830" lvl="1" indent="-232943">
              <a:buFont typeface="+mj-lt"/>
              <a:buAutoNum type="alphaLcPeriod"/>
            </a:pPr>
            <a:r>
              <a:rPr lang="en-US" dirty="0"/>
              <a:t>Instructional technology (for example: calculators, computers, probes/sensors)</a:t>
            </a:r>
          </a:p>
          <a:p>
            <a:pPr marL="698830" lvl="1" indent="-232943">
              <a:buFont typeface="+mj-lt"/>
              <a:buAutoNum type="alphaLcPeriod"/>
            </a:pPr>
            <a:r>
              <a:rPr lang="en-US" dirty="0"/>
              <a:t>Measurement tools (for example: protractors, rulers)</a:t>
            </a:r>
          </a:p>
          <a:p>
            <a:pPr marL="698830" lvl="1" indent="-232943">
              <a:buFont typeface="+mj-lt"/>
              <a:buAutoNum type="alphaLcPeriod"/>
            </a:pPr>
            <a:r>
              <a:rPr lang="en-US" dirty="0"/>
              <a:t>Manipulatives (for example: pattern blocks, algebra tiles)</a:t>
            </a:r>
          </a:p>
          <a:p>
            <a:pPr marL="698830" lvl="1" indent="-232943">
              <a:buFont typeface="+mj-lt"/>
              <a:buAutoNum type="alphaLcPeriod"/>
            </a:pPr>
            <a:r>
              <a:rPr lang="en-US" dirty="0"/>
              <a:t>Consumable supplies (for example: graphing paper, batteries)</a:t>
            </a:r>
          </a:p>
          <a:p>
            <a:pPr lvl="0"/>
            <a:endParaRPr lang="en-US" dirty="0"/>
          </a:p>
          <a:p>
            <a:pPr defTabSz="931774">
              <a:defRPr/>
            </a:pPr>
            <a:r>
              <a:rPr lang="en-US" dirty="0" smtClean="0"/>
              <a:t>The numbers in parentheses</a:t>
            </a:r>
            <a:r>
              <a:rPr lang="en-US" baseline="0" dirty="0" smtClean="0"/>
              <a:t> are standard errors.</a:t>
            </a:r>
            <a:endParaRPr lang="en-US" dirty="0" smtClean="0"/>
          </a:p>
          <a:p>
            <a:pPr defTabSz="931774">
              <a:defRPr/>
            </a:pPr>
            <a:endParaRPr lang="en-US" baseline="0" dirty="0" smtClean="0"/>
          </a:p>
          <a:p>
            <a:pPr defTabSz="931774">
              <a:defRPr/>
            </a:pPr>
            <a:r>
              <a:rPr lang="en-US" b="1" dirty="0"/>
              <a:t>Findings Highlighted in Technical Report</a:t>
            </a:r>
          </a:p>
          <a:p>
            <a:r>
              <a:rPr lang="en-US" u="none" dirty="0" smtClean="0"/>
              <a:t>“</a:t>
            </a:r>
            <a:r>
              <a:rPr lang="en-US" dirty="0"/>
              <a:t>In mathematics classes, a key finding is that teachers in 4 out of 5 elementary mathematics classes rated their manipulatives as mostly adequate, but the percentages in middle and high school mathematics classes are substantially lower (see Table 6.24). These data suggest that substantial proportions of secondary mathematics teachers want to use manipulative materials but do not have adequate access to them. Note also that with the exception of manipulatives in elementary grades, there is substantial room for improvement in teachers’ views of the adequacy of their resources.”</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Includes classes for which the teacher selected “4 of 5” or “adequate” on a 5-point response scale with the options of “not adequate,” “2 of 5,” “somewhat adequate,” “4 of 5,” and “adequate.”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472F11F-6199-4934-A1DC-A9FDDA9F712C}" type="slidenum">
              <a:rPr lang="en-US" smtClean="0"/>
              <a:t>43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6.26,</a:t>
            </a:r>
            <a:r>
              <a:rPr lang="en-US" baseline="0" dirty="0" smtClean="0"/>
              <a:t> </a:t>
            </a:r>
            <a:r>
              <a:rPr lang="en-US" dirty="0" smtClean="0"/>
              <a:t>p.</a:t>
            </a:r>
            <a:r>
              <a:rPr lang="en-US" baseline="0" dirty="0" smtClean="0"/>
              <a:t> 108 in Technical Report</a:t>
            </a:r>
          </a:p>
          <a:p>
            <a:endParaRPr lang="en-US" b="1" dirty="0" smtClean="0"/>
          </a:p>
          <a:p>
            <a:pPr defTabSz="931774">
              <a:defRPr/>
            </a:pPr>
            <a:r>
              <a:rPr lang="en-US" b="1" dirty="0"/>
              <a:t>This slide shows data from Composites.</a:t>
            </a:r>
          </a:p>
          <a:p>
            <a:pPr defTabSz="931774">
              <a:defRPr/>
            </a:pPr>
            <a:endParaRPr lang="en-US" dirty="0"/>
          </a:p>
          <a:p>
            <a:pPr defTabSz="931774">
              <a:defRPr/>
            </a:pPr>
            <a:r>
              <a:rPr lang="en-US" dirty="0"/>
              <a:t>Sets of related questionnaire items were combined to create several composite variables related to key constructs.  Composite variables, which are more reliable than individual survey items, were computed to have a minimum possible value of 0 and a maximum possible value of 100.  Higher composite scores indicate more of the construct being </a:t>
            </a:r>
            <a:r>
              <a:rPr lang="en-US" dirty="0" smtClean="0"/>
              <a:t>measured </a:t>
            </a:r>
            <a:r>
              <a:rPr lang="en-US" dirty="0"/>
              <a:t>by the composite.  Each composite is calculated by summing the responses to the items associated with that composite and then dividing by the total points possible.  In order for the composites to be on a 100-point scale, the lowest response option on each scale was set to 0 and the others were adjusted accordingly; so for example, an item with a scale ranging from 1 to 4 was re-coded to have a scale of 0 to 3.  By doing this, someone who marks the lowest point on every item in a composite receives a composite score of 0 rather than some positive number. It also assures that 50 is the true mid-point.  The denominator for each composite is determined by computing the maximum possible sum of responses for a series of items and dividing by 100; e.g., a 9-item composite where each item is on a scale of 0–3 would have a denominator of 0.27.  </a:t>
            </a:r>
            <a:r>
              <a:rPr lang="en-US" dirty="0" smtClean="0"/>
              <a:t>Composite </a:t>
            </a:r>
            <a:r>
              <a:rPr lang="en-US" dirty="0"/>
              <a:t>values were not computed for participants who </a:t>
            </a:r>
            <a:r>
              <a:rPr lang="en-US" dirty="0" smtClean="0"/>
              <a:t>responded </a:t>
            </a:r>
            <a:r>
              <a:rPr lang="en-US" dirty="0"/>
              <a:t>to fewer than two-thirds of the items that form the composite.</a:t>
            </a:r>
          </a:p>
          <a:p>
            <a:endParaRPr lang="en-US" b="1" dirty="0" smtClean="0"/>
          </a:p>
          <a:p>
            <a:r>
              <a:rPr lang="en-US" b="1" i="1" dirty="0" smtClean="0"/>
              <a:t>Adequacy of Resources for Instruction Composite Items</a:t>
            </a:r>
          </a:p>
          <a:p>
            <a:pPr defTabSz="931774">
              <a:defRPr/>
            </a:pPr>
            <a:r>
              <a:rPr lang="en-US" dirty="0" smtClean="0"/>
              <a:t>Q46a.</a:t>
            </a:r>
            <a:r>
              <a:rPr lang="en-US" baseline="0" dirty="0" smtClean="0"/>
              <a:t> </a:t>
            </a:r>
            <a:r>
              <a:rPr lang="en-US" dirty="0" smtClean="0"/>
              <a:t>Instructional technology (e.g., calculators, computers, probes/sensors)</a:t>
            </a:r>
          </a:p>
          <a:p>
            <a:pPr defTabSz="931774">
              <a:defRPr/>
            </a:pPr>
            <a:r>
              <a:rPr lang="en-US" dirty="0" smtClean="0"/>
              <a:t>Q46b.</a:t>
            </a:r>
            <a:r>
              <a:rPr lang="en-US" baseline="0" dirty="0" smtClean="0"/>
              <a:t> </a:t>
            </a:r>
            <a:r>
              <a:rPr lang="en-US" dirty="0" smtClean="0"/>
              <a:t>Measurement tools (e.g., protractors, rulers)</a:t>
            </a:r>
          </a:p>
          <a:p>
            <a:pPr defTabSz="931774">
              <a:defRPr/>
            </a:pPr>
            <a:r>
              <a:rPr lang="sv-SE" dirty="0" smtClean="0"/>
              <a:t>Q46c. Manipulatives (e.g., pattern blocks, algebra tiles)</a:t>
            </a:r>
            <a:endParaRPr lang="en-US" dirty="0" smtClean="0"/>
          </a:p>
          <a:p>
            <a:pPr defTabSz="931774">
              <a:defRPr/>
            </a:pPr>
            <a:r>
              <a:rPr lang="en-US" dirty="0" smtClean="0"/>
              <a:t>Q46d. Consumable supplies (e.g., graphing paper, batteries)</a:t>
            </a:r>
          </a:p>
          <a:p>
            <a:pPr defTabSz="931774">
              <a:defRPr/>
            </a:pPr>
            <a:endParaRPr lang="en-US" dirty="0" smtClean="0"/>
          </a:p>
          <a:p>
            <a:r>
              <a:rPr lang="en-US" dirty="0" smtClean="0"/>
              <a:t>Mathematics Teacher </a:t>
            </a:r>
            <a:r>
              <a:rPr lang="en-US" baseline="0" dirty="0" smtClean="0"/>
              <a:t>Questionnaire</a:t>
            </a:r>
            <a:endParaRPr lang="en-US" dirty="0" smtClean="0"/>
          </a:p>
          <a:p>
            <a:pPr defTabSz="931774">
              <a:defRPr/>
            </a:pPr>
            <a:r>
              <a:rPr lang="en-US" dirty="0"/>
              <a:t>Q46. Mathematics courses may benefit from the availability of particular resources.  Considering what you have available, how adequate is each of the following for teaching this mathematics class? (Response Options: [1] Not Adequate, [2] 2 of 5, [3] Somewhat Adequate, [4] 4 of 5, [5] Adequate)</a:t>
            </a:r>
          </a:p>
          <a:p>
            <a:pPr marL="698830" lvl="1" indent="-232943">
              <a:buFont typeface="+mj-lt"/>
              <a:buAutoNum type="alphaLcPeriod"/>
            </a:pPr>
            <a:r>
              <a:rPr lang="en-US" dirty="0"/>
              <a:t>Instructional technology (for example: calculators, computers, probes/sensors)</a:t>
            </a:r>
          </a:p>
          <a:p>
            <a:pPr marL="698830" lvl="1" indent="-232943">
              <a:buFont typeface="+mj-lt"/>
              <a:buAutoNum type="alphaLcPeriod"/>
            </a:pPr>
            <a:r>
              <a:rPr lang="en-US" dirty="0"/>
              <a:t>Measurement tools (for example: protractors, rulers)</a:t>
            </a:r>
          </a:p>
          <a:p>
            <a:pPr marL="698830" lvl="1" indent="-232943">
              <a:buFont typeface="+mj-lt"/>
              <a:buAutoNum type="alphaLcPeriod"/>
            </a:pPr>
            <a:r>
              <a:rPr lang="en-US" dirty="0"/>
              <a:t>Manipulatives (for example: pattern blocks, algebra tiles)</a:t>
            </a:r>
          </a:p>
          <a:p>
            <a:pPr marL="698830" lvl="1" indent="-232943">
              <a:buFont typeface="+mj-lt"/>
              <a:buAutoNum type="alphaLcPeriod"/>
            </a:pPr>
            <a:r>
              <a:rPr lang="en-US" dirty="0"/>
              <a:t>Consumable supplies (for example: graphing paper, </a:t>
            </a:r>
            <a:r>
              <a:rPr lang="en-US" dirty="0" smtClean="0"/>
              <a:t>batteries)</a:t>
            </a:r>
          </a:p>
          <a:p>
            <a:pPr defTabSz="931774">
              <a:defRPr/>
            </a:pPr>
            <a:endParaRPr lang="en-US" dirty="0" smtClean="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dirty="0" smtClean="0"/>
              <a:t>Chapters 2–7 in the technical report provide data on several key indicators, disaggregated by one or more equity factors: the prior achievement level of students in the class, the percentage of non-Asian minority students in the class, the percentage of students in the school eligible for free/reduced-price lunch (FRL), school size, community type, and region.  For FRL, each school was classified into one of four categories (defined as quartiles) based on the proportion of students eligible for FRL.  Similarly, each randomly selected class was classified into one of the four categories based on the proportion of students in the class identified as non-Asian minorities.  Note: Since the publication of the technical report, the term “Non-Asian Minority” has been changed to “Race/Ethnic Groups Historically Underrepresented in STEM.”  This updated language is used in the slides provided for presentation.</a:t>
            </a:r>
          </a:p>
          <a:p>
            <a:endParaRPr lang="en-US" baseline="0" dirty="0" smtClean="0"/>
          </a:p>
          <a:p>
            <a:pPr defTabSz="931774">
              <a:defRPr/>
            </a:pPr>
            <a:r>
              <a:rPr lang="en-US" b="1" dirty="0"/>
              <a:t>Findings Highlighted in Technical Report</a:t>
            </a:r>
          </a:p>
          <a:p>
            <a:r>
              <a:rPr lang="en-US" u="none" dirty="0" smtClean="0"/>
              <a:t>“</a:t>
            </a:r>
            <a:r>
              <a:rPr lang="en-US" dirty="0"/>
              <a:t>Mathematics teachers’ views of the adequacy of their resources do not tend to differ substantially by various equity factors. In science, teachers of classes with mostly high-achieving students have the most positive views about their resources, compared to classes with average/mixed achievers and those with mostly low-achieving students (see Table 6.26). Similarly, teachers of classes with the lowest percentage of non-Asian minority students have more positive views than those with the highest percentage, as do teachers of classes with the lowest percentage of free/reduced-price lunch students, compared to those with higher percentages.”</a:t>
            </a:r>
            <a:endParaRPr lang="en-US" u="none" dirty="0" smtClean="0"/>
          </a:p>
          <a:p>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Historically Underrepresented Students includes American Indian or Alaskan Native, Black or African American, Hispanic or Latino, or Native Hawaiian or Other Pacific Islander</a:t>
            </a:r>
            <a:r>
              <a:rPr lang="en-US" baseline="0" dirty="0" smtClean="0"/>
              <a:t> students.</a:t>
            </a: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Table 6.2,</a:t>
            </a:r>
            <a:r>
              <a:rPr lang="en-US" baseline="0" dirty="0" smtClean="0"/>
              <a:t> </a:t>
            </a:r>
            <a:r>
              <a:rPr lang="en-US" dirty="0" smtClean="0"/>
              <a:t>p.</a:t>
            </a:r>
            <a:r>
              <a:rPr lang="en-US" baseline="0" dirty="0" smtClean="0"/>
              <a:t> 92 in Technical Report</a:t>
            </a:r>
          </a:p>
          <a:p>
            <a:endParaRPr lang="en-US" b="1" dirty="0" smtClean="0"/>
          </a:p>
          <a:p>
            <a:pPr defTabSz="931774">
              <a:defRPr/>
            </a:pPr>
            <a:r>
              <a:rPr lang="en-US" b="1" dirty="0" smtClean="0"/>
              <a:t>This slide shows data from an individual</a:t>
            </a:r>
            <a:r>
              <a:rPr lang="en-US" b="1" baseline="0" dirty="0" smtClean="0"/>
              <a:t> item. </a:t>
            </a:r>
          </a:p>
          <a:p>
            <a:endParaRPr lang="en-US" b="1" dirty="0" smtClean="0"/>
          </a:p>
          <a:p>
            <a:r>
              <a:rPr lang="en-US" dirty="0" smtClean="0"/>
              <a:t>Mathematics Teacher</a:t>
            </a:r>
            <a:r>
              <a:rPr lang="en-US" baseline="0" dirty="0" smtClean="0"/>
              <a:t> Questionnaire</a:t>
            </a:r>
            <a:endParaRPr lang="en-US" dirty="0" smtClean="0"/>
          </a:p>
          <a:p>
            <a:pPr lvl="0"/>
            <a:r>
              <a:rPr lang="en-US" dirty="0"/>
              <a:t>Q40. Which best describes the instructional materials students most frequently use in this class? </a:t>
            </a:r>
          </a:p>
          <a:p>
            <a:pPr marL="640594" lvl="1" indent="-174708">
              <a:buFont typeface="Courier New" panose="02070309020205020404" pitchFamily="49" charset="0"/>
              <a:buChar char="o"/>
            </a:pPr>
            <a:r>
              <a:rPr lang="en-US" dirty="0"/>
              <a:t>One commercially-published textbook or program most of the time </a:t>
            </a:r>
            <a:endParaRPr lang="en-US" sz="1600" dirty="0"/>
          </a:p>
          <a:p>
            <a:pPr marL="640594" lvl="1" indent="-174708">
              <a:buFont typeface="Courier New" panose="02070309020205020404" pitchFamily="49" charset="0"/>
              <a:buChar char="o"/>
            </a:pPr>
            <a:r>
              <a:rPr lang="en-US" dirty="0"/>
              <a:t>Multiple commercially-published textbooks/programs most of the time</a:t>
            </a:r>
          </a:p>
          <a:p>
            <a:pPr marL="640594" lvl="1" indent="-174708">
              <a:buFont typeface="Courier New" panose="02070309020205020404" pitchFamily="49" charset="0"/>
              <a:buChar char="o"/>
            </a:pPr>
            <a:r>
              <a:rPr lang="en-US" dirty="0"/>
              <a:t>Non-commercially-published instructional materials most of the time</a:t>
            </a:r>
            <a:endParaRPr lang="en-US" baseline="0" dirty="0" smtClean="0"/>
          </a:p>
          <a:p>
            <a:pPr defTabSz="931774">
              <a:defRPr/>
            </a:pPr>
            <a:endParaRPr lang="en-US" dirty="0" smtClean="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endParaRPr lang="en-US" baseline="0" dirty="0" smtClean="0"/>
          </a:p>
          <a:p>
            <a:r>
              <a:rPr lang="en-US" baseline="0" dirty="0" smtClean="0"/>
              <a:t>“</a:t>
            </a:r>
            <a:r>
              <a:rPr lang="en-US" dirty="0"/>
              <a:t>The survey also asked how if one textbook/program is used all or most of the time, or if multiple materials are used (see Tables 6.2 and 6.3). The percentage of mathematics classes using one or more commercially published materials is strikingly similar across grade ranges (81–85 percent). Most of these classes rely on a single textbook/program.</a:t>
            </a:r>
            <a:r>
              <a:rPr lang="en-US" baseline="0" dirty="0" smtClean="0"/>
              <a:t>”</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mathematics portion of Table 6.4,</a:t>
            </a:r>
            <a:r>
              <a:rPr lang="en-US" baseline="0" dirty="0" smtClean="0"/>
              <a:t> </a:t>
            </a:r>
            <a:r>
              <a:rPr lang="en-US" dirty="0" smtClean="0"/>
              <a:t>p.</a:t>
            </a:r>
            <a:r>
              <a:rPr lang="en-US" baseline="0" dirty="0" smtClean="0"/>
              <a:t> 93 in Technical Report</a:t>
            </a:r>
          </a:p>
          <a:p>
            <a:endParaRPr lang="en-US" b="1" dirty="0" smtClean="0"/>
          </a:p>
          <a:p>
            <a:pPr defTabSz="931774">
              <a:defRPr/>
            </a:pPr>
            <a:r>
              <a:rPr lang="en-US" b="1" dirty="0" smtClean="0"/>
              <a:t>This slide shows data derived from:</a:t>
            </a:r>
            <a:r>
              <a:rPr lang="en-US" b="1" baseline="0" dirty="0" smtClean="0"/>
              <a:t> </a:t>
            </a:r>
          </a:p>
          <a:p>
            <a:endParaRPr lang="en-US" b="1" dirty="0" smtClean="0"/>
          </a:p>
          <a:p>
            <a:r>
              <a:rPr lang="en-US" dirty="0" smtClean="0"/>
              <a:t>Mathematics</a:t>
            </a:r>
            <a:r>
              <a:rPr lang="en-US" baseline="0" dirty="0" smtClean="0"/>
              <a:t> </a:t>
            </a:r>
            <a:r>
              <a:rPr lang="en-US" dirty="0" smtClean="0"/>
              <a:t>Teacher</a:t>
            </a:r>
            <a:r>
              <a:rPr lang="en-US" baseline="0" dirty="0" smtClean="0"/>
              <a:t> Questionnaire</a:t>
            </a:r>
            <a:endParaRPr lang="en-US" dirty="0" smtClean="0"/>
          </a:p>
          <a:p>
            <a:pPr defTabSz="931774">
              <a:defRPr/>
            </a:pPr>
            <a:r>
              <a:rPr lang="en-US" dirty="0"/>
              <a:t>Q41. Please indicate the title, author, most recent copyright year, and ISBN code of the textbook/program used by the students in this class.  </a:t>
            </a:r>
          </a:p>
          <a:p>
            <a:pPr marL="174708" indent="-174708">
              <a:buFont typeface="Arial" panose="020B0604020202020204" pitchFamily="34" charset="0"/>
              <a:buChar char="•"/>
            </a:pPr>
            <a:r>
              <a:rPr lang="en-US" dirty="0"/>
              <a:t>The 10- or 13-character ISBN code can be found on the copyright page and/or the back cover of the </a:t>
            </a:r>
            <a:r>
              <a:rPr lang="en-US" dirty="0" smtClean="0"/>
              <a:t>textbook/program. </a:t>
            </a:r>
            <a:endParaRPr lang="en-US" dirty="0"/>
          </a:p>
          <a:p>
            <a:pPr marL="174708" indent="-174708">
              <a:buFont typeface="Arial" panose="020B0604020202020204" pitchFamily="34" charset="0"/>
              <a:buChar char="•"/>
            </a:pPr>
            <a:r>
              <a:rPr lang="en-US" dirty="0"/>
              <a:t>Do not include the dashes when entering the ISBN.</a:t>
            </a:r>
          </a:p>
          <a:p>
            <a:pPr marL="174708" indent="-174708">
              <a:buFont typeface="Arial" panose="020B0604020202020204" pitchFamily="34" charset="0"/>
              <a:buChar char="•"/>
            </a:pPr>
            <a:r>
              <a:rPr lang="en-US" dirty="0"/>
              <a:t>An example of the location of the ISBN is shown to the right.</a:t>
            </a:r>
          </a:p>
          <a:p>
            <a:pPr lvl="1"/>
            <a:r>
              <a:rPr lang="en-US" dirty="0"/>
              <a:t>Title: </a:t>
            </a:r>
            <a:r>
              <a:rPr lang="en-US" b="1" dirty="0" smtClean="0"/>
              <a:t>____</a:t>
            </a:r>
            <a:endParaRPr lang="en-US" i="1" dirty="0"/>
          </a:p>
          <a:p>
            <a:pPr marL="465887" lvl="1" defTabSz="931774">
              <a:defRPr/>
            </a:pPr>
            <a:r>
              <a:rPr lang="en-US" dirty="0"/>
              <a:t>First Author: </a:t>
            </a:r>
            <a:r>
              <a:rPr lang="en-US" b="1" dirty="0" smtClean="0"/>
              <a:t>____</a:t>
            </a:r>
            <a:endParaRPr lang="en-US" dirty="0"/>
          </a:p>
          <a:p>
            <a:pPr marL="465887" lvl="1" defTabSz="931774">
              <a:defRPr/>
            </a:pPr>
            <a:r>
              <a:rPr lang="en-US" dirty="0"/>
              <a:t>Year: </a:t>
            </a:r>
            <a:r>
              <a:rPr lang="en-US" b="1" dirty="0" smtClean="0"/>
              <a:t>____</a:t>
            </a:r>
            <a:endParaRPr lang="en-US" dirty="0"/>
          </a:p>
          <a:p>
            <a:pPr marL="465887" lvl="1" defTabSz="931774">
              <a:defRPr/>
            </a:pPr>
            <a:r>
              <a:rPr lang="en-US" dirty="0"/>
              <a:t>ISBN: </a:t>
            </a:r>
            <a:r>
              <a:rPr lang="en-US" b="1" dirty="0" smtClean="0"/>
              <a:t>____</a:t>
            </a:r>
            <a:endParaRPr lang="en-US" dirty="0"/>
          </a:p>
          <a:p>
            <a:endParaRPr lang="en-US" baseline="0" dirty="0" smtClean="0"/>
          </a:p>
          <a:p>
            <a:pPr defTabSz="931774">
              <a:defRPr/>
            </a:pPr>
            <a:r>
              <a:rPr lang="en-US" dirty="0"/>
              <a:t>Q42. Please indicate the title, author, most recent copyright year, and ISBN code of the commercially-published textbook/program used most often by the students in this class. </a:t>
            </a:r>
          </a:p>
          <a:p>
            <a:pPr lvl="1"/>
            <a:r>
              <a:rPr lang="en-US" dirty="0"/>
              <a:t>Title: </a:t>
            </a:r>
            <a:r>
              <a:rPr lang="en-US" b="1" dirty="0" smtClean="0"/>
              <a:t>____</a:t>
            </a:r>
            <a:endParaRPr lang="en-US" dirty="0"/>
          </a:p>
          <a:p>
            <a:pPr marL="465887" lvl="1" defTabSz="931774">
              <a:defRPr/>
            </a:pPr>
            <a:r>
              <a:rPr lang="en-US" dirty="0"/>
              <a:t>First Author: </a:t>
            </a:r>
            <a:r>
              <a:rPr lang="en-US" b="1" dirty="0" smtClean="0"/>
              <a:t>____</a:t>
            </a:r>
            <a:endParaRPr lang="en-US" dirty="0"/>
          </a:p>
          <a:p>
            <a:pPr marL="465887" lvl="1" defTabSz="931774">
              <a:defRPr/>
            </a:pPr>
            <a:r>
              <a:rPr lang="en-US" dirty="0"/>
              <a:t>Year: </a:t>
            </a:r>
            <a:r>
              <a:rPr lang="en-US" b="1" dirty="0" smtClean="0"/>
              <a:t>____</a:t>
            </a:r>
            <a:endParaRPr lang="en-US" dirty="0"/>
          </a:p>
          <a:p>
            <a:pPr marL="465887" lvl="1" defTabSz="931774">
              <a:defRPr/>
            </a:pPr>
            <a:r>
              <a:rPr lang="en-US" dirty="0"/>
              <a:t>ISBN: </a:t>
            </a:r>
            <a:r>
              <a:rPr lang="en-US" b="1" dirty="0" smtClean="0"/>
              <a:t>____</a:t>
            </a:r>
            <a:endParaRPr lang="en-US" dirty="0"/>
          </a:p>
          <a:p>
            <a:endParaRPr lang="en-US" baseline="0" dirty="0" smtClean="0"/>
          </a:p>
          <a:p>
            <a:pPr defTabSz="931774">
              <a:defRPr/>
            </a:pPr>
            <a:r>
              <a:rPr lang="en-US" dirty="0" smtClean="0"/>
              <a:t>The numbers in parentheses</a:t>
            </a:r>
            <a:r>
              <a:rPr lang="en-US" baseline="0" dirty="0" smtClean="0"/>
              <a:t> are standard errors.</a:t>
            </a:r>
            <a:endParaRPr lang="en-US" dirty="0" smtClean="0"/>
          </a:p>
          <a:p>
            <a:endParaRPr lang="en-US" baseline="0" dirty="0" smtClean="0"/>
          </a:p>
          <a:p>
            <a:pPr defTabSz="931774">
              <a:defRPr/>
            </a:pPr>
            <a:r>
              <a:rPr lang="en-US" b="1" dirty="0"/>
              <a:t>Findings Highlighted in Technical Report</a:t>
            </a:r>
            <a:endParaRPr lang="en-US" baseline="0" dirty="0" smtClean="0"/>
          </a:p>
          <a:p>
            <a:r>
              <a:rPr lang="en-US" u="none" dirty="0" smtClean="0"/>
              <a:t>“</a:t>
            </a:r>
            <a:r>
              <a:rPr lang="en-US" dirty="0"/>
              <a:t>Teachers who indicated that the randomly selected class used a published textbook/program were asked to record the title, author, year, and ISBN of the material used most often in the class. Using this information, the publisher of the material was identified. Table 6.4 shows the market share held by each of the major science and mathematics textbook publishers. It is interesting to note that three publishers—Houghton Mifflin Harcourt, McGraw-Hill, and Pearson—account for instructional materials used in more than three-fourths of science and mathematics classes. In elementary and middle school mathematics, these three publishers alone account for the materials used in 95 percent or more of classes. The  only other publisher with a substantial share of the market is Delta Education in elementary science.”</a:t>
            </a:r>
            <a:endParaRPr lang="en-US" u="none"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9</a:t>
            </a:fld>
            <a:endParaRPr lang="en-US"/>
          </a:p>
        </p:txBody>
      </p:sp>
    </p:spTree>
    <p:extLst>
      <p:ext uri="{BB962C8B-B14F-4D97-AF65-F5344CB8AC3E}">
        <p14:creationId xmlns:p14="http://schemas.microsoft.com/office/powerpoint/2010/main" val="214230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60047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70503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8896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9267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A75BF-0480-42D9-BC3B-AF0BCD6F0051}" type="datetimeFigureOut">
              <a:rPr lang="en-US" smtClean="0"/>
              <a:t>1/30/2014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3707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A75BF-0480-42D9-BC3B-AF0BCD6F0051}" type="datetimeFigureOut">
              <a:rPr lang="en-US" smtClean="0"/>
              <a:t>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6216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A75BF-0480-42D9-BC3B-AF0BCD6F0051}" type="datetimeFigureOut">
              <a:rPr lang="en-US" smtClean="0"/>
              <a:t>1/30/2014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2585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A75BF-0480-42D9-BC3B-AF0BCD6F0051}" type="datetimeFigureOut">
              <a:rPr lang="en-US" smtClean="0"/>
              <a:t>1/30/2014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4797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75BF-0480-42D9-BC3B-AF0BCD6F0051}" type="datetimeFigureOut">
              <a:rPr lang="en-US" smtClean="0"/>
              <a:t>1/30/2014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994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014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3289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A75BF-0480-42D9-BC3B-AF0BCD6F0051}" type="datetimeFigureOut">
              <a:rPr lang="en-US" smtClean="0"/>
              <a:t>1/30/2014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A18CB-4BA9-4DA6-A360-974B972256DF}" type="slidenum">
              <a:rPr lang="en-US" smtClean="0"/>
              <a:t>‹#›</a:t>
            </a:fld>
            <a:endParaRPr lang="en-US"/>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2400" y="0"/>
            <a:ext cx="9448799" cy="6858000"/>
          </a:xfrm>
          <a:prstGeom prst="rect">
            <a:avLst/>
          </a:prstGeom>
        </p:spPr>
      </p:pic>
      <p:grpSp>
        <p:nvGrpSpPr>
          <p:cNvPr id="14" name="Group 13"/>
          <p:cNvGrpSpPr/>
          <p:nvPr/>
        </p:nvGrpSpPr>
        <p:grpSpPr>
          <a:xfrm>
            <a:off x="3581400" y="6236753"/>
            <a:ext cx="6142684" cy="585339"/>
            <a:chOff x="2311936" y="6236753"/>
            <a:chExt cx="6142684" cy="585339"/>
          </a:xfrm>
        </p:grpSpPr>
        <p:grpSp>
          <p:nvGrpSpPr>
            <p:cNvPr id="8" name="Group 7"/>
            <p:cNvGrpSpPr/>
            <p:nvPr/>
          </p:nvGrpSpPr>
          <p:grpSpPr>
            <a:xfrm>
              <a:off x="2311936" y="6237316"/>
              <a:ext cx="3856627" cy="584776"/>
              <a:chOff x="433677" y="371749"/>
              <a:chExt cx="3856627" cy="584776"/>
            </a:xfrm>
          </p:grpSpPr>
          <p:sp>
            <p:nvSpPr>
              <p:cNvPr id="9" name="TextBox 8"/>
              <p:cNvSpPr txBox="1"/>
              <p:nvPr/>
            </p:nvSpPr>
            <p:spPr>
              <a:xfrm>
                <a:off x="433677" y="371749"/>
                <a:ext cx="3856627" cy="584776"/>
              </a:xfrm>
              <a:prstGeom prst="rect">
                <a:avLst/>
              </a:prstGeom>
              <a:noFill/>
            </p:spPr>
            <p:txBody>
              <a:bodyPr wrap="square" rtlCol="0">
                <a:spAutoFit/>
              </a:bodyPr>
              <a:lstStyle/>
              <a:p>
                <a:r>
                  <a:rPr lang="en-US" sz="3200" dirty="0" smtClean="0">
                    <a:solidFill>
                      <a:schemeClr val="bg1">
                        <a:alpha val="70000"/>
                      </a:schemeClr>
                    </a:solidFill>
                    <a:latin typeface="+mj-lt"/>
                  </a:rPr>
                  <a:t>2012 NSSME</a:t>
                </a:r>
                <a:endParaRPr lang="en-US" sz="3200" dirty="0">
                  <a:solidFill>
                    <a:schemeClr val="bg1">
                      <a:alpha val="70000"/>
                    </a:schemeClr>
                  </a:solidFill>
                  <a:latin typeface="+mj-lt"/>
                </a:endParaRPr>
              </a:p>
            </p:txBody>
          </p:sp>
          <p:cxnSp>
            <p:nvCxnSpPr>
              <p:cNvPr id="10" name="Straight Connector 9"/>
              <p:cNvCxnSpPr/>
              <p:nvPr/>
            </p:nvCxnSpPr>
            <p:spPr>
              <a:xfrm>
                <a:off x="2693741" y="530240"/>
                <a:ext cx="0" cy="309793"/>
              </a:xfrm>
              <a:prstGeom prst="line">
                <a:avLst/>
              </a:prstGeom>
              <a:ln>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4652907" y="6236753"/>
              <a:ext cx="3801713" cy="523220"/>
            </a:xfrm>
            <a:prstGeom prst="rect">
              <a:avLst/>
            </a:prstGeom>
            <a:noFill/>
            <a:ln>
              <a:noFill/>
            </a:ln>
          </p:spPr>
          <p:txBody>
            <a:bodyPr wrap="square" rtlCol="0">
              <a:spAutoFit/>
            </a:bodyPr>
            <a:lstStyle/>
            <a:p>
              <a:r>
                <a:rPr lang="en-US" sz="1400" dirty="0" smtClean="0">
                  <a:solidFill>
                    <a:schemeClr val="bg1">
                      <a:alpha val="70000"/>
                    </a:schemeClr>
                  </a:solidFill>
                </a:rPr>
                <a:t>THE 2012 NATIONAL SURVEY OF</a:t>
              </a:r>
            </a:p>
            <a:p>
              <a:r>
                <a:rPr lang="en-US" sz="1400" dirty="0" smtClean="0">
                  <a:solidFill>
                    <a:schemeClr val="bg1">
                      <a:alpha val="70000"/>
                    </a:schemeClr>
                  </a:solidFill>
                </a:rPr>
                <a:t>SCIENCE AND MATHEMATICS EDUCATION</a:t>
              </a:r>
              <a:endParaRPr lang="en-US" sz="1400" dirty="0">
                <a:solidFill>
                  <a:schemeClr val="bg1">
                    <a:alpha val="70000"/>
                  </a:schemeClr>
                </a:solidFill>
              </a:endParaRPr>
            </a:p>
          </p:txBody>
        </p:sp>
      </p:grpSp>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6242541"/>
            <a:ext cx="2057400" cy="511642"/>
          </a:xfrm>
          <a:prstGeom prst="rect">
            <a:avLst/>
          </a:prstGeom>
        </p:spPr>
      </p:pic>
    </p:spTree>
    <p:extLst>
      <p:ext uri="{BB962C8B-B14F-4D97-AF65-F5344CB8AC3E}">
        <p14:creationId xmlns:p14="http://schemas.microsoft.com/office/powerpoint/2010/main" val="222079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400" y="1739900"/>
            <a:ext cx="8991600" cy="3048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smtClean="0">
                <a:solidFill>
                  <a:schemeClr val="tx1"/>
                </a:solidFill>
                <a:latin typeface="Calibri"/>
              </a:rPr>
              <a:t>Chapter </a:t>
            </a:r>
            <a:r>
              <a:rPr lang="en-US" sz="6600" dirty="0" smtClean="0">
                <a:solidFill>
                  <a:schemeClr val="tx1"/>
                </a:solidFill>
                <a:latin typeface="Calibri"/>
              </a:rPr>
              <a:t>6</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Instructional Resources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83613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11 </a:t>
            </a:r>
          </a:p>
          <a:p>
            <a:pPr lvl="0">
              <a:defRPr/>
            </a:pPr>
            <a:r>
              <a:rPr lang="en-US" dirty="0" smtClean="0">
                <a:solidFill>
                  <a:schemeClr val="tx1"/>
                </a:solidFill>
              </a:rPr>
              <a:t>(not for presentation)</a:t>
            </a:r>
            <a:endParaRPr lang="en-US" dirty="0">
              <a:solidFill>
                <a:schemeClr val="tx1"/>
              </a:solidFill>
            </a:endParaRP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590800"/>
            <a:ext cx="6083300" cy="1363663"/>
          </a:xfrm>
          <a:prstGeom prst="rect">
            <a:avLst/>
          </a:prstGeom>
          <a:solidFill>
            <a:schemeClr val="bg1"/>
          </a:solidFill>
          <a:ln>
            <a:noFill/>
          </a:ln>
          <a:effectLst/>
        </p:spPr>
      </p:pic>
    </p:spTree>
    <p:extLst>
      <p:ext uri="{BB962C8B-B14F-4D97-AF65-F5344CB8AC3E}">
        <p14:creationId xmlns:p14="http://schemas.microsoft.com/office/powerpoint/2010/main" val="2714056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058885931"/>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Publication Year of </a:t>
            </a:r>
            <a:r>
              <a:rPr lang="en-US" dirty="0" smtClean="0">
                <a:solidFill>
                  <a:schemeClr val="tx1"/>
                </a:solidFill>
              </a:rPr>
              <a:t>Mathematics Textbooks/Programs</a:t>
            </a:r>
            <a:r>
              <a:rPr lang="en-US" dirty="0">
                <a:solidFill>
                  <a:schemeClr val="tx1"/>
                </a:solidFill>
              </a:rPr>
              <a:t>, by Grade Range</a:t>
            </a:r>
          </a:p>
        </p:txBody>
      </p:sp>
    </p:spTree>
    <p:extLst>
      <p:ext uri="{BB962C8B-B14F-4D97-AF65-F5344CB8AC3E}">
        <p14:creationId xmlns:p14="http://schemas.microsoft.com/office/powerpoint/2010/main" val="34472899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13 </a:t>
            </a:r>
          </a:p>
          <a:p>
            <a:pPr lvl="0">
              <a:defRPr/>
            </a:pPr>
            <a:r>
              <a:rPr lang="en-US" dirty="0" smtClean="0">
                <a:solidFill>
                  <a:schemeClr val="tx1"/>
                </a:solidFill>
              </a:rPr>
              <a:t>(not for presentation)</a:t>
            </a:r>
            <a:endParaRPr lang="en-US" dirty="0">
              <a:solidFill>
                <a:schemeClr val="tx1"/>
              </a:solidFill>
            </a:endParaRPr>
          </a:p>
        </p:txBody>
      </p:sp>
      <p:pic>
        <p:nvPicPr>
          <p:cNvPr id="153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259013"/>
            <a:ext cx="6083300" cy="1931987"/>
          </a:xfrm>
          <a:prstGeom prst="rect">
            <a:avLst/>
          </a:prstGeom>
          <a:solidFill>
            <a:schemeClr val="bg1"/>
          </a:solidFill>
          <a:ln>
            <a:noFill/>
          </a:ln>
          <a:effectLst/>
        </p:spPr>
      </p:pic>
    </p:spTree>
    <p:extLst>
      <p:ext uri="{BB962C8B-B14F-4D97-AF65-F5344CB8AC3E}">
        <p14:creationId xmlns:p14="http://schemas.microsoft.com/office/powerpoint/2010/main" val="1937325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363209811"/>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Perceived Quality of Textbooks/Programs</a:t>
            </a:r>
          </a:p>
          <a:p>
            <a:pPr lvl="0">
              <a:defRPr/>
            </a:pPr>
            <a:r>
              <a:rPr lang="en-US" dirty="0">
                <a:solidFill>
                  <a:schemeClr val="tx1"/>
                </a:solidFill>
              </a:rPr>
              <a:t>Used in </a:t>
            </a:r>
            <a:r>
              <a:rPr lang="en-US" dirty="0" smtClean="0">
                <a:solidFill>
                  <a:schemeClr val="tx1"/>
                </a:solidFill>
              </a:rPr>
              <a:t>Mathematics Classes</a:t>
            </a:r>
            <a:r>
              <a:rPr lang="en-US" dirty="0">
                <a:solidFill>
                  <a:schemeClr val="tx1"/>
                </a:solidFill>
              </a:rPr>
              <a:t>, by Grade Range</a:t>
            </a:r>
          </a:p>
        </p:txBody>
      </p:sp>
    </p:spTree>
    <p:extLst>
      <p:ext uri="{BB962C8B-B14F-4D97-AF65-F5344CB8AC3E}">
        <p14:creationId xmlns:p14="http://schemas.microsoft.com/office/powerpoint/2010/main" val="42182269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15 </a:t>
            </a:r>
          </a:p>
          <a:p>
            <a:pPr lvl="0">
              <a:defRPr/>
            </a:pPr>
            <a:r>
              <a:rPr lang="en-US" dirty="0" smtClean="0">
                <a:solidFill>
                  <a:schemeClr val="tx1"/>
                </a:solidFill>
              </a:rPr>
              <a:t>(not for presentation)</a:t>
            </a:r>
            <a:endParaRPr lang="en-US" dirty="0">
              <a:solidFill>
                <a:schemeClr val="tx1"/>
              </a:solidFill>
            </a:endParaRPr>
          </a:p>
        </p:txBody>
      </p:sp>
      <p:pic>
        <p:nvPicPr>
          <p:cNvPr id="1638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386013"/>
            <a:ext cx="6083300" cy="1670050"/>
          </a:xfrm>
          <a:prstGeom prst="rect">
            <a:avLst/>
          </a:prstGeom>
          <a:solidFill>
            <a:schemeClr val="bg1"/>
          </a:solidFill>
          <a:ln>
            <a:noFill/>
          </a:ln>
          <a:effectLst/>
        </p:spPr>
      </p:pic>
    </p:spTree>
    <p:extLst>
      <p:ext uri="{BB962C8B-B14F-4D97-AF65-F5344CB8AC3E}">
        <p14:creationId xmlns:p14="http://schemas.microsoft.com/office/powerpoint/2010/main" val="5514874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331411895"/>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Percentage of Textbooks/Programs Covered</a:t>
            </a:r>
          </a:p>
          <a:p>
            <a:pPr lvl="0">
              <a:defRPr/>
            </a:pPr>
            <a:r>
              <a:rPr lang="en-US" dirty="0">
                <a:solidFill>
                  <a:schemeClr val="tx1"/>
                </a:solidFill>
              </a:rPr>
              <a:t>during the </a:t>
            </a:r>
            <a:r>
              <a:rPr lang="en-US" dirty="0" smtClean="0">
                <a:solidFill>
                  <a:schemeClr val="tx1"/>
                </a:solidFill>
              </a:rPr>
              <a:t>Mathematics Course</a:t>
            </a:r>
            <a:r>
              <a:rPr lang="en-US" dirty="0">
                <a:solidFill>
                  <a:schemeClr val="tx1"/>
                </a:solidFill>
              </a:rPr>
              <a:t>, by Grade Range</a:t>
            </a:r>
          </a:p>
        </p:txBody>
      </p:sp>
    </p:spTree>
    <p:extLst>
      <p:ext uri="{BB962C8B-B14F-4D97-AF65-F5344CB8AC3E}">
        <p14:creationId xmlns:p14="http://schemas.microsoft.com/office/powerpoint/2010/main" val="25398326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17 </a:t>
            </a:r>
          </a:p>
          <a:p>
            <a:pPr lvl="0">
              <a:defRPr/>
            </a:pPr>
            <a:r>
              <a:rPr lang="en-US" dirty="0" smtClean="0">
                <a:solidFill>
                  <a:schemeClr val="tx1"/>
                </a:solidFill>
              </a:rPr>
              <a:t>(not for presentation)</a:t>
            </a:r>
            <a:endParaRPr lang="en-US" dirty="0">
              <a:solidFill>
                <a:schemeClr val="tx1"/>
              </a:solidFill>
            </a:endParaRPr>
          </a:p>
        </p:txBody>
      </p:sp>
      <p:pic>
        <p:nvPicPr>
          <p:cNvPr id="174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386013"/>
            <a:ext cx="6083300" cy="1670050"/>
          </a:xfrm>
          <a:prstGeom prst="rect">
            <a:avLst/>
          </a:prstGeom>
          <a:solidFill>
            <a:schemeClr val="bg1"/>
          </a:solidFill>
          <a:ln>
            <a:noFill/>
          </a:ln>
          <a:effectLst/>
        </p:spPr>
      </p:pic>
    </p:spTree>
    <p:extLst>
      <p:ext uri="{BB962C8B-B14F-4D97-AF65-F5344CB8AC3E}">
        <p14:creationId xmlns:p14="http://schemas.microsoft.com/office/powerpoint/2010/main" val="22857811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682276248"/>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Percentage of </a:t>
            </a:r>
            <a:r>
              <a:rPr lang="en-US" dirty="0" smtClean="0">
                <a:solidFill>
                  <a:schemeClr val="tx1"/>
                </a:solidFill>
              </a:rPr>
              <a:t>Time </a:t>
            </a:r>
            <a:r>
              <a:rPr lang="en-US" dirty="0">
                <a:solidFill>
                  <a:schemeClr val="tx1"/>
                </a:solidFill>
              </a:rPr>
              <a:t>Spent Using Instructional Materials during the </a:t>
            </a:r>
            <a:r>
              <a:rPr lang="en-US" dirty="0" smtClean="0">
                <a:solidFill>
                  <a:schemeClr val="tx1"/>
                </a:solidFill>
              </a:rPr>
              <a:t>Mathematics Course</a:t>
            </a:r>
            <a:r>
              <a:rPr lang="en-US" dirty="0">
                <a:solidFill>
                  <a:schemeClr val="tx1"/>
                </a:solidFill>
              </a:rPr>
              <a:t>, by Grade Range</a:t>
            </a:r>
          </a:p>
        </p:txBody>
      </p:sp>
    </p:spTree>
    <p:extLst>
      <p:ext uri="{BB962C8B-B14F-4D97-AF65-F5344CB8AC3E}">
        <p14:creationId xmlns:p14="http://schemas.microsoft.com/office/powerpoint/2010/main" val="4394094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19 </a:t>
            </a:r>
          </a:p>
          <a:p>
            <a:pPr lvl="0">
              <a:defRPr/>
            </a:pPr>
            <a:r>
              <a:rPr lang="en-US" dirty="0" smtClean="0">
                <a:solidFill>
                  <a:schemeClr val="tx1"/>
                </a:solidFill>
              </a:rPr>
              <a:t>(not for presentation)</a:t>
            </a:r>
            <a:endParaRPr lang="en-US" dirty="0">
              <a:solidFill>
                <a:schemeClr val="tx1"/>
              </a:solidFill>
            </a:endParaRPr>
          </a:p>
        </p:txBody>
      </p:sp>
      <p:pic>
        <p:nvPicPr>
          <p:cNvPr id="184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1992313"/>
            <a:ext cx="6083300" cy="2457450"/>
          </a:xfrm>
          <a:prstGeom prst="rect">
            <a:avLst/>
          </a:prstGeom>
          <a:solidFill>
            <a:schemeClr val="bg1"/>
          </a:solidFill>
          <a:ln>
            <a:noFill/>
          </a:ln>
          <a:effectLst/>
        </p:spPr>
      </p:pic>
    </p:spTree>
    <p:extLst>
      <p:ext uri="{BB962C8B-B14F-4D97-AF65-F5344CB8AC3E}">
        <p14:creationId xmlns:p14="http://schemas.microsoft.com/office/powerpoint/2010/main" val="3011265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294039159"/>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Ways </a:t>
            </a:r>
            <a:r>
              <a:rPr lang="en-US" dirty="0" smtClean="0">
                <a:solidFill>
                  <a:schemeClr val="tx1"/>
                </a:solidFill>
              </a:rPr>
              <a:t>Mathematics Teachers </a:t>
            </a:r>
            <a:r>
              <a:rPr lang="en-US" dirty="0">
                <a:solidFill>
                  <a:schemeClr val="tx1"/>
                </a:solidFill>
              </a:rPr>
              <a:t>Substantially Used Their</a:t>
            </a:r>
          </a:p>
          <a:p>
            <a:pPr lvl="0">
              <a:defRPr/>
            </a:pPr>
            <a:r>
              <a:rPr lang="en-US" dirty="0">
                <a:solidFill>
                  <a:schemeClr val="tx1"/>
                </a:solidFill>
              </a:rPr>
              <a:t>Textbook in the Most Recent Unit, by Grade Range</a:t>
            </a:r>
          </a:p>
        </p:txBody>
      </p:sp>
    </p:spTree>
    <p:extLst>
      <p:ext uri="{BB962C8B-B14F-4D97-AF65-F5344CB8AC3E}">
        <p14:creationId xmlns:p14="http://schemas.microsoft.com/office/powerpoint/2010/main" val="824775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MATHEMATICS</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3134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21–23 </a:t>
            </a:r>
          </a:p>
          <a:p>
            <a:pPr lvl="0">
              <a:defRPr/>
            </a:pPr>
            <a:r>
              <a:rPr lang="en-US" dirty="0" smtClean="0">
                <a:solidFill>
                  <a:schemeClr val="tx1"/>
                </a:solidFill>
              </a:rPr>
              <a:t>(not for presentation)</a:t>
            </a:r>
            <a:endParaRPr lang="en-US" dirty="0">
              <a:solidFill>
                <a:schemeClr val="tx1"/>
              </a:solidFill>
            </a:endParaRPr>
          </a:p>
        </p:txBody>
      </p:sp>
      <p:pic>
        <p:nvPicPr>
          <p:cNvPr id="1945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079625"/>
            <a:ext cx="6083300" cy="2282825"/>
          </a:xfrm>
          <a:prstGeom prst="rect">
            <a:avLst/>
          </a:prstGeom>
          <a:solidFill>
            <a:schemeClr val="bg1"/>
          </a:solidFill>
          <a:ln>
            <a:noFill/>
          </a:ln>
          <a:effectLst/>
        </p:spPr>
      </p:pic>
    </p:spTree>
    <p:extLst>
      <p:ext uri="{BB962C8B-B14F-4D97-AF65-F5344CB8AC3E}">
        <p14:creationId xmlns:p14="http://schemas.microsoft.com/office/powerpoint/2010/main" val="3444400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708794030"/>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Reasons Why Parts of the Textbook Are Skipped in Elementary School </a:t>
            </a:r>
            <a:r>
              <a:rPr lang="en-US" dirty="0" smtClean="0">
                <a:solidFill>
                  <a:schemeClr val="tx1"/>
                </a:solidFill>
              </a:rPr>
              <a:t>Mathematics Classes</a:t>
            </a:r>
            <a:endParaRPr lang="en-US" dirty="0">
              <a:solidFill>
                <a:schemeClr val="tx1"/>
              </a:solidFill>
            </a:endParaRPr>
          </a:p>
        </p:txBody>
      </p:sp>
    </p:spTree>
    <p:extLst>
      <p:ext uri="{BB962C8B-B14F-4D97-AF65-F5344CB8AC3E}">
        <p14:creationId xmlns:p14="http://schemas.microsoft.com/office/powerpoint/2010/main" val="26126630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834858815"/>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Reasons Why Parts of the Textbook Are Skipped in </a:t>
            </a:r>
            <a:r>
              <a:rPr lang="en-US" dirty="0" smtClean="0">
                <a:solidFill>
                  <a:schemeClr val="tx1"/>
                </a:solidFill>
              </a:rPr>
              <a:t>Middle School </a:t>
            </a:r>
            <a:r>
              <a:rPr lang="en-US" dirty="0">
                <a:solidFill>
                  <a:schemeClr val="tx1"/>
                </a:solidFill>
              </a:rPr>
              <a:t>Mathematics Classes</a:t>
            </a:r>
          </a:p>
        </p:txBody>
      </p:sp>
    </p:spTree>
    <p:extLst>
      <p:ext uri="{BB962C8B-B14F-4D97-AF65-F5344CB8AC3E}">
        <p14:creationId xmlns:p14="http://schemas.microsoft.com/office/powerpoint/2010/main" val="2918025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240862715"/>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Reasons Why Parts of the Textbook Are Skipped in </a:t>
            </a:r>
            <a:r>
              <a:rPr lang="en-US" dirty="0" smtClean="0">
                <a:solidFill>
                  <a:schemeClr val="tx1"/>
                </a:solidFill>
              </a:rPr>
              <a:t>High School </a:t>
            </a:r>
            <a:r>
              <a:rPr lang="en-US" dirty="0">
                <a:solidFill>
                  <a:schemeClr val="tx1"/>
                </a:solidFill>
              </a:rPr>
              <a:t>Mathematics Classes</a:t>
            </a:r>
          </a:p>
        </p:txBody>
      </p:sp>
    </p:spTree>
    <p:extLst>
      <p:ext uri="{BB962C8B-B14F-4D97-AF65-F5344CB8AC3E}">
        <p14:creationId xmlns:p14="http://schemas.microsoft.com/office/powerpoint/2010/main" val="6010406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25–27 </a:t>
            </a:r>
          </a:p>
          <a:p>
            <a:pPr lvl="0">
              <a:defRPr/>
            </a:pPr>
            <a:r>
              <a:rPr lang="en-US" dirty="0" smtClean="0">
                <a:solidFill>
                  <a:schemeClr val="tx1"/>
                </a:solidFill>
              </a:rPr>
              <a:t>(not for presentation)</a:t>
            </a:r>
            <a:endParaRPr lang="en-US" dirty="0">
              <a:solidFill>
                <a:schemeClr val="tx1"/>
              </a:solidFill>
            </a:endParaRPr>
          </a:p>
        </p:txBody>
      </p:sp>
      <p:pic>
        <p:nvPicPr>
          <p:cNvPr id="2048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079625"/>
            <a:ext cx="6083300" cy="2282825"/>
          </a:xfrm>
          <a:prstGeom prst="rect">
            <a:avLst/>
          </a:prstGeom>
          <a:solidFill>
            <a:schemeClr val="bg1"/>
          </a:solidFill>
          <a:ln>
            <a:noFill/>
          </a:ln>
          <a:effectLst/>
        </p:spPr>
      </p:pic>
    </p:spTree>
    <p:extLst>
      <p:ext uri="{BB962C8B-B14F-4D97-AF65-F5344CB8AC3E}">
        <p14:creationId xmlns:p14="http://schemas.microsoft.com/office/powerpoint/2010/main" val="3548449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944967385"/>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Reasons Why the Textbook Is Supplemented in Elementary School </a:t>
            </a:r>
            <a:r>
              <a:rPr lang="en-US" dirty="0" smtClean="0">
                <a:solidFill>
                  <a:schemeClr val="tx1"/>
                </a:solidFill>
              </a:rPr>
              <a:t>Mathematics Classes</a:t>
            </a:r>
            <a:endParaRPr lang="en-US" dirty="0">
              <a:solidFill>
                <a:schemeClr val="tx1"/>
              </a:solidFill>
            </a:endParaRPr>
          </a:p>
        </p:txBody>
      </p:sp>
    </p:spTree>
    <p:extLst>
      <p:ext uri="{BB962C8B-B14F-4D97-AF65-F5344CB8AC3E}">
        <p14:creationId xmlns:p14="http://schemas.microsoft.com/office/powerpoint/2010/main" val="2781573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72279441"/>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Reasons Why the Textbook Is Supplemented in </a:t>
            </a:r>
            <a:r>
              <a:rPr lang="en-US" dirty="0" smtClean="0">
                <a:solidFill>
                  <a:schemeClr val="tx1"/>
                </a:solidFill>
              </a:rPr>
              <a:t>Middle School </a:t>
            </a:r>
            <a:r>
              <a:rPr lang="en-US" dirty="0">
                <a:solidFill>
                  <a:schemeClr val="tx1"/>
                </a:solidFill>
              </a:rPr>
              <a:t>Mathematics Classes</a:t>
            </a:r>
          </a:p>
        </p:txBody>
      </p:sp>
    </p:spTree>
    <p:extLst>
      <p:ext uri="{BB962C8B-B14F-4D97-AF65-F5344CB8AC3E}">
        <p14:creationId xmlns:p14="http://schemas.microsoft.com/office/powerpoint/2010/main" val="12008906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01033250"/>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Reasons Why the Textbook Is Supplemented in </a:t>
            </a:r>
            <a:r>
              <a:rPr lang="en-US" dirty="0" smtClean="0">
                <a:solidFill>
                  <a:schemeClr val="tx1"/>
                </a:solidFill>
              </a:rPr>
              <a:t>High School </a:t>
            </a:r>
            <a:r>
              <a:rPr lang="en-US" dirty="0">
                <a:solidFill>
                  <a:schemeClr val="tx1"/>
                </a:solidFill>
              </a:rPr>
              <a:t>Mathematics Classes</a:t>
            </a:r>
          </a:p>
        </p:txBody>
      </p:sp>
    </p:spTree>
    <p:extLst>
      <p:ext uri="{BB962C8B-B14F-4D97-AF65-F5344CB8AC3E}">
        <p14:creationId xmlns:p14="http://schemas.microsoft.com/office/powerpoint/2010/main" val="631233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Facilities and Equipment</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23414535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30–32</a:t>
            </a:r>
          </a:p>
          <a:p>
            <a:pPr lvl="0">
              <a:defRPr/>
            </a:pPr>
            <a:r>
              <a:rPr lang="en-US" dirty="0" smtClean="0">
                <a:solidFill>
                  <a:schemeClr val="tx1"/>
                </a:solidFill>
              </a:rPr>
              <a:t>(not for presentation)</a:t>
            </a:r>
            <a:endParaRPr lang="en-US" dirty="0">
              <a:solidFill>
                <a:schemeClr val="tx1"/>
              </a:solidFill>
            </a:endParaRPr>
          </a:p>
        </p:txBody>
      </p:sp>
      <p:pic>
        <p:nvPicPr>
          <p:cNvPr id="266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270125"/>
            <a:ext cx="6111875" cy="2325688"/>
          </a:xfrm>
          <a:prstGeom prst="rect">
            <a:avLst/>
          </a:prstGeom>
          <a:solidFill>
            <a:schemeClr val="bg1"/>
          </a:solidFill>
          <a:ln>
            <a:noFill/>
          </a:ln>
          <a:effectLst/>
        </p:spPr>
      </p:pic>
    </p:spTree>
    <p:extLst>
      <p:ext uri="{BB962C8B-B14F-4D97-AF65-F5344CB8AC3E}">
        <p14:creationId xmlns:p14="http://schemas.microsoft.com/office/powerpoint/2010/main" val="20399388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Textbook Usage</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942601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68211617"/>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Availability of Instructional Technologies in Elementary School Mathematics Classes</a:t>
            </a:r>
            <a:endParaRPr lang="en-US" dirty="0">
              <a:solidFill>
                <a:schemeClr val="tx1"/>
              </a:solidFill>
            </a:endParaRPr>
          </a:p>
        </p:txBody>
      </p:sp>
    </p:spTree>
    <p:extLst>
      <p:ext uri="{BB962C8B-B14F-4D97-AF65-F5344CB8AC3E}">
        <p14:creationId xmlns:p14="http://schemas.microsoft.com/office/powerpoint/2010/main" val="35556441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774272282"/>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Availability of Instructional Technologies in Middle School Mathematics Classes</a:t>
            </a:r>
            <a:endParaRPr lang="en-US" dirty="0">
              <a:solidFill>
                <a:schemeClr val="tx1"/>
              </a:solidFill>
            </a:endParaRPr>
          </a:p>
        </p:txBody>
      </p:sp>
    </p:spTree>
    <p:extLst>
      <p:ext uri="{BB962C8B-B14F-4D97-AF65-F5344CB8AC3E}">
        <p14:creationId xmlns:p14="http://schemas.microsoft.com/office/powerpoint/2010/main" val="40238351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50334479"/>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Availability of Instructional Technologies in High School Mathematics Classes</a:t>
            </a:r>
            <a:endParaRPr lang="en-US" dirty="0">
              <a:solidFill>
                <a:schemeClr val="tx1"/>
              </a:solidFill>
            </a:endParaRPr>
          </a:p>
        </p:txBody>
      </p:sp>
    </p:spTree>
    <p:extLst>
      <p:ext uri="{BB962C8B-B14F-4D97-AF65-F5344CB8AC3E}">
        <p14:creationId xmlns:p14="http://schemas.microsoft.com/office/powerpoint/2010/main" val="1514793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34 </a:t>
            </a:r>
          </a:p>
          <a:p>
            <a:pPr lvl="0">
              <a:defRPr/>
            </a:pPr>
            <a:r>
              <a:rPr lang="en-US" dirty="0" smtClean="0">
                <a:solidFill>
                  <a:schemeClr val="tx1"/>
                </a:solidFill>
              </a:rPr>
              <a:t>(not for presentation)</a:t>
            </a:r>
            <a:endParaRPr lang="en-US" dirty="0">
              <a:solidFill>
                <a:schemeClr val="tx1"/>
              </a:solidFill>
            </a:endParaRPr>
          </a:p>
        </p:txBody>
      </p:sp>
      <p:pic>
        <p:nvPicPr>
          <p:cNvPr id="276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655888"/>
            <a:ext cx="6111875" cy="1552575"/>
          </a:xfrm>
          <a:prstGeom prst="rect">
            <a:avLst/>
          </a:prstGeom>
          <a:solidFill>
            <a:schemeClr val="bg1"/>
          </a:solidFill>
          <a:ln>
            <a:noFill/>
          </a:ln>
          <a:effectLst/>
        </p:spPr>
      </p:pic>
    </p:spTree>
    <p:extLst>
      <p:ext uri="{BB962C8B-B14F-4D97-AF65-F5344CB8AC3E}">
        <p14:creationId xmlns:p14="http://schemas.microsoft.com/office/powerpoint/2010/main" val="14770863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35240420"/>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Availability of </a:t>
            </a:r>
            <a:r>
              <a:rPr lang="en-US" dirty="0">
                <a:solidFill>
                  <a:schemeClr val="tx1"/>
                </a:solidFill>
              </a:rPr>
              <a:t>Instructional Technologies </a:t>
            </a:r>
            <a:r>
              <a:rPr lang="en-US" dirty="0" smtClean="0">
                <a:solidFill>
                  <a:schemeClr val="tx1"/>
                </a:solidFill>
              </a:rPr>
              <a:t>in Mathematics Classes, </a:t>
            </a:r>
            <a:r>
              <a:rPr lang="en-US" dirty="0">
                <a:solidFill>
                  <a:prstClr val="black"/>
                </a:solidFill>
              </a:rPr>
              <a:t>by Percentage of Students in Class from Historically </a:t>
            </a:r>
            <a:r>
              <a:rPr lang="en-US" dirty="0" smtClean="0">
                <a:solidFill>
                  <a:prstClr val="black"/>
                </a:solidFill>
              </a:rPr>
              <a:t>Underrepresented </a:t>
            </a:r>
            <a:r>
              <a:rPr lang="en-US" dirty="0">
                <a:solidFill>
                  <a:prstClr val="black"/>
                </a:solidFill>
              </a:rPr>
              <a:t>Race/Ethnicity Groups</a:t>
            </a:r>
            <a:endParaRPr lang="en-US" dirty="0">
              <a:solidFill>
                <a:schemeClr val="tx1"/>
              </a:solidFill>
            </a:endParaRPr>
          </a:p>
        </p:txBody>
      </p:sp>
    </p:spTree>
    <p:extLst>
      <p:ext uri="{BB962C8B-B14F-4D97-AF65-F5344CB8AC3E}">
        <p14:creationId xmlns:p14="http://schemas.microsoft.com/office/powerpoint/2010/main" val="7479857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36 </a:t>
            </a:r>
          </a:p>
          <a:p>
            <a:pPr lvl="0">
              <a:defRPr/>
            </a:pPr>
            <a:r>
              <a:rPr lang="en-US" dirty="0" smtClean="0">
                <a:solidFill>
                  <a:schemeClr val="tx1"/>
                </a:solidFill>
              </a:rPr>
              <a:t>(not for presentation)</a:t>
            </a:r>
            <a:endParaRPr lang="en-US" dirty="0">
              <a:solidFill>
                <a:schemeClr val="tx1"/>
              </a:solidFill>
            </a:endParaRPr>
          </a:p>
        </p:txBody>
      </p:sp>
      <p:pic>
        <p:nvPicPr>
          <p:cNvPr id="2150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124075"/>
            <a:ext cx="6083300" cy="2195513"/>
          </a:xfrm>
          <a:prstGeom prst="rect">
            <a:avLst/>
          </a:prstGeom>
          <a:solidFill>
            <a:schemeClr val="bg1"/>
          </a:solidFill>
          <a:ln>
            <a:noFill/>
          </a:ln>
          <a:effectLst/>
        </p:spPr>
      </p:pic>
    </p:spTree>
    <p:extLst>
      <p:ext uri="{BB962C8B-B14F-4D97-AF65-F5344CB8AC3E}">
        <p14:creationId xmlns:p14="http://schemas.microsoft.com/office/powerpoint/2010/main" val="17136678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270908578"/>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Median Amount Schools Spend per Pupil on Mathematics Equipment and Consumable Supplies, by Grade Range</a:t>
            </a:r>
            <a:endParaRPr lang="en-US" dirty="0">
              <a:solidFill>
                <a:schemeClr val="tx1"/>
              </a:solidFill>
            </a:endParaRPr>
          </a:p>
        </p:txBody>
      </p:sp>
    </p:spTree>
    <p:extLst>
      <p:ext uri="{BB962C8B-B14F-4D97-AF65-F5344CB8AC3E}">
        <p14:creationId xmlns:p14="http://schemas.microsoft.com/office/powerpoint/2010/main" val="32521844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38–41 </a:t>
            </a:r>
          </a:p>
          <a:p>
            <a:pPr lvl="0">
              <a:defRPr/>
            </a:pPr>
            <a:r>
              <a:rPr lang="en-US" dirty="0" smtClean="0">
                <a:solidFill>
                  <a:schemeClr val="tx1"/>
                </a:solidFill>
              </a:rPr>
              <a:t>(not for presentation)</a:t>
            </a:r>
            <a:endParaRPr lang="en-US" dirty="0">
              <a:solidFill>
                <a:schemeClr val="tx1"/>
              </a:solidFill>
            </a:endParaRPr>
          </a:p>
        </p:txBody>
      </p:sp>
      <p:pic>
        <p:nvPicPr>
          <p:cNvPr id="296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668463"/>
            <a:ext cx="6111875" cy="3527425"/>
          </a:xfrm>
          <a:prstGeom prst="rect">
            <a:avLst/>
          </a:prstGeom>
          <a:solidFill>
            <a:schemeClr val="bg1"/>
          </a:solidFill>
          <a:ln>
            <a:noFill/>
          </a:ln>
          <a:effectLst/>
        </p:spPr>
      </p:pic>
    </p:spTree>
    <p:extLst>
      <p:ext uri="{BB962C8B-B14F-4D97-AF65-F5344CB8AC3E}">
        <p14:creationId xmlns:p14="http://schemas.microsoft.com/office/powerpoint/2010/main" val="17080990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878611386"/>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Median Amount Schools Spend per Pupil on Mathematics Equipment and Consumable Supplies, </a:t>
            </a:r>
            <a:r>
              <a:rPr lang="en-US" dirty="0">
                <a:solidFill>
                  <a:prstClr val="black"/>
                </a:solidFill>
              </a:rPr>
              <a:t>by Percentage of Students in School Eligible for Free/Reduced-Price </a:t>
            </a:r>
            <a:r>
              <a:rPr lang="en-US" dirty="0" smtClean="0">
                <a:solidFill>
                  <a:prstClr val="black"/>
                </a:solidFill>
              </a:rPr>
              <a:t>Lunch</a:t>
            </a:r>
            <a:endParaRPr lang="en-US" dirty="0">
              <a:solidFill>
                <a:prstClr val="black"/>
              </a:solidFill>
            </a:endParaRPr>
          </a:p>
        </p:txBody>
      </p:sp>
    </p:spTree>
    <p:extLst>
      <p:ext uri="{BB962C8B-B14F-4D97-AF65-F5344CB8AC3E}">
        <p14:creationId xmlns:p14="http://schemas.microsoft.com/office/powerpoint/2010/main" val="35236841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174523565"/>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Median Amount Schools Spend per Pupil on </a:t>
            </a:r>
            <a:r>
              <a:rPr lang="en-US" dirty="0">
                <a:solidFill>
                  <a:schemeClr val="tx1"/>
                </a:solidFill>
              </a:rPr>
              <a:t>Mathematics </a:t>
            </a:r>
            <a:r>
              <a:rPr lang="en-US" dirty="0" smtClean="0">
                <a:solidFill>
                  <a:schemeClr val="tx1"/>
                </a:solidFill>
              </a:rPr>
              <a:t>Equipment and Consumable Supplies, by School Size</a:t>
            </a:r>
            <a:endParaRPr lang="en-US" dirty="0">
              <a:solidFill>
                <a:schemeClr val="tx1"/>
              </a:solidFill>
            </a:endParaRPr>
          </a:p>
        </p:txBody>
      </p:sp>
    </p:spTree>
    <p:extLst>
      <p:ext uri="{BB962C8B-B14F-4D97-AF65-F5344CB8AC3E}">
        <p14:creationId xmlns:p14="http://schemas.microsoft.com/office/powerpoint/2010/main" val="1296049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5 </a:t>
            </a:r>
          </a:p>
          <a:p>
            <a:pPr lvl="0">
              <a:defRPr/>
            </a:pPr>
            <a:r>
              <a:rPr lang="en-US" dirty="0" smtClean="0">
                <a:solidFill>
                  <a:schemeClr val="tx1"/>
                </a:solidFill>
              </a:rPr>
              <a:t>(not for presentation)</a:t>
            </a:r>
            <a:endParaRPr lang="en-US" dirty="0">
              <a:solidFill>
                <a:schemeClr val="tx1"/>
              </a:solidFill>
            </a:endParaRPr>
          </a:p>
        </p:txBody>
      </p:sp>
      <p:pic>
        <p:nvPicPr>
          <p:cNvPr id="1229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892425"/>
            <a:ext cx="6083300" cy="1274763"/>
          </a:xfrm>
          <a:prstGeom prst="rect">
            <a:avLst/>
          </a:prstGeom>
          <a:solidFill>
            <a:schemeClr val="bg1"/>
          </a:solidFill>
          <a:ln>
            <a:noFill/>
          </a:ln>
          <a:effectLst/>
        </p:spPr>
      </p:pic>
    </p:spTree>
    <p:extLst>
      <p:ext uri="{BB962C8B-B14F-4D97-AF65-F5344CB8AC3E}">
        <p14:creationId xmlns:p14="http://schemas.microsoft.com/office/powerpoint/2010/main" val="11328215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570213855"/>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Median Amount Schools Spend per Pupil on </a:t>
            </a:r>
            <a:r>
              <a:rPr lang="en-US" dirty="0">
                <a:solidFill>
                  <a:schemeClr val="tx1"/>
                </a:solidFill>
              </a:rPr>
              <a:t>Mathematics </a:t>
            </a:r>
            <a:r>
              <a:rPr lang="en-US" dirty="0" smtClean="0">
                <a:solidFill>
                  <a:schemeClr val="tx1"/>
                </a:solidFill>
              </a:rPr>
              <a:t>Equipment and Consumable Supplies, by Community Type</a:t>
            </a:r>
            <a:endParaRPr lang="en-US" dirty="0">
              <a:solidFill>
                <a:schemeClr val="tx1"/>
              </a:solidFill>
            </a:endParaRPr>
          </a:p>
        </p:txBody>
      </p:sp>
    </p:spTree>
    <p:extLst>
      <p:ext uri="{BB962C8B-B14F-4D97-AF65-F5344CB8AC3E}">
        <p14:creationId xmlns:p14="http://schemas.microsoft.com/office/powerpoint/2010/main" val="42469581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684951076"/>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Median Amount Schools Spend per Pupil on </a:t>
            </a:r>
            <a:r>
              <a:rPr lang="en-US" dirty="0">
                <a:solidFill>
                  <a:schemeClr val="tx1"/>
                </a:solidFill>
              </a:rPr>
              <a:t>Mathematics </a:t>
            </a:r>
            <a:r>
              <a:rPr lang="en-US" dirty="0" smtClean="0">
                <a:solidFill>
                  <a:schemeClr val="tx1"/>
                </a:solidFill>
              </a:rPr>
              <a:t>Equipment and Consumable Supplies, by Region</a:t>
            </a:r>
            <a:endParaRPr lang="en-US" dirty="0">
              <a:solidFill>
                <a:schemeClr val="tx1"/>
              </a:solidFill>
            </a:endParaRPr>
          </a:p>
        </p:txBody>
      </p:sp>
    </p:spTree>
    <p:extLst>
      <p:ext uri="{BB962C8B-B14F-4D97-AF65-F5344CB8AC3E}">
        <p14:creationId xmlns:p14="http://schemas.microsoft.com/office/powerpoint/2010/main" val="5472891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43</a:t>
            </a:r>
          </a:p>
          <a:p>
            <a:pPr lvl="0">
              <a:defRPr/>
            </a:pPr>
            <a:r>
              <a:rPr lang="en-US" dirty="0" smtClean="0">
                <a:solidFill>
                  <a:schemeClr val="tx1"/>
                </a:solidFill>
              </a:rPr>
              <a:t>(not for presentation)</a:t>
            </a:r>
            <a:endParaRPr lang="en-US" dirty="0">
              <a:solidFill>
                <a:schemeClr val="tx1"/>
              </a:solidFill>
            </a:endParaRPr>
          </a:p>
        </p:txBody>
      </p:sp>
      <p:pic>
        <p:nvPicPr>
          <p:cNvPr id="307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751138"/>
            <a:ext cx="6111875" cy="1363662"/>
          </a:xfrm>
          <a:prstGeom prst="rect">
            <a:avLst/>
          </a:prstGeom>
          <a:solidFill>
            <a:schemeClr val="bg1"/>
          </a:solidFill>
          <a:ln>
            <a:noFill/>
          </a:ln>
          <a:effectLst/>
        </p:spPr>
      </p:pic>
    </p:spTree>
    <p:extLst>
      <p:ext uri="{BB962C8B-B14F-4D97-AF65-F5344CB8AC3E}">
        <p14:creationId xmlns:p14="http://schemas.microsoft.com/office/powerpoint/2010/main" val="13854972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081900861"/>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Mathematics Classes with Adequate Resources for Instruction, by Grade Range</a:t>
            </a:r>
            <a:endParaRPr lang="en-US" dirty="0">
              <a:solidFill>
                <a:schemeClr val="tx1"/>
              </a:solidFill>
            </a:endParaRPr>
          </a:p>
        </p:txBody>
      </p:sp>
    </p:spTree>
    <p:extLst>
      <p:ext uri="{BB962C8B-B14F-4D97-AF65-F5344CB8AC3E}">
        <p14:creationId xmlns:p14="http://schemas.microsoft.com/office/powerpoint/2010/main" val="5765469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a:t>
            </a:r>
            <a:r>
              <a:rPr lang="en-US" dirty="0">
                <a:solidFill>
                  <a:schemeClr val="tx1"/>
                </a:solidFill>
              </a:rPr>
              <a:t>Slides </a:t>
            </a:r>
            <a:r>
              <a:rPr lang="en-US" dirty="0" smtClean="0">
                <a:solidFill>
                  <a:schemeClr val="tx1"/>
                </a:solidFill>
              </a:rPr>
              <a:t>45–47 </a:t>
            </a:r>
          </a:p>
          <a:p>
            <a:pPr lvl="0">
              <a:defRPr/>
            </a:pPr>
            <a:r>
              <a:rPr lang="en-US" dirty="0" smtClean="0">
                <a:solidFill>
                  <a:schemeClr val="tx1"/>
                </a:solidFill>
              </a:rPr>
              <a:t>(not for presentation)</a:t>
            </a:r>
            <a:endParaRPr lang="en-US" dirty="0">
              <a:solidFill>
                <a:schemeClr val="tx1"/>
              </a:solidFill>
            </a:endParaRPr>
          </a:p>
        </p:txBody>
      </p:sp>
      <p:pic>
        <p:nvPicPr>
          <p:cNvPr id="2253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1766888"/>
            <a:ext cx="6083300" cy="2908300"/>
          </a:xfrm>
          <a:prstGeom prst="rect">
            <a:avLst/>
          </a:prstGeom>
          <a:solidFill>
            <a:schemeClr val="bg1"/>
          </a:solidFill>
          <a:ln>
            <a:noFill/>
          </a:ln>
          <a:effectLst/>
        </p:spPr>
      </p:pic>
    </p:spTree>
    <p:extLst>
      <p:ext uri="{BB962C8B-B14F-4D97-AF65-F5344CB8AC3E}">
        <p14:creationId xmlns:p14="http://schemas.microsoft.com/office/powerpoint/2010/main" val="35414846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189344381"/>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r>
              <a:rPr lang="en-US" dirty="0" smtClean="0">
                <a:solidFill>
                  <a:schemeClr val="tx1"/>
                </a:solidFill>
              </a:rPr>
              <a:t>Mathematics Class Mean Scores on the Adequacy of Resources for Instruction Composite, by Prior Achievement of Class</a:t>
            </a:r>
            <a:endParaRPr lang="en-US" sz="140300" dirty="0">
              <a:solidFill>
                <a:schemeClr val="tx1"/>
              </a:solidFill>
            </a:endParaRPr>
          </a:p>
        </p:txBody>
      </p:sp>
    </p:spTree>
    <p:extLst>
      <p:ext uri="{BB962C8B-B14F-4D97-AF65-F5344CB8AC3E}">
        <p14:creationId xmlns:p14="http://schemas.microsoft.com/office/powerpoint/2010/main" val="23916351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32889723"/>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r>
              <a:rPr lang="en-US" dirty="0" smtClean="0">
                <a:solidFill>
                  <a:schemeClr val="tx1"/>
                </a:solidFill>
              </a:rPr>
              <a:t>Mathematics Class Mean Scores on the Adequacy of Resources for Instruction Composite, by Percentage of Students in Class from Historically Underrepresented Race/Ethnicity Groups</a:t>
            </a:r>
            <a:endParaRPr lang="en-US" sz="140300" dirty="0">
              <a:solidFill>
                <a:schemeClr val="tx1"/>
              </a:solidFill>
            </a:endParaRPr>
          </a:p>
        </p:txBody>
      </p:sp>
    </p:spTree>
    <p:extLst>
      <p:ext uri="{BB962C8B-B14F-4D97-AF65-F5344CB8AC3E}">
        <p14:creationId xmlns:p14="http://schemas.microsoft.com/office/powerpoint/2010/main" val="15772789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304277247"/>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r>
              <a:rPr lang="en-US" dirty="0">
                <a:solidFill>
                  <a:schemeClr val="tx1"/>
                </a:solidFill>
              </a:rPr>
              <a:t>Mathematics </a:t>
            </a:r>
            <a:r>
              <a:rPr lang="en-US" dirty="0" smtClean="0">
                <a:solidFill>
                  <a:schemeClr val="tx1"/>
                </a:solidFill>
              </a:rPr>
              <a:t>Class Mean Scores on the Adequacy of Resources for Instruction </a:t>
            </a:r>
            <a:r>
              <a:rPr lang="en-US" dirty="0">
                <a:solidFill>
                  <a:schemeClr val="tx1"/>
                </a:solidFill>
              </a:rPr>
              <a:t>Composite, by Percentage of Students in School Eligible for Free/Reduced-Price </a:t>
            </a:r>
            <a:r>
              <a:rPr lang="en-US" dirty="0" smtClean="0">
                <a:solidFill>
                  <a:schemeClr val="tx1"/>
                </a:solidFill>
              </a:rPr>
              <a:t>Lunch</a:t>
            </a:r>
            <a:endParaRPr lang="en-US" dirty="0">
              <a:solidFill>
                <a:schemeClr val="tx1"/>
              </a:solidFill>
            </a:endParaRPr>
          </a:p>
        </p:txBody>
      </p:sp>
    </p:spTree>
    <p:extLst>
      <p:ext uri="{BB962C8B-B14F-4D97-AF65-F5344CB8AC3E}">
        <p14:creationId xmlns:p14="http://schemas.microsoft.com/office/powerpoint/2010/main" val="2595493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306980952"/>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Mathematics </a:t>
            </a:r>
            <a:r>
              <a:rPr lang="en-US" dirty="0">
                <a:solidFill>
                  <a:schemeClr val="tx1"/>
                </a:solidFill>
              </a:rPr>
              <a:t>Classes Using Commercially Published </a:t>
            </a:r>
            <a:r>
              <a:rPr lang="en-US" dirty="0" smtClean="0">
                <a:solidFill>
                  <a:schemeClr val="tx1"/>
                </a:solidFill>
              </a:rPr>
              <a:t>Textbooks/Programs, by Grade Range</a:t>
            </a:r>
            <a:endParaRPr lang="en-US" dirty="0">
              <a:solidFill>
                <a:schemeClr val="tx1"/>
              </a:solidFill>
            </a:endParaRPr>
          </a:p>
        </p:txBody>
      </p:sp>
    </p:spTree>
    <p:extLst>
      <p:ext uri="{BB962C8B-B14F-4D97-AF65-F5344CB8AC3E}">
        <p14:creationId xmlns:p14="http://schemas.microsoft.com/office/powerpoint/2010/main" val="1926620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7 </a:t>
            </a:r>
          </a:p>
          <a:p>
            <a:pPr lvl="0">
              <a:defRPr/>
            </a:pPr>
            <a:r>
              <a:rPr lang="en-US" dirty="0" smtClean="0">
                <a:solidFill>
                  <a:schemeClr val="tx1"/>
                </a:solidFill>
              </a:rPr>
              <a:t>(not for presentation)</a:t>
            </a:r>
            <a:endParaRPr lang="en-US" dirty="0">
              <a:solidFill>
                <a:schemeClr val="tx1"/>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759075"/>
            <a:ext cx="6083300" cy="1274763"/>
          </a:xfrm>
          <a:prstGeom prst="rect">
            <a:avLst/>
          </a:prstGeom>
          <a:solidFill>
            <a:schemeClr val="bg1"/>
          </a:solidFill>
          <a:ln>
            <a:noFill/>
          </a:ln>
          <a:effectLst/>
        </p:spPr>
      </p:pic>
    </p:spTree>
    <p:extLst>
      <p:ext uri="{BB962C8B-B14F-4D97-AF65-F5344CB8AC3E}">
        <p14:creationId xmlns:p14="http://schemas.microsoft.com/office/powerpoint/2010/main" val="1946699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070930705"/>
              </p:ext>
            </p:extLst>
          </p:nvPr>
        </p:nvGraphicFramePr>
        <p:xfrm>
          <a:off x="342900" y="1295400"/>
          <a:ext cx="84582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Instructional Materials Used in </a:t>
            </a:r>
            <a:r>
              <a:rPr lang="en-US" dirty="0" smtClean="0">
                <a:solidFill>
                  <a:schemeClr val="tx1"/>
                </a:solidFill>
              </a:rPr>
              <a:t>Mathematics Classes, by Grade Range</a:t>
            </a:r>
            <a:endParaRPr lang="en-US" dirty="0">
              <a:solidFill>
                <a:schemeClr val="tx1"/>
              </a:solidFill>
            </a:endParaRPr>
          </a:p>
        </p:txBody>
      </p:sp>
    </p:spTree>
    <p:extLst>
      <p:ext uri="{BB962C8B-B14F-4D97-AF65-F5344CB8AC3E}">
        <p14:creationId xmlns:p14="http://schemas.microsoft.com/office/powerpoint/2010/main" val="1657952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Original Data for Slide 9 </a:t>
            </a:r>
          </a:p>
          <a:p>
            <a:pPr lvl="0">
              <a:defRPr/>
            </a:pPr>
            <a:r>
              <a:rPr lang="en-US" dirty="0" smtClean="0">
                <a:solidFill>
                  <a:schemeClr val="tx1"/>
                </a:solidFill>
              </a:rPr>
              <a:t>(not for presentation)</a:t>
            </a:r>
            <a:endParaRPr lang="en-US" dirty="0">
              <a:solidFill>
                <a:schemeClr val="tx1"/>
              </a:solidFill>
            </a:endParaRPr>
          </a:p>
        </p:txBody>
      </p:sp>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209800"/>
            <a:ext cx="6083300" cy="1889125"/>
          </a:xfrm>
          <a:prstGeom prst="rect">
            <a:avLst/>
          </a:prstGeom>
          <a:solidFill>
            <a:schemeClr val="bg1"/>
          </a:solidFill>
          <a:ln>
            <a:noFill/>
          </a:ln>
          <a:effectLst/>
        </p:spPr>
      </p:pic>
    </p:spTree>
    <p:extLst>
      <p:ext uri="{BB962C8B-B14F-4D97-AF65-F5344CB8AC3E}">
        <p14:creationId xmlns:p14="http://schemas.microsoft.com/office/powerpoint/2010/main" val="3331870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058077504"/>
              </p:ext>
            </p:extLst>
          </p:nvPr>
        </p:nvGraphicFramePr>
        <p:xfrm>
          <a:off x="609600" y="13716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Market Share of Commercial Textbook Publishers in </a:t>
            </a:r>
            <a:r>
              <a:rPr lang="en-US" dirty="0" smtClean="0">
                <a:solidFill>
                  <a:schemeClr val="tx1"/>
                </a:solidFill>
              </a:rPr>
              <a:t>Mathematics Classes</a:t>
            </a:r>
            <a:r>
              <a:rPr lang="en-US" dirty="0">
                <a:solidFill>
                  <a:schemeClr val="tx1"/>
                </a:solidFill>
              </a:rPr>
              <a:t>, by Grade Range</a:t>
            </a:r>
          </a:p>
        </p:txBody>
      </p:sp>
    </p:spTree>
    <p:extLst>
      <p:ext uri="{BB962C8B-B14F-4D97-AF65-F5344CB8AC3E}">
        <p14:creationId xmlns:p14="http://schemas.microsoft.com/office/powerpoint/2010/main" val="3898550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NSSME ppt template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NSSME ppt template (4)</Template>
  <TotalTime>6781</TotalTime>
  <Words>6204</Words>
  <Application>Microsoft Office PowerPoint</Application>
  <PresentationFormat>On-screen Show (4:3)</PresentationFormat>
  <Paragraphs>482</Paragraphs>
  <Slides>47</Slides>
  <Notes>47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NSSME ppt template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Brinkman</dc:creator>
  <cp:lastModifiedBy>Jordan Brinkman</cp:lastModifiedBy>
  <cp:revision>353</cp:revision>
  <cp:lastPrinted>2014-01-24T19:38:20Z</cp:lastPrinted>
  <dcterms:created xsi:type="dcterms:W3CDTF">2013-08-29T15:42:43Z</dcterms:created>
  <dcterms:modified xsi:type="dcterms:W3CDTF">2014-01-30T17:26:35Z</dcterms:modified>
</cp:coreProperties>
</file>