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notesSlides/notesSlide8.xml" ContentType="application/vnd.openxmlformats-officedocument.presentationml.notesSlide+xml"/>
  <Override PartName="/ppt/charts/chart3.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4.xml" ContentType="application/vnd.openxmlformats-officedocument.drawingml.chart+xml"/>
  <Override PartName="/ppt/notesSlides/notesSlide11.xml" ContentType="application/vnd.openxmlformats-officedocument.presentationml.notesSlide+xml"/>
  <Override PartName="/ppt/charts/chart5.xml" ContentType="application/vnd.openxmlformats-officedocument.drawingml.chart+xml"/>
  <Override PartName="/ppt/notesSlides/notesSlide12.xml" ContentType="application/vnd.openxmlformats-officedocument.presentationml.notesSlide+xml"/>
  <Override PartName="/ppt/charts/chart6.xml" ContentType="application/vnd.openxmlformats-officedocument.drawingml.chart+xml"/>
  <Override PartName="/ppt/notesSlides/notesSlide13.xml" ContentType="application/vnd.openxmlformats-officedocument.presentationml.notesSlide+xml"/>
  <Override PartName="/ppt/charts/chart7.xml" ContentType="application/vnd.openxmlformats-officedocument.drawingml.chart+xml"/>
  <Override PartName="/ppt/notesSlides/notesSlide14.xml" ContentType="application/vnd.openxmlformats-officedocument.presentationml.notesSlide+xml"/>
  <Override PartName="/ppt/charts/chart8.xml" ContentType="application/vnd.openxmlformats-officedocument.drawingml.chart+xml"/>
  <Override PartName="/ppt/notesSlides/notesSlide15.xml" ContentType="application/vnd.openxmlformats-officedocument.presentationml.notesSlide+xml"/>
  <Override PartName="/ppt/charts/chart9.xml" ContentType="application/vnd.openxmlformats-officedocument.drawingml.chart+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0.xml" ContentType="application/vnd.openxmlformats-officedocument.drawingml.chart+xml"/>
  <Override PartName="/ppt/notesSlides/notesSlide19.xml" ContentType="application/vnd.openxmlformats-officedocument.presentationml.notesSlide+xml"/>
  <Override PartName="/ppt/charts/chart11.xml" ContentType="application/vnd.openxmlformats-officedocument.drawingml.chart+xml"/>
  <Override PartName="/ppt/notesSlides/notesSlide20.xml" ContentType="application/vnd.openxmlformats-officedocument.presentationml.notesSlide+xml"/>
  <Override PartName="/ppt/charts/chart12.xml" ContentType="application/vnd.openxmlformats-officedocument.drawingml.chart+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3.xml" ContentType="application/vnd.openxmlformats-officedocument.drawingml.chart+xml"/>
  <Override PartName="/ppt/notesSlides/notesSlide24.xml" ContentType="application/vnd.openxmlformats-officedocument.presentationml.notesSlide+xml"/>
  <Override PartName="/ppt/charts/chart14.xml" ContentType="application/vnd.openxmlformats-officedocument.drawingml.chart+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5.xml" ContentType="application/vnd.openxmlformats-officedocument.drawingml.chart+xml"/>
  <Override PartName="/ppt/notesSlides/notesSlide27.xml" ContentType="application/vnd.openxmlformats-officedocument.presentationml.notesSlide+xml"/>
  <Override PartName="/ppt/charts/chart16.xml" ContentType="application/vnd.openxmlformats-officedocument.drawingml.chart+xml"/>
  <Override PartName="/ppt/notesSlides/notesSlide28.xml" ContentType="application/vnd.openxmlformats-officedocument.presentationml.notesSlide+xml"/>
  <Override PartName="/ppt/charts/chart17.xml" ContentType="application/vnd.openxmlformats-officedocument.drawingml.chart+xml"/>
  <Override PartName="/ppt/notesSlides/notesSlide29.xml" ContentType="application/vnd.openxmlformats-officedocument.presentationml.notesSlide+xml"/>
  <Override PartName="/ppt/charts/chart18.xml" ContentType="application/vnd.openxmlformats-officedocument.drawingml.chart+xml"/>
  <Override PartName="/ppt/notesSlides/notesSlide30.xml" ContentType="application/vnd.openxmlformats-officedocument.presentationml.notesSlide+xml"/>
  <Override PartName="/ppt/charts/chart19.xml" ContentType="application/vnd.openxmlformats-officedocument.drawingml.chart+xml"/>
  <Override PartName="/ppt/notesSlides/notesSlide31.xml" ContentType="application/vnd.openxmlformats-officedocument.presentationml.notesSlide+xml"/>
  <Override PartName="/ppt/charts/chart20.xml" ContentType="application/vnd.openxmlformats-officedocument.drawingml.chart+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rts/chart21.xml" ContentType="application/vnd.openxmlformats-officedocument.drawingml.chart+xml"/>
  <Override PartName="/ppt/notesSlides/notesSlide34.xml" ContentType="application/vnd.openxmlformats-officedocument.presentationml.notesSlide+xml"/>
  <Override PartName="/ppt/charts/chart22.xml" ContentType="application/vnd.openxmlformats-officedocument.drawingml.chart+xml"/>
  <Override PartName="/ppt/notesSlides/notesSlide35.xml" ContentType="application/vnd.openxmlformats-officedocument.presentationml.notesSlide+xml"/>
  <Override PartName="/ppt/charts/chart2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9" r:id="rId2"/>
    <p:sldId id="262" r:id="rId3"/>
    <p:sldId id="411" r:id="rId4"/>
    <p:sldId id="472" r:id="rId5"/>
    <p:sldId id="414" r:id="rId6"/>
    <p:sldId id="473" r:id="rId7"/>
    <p:sldId id="418" r:id="rId8"/>
    <p:sldId id="420" r:id="rId9"/>
    <p:sldId id="474" r:id="rId10"/>
    <p:sldId id="428" r:id="rId11"/>
    <p:sldId id="429" r:id="rId12"/>
    <p:sldId id="430" r:id="rId13"/>
    <p:sldId id="431" r:id="rId14"/>
    <p:sldId id="432" r:id="rId15"/>
    <p:sldId id="433" r:id="rId16"/>
    <p:sldId id="412" r:id="rId17"/>
    <p:sldId id="475" r:id="rId18"/>
    <p:sldId id="437" r:id="rId19"/>
    <p:sldId id="438" r:id="rId20"/>
    <p:sldId id="439" r:id="rId21"/>
    <p:sldId id="413" r:id="rId22"/>
    <p:sldId id="476" r:id="rId23"/>
    <p:sldId id="456" r:id="rId24"/>
    <p:sldId id="458" r:id="rId25"/>
    <p:sldId id="477" r:id="rId26"/>
    <p:sldId id="446" r:id="rId27"/>
    <p:sldId id="447" r:id="rId28"/>
    <p:sldId id="448" r:id="rId29"/>
    <p:sldId id="449" r:id="rId30"/>
    <p:sldId id="450" r:id="rId31"/>
    <p:sldId id="451" r:id="rId32"/>
    <p:sldId id="478" r:id="rId33"/>
    <p:sldId id="459" r:id="rId34"/>
    <p:sldId id="460" r:id="rId35"/>
    <p:sldId id="461" r:id="rId3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2017" autoAdjust="0"/>
    <p:restoredTop sz="58401" autoAdjust="0"/>
  </p:normalViewPr>
  <p:slideViewPr>
    <p:cSldViewPr>
      <p:cViewPr>
        <p:scale>
          <a:sx n="60" d="100"/>
          <a:sy n="60" d="100"/>
        </p:scale>
        <p:origin x="-2040" y="84"/>
      </p:cViewPr>
      <p:guideLst>
        <p:guide orient="horz" pos="2160"/>
        <p:guide pos="2880"/>
      </p:guideLst>
    </p:cSldViewPr>
  </p:slideViewPr>
  <p:notesTextViewPr>
    <p:cViewPr>
      <p:scale>
        <a:sx n="1" d="1"/>
        <a:sy n="1" d="1"/>
      </p:scale>
      <p:origin x="0" y="0"/>
    </p:cViewPr>
  </p:notesTextViewPr>
  <p:sorterViewPr>
    <p:cViewPr>
      <p:scale>
        <a:sx n="100" d="100"/>
        <a:sy n="100" d="100"/>
      </p:scale>
      <p:origin x="0" y="101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Sheet1!$A$2:$A$6</c:f>
              <c:strCache>
                <c:ptCount val="5"/>
                <c:pt idx="0">
                  <c:v>Math instruction from specialist instead of regular teacher</c:v>
                </c:pt>
                <c:pt idx="1">
                  <c:v>Students pulled out from math for instruction in other content areas</c:v>
                </c:pt>
                <c:pt idx="2">
                  <c:v>Math instruction from specialist in addition to regular teacher</c:v>
                </c:pt>
                <c:pt idx="3">
                  <c:v>Students pulled out for enrichment in math</c:v>
                </c:pt>
                <c:pt idx="4">
                  <c:v>Students pulled out for remedial instruction in math</c:v>
                </c:pt>
              </c:strCache>
            </c:strRef>
          </c:cat>
          <c:val>
            <c:numRef>
              <c:f>Sheet1!$B$2:$B$6</c:f>
              <c:numCache>
                <c:formatCode>General</c:formatCode>
                <c:ptCount val="5"/>
                <c:pt idx="0">
                  <c:v>10</c:v>
                </c:pt>
                <c:pt idx="1">
                  <c:v>19</c:v>
                </c:pt>
                <c:pt idx="2">
                  <c:v>26</c:v>
                </c:pt>
                <c:pt idx="3">
                  <c:v>31</c:v>
                </c:pt>
                <c:pt idx="4">
                  <c:v>58</c:v>
                </c:pt>
              </c:numCache>
            </c:numRef>
          </c:val>
        </c:ser>
        <c:dLbls>
          <c:showLegendKey val="0"/>
          <c:showVal val="0"/>
          <c:showCatName val="0"/>
          <c:showSerName val="0"/>
          <c:showPercent val="0"/>
          <c:showBubbleSize val="0"/>
        </c:dLbls>
        <c:gapWidth val="150"/>
        <c:axId val="51350144"/>
        <c:axId val="51470720"/>
      </c:barChart>
      <c:catAx>
        <c:axId val="51350144"/>
        <c:scaling>
          <c:orientation val="minMax"/>
        </c:scaling>
        <c:delete val="0"/>
        <c:axPos val="l"/>
        <c:numFmt formatCode="General" sourceLinked="1"/>
        <c:majorTickMark val="out"/>
        <c:minorTickMark val="none"/>
        <c:tickLblPos val="nextTo"/>
        <c:txPr>
          <a:bodyPr/>
          <a:lstStyle/>
          <a:p>
            <a:pPr>
              <a:defRPr sz="1800"/>
            </a:pPr>
            <a:endParaRPr lang="en-US"/>
          </a:p>
        </c:txPr>
        <c:crossAx val="51470720"/>
        <c:crosses val="autoZero"/>
        <c:auto val="1"/>
        <c:lblAlgn val="ctr"/>
        <c:lblOffset val="100"/>
        <c:noMultiLvlLbl val="0"/>
      </c:catAx>
      <c:valAx>
        <c:axId val="51470720"/>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5135014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Sheet1!$A$2:$A$5</c:f>
              <c:strCache>
                <c:ptCount val="4"/>
                <c:pt idx="0">
                  <c:v>District/diocese organizes mathematics PD based on state standards</c:v>
                </c:pt>
                <c:pt idx="1">
                  <c:v>Most mathematics teachers in this school teach to state standards</c:v>
                </c:pt>
                <c:pt idx="2">
                  <c:v>State standards have been discussed by mathematics teachers in this school</c:v>
                </c:pt>
                <c:pt idx="3">
                  <c:v>School-wide effort to align instruction with state mathematics standards</c:v>
                </c:pt>
              </c:strCache>
            </c:strRef>
          </c:cat>
          <c:val>
            <c:numRef>
              <c:f>Sheet1!$B$2:$B$5</c:f>
              <c:numCache>
                <c:formatCode>General</c:formatCode>
                <c:ptCount val="4"/>
                <c:pt idx="0">
                  <c:v>70</c:v>
                </c:pt>
                <c:pt idx="1">
                  <c:v>85</c:v>
                </c:pt>
                <c:pt idx="2">
                  <c:v>91</c:v>
                </c:pt>
                <c:pt idx="3">
                  <c:v>91</c:v>
                </c:pt>
              </c:numCache>
            </c:numRef>
          </c:val>
        </c:ser>
        <c:dLbls>
          <c:showLegendKey val="0"/>
          <c:showVal val="0"/>
          <c:showCatName val="0"/>
          <c:showSerName val="0"/>
          <c:showPercent val="0"/>
          <c:showBubbleSize val="0"/>
        </c:dLbls>
        <c:gapWidth val="150"/>
        <c:axId val="55784960"/>
        <c:axId val="55786496"/>
      </c:barChart>
      <c:catAx>
        <c:axId val="55784960"/>
        <c:scaling>
          <c:orientation val="minMax"/>
        </c:scaling>
        <c:delete val="0"/>
        <c:axPos val="l"/>
        <c:majorTickMark val="out"/>
        <c:minorTickMark val="none"/>
        <c:tickLblPos val="nextTo"/>
        <c:txPr>
          <a:bodyPr/>
          <a:lstStyle/>
          <a:p>
            <a:pPr>
              <a:defRPr sz="1800"/>
            </a:pPr>
            <a:endParaRPr lang="en-US"/>
          </a:p>
        </c:txPr>
        <c:crossAx val="55786496"/>
        <c:crosses val="autoZero"/>
        <c:auto val="1"/>
        <c:lblAlgn val="ctr"/>
        <c:lblOffset val="100"/>
        <c:noMultiLvlLbl val="0"/>
      </c:catAx>
      <c:valAx>
        <c:axId val="55786496"/>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5578496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Sheet1!$A$2:$A$5</c:f>
              <c:strCache>
                <c:ptCount val="4"/>
                <c:pt idx="0">
                  <c:v>District/diocese organizes mathematics PD based on state standards</c:v>
                </c:pt>
                <c:pt idx="1">
                  <c:v>Most mathematics teachers in this school teach to state standards</c:v>
                </c:pt>
                <c:pt idx="2">
                  <c:v>School-wide effort to align instruction with state mathematics standards</c:v>
                </c:pt>
                <c:pt idx="3">
                  <c:v>State standards have been discussed by mathematics teachers in this school</c:v>
                </c:pt>
              </c:strCache>
            </c:strRef>
          </c:cat>
          <c:val>
            <c:numRef>
              <c:f>Sheet1!$B$2:$B$5</c:f>
              <c:numCache>
                <c:formatCode>General</c:formatCode>
                <c:ptCount val="4"/>
                <c:pt idx="0">
                  <c:v>66</c:v>
                </c:pt>
                <c:pt idx="1">
                  <c:v>86</c:v>
                </c:pt>
                <c:pt idx="2">
                  <c:v>90</c:v>
                </c:pt>
                <c:pt idx="3">
                  <c:v>91</c:v>
                </c:pt>
              </c:numCache>
            </c:numRef>
          </c:val>
        </c:ser>
        <c:dLbls>
          <c:showLegendKey val="0"/>
          <c:showVal val="0"/>
          <c:showCatName val="0"/>
          <c:showSerName val="0"/>
          <c:showPercent val="0"/>
          <c:showBubbleSize val="0"/>
        </c:dLbls>
        <c:gapWidth val="150"/>
        <c:axId val="55706752"/>
        <c:axId val="55708288"/>
      </c:barChart>
      <c:catAx>
        <c:axId val="55706752"/>
        <c:scaling>
          <c:orientation val="minMax"/>
        </c:scaling>
        <c:delete val="0"/>
        <c:axPos val="l"/>
        <c:majorTickMark val="out"/>
        <c:minorTickMark val="none"/>
        <c:tickLblPos val="nextTo"/>
        <c:txPr>
          <a:bodyPr/>
          <a:lstStyle/>
          <a:p>
            <a:pPr>
              <a:defRPr sz="1800"/>
            </a:pPr>
            <a:endParaRPr lang="en-US"/>
          </a:p>
        </c:txPr>
        <c:crossAx val="55708288"/>
        <c:crosses val="autoZero"/>
        <c:auto val="1"/>
        <c:lblAlgn val="ctr"/>
        <c:lblOffset val="100"/>
        <c:noMultiLvlLbl val="0"/>
      </c:catAx>
      <c:valAx>
        <c:axId val="55708288"/>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55706752"/>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Sheet1!$A$2:$A$5</c:f>
              <c:strCache>
                <c:ptCount val="4"/>
                <c:pt idx="0">
                  <c:v>District/diocese organizes mathematics PD based on state standards</c:v>
                </c:pt>
                <c:pt idx="1">
                  <c:v>Most mathematics teachers in this school teach to state standards</c:v>
                </c:pt>
                <c:pt idx="2">
                  <c:v>School-wide effort to align instruction with state mathematics standards</c:v>
                </c:pt>
                <c:pt idx="3">
                  <c:v>State standards have been discussed by mathematics teachers in this school</c:v>
                </c:pt>
              </c:strCache>
            </c:strRef>
          </c:cat>
          <c:val>
            <c:numRef>
              <c:f>Sheet1!$B$2:$B$5</c:f>
              <c:numCache>
                <c:formatCode>General</c:formatCode>
                <c:ptCount val="4"/>
                <c:pt idx="0">
                  <c:v>66</c:v>
                </c:pt>
                <c:pt idx="1">
                  <c:v>83</c:v>
                </c:pt>
                <c:pt idx="2">
                  <c:v>84</c:v>
                </c:pt>
                <c:pt idx="3">
                  <c:v>85</c:v>
                </c:pt>
              </c:numCache>
            </c:numRef>
          </c:val>
        </c:ser>
        <c:dLbls>
          <c:showLegendKey val="0"/>
          <c:showVal val="0"/>
          <c:showCatName val="0"/>
          <c:showSerName val="0"/>
          <c:showPercent val="0"/>
          <c:showBubbleSize val="0"/>
        </c:dLbls>
        <c:gapWidth val="150"/>
        <c:axId val="57557760"/>
        <c:axId val="57559296"/>
      </c:barChart>
      <c:catAx>
        <c:axId val="57557760"/>
        <c:scaling>
          <c:orientation val="minMax"/>
        </c:scaling>
        <c:delete val="0"/>
        <c:axPos val="l"/>
        <c:majorTickMark val="out"/>
        <c:minorTickMark val="none"/>
        <c:tickLblPos val="nextTo"/>
        <c:txPr>
          <a:bodyPr/>
          <a:lstStyle/>
          <a:p>
            <a:pPr>
              <a:defRPr sz="1800"/>
            </a:pPr>
            <a:endParaRPr lang="en-US"/>
          </a:p>
        </c:txPr>
        <c:crossAx val="57559296"/>
        <c:crosses val="autoZero"/>
        <c:auto val="1"/>
        <c:lblAlgn val="ctr"/>
        <c:lblOffset val="100"/>
        <c:noMultiLvlLbl val="0"/>
      </c:catAx>
      <c:valAx>
        <c:axId val="57559296"/>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5755776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Sheet1!$A$2:$A$7</c:f>
              <c:strCache>
                <c:ptCount val="6"/>
                <c:pt idx="0">
                  <c:v>Importance that the school places on math </c:v>
                </c:pt>
                <c:pt idx="1">
                  <c:v>District/Diocese math PD policies/practices </c:v>
                </c:pt>
                <c:pt idx="2">
                  <c:v>Equipment and supplies and/or manipulatives for teaching mathematics </c:v>
                </c:pt>
                <c:pt idx="3">
                  <c:v>Public attitudes toward math instruction </c:v>
                </c:pt>
                <c:pt idx="4">
                  <c:v>Time provided for teacher PD in math</c:v>
                </c:pt>
                <c:pt idx="5">
                  <c:v>Conflict between efforts to improve math instruction and other initiatives</c:v>
                </c:pt>
              </c:strCache>
            </c:strRef>
          </c:cat>
          <c:val>
            <c:numRef>
              <c:f>Sheet1!$B$2:$B$7</c:f>
              <c:numCache>
                <c:formatCode>General</c:formatCode>
                <c:ptCount val="6"/>
                <c:pt idx="0">
                  <c:v>8</c:v>
                </c:pt>
                <c:pt idx="1">
                  <c:v>8</c:v>
                </c:pt>
                <c:pt idx="2">
                  <c:v>13</c:v>
                </c:pt>
                <c:pt idx="3">
                  <c:v>13</c:v>
                </c:pt>
                <c:pt idx="4">
                  <c:v>20</c:v>
                </c:pt>
                <c:pt idx="5">
                  <c:v>23</c:v>
                </c:pt>
              </c:numCache>
            </c:numRef>
          </c:val>
        </c:ser>
        <c:dLbls>
          <c:showLegendKey val="0"/>
          <c:showVal val="0"/>
          <c:showCatName val="0"/>
          <c:showSerName val="0"/>
          <c:showPercent val="0"/>
          <c:showBubbleSize val="0"/>
        </c:dLbls>
        <c:gapWidth val="150"/>
        <c:axId val="80228736"/>
        <c:axId val="80230272"/>
      </c:barChart>
      <c:catAx>
        <c:axId val="80228736"/>
        <c:scaling>
          <c:orientation val="minMax"/>
        </c:scaling>
        <c:delete val="0"/>
        <c:axPos val="l"/>
        <c:majorTickMark val="out"/>
        <c:minorTickMark val="none"/>
        <c:tickLblPos val="nextTo"/>
        <c:txPr>
          <a:bodyPr/>
          <a:lstStyle/>
          <a:p>
            <a:pPr>
              <a:defRPr sz="1800"/>
            </a:pPr>
            <a:endParaRPr lang="en-US"/>
          </a:p>
        </c:txPr>
        <c:crossAx val="80230272"/>
        <c:crosses val="autoZero"/>
        <c:auto val="1"/>
        <c:lblAlgn val="ctr"/>
        <c:lblOffset val="100"/>
        <c:noMultiLvlLbl val="0"/>
      </c:catAx>
      <c:valAx>
        <c:axId val="80230272"/>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8022873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Sheet1!$A$2:$A$7</c:f>
              <c:strCache>
                <c:ptCount val="6"/>
                <c:pt idx="0">
                  <c:v>Conflict between efforts to improve math instruction and other initiatives</c:v>
                </c:pt>
                <c:pt idx="1">
                  <c:v>Time provided for teacher PD in math</c:v>
                </c:pt>
                <c:pt idx="2">
                  <c:v>Public attitudes toward math instruction </c:v>
                </c:pt>
                <c:pt idx="3">
                  <c:v>District/Diocese math PD policies/practices </c:v>
                </c:pt>
                <c:pt idx="4">
                  <c:v>Equipment and supplies and/or manipulatives for teaching mathematics </c:v>
                </c:pt>
                <c:pt idx="5">
                  <c:v>Importance that the school places on math </c:v>
                </c:pt>
              </c:strCache>
            </c:strRef>
          </c:cat>
          <c:val>
            <c:numRef>
              <c:f>Sheet1!$B$2:$B$7</c:f>
              <c:numCache>
                <c:formatCode>General</c:formatCode>
                <c:ptCount val="6"/>
                <c:pt idx="0">
                  <c:v>37</c:v>
                </c:pt>
                <c:pt idx="1">
                  <c:v>56</c:v>
                </c:pt>
                <c:pt idx="2">
                  <c:v>58</c:v>
                </c:pt>
                <c:pt idx="3">
                  <c:v>65</c:v>
                </c:pt>
                <c:pt idx="4">
                  <c:v>69</c:v>
                </c:pt>
                <c:pt idx="5">
                  <c:v>82</c:v>
                </c:pt>
              </c:numCache>
            </c:numRef>
          </c:val>
        </c:ser>
        <c:dLbls>
          <c:showLegendKey val="0"/>
          <c:showVal val="0"/>
          <c:showCatName val="0"/>
          <c:showSerName val="0"/>
          <c:showPercent val="0"/>
          <c:showBubbleSize val="0"/>
        </c:dLbls>
        <c:gapWidth val="150"/>
        <c:axId val="55877632"/>
        <c:axId val="55879168"/>
      </c:barChart>
      <c:catAx>
        <c:axId val="55877632"/>
        <c:scaling>
          <c:orientation val="minMax"/>
        </c:scaling>
        <c:delete val="0"/>
        <c:axPos val="l"/>
        <c:majorTickMark val="out"/>
        <c:minorTickMark val="none"/>
        <c:tickLblPos val="nextTo"/>
        <c:txPr>
          <a:bodyPr/>
          <a:lstStyle/>
          <a:p>
            <a:pPr>
              <a:defRPr sz="1800"/>
            </a:pPr>
            <a:endParaRPr lang="en-US"/>
          </a:p>
        </c:txPr>
        <c:crossAx val="55879168"/>
        <c:crosses val="autoZero"/>
        <c:auto val="1"/>
        <c:lblAlgn val="ctr"/>
        <c:lblOffset val="100"/>
        <c:noMultiLvlLbl val="0"/>
      </c:catAx>
      <c:valAx>
        <c:axId val="55879168"/>
        <c:scaling>
          <c:orientation val="minMax"/>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55877632"/>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Sheet1!$A$2:$A$5</c:f>
              <c:strCache>
                <c:ptCount val="4"/>
                <c:pt idx="0">
                  <c:v>Inadequate supply of math textbooks/programs </c:v>
                </c:pt>
                <c:pt idx="1">
                  <c:v>Inadequate materials for individualizing math instruction  </c:v>
                </c:pt>
                <c:pt idx="2">
                  <c:v>Inadequate funds for purchasing math equipment/supplies  </c:v>
                </c:pt>
                <c:pt idx="3">
                  <c:v>Insufficient time to teach math </c:v>
                </c:pt>
              </c:strCache>
            </c:strRef>
          </c:cat>
          <c:val>
            <c:numRef>
              <c:f>Sheet1!$B$2:$B$5</c:f>
              <c:numCache>
                <c:formatCode>General</c:formatCode>
                <c:ptCount val="4"/>
                <c:pt idx="0">
                  <c:v>9</c:v>
                </c:pt>
                <c:pt idx="1">
                  <c:v>12</c:v>
                </c:pt>
                <c:pt idx="2">
                  <c:v>12</c:v>
                </c:pt>
                <c:pt idx="3">
                  <c:v>13</c:v>
                </c:pt>
              </c:numCache>
            </c:numRef>
          </c:val>
        </c:ser>
        <c:dLbls>
          <c:showLegendKey val="0"/>
          <c:showVal val="0"/>
          <c:showCatName val="0"/>
          <c:showSerName val="0"/>
          <c:showPercent val="0"/>
          <c:showBubbleSize val="0"/>
        </c:dLbls>
        <c:gapWidth val="150"/>
        <c:axId val="80333056"/>
        <c:axId val="80338944"/>
      </c:barChart>
      <c:catAx>
        <c:axId val="80333056"/>
        <c:scaling>
          <c:orientation val="minMax"/>
        </c:scaling>
        <c:delete val="0"/>
        <c:axPos val="l"/>
        <c:majorTickMark val="out"/>
        <c:minorTickMark val="none"/>
        <c:tickLblPos val="nextTo"/>
        <c:txPr>
          <a:bodyPr/>
          <a:lstStyle/>
          <a:p>
            <a:pPr>
              <a:defRPr sz="1800"/>
            </a:pPr>
            <a:endParaRPr lang="en-US"/>
          </a:p>
        </c:txPr>
        <c:crossAx val="80338944"/>
        <c:crosses val="autoZero"/>
        <c:auto val="1"/>
        <c:lblAlgn val="ctr"/>
        <c:lblOffset val="100"/>
        <c:noMultiLvlLbl val="0"/>
      </c:catAx>
      <c:valAx>
        <c:axId val="80338944"/>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8033305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Sheet1!$A$2:$A$7</c:f>
              <c:strCache>
                <c:ptCount val="6"/>
                <c:pt idx="0">
                  <c:v>High student absenteeism</c:v>
                </c:pt>
                <c:pt idx="1">
                  <c:v>Inappropriate student behavior </c:v>
                </c:pt>
                <c:pt idx="2">
                  <c:v>Low student interest in math</c:v>
                </c:pt>
                <c:pt idx="3">
                  <c:v>Lack of parental support for math education </c:v>
                </c:pt>
                <c:pt idx="4">
                  <c:v>Large class sizes </c:v>
                </c:pt>
                <c:pt idx="5">
                  <c:v>Low student reading abilities </c:v>
                </c:pt>
              </c:strCache>
            </c:strRef>
          </c:cat>
          <c:val>
            <c:numRef>
              <c:f>Sheet1!$B$2:$B$7</c:f>
              <c:numCache>
                <c:formatCode>General</c:formatCode>
                <c:ptCount val="6"/>
                <c:pt idx="0">
                  <c:v>8</c:v>
                </c:pt>
                <c:pt idx="1">
                  <c:v>10</c:v>
                </c:pt>
                <c:pt idx="2">
                  <c:v>14</c:v>
                </c:pt>
                <c:pt idx="3">
                  <c:v>15</c:v>
                </c:pt>
                <c:pt idx="4">
                  <c:v>15</c:v>
                </c:pt>
                <c:pt idx="5">
                  <c:v>22</c:v>
                </c:pt>
              </c:numCache>
            </c:numRef>
          </c:val>
        </c:ser>
        <c:dLbls>
          <c:showLegendKey val="0"/>
          <c:showVal val="0"/>
          <c:showCatName val="0"/>
          <c:showSerName val="0"/>
          <c:showPercent val="0"/>
          <c:showBubbleSize val="0"/>
        </c:dLbls>
        <c:gapWidth val="150"/>
        <c:axId val="82048896"/>
        <c:axId val="82050432"/>
      </c:barChart>
      <c:catAx>
        <c:axId val="82048896"/>
        <c:scaling>
          <c:orientation val="minMax"/>
        </c:scaling>
        <c:delete val="0"/>
        <c:axPos val="l"/>
        <c:majorTickMark val="out"/>
        <c:minorTickMark val="none"/>
        <c:tickLblPos val="nextTo"/>
        <c:txPr>
          <a:bodyPr/>
          <a:lstStyle/>
          <a:p>
            <a:pPr>
              <a:defRPr sz="1800"/>
            </a:pPr>
            <a:endParaRPr lang="en-US"/>
          </a:p>
        </c:txPr>
        <c:crossAx val="82050432"/>
        <c:crosses val="autoZero"/>
        <c:auto val="1"/>
        <c:lblAlgn val="ctr"/>
        <c:lblOffset val="100"/>
        <c:noMultiLvlLbl val="0"/>
      </c:catAx>
      <c:valAx>
        <c:axId val="82050432"/>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8204889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Sheet1!$A$2:$A$5</c:f>
              <c:strCache>
                <c:ptCount val="4"/>
                <c:pt idx="0">
                  <c:v>Insufficient time to teach math </c:v>
                </c:pt>
                <c:pt idx="1">
                  <c:v>Inadequate supply of math textbooks/programs </c:v>
                </c:pt>
                <c:pt idx="2">
                  <c:v>Inadequate materials for individualizing math instruction  </c:v>
                </c:pt>
                <c:pt idx="3">
                  <c:v>Inadequate funds for purchasing math equipment/supplies  </c:v>
                </c:pt>
              </c:strCache>
            </c:strRef>
          </c:cat>
          <c:val>
            <c:numRef>
              <c:f>Sheet1!$B$2:$B$5</c:f>
              <c:numCache>
                <c:formatCode>General</c:formatCode>
                <c:ptCount val="4"/>
                <c:pt idx="0">
                  <c:v>12</c:v>
                </c:pt>
                <c:pt idx="1">
                  <c:v>13</c:v>
                </c:pt>
                <c:pt idx="2">
                  <c:v>16</c:v>
                </c:pt>
                <c:pt idx="3">
                  <c:v>18</c:v>
                </c:pt>
              </c:numCache>
            </c:numRef>
          </c:val>
        </c:ser>
        <c:dLbls>
          <c:showLegendKey val="0"/>
          <c:showVal val="0"/>
          <c:showCatName val="0"/>
          <c:showSerName val="0"/>
          <c:showPercent val="0"/>
          <c:showBubbleSize val="0"/>
        </c:dLbls>
        <c:gapWidth val="150"/>
        <c:axId val="81962496"/>
        <c:axId val="81964032"/>
      </c:barChart>
      <c:catAx>
        <c:axId val="81962496"/>
        <c:scaling>
          <c:orientation val="minMax"/>
        </c:scaling>
        <c:delete val="0"/>
        <c:axPos val="l"/>
        <c:majorTickMark val="out"/>
        <c:minorTickMark val="none"/>
        <c:tickLblPos val="nextTo"/>
        <c:txPr>
          <a:bodyPr/>
          <a:lstStyle/>
          <a:p>
            <a:pPr>
              <a:defRPr sz="1800"/>
            </a:pPr>
            <a:endParaRPr lang="en-US"/>
          </a:p>
        </c:txPr>
        <c:crossAx val="81964032"/>
        <c:crosses val="autoZero"/>
        <c:auto val="1"/>
        <c:lblAlgn val="ctr"/>
        <c:lblOffset val="100"/>
        <c:noMultiLvlLbl val="0"/>
      </c:catAx>
      <c:valAx>
        <c:axId val="81964032"/>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8196249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Sheet1!$A$2:$A$7</c:f>
              <c:strCache>
                <c:ptCount val="6"/>
                <c:pt idx="0">
                  <c:v>High student absenteeism</c:v>
                </c:pt>
                <c:pt idx="1">
                  <c:v>Large class sizes </c:v>
                </c:pt>
                <c:pt idx="2">
                  <c:v>Inappropriate student behavior </c:v>
                </c:pt>
                <c:pt idx="3">
                  <c:v>Lack of parental support for math education </c:v>
                </c:pt>
                <c:pt idx="4">
                  <c:v>Low student reading abilities </c:v>
                </c:pt>
                <c:pt idx="5">
                  <c:v>Low student interest in math</c:v>
                </c:pt>
              </c:strCache>
            </c:strRef>
          </c:cat>
          <c:val>
            <c:numRef>
              <c:f>Sheet1!$B$2:$B$7</c:f>
              <c:numCache>
                <c:formatCode>General</c:formatCode>
                <c:ptCount val="6"/>
                <c:pt idx="0">
                  <c:v>13</c:v>
                </c:pt>
                <c:pt idx="1">
                  <c:v>15</c:v>
                </c:pt>
                <c:pt idx="2">
                  <c:v>16</c:v>
                </c:pt>
                <c:pt idx="3">
                  <c:v>17</c:v>
                </c:pt>
                <c:pt idx="4">
                  <c:v>24</c:v>
                </c:pt>
                <c:pt idx="5">
                  <c:v>25</c:v>
                </c:pt>
              </c:numCache>
            </c:numRef>
          </c:val>
        </c:ser>
        <c:dLbls>
          <c:showLegendKey val="0"/>
          <c:showVal val="0"/>
          <c:showCatName val="0"/>
          <c:showSerName val="0"/>
          <c:showPercent val="0"/>
          <c:showBubbleSize val="0"/>
        </c:dLbls>
        <c:gapWidth val="150"/>
        <c:axId val="85521536"/>
        <c:axId val="85523072"/>
      </c:barChart>
      <c:catAx>
        <c:axId val="85521536"/>
        <c:scaling>
          <c:orientation val="minMax"/>
        </c:scaling>
        <c:delete val="0"/>
        <c:axPos val="l"/>
        <c:majorTickMark val="out"/>
        <c:minorTickMark val="none"/>
        <c:tickLblPos val="nextTo"/>
        <c:txPr>
          <a:bodyPr/>
          <a:lstStyle/>
          <a:p>
            <a:pPr>
              <a:defRPr sz="1800"/>
            </a:pPr>
            <a:endParaRPr lang="en-US"/>
          </a:p>
        </c:txPr>
        <c:crossAx val="85523072"/>
        <c:crosses val="autoZero"/>
        <c:auto val="1"/>
        <c:lblAlgn val="ctr"/>
        <c:lblOffset val="100"/>
        <c:noMultiLvlLbl val="0"/>
      </c:catAx>
      <c:valAx>
        <c:axId val="85523072"/>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8552153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Sheet1!$A$2:$A$5</c:f>
              <c:strCache>
                <c:ptCount val="4"/>
                <c:pt idx="0">
                  <c:v>Insufficient time to teach math </c:v>
                </c:pt>
                <c:pt idx="1">
                  <c:v>Inadequate supply of math textbooks/programs </c:v>
                </c:pt>
                <c:pt idx="2">
                  <c:v>Inadequate materials for individualizing math instruction  </c:v>
                </c:pt>
                <c:pt idx="3">
                  <c:v>Inadequate funds for purchasing math equipment/supplies  </c:v>
                </c:pt>
              </c:strCache>
            </c:strRef>
          </c:cat>
          <c:val>
            <c:numRef>
              <c:f>Sheet1!$B$2:$B$5</c:f>
              <c:numCache>
                <c:formatCode>General</c:formatCode>
                <c:ptCount val="4"/>
                <c:pt idx="0">
                  <c:v>10</c:v>
                </c:pt>
                <c:pt idx="1">
                  <c:v>11</c:v>
                </c:pt>
                <c:pt idx="2">
                  <c:v>15</c:v>
                </c:pt>
                <c:pt idx="3">
                  <c:v>16</c:v>
                </c:pt>
              </c:numCache>
            </c:numRef>
          </c:val>
        </c:ser>
        <c:dLbls>
          <c:showLegendKey val="0"/>
          <c:showVal val="0"/>
          <c:showCatName val="0"/>
          <c:showSerName val="0"/>
          <c:showPercent val="0"/>
          <c:showBubbleSize val="0"/>
        </c:dLbls>
        <c:gapWidth val="150"/>
        <c:axId val="85586688"/>
        <c:axId val="85588224"/>
      </c:barChart>
      <c:catAx>
        <c:axId val="85586688"/>
        <c:scaling>
          <c:orientation val="minMax"/>
        </c:scaling>
        <c:delete val="0"/>
        <c:axPos val="l"/>
        <c:majorTickMark val="out"/>
        <c:minorTickMark val="none"/>
        <c:tickLblPos val="nextTo"/>
        <c:txPr>
          <a:bodyPr/>
          <a:lstStyle/>
          <a:p>
            <a:pPr>
              <a:defRPr sz="1800"/>
            </a:pPr>
            <a:endParaRPr lang="en-US"/>
          </a:p>
        </c:txPr>
        <c:crossAx val="85588224"/>
        <c:crosses val="autoZero"/>
        <c:auto val="1"/>
        <c:lblAlgn val="ctr"/>
        <c:lblOffset val="100"/>
        <c:noMultiLvlLbl val="0"/>
      </c:catAx>
      <c:valAx>
        <c:axId val="85588224"/>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8558668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1 Year</c:v>
                </c:pt>
              </c:strCache>
            </c:strRef>
          </c:tx>
          <c:invertIfNegative val="0"/>
          <c:dLbls>
            <c:showLegendKey val="0"/>
            <c:showVal val="1"/>
            <c:showCatName val="0"/>
            <c:showSerName val="0"/>
            <c:showPercent val="0"/>
            <c:showBubbleSize val="0"/>
            <c:showLeaderLines val="0"/>
          </c:dLbls>
          <c:cat>
            <c:strRef>
              <c:f>Sheet1!$A$2:$A$3</c:f>
              <c:strCache>
                <c:ptCount val="2"/>
                <c:pt idx="0">
                  <c:v>Graduation Requirement</c:v>
                </c:pt>
                <c:pt idx="1">
                  <c:v>State University Entrance Requirement</c:v>
                </c:pt>
              </c:strCache>
            </c:strRef>
          </c:cat>
          <c:val>
            <c:numRef>
              <c:f>Sheet1!$B$2:$B$3</c:f>
              <c:numCache>
                <c:formatCode>General</c:formatCode>
                <c:ptCount val="2"/>
                <c:pt idx="0">
                  <c:v>0</c:v>
                </c:pt>
                <c:pt idx="1">
                  <c:v>0</c:v>
                </c:pt>
              </c:numCache>
            </c:numRef>
          </c:val>
        </c:ser>
        <c:ser>
          <c:idx val="1"/>
          <c:order val="1"/>
          <c:tx>
            <c:strRef>
              <c:f>Sheet1!$C$1</c:f>
              <c:strCache>
                <c:ptCount val="1"/>
                <c:pt idx="0">
                  <c:v>2 Years</c:v>
                </c:pt>
              </c:strCache>
            </c:strRef>
          </c:tx>
          <c:invertIfNegative val="0"/>
          <c:dLbls>
            <c:showLegendKey val="0"/>
            <c:showVal val="1"/>
            <c:showCatName val="0"/>
            <c:showSerName val="0"/>
            <c:showPercent val="0"/>
            <c:showBubbleSize val="0"/>
            <c:showLeaderLines val="0"/>
          </c:dLbls>
          <c:cat>
            <c:strRef>
              <c:f>Sheet1!$A$2:$A$3</c:f>
              <c:strCache>
                <c:ptCount val="2"/>
                <c:pt idx="0">
                  <c:v>Graduation Requirement</c:v>
                </c:pt>
                <c:pt idx="1">
                  <c:v>State University Entrance Requirement</c:v>
                </c:pt>
              </c:strCache>
            </c:strRef>
          </c:cat>
          <c:val>
            <c:numRef>
              <c:f>Sheet1!$C$2:$C$3</c:f>
              <c:numCache>
                <c:formatCode>General</c:formatCode>
                <c:ptCount val="2"/>
                <c:pt idx="0">
                  <c:v>5</c:v>
                </c:pt>
                <c:pt idx="1">
                  <c:v>0</c:v>
                </c:pt>
              </c:numCache>
            </c:numRef>
          </c:val>
        </c:ser>
        <c:ser>
          <c:idx val="2"/>
          <c:order val="2"/>
          <c:tx>
            <c:strRef>
              <c:f>Sheet1!$D$1</c:f>
              <c:strCache>
                <c:ptCount val="1"/>
                <c:pt idx="0">
                  <c:v>3 Years</c:v>
                </c:pt>
              </c:strCache>
            </c:strRef>
          </c:tx>
          <c:invertIfNegative val="0"/>
          <c:dLbls>
            <c:showLegendKey val="0"/>
            <c:showVal val="1"/>
            <c:showCatName val="0"/>
            <c:showSerName val="0"/>
            <c:showPercent val="0"/>
            <c:showBubbleSize val="0"/>
            <c:showLeaderLines val="0"/>
          </c:dLbls>
          <c:cat>
            <c:strRef>
              <c:f>Sheet1!$A$2:$A$3</c:f>
              <c:strCache>
                <c:ptCount val="2"/>
                <c:pt idx="0">
                  <c:v>Graduation Requirement</c:v>
                </c:pt>
                <c:pt idx="1">
                  <c:v>State University Entrance Requirement</c:v>
                </c:pt>
              </c:strCache>
            </c:strRef>
          </c:cat>
          <c:val>
            <c:numRef>
              <c:f>Sheet1!$D$2:$D$3</c:f>
              <c:numCache>
                <c:formatCode>General</c:formatCode>
                <c:ptCount val="2"/>
                <c:pt idx="0">
                  <c:v>50</c:v>
                </c:pt>
                <c:pt idx="1">
                  <c:v>72</c:v>
                </c:pt>
              </c:numCache>
            </c:numRef>
          </c:val>
        </c:ser>
        <c:ser>
          <c:idx val="3"/>
          <c:order val="3"/>
          <c:tx>
            <c:strRef>
              <c:f>Sheet1!$E$1</c:f>
              <c:strCache>
                <c:ptCount val="1"/>
                <c:pt idx="0">
                  <c:v>4 Years</c:v>
                </c:pt>
              </c:strCache>
            </c:strRef>
          </c:tx>
          <c:invertIfNegative val="0"/>
          <c:dLbls>
            <c:showLegendKey val="0"/>
            <c:showVal val="1"/>
            <c:showCatName val="0"/>
            <c:showSerName val="0"/>
            <c:showPercent val="0"/>
            <c:showBubbleSize val="0"/>
            <c:showLeaderLines val="0"/>
          </c:dLbls>
          <c:cat>
            <c:strRef>
              <c:f>Sheet1!$A$2:$A$3</c:f>
              <c:strCache>
                <c:ptCount val="2"/>
                <c:pt idx="0">
                  <c:v>Graduation Requirement</c:v>
                </c:pt>
                <c:pt idx="1">
                  <c:v>State University Entrance Requirement</c:v>
                </c:pt>
              </c:strCache>
            </c:strRef>
          </c:cat>
          <c:val>
            <c:numRef>
              <c:f>Sheet1!$E$2:$E$3</c:f>
              <c:numCache>
                <c:formatCode>General</c:formatCode>
                <c:ptCount val="2"/>
                <c:pt idx="0">
                  <c:v>45</c:v>
                </c:pt>
                <c:pt idx="1">
                  <c:v>28</c:v>
                </c:pt>
              </c:numCache>
            </c:numRef>
          </c:val>
        </c:ser>
        <c:dLbls>
          <c:showLegendKey val="0"/>
          <c:showVal val="0"/>
          <c:showCatName val="0"/>
          <c:showSerName val="0"/>
          <c:showPercent val="0"/>
          <c:showBubbleSize val="0"/>
        </c:dLbls>
        <c:gapWidth val="150"/>
        <c:axId val="55617408"/>
        <c:axId val="55618944"/>
      </c:barChart>
      <c:catAx>
        <c:axId val="55617408"/>
        <c:scaling>
          <c:orientation val="minMax"/>
        </c:scaling>
        <c:delete val="0"/>
        <c:axPos val="b"/>
        <c:majorTickMark val="out"/>
        <c:minorTickMark val="none"/>
        <c:tickLblPos val="nextTo"/>
        <c:txPr>
          <a:bodyPr/>
          <a:lstStyle/>
          <a:p>
            <a:pPr>
              <a:defRPr sz="1800"/>
            </a:pPr>
            <a:endParaRPr lang="en-US"/>
          </a:p>
        </c:txPr>
        <c:crossAx val="55618944"/>
        <c:crosses val="autoZero"/>
        <c:auto val="1"/>
        <c:lblAlgn val="ctr"/>
        <c:lblOffset val="100"/>
        <c:noMultiLvlLbl val="0"/>
      </c:catAx>
      <c:valAx>
        <c:axId val="55618944"/>
        <c:scaling>
          <c:orientation val="minMax"/>
        </c:scaling>
        <c:delete val="0"/>
        <c:axPos val="l"/>
        <c:title>
          <c:tx>
            <c:rich>
              <a:bodyPr rot="-5400000" vert="horz"/>
              <a:lstStyle/>
              <a:p>
                <a:pPr>
                  <a:defRPr/>
                </a:pPr>
                <a:r>
                  <a:rPr lang="en-US" dirty="0" smtClean="0"/>
                  <a:t>Percent of High Schools</a:t>
                </a:r>
                <a:endParaRPr lang="en-US" dirty="0"/>
              </a:p>
            </c:rich>
          </c:tx>
          <c:layout/>
          <c:overlay val="0"/>
        </c:title>
        <c:numFmt formatCode="General" sourceLinked="1"/>
        <c:majorTickMark val="out"/>
        <c:minorTickMark val="none"/>
        <c:tickLblPos val="nextTo"/>
        <c:crossAx val="55617408"/>
        <c:crosses val="autoZero"/>
        <c:crossBetween val="between"/>
        <c:majorUnit val="20"/>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Sheet1!$A$2:$A$7</c:f>
              <c:strCache>
                <c:ptCount val="6"/>
                <c:pt idx="0">
                  <c:v>Inappropriate student behavior </c:v>
                </c:pt>
                <c:pt idx="1">
                  <c:v>Large class sizes </c:v>
                </c:pt>
                <c:pt idx="2">
                  <c:v>Lack of parental support for math education </c:v>
                </c:pt>
                <c:pt idx="3">
                  <c:v>High student absenteeism</c:v>
                </c:pt>
                <c:pt idx="4">
                  <c:v>Low student reading abilities </c:v>
                </c:pt>
                <c:pt idx="5">
                  <c:v>Low student interest in math</c:v>
                </c:pt>
              </c:strCache>
            </c:strRef>
          </c:cat>
          <c:val>
            <c:numRef>
              <c:f>Sheet1!$B$2:$B$7</c:f>
              <c:numCache>
                <c:formatCode>General</c:formatCode>
                <c:ptCount val="6"/>
                <c:pt idx="0">
                  <c:v>10</c:v>
                </c:pt>
                <c:pt idx="1">
                  <c:v>13</c:v>
                </c:pt>
                <c:pt idx="2">
                  <c:v>15</c:v>
                </c:pt>
                <c:pt idx="3">
                  <c:v>16</c:v>
                </c:pt>
                <c:pt idx="4">
                  <c:v>20</c:v>
                </c:pt>
                <c:pt idx="5">
                  <c:v>30</c:v>
                </c:pt>
              </c:numCache>
            </c:numRef>
          </c:val>
        </c:ser>
        <c:dLbls>
          <c:showLegendKey val="0"/>
          <c:showVal val="0"/>
          <c:showCatName val="0"/>
          <c:showSerName val="0"/>
          <c:showPercent val="0"/>
          <c:showBubbleSize val="0"/>
        </c:dLbls>
        <c:gapWidth val="150"/>
        <c:axId val="80417152"/>
        <c:axId val="80418688"/>
      </c:barChart>
      <c:catAx>
        <c:axId val="80417152"/>
        <c:scaling>
          <c:orientation val="minMax"/>
        </c:scaling>
        <c:delete val="0"/>
        <c:axPos val="l"/>
        <c:majorTickMark val="out"/>
        <c:minorTickMark val="none"/>
        <c:tickLblPos val="nextTo"/>
        <c:txPr>
          <a:bodyPr/>
          <a:lstStyle/>
          <a:p>
            <a:pPr>
              <a:defRPr sz="1800"/>
            </a:pPr>
            <a:endParaRPr lang="en-US"/>
          </a:p>
        </c:txPr>
        <c:crossAx val="80418688"/>
        <c:crosses val="autoZero"/>
        <c:auto val="1"/>
        <c:lblAlgn val="ctr"/>
        <c:lblOffset val="100"/>
        <c:noMultiLvlLbl val="0"/>
      </c:catAx>
      <c:valAx>
        <c:axId val="80418688"/>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80417152"/>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Sheet1!$A$2:$A$8</c:f>
              <c:strCache>
                <c:ptCount val="7"/>
                <c:pt idx="0">
                  <c:v>Unreliability of the Internet connection</c:v>
                </c:pt>
                <c:pt idx="1">
                  <c:v>Lack of access to the Internet</c:v>
                </c:pt>
                <c:pt idx="2">
                  <c:v>Slow speed of the Internet connection </c:v>
                </c:pt>
                <c:pt idx="3">
                  <c:v>Lack of availability of appropriate computer software</c:v>
                </c:pt>
                <c:pt idx="4">
                  <c:v>Lack of availability of technology support </c:v>
                </c:pt>
                <c:pt idx="5">
                  <c:v>Lack of access to computers </c:v>
                </c:pt>
                <c:pt idx="6">
                  <c:v>Old age of computers </c:v>
                </c:pt>
              </c:strCache>
            </c:strRef>
          </c:cat>
          <c:val>
            <c:numRef>
              <c:f>Sheet1!$B$2:$B$8</c:f>
              <c:numCache>
                <c:formatCode>General</c:formatCode>
                <c:ptCount val="7"/>
                <c:pt idx="0">
                  <c:v>6</c:v>
                </c:pt>
                <c:pt idx="1">
                  <c:v>6</c:v>
                </c:pt>
                <c:pt idx="2">
                  <c:v>10</c:v>
                </c:pt>
                <c:pt idx="3">
                  <c:v>10</c:v>
                </c:pt>
                <c:pt idx="4">
                  <c:v>11</c:v>
                </c:pt>
                <c:pt idx="5">
                  <c:v>13</c:v>
                </c:pt>
                <c:pt idx="6">
                  <c:v>18</c:v>
                </c:pt>
              </c:numCache>
            </c:numRef>
          </c:val>
        </c:ser>
        <c:dLbls>
          <c:showLegendKey val="0"/>
          <c:showVal val="0"/>
          <c:showCatName val="0"/>
          <c:showSerName val="0"/>
          <c:showPercent val="0"/>
          <c:showBubbleSize val="0"/>
        </c:dLbls>
        <c:gapWidth val="150"/>
        <c:axId val="80471936"/>
        <c:axId val="80473472"/>
      </c:barChart>
      <c:catAx>
        <c:axId val="80471936"/>
        <c:scaling>
          <c:orientation val="minMax"/>
        </c:scaling>
        <c:delete val="0"/>
        <c:axPos val="l"/>
        <c:majorTickMark val="out"/>
        <c:minorTickMark val="none"/>
        <c:tickLblPos val="nextTo"/>
        <c:txPr>
          <a:bodyPr/>
          <a:lstStyle/>
          <a:p>
            <a:pPr>
              <a:defRPr sz="1600"/>
            </a:pPr>
            <a:endParaRPr lang="en-US"/>
          </a:p>
        </c:txPr>
        <c:crossAx val="80473472"/>
        <c:crosses val="autoZero"/>
        <c:auto val="1"/>
        <c:lblAlgn val="ctr"/>
        <c:lblOffset val="100"/>
        <c:noMultiLvlLbl val="0"/>
      </c:catAx>
      <c:valAx>
        <c:axId val="80473472"/>
        <c:scaling>
          <c:orientation val="minMax"/>
          <c:max val="100"/>
        </c:scaling>
        <c:delete val="0"/>
        <c:axPos val="b"/>
        <c:title>
          <c:tx>
            <c:rich>
              <a:bodyPr rot="0" vert="horz"/>
              <a:lstStyle/>
              <a:p>
                <a:pPr>
                  <a:defRPr/>
                </a:pPr>
                <a:r>
                  <a:rPr lang="en-US" dirty="0" smtClean="0"/>
                  <a:t>Percent of Classes</a:t>
                </a:r>
                <a:endParaRPr lang="en-US" dirty="0"/>
              </a:p>
            </c:rich>
          </c:tx>
          <c:layout/>
          <c:overlay val="0"/>
        </c:title>
        <c:numFmt formatCode="General" sourceLinked="1"/>
        <c:majorTickMark val="out"/>
        <c:minorTickMark val="none"/>
        <c:tickLblPos val="nextTo"/>
        <c:crossAx val="8047193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Sheet1!$A$2:$A$8</c:f>
              <c:strCache>
                <c:ptCount val="7"/>
                <c:pt idx="0">
                  <c:v>Lack of access to the Internet</c:v>
                </c:pt>
                <c:pt idx="1">
                  <c:v>Unreliability of the Internet connection</c:v>
                </c:pt>
                <c:pt idx="2">
                  <c:v>Slow speed of the Internet connection </c:v>
                </c:pt>
                <c:pt idx="3">
                  <c:v>Lack of availability of technology support </c:v>
                </c:pt>
                <c:pt idx="4">
                  <c:v>Lack of access to computers </c:v>
                </c:pt>
                <c:pt idx="5">
                  <c:v>Lack of availability of appropriate computer software</c:v>
                </c:pt>
                <c:pt idx="6">
                  <c:v>Old age of computers </c:v>
                </c:pt>
              </c:strCache>
            </c:strRef>
          </c:cat>
          <c:val>
            <c:numRef>
              <c:f>Sheet1!$B$2:$B$8</c:f>
              <c:numCache>
                <c:formatCode>General</c:formatCode>
                <c:ptCount val="7"/>
                <c:pt idx="0">
                  <c:v>4</c:v>
                </c:pt>
                <c:pt idx="1">
                  <c:v>6</c:v>
                </c:pt>
                <c:pt idx="2">
                  <c:v>7</c:v>
                </c:pt>
                <c:pt idx="3">
                  <c:v>8</c:v>
                </c:pt>
                <c:pt idx="4">
                  <c:v>9</c:v>
                </c:pt>
                <c:pt idx="5">
                  <c:v>11</c:v>
                </c:pt>
                <c:pt idx="6">
                  <c:v>13</c:v>
                </c:pt>
              </c:numCache>
            </c:numRef>
          </c:val>
        </c:ser>
        <c:dLbls>
          <c:showLegendKey val="0"/>
          <c:showVal val="0"/>
          <c:showCatName val="0"/>
          <c:showSerName val="0"/>
          <c:showPercent val="0"/>
          <c:showBubbleSize val="0"/>
        </c:dLbls>
        <c:gapWidth val="150"/>
        <c:axId val="86402560"/>
        <c:axId val="86404096"/>
      </c:barChart>
      <c:catAx>
        <c:axId val="86402560"/>
        <c:scaling>
          <c:orientation val="minMax"/>
        </c:scaling>
        <c:delete val="0"/>
        <c:axPos val="l"/>
        <c:majorTickMark val="out"/>
        <c:minorTickMark val="none"/>
        <c:tickLblPos val="nextTo"/>
        <c:txPr>
          <a:bodyPr/>
          <a:lstStyle/>
          <a:p>
            <a:pPr>
              <a:defRPr sz="1600"/>
            </a:pPr>
            <a:endParaRPr lang="en-US"/>
          </a:p>
        </c:txPr>
        <c:crossAx val="86404096"/>
        <c:crosses val="autoZero"/>
        <c:auto val="1"/>
        <c:lblAlgn val="ctr"/>
        <c:lblOffset val="100"/>
        <c:noMultiLvlLbl val="0"/>
      </c:catAx>
      <c:valAx>
        <c:axId val="86404096"/>
        <c:scaling>
          <c:orientation val="minMax"/>
          <c:max val="100"/>
        </c:scaling>
        <c:delete val="0"/>
        <c:axPos val="b"/>
        <c:title>
          <c:tx>
            <c:rich>
              <a:bodyPr rot="0" vert="horz"/>
              <a:lstStyle/>
              <a:p>
                <a:pPr>
                  <a:defRPr/>
                </a:pPr>
                <a:r>
                  <a:rPr lang="en-US" dirty="0" smtClean="0"/>
                  <a:t>Percent of Classes</a:t>
                </a:r>
                <a:endParaRPr lang="en-US" dirty="0"/>
              </a:p>
            </c:rich>
          </c:tx>
          <c:layout/>
          <c:overlay val="0"/>
        </c:title>
        <c:numFmt formatCode="General" sourceLinked="1"/>
        <c:majorTickMark val="out"/>
        <c:minorTickMark val="none"/>
        <c:tickLblPos val="nextTo"/>
        <c:crossAx val="8640256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Sheet1!$A$2:$A$8</c:f>
              <c:strCache>
                <c:ptCount val="7"/>
                <c:pt idx="0">
                  <c:v>Lack of access to the Internet</c:v>
                </c:pt>
                <c:pt idx="1">
                  <c:v>Unreliability of the Internet connection</c:v>
                </c:pt>
                <c:pt idx="2">
                  <c:v>Slow speed of the Internet connection </c:v>
                </c:pt>
                <c:pt idx="3">
                  <c:v>Lack of access to computers </c:v>
                </c:pt>
                <c:pt idx="4">
                  <c:v>Lack of availability of technology support </c:v>
                </c:pt>
                <c:pt idx="5">
                  <c:v>Old age of computers </c:v>
                </c:pt>
                <c:pt idx="6">
                  <c:v>Lack of availability of appropriate computer software</c:v>
                </c:pt>
              </c:strCache>
            </c:strRef>
          </c:cat>
          <c:val>
            <c:numRef>
              <c:f>Sheet1!$B$2:$B$8</c:f>
              <c:numCache>
                <c:formatCode>General</c:formatCode>
                <c:ptCount val="7"/>
                <c:pt idx="0">
                  <c:v>3</c:v>
                </c:pt>
                <c:pt idx="1">
                  <c:v>5</c:v>
                </c:pt>
                <c:pt idx="2">
                  <c:v>6</c:v>
                </c:pt>
                <c:pt idx="3">
                  <c:v>8</c:v>
                </c:pt>
                <c:pt idx="4">
                  <c:v>8</c:v>
                </c:pt>
                <c:pt idx="5">
                  <c:v>9</c:v>
                </c:pt>
                <c:pt idx="6">
                  <c:v>11</c:v>
                </c:pt>
              </c:numCache>
            </c:numRef>
          </c:val>
        </c:ser>
        <c:dLbls>
          <c:showLegendKey val="0"/>
          <c:showVal val="0"/>
          <c:showCatName val="0"/>
          <c:showSerName val="0"/>
          <c:showPercent val="0"/>
          <c:showBubbleSize val="0"/>
        </c:dLbls>
        <c:gapWidth val="150"/>
        <c:axId val="86459520"/>
        <c:axId val="86461056"/>
      </c:barChart>
      <c:catAx>
        <c:axId val="86459520"/>
        <c:scaling>
          <c:orientation val="minMax"/>
        </c:scaling>
        <c:delete val="0"/>
        <c:axPos val="l"/>
        <c:majorTickMark val="out"/>
        <c:minorTickMark val="none"/>
        <c:tickLblPos val="nextTo"/>
        <c:txPr>
          <a:bodyPr/>
          <a:lstStyle/>
          <a:p>
            <a:pPr>
              <a:defRPr sz="1600"/>
            </a:pPr>
            <a:endParaRPr lang="en-US"/>
          </a:p>
        </c:txPr>
        <c:crossAx val="86461056"/>
        <c:crosses val="autoZero"/>
        <c:auto val="1"/>
        <c:lblAlgn val="ctr"/>
        <c:lblOffset val="100"/>
        <c:noMultiLvlLbl val="0"/>
      </c:catAx>
      <c:valAx>
        <c:axId val="86461056"/>
        <c:scaling>
          <c:orientation val="minMax"/>
          <c:max val="100"/>
        </c:scaling>
        <c:delete val="0"/>
        <c:axPos val="b"/>
        <c:title>
          <c:tx>
            <c:rich>
              <a:bodyPr rot="0" vert="horz"/>
              <a:lstStyle/>
              <a:p>
                <a:pPr>
                  <a:defRPr/>
                </a:pPr>
                <a:r>
                  <a:rPr lang="en-US" dirty="0" smtClean="0"/>
                  <a:t>Percent of Classes</a:t>
                </a:r>
                <a:endParaRPr lang="en-US" dirty="0"/>
              </a:p>
            </c:rich>
          </c:tx>
          <c:layout/>
          <c:overlay val="0"/>
        </c:title>
        <c:numFmt formatCode="General" sourceLinked="1"/>
        <c:majorTickMark val="out"/>
        <c:minorTickMark val="none"/>
        <c:tickLblPos val="nextTo"/>
        <c:crossAx val="8645952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Percent of High Schools</c:v>
                </c:pt>
              </c:strCache>
            </c:strRef>
          </c:tx>
          <c:invertIfNegative val="0"/>
          <c:dLbls>
            <c:showLegendKey val="0"/>
            <c:showVal val="1"/>
            <c:showCatName val="0"/>
            <c:showSerName val="0"/>
            <c:showPercent val="0"/>
            <c:showBubbleSize val="0"/>
            <c:showLeaderLines val="0"/>
          </c:dLbls>
          <c:cat>
            <c:strRef>
              <c:f>Sheet1!$A$2:$A$6</c:f>
              <c:strCache>
                <c:ptCount val="5"/>
                <c:pt idx="0">
                  <c:v>2 Years Fewer for Graduation</c:v>
                </c:pt>
                <c:pt idx="1">
                  <c:v>1 Year Fewer for Graduation</c:v>
                </c:pt>
                <c:pt idx="2">
                  <c:v>No Difference</c:v>
                </c:pt>
                <c:pt idx="3">
                  <c:v>1 Year More for Graduation</c:v>
                </c:pt>
                <c:pt idx="4">
                  <c:v>2 Years More for Graduation</c:v>
                </c:pt>
              </c:strCache>
            </c:strRef>
          </c:cat>
          <c:val>
            <c:numRef>
              <c:f>Sheet1!$B$2:$B$6</c:f>
              <c:numCache>
                <c:formatCode>General</c:formatCode>
                <c:ptCount val="5"/>
                <c:pt idx="0">
                  <c:v>1</c:v>
                </c:pt>
                <c:pt idx="1">
                  <c:v>15</c:v>
                </c:pt>
                <c:pt idx="2">
                  <c:v>53</c:v>
                </c:pt>
                <c:pt idx="3">
                  <c:v>30</c:v>
                </c:pt>
                <c:pt idx="4">
                  <c:v>0</c:v>
                </c:pt>
              </c:numCache>
            </c:numRef>
          </c:val>
        </c:ser>
        <c:dLbls>
          <c:showLegendKey val="0"/>
          <c:showVal val="0"/>
          <c:showCatName val="0"/>
          <c:showSerName val="0"/>
          <c:showPercent val="0"/>
          <c:showBubbleSize val="0"/>
        </c:dLbls>
        <c:gapWidth val="150"/>
        <c:axId val="57013376"/>
        <c:axId val="57014912"/>
      </c:barChart>
      <c:catAx>
        <c:axId val="57013376"/>
        <c:scaling>
          <c:orientation val="minMax"/>
        </c:scaling>
        <c:delete val="0"/>
        <c:axPos val="b"/>
        <c:majorTickMark val="out"/>
        <c:minorTickMark val="none"/>
        <c:tickLblPos val="nextTo"/>
        <c:txPr>
          <a:bodyPr/>
          <a:lstStyle/>
          <a:p>
            <a:pPr>
              <a:defRPr sz="1800"/>
            </a:pPr>
            <a:endParaRPr lang="en-US"/>
          </a:p>
        </c:txPr>
        <c:crossAx val="57014912"/>
        <c:crosses val="autoZero"/>
        <c:auto val="1"/>
        <c:lblAlgn val="ctr"/>
        <c:lblOffset val="100"/>
        <c:noMultiLvlLbl val="0"/>
      </c:catAx>
      <c:valAx>
        <c:axId val="57014912"/>
        <c:scaling>
          <c:orientation val="minMax"/>
          <c:max val="80"/>
        </c:scaling>
        <c:delete val="0"/>
        <c:axPos val="l"/>
        <c:title>
          <c:tx>
            <c:rich>
              <a:bodyPr rot="-5400000" vert="horz"/>
              <a:lstStyle/>
              <a:p>
                <a:pPr>
                  <a:defRPr/>
                </a:pPr>
                <a:r>
                  <a:rPr lang="en-US" dirty="0" smtClean="0"/>
                  <a:t>Percent of High Schools</a:t>
                </a:r>
                <a:endParaRPr lang="en-US" dirty="0"/>
              </a:p>
            </c:rich>
          </c:tx>
          <c:layout/>
          <c:overlay val="0"/>
        </c:title>
        <c:numFmt formatCode="General" sourceLinked="1"/>
        <c:majorTickMark val="out"/>
        <c:minorTickMark val="none"/>
        <c:tickLblPos val="nextTo"/>
        <c:crossAx val="5701337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Sheet1!$A$2:$A$5</c:f>
              <c:strCache>
                <c:ptCount val="4"/>
                <c:pt idx="0">
                  <c:v>One or more teams participating in mathematics competitions</c:v>
                </c:pt>
                <c:pt idx="1">
                  <c:v>Family math nights </c:v>
                </c:pt>
                <c:pt idx="2">
                  <c:v>Encourages students to participate in mathematics summer programs or camps</c:v>
                </c:pt>
                <c:pt idx="3">
                  <c:v>After-school help in mathematics </c:v>
                </c:pt>
              </c:strCache>
            </c:strRef>
          </c:cat>
          <c:val>
            <c:numRef>
              <c:f>Sheet1!$B$2:$B$5</c:f>
              <c:numCache>
                <c:formatCode>General</c:formatCode>
                <c:ptCount val="4"/>
                <c:pt idx="0">
                  <c:v>24</c:v>
                </c:pt>
                <c:pt idx="1">
                  <c:v>31</c:v>
                </c:pt>
                <c:pt idx="2">
                  <c:v>44</c:v>
                </c:pt>
                <c:pt idx="3">
                  <c:v>67</c:v>
                </c:pt>
              </c:numCache>
            </c:numRef>
          </c:val>
        </c:ser>
        <c:dLbls>
          <c:showLegendKey val="0"/>
          <c:showVal val="0"/>
          <c:showCatName val="0"/>
          <c:showSerName val="0"/>
          <c:showPercent val="0"/>
          <c:showBubbleSize val="0"/>
        </c:dLbls>
        <c:gapWidth val="150"/>
        <c:axId val="51830144"/>
        <c:axId val="53822592"/>
      </c:barChart>
      <c:catAx>
        <c:axId val="51830144"/>
        <c:scaling>
          <c:orientation val="minMax"/>
        </c:scaling>
        <c:delete val="0"/>
        <c:axPos val="l"/>
        <c:majorTickMark val="out"/>
        <c:minorTickMark val="none"/>
        <c:tickLblPos val="nextTo"/>
        <c:txPr>
          <a:bodyPr/>
          <a:lstStyle/>
          <a:p>
            <a:pPr>
              <a:defRPr sz="1800"/>
            </a:pPr>
            <a:endParaRPr lang="en-US"/>
          </a:p>
        </c:txPr>
        <c:crossAx val="53822592"/>
        <c:crosses val="autoZero"/>
        <c:auto val="1"/>
        <c:lblAlgn val="ctr"/>
        <c:lblOffset val="100"/>
        <c:noMultiLvlLbl val="0"/>
      </c:catAx>
      <c:valAx>
        <c:axId val="53822592"/>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5183014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Sheet1!$A$2:$A$6</c:f>
              <c:strCache>
                <c:ptCount val="5"/>
                <c:pt idx="0">
                  <c:v>Meetings with adult mentors who work in mathematics fields</c:v>
                </c:pt>
                <c:pt idx="1">
                  <c:v>Participates in a local or regional mathematics fair </c:v>
                </c:pt>
                <c:pt idx="2">
                  <c:v>One or more mathematics clubs </c:v>
                </c:pt>
                <c:pt idx="3">
                  <c:v>Visits to business, industry, and/or research sites</c:v>
                </c:pt>
                <c:pt idx="4">
                  <c:v>Formal after-school programs for enrichment in mathematics </c:v>
                </c:pt>
              </c:strCache>
            </c:strRef>
          </c:cat>
          <c:val>
            <c:numRef>
              <c:f>Sheet1!$B$2:$B$6</c:f>
              <c:numCache>
                <c:formatCode>General</c:formatCode>
                <c:ptCount val="5"/>
                <c:pt idx="0">
                  <c:v>10</c:v>
                </c:pt>
                <c:pt idx="1">
                  <c:v>13</c:v>
                </c:pt>
                <c:pt idx="2">
                  <c:v>15</c:v>
                </c:pt>
                <c:pt idx="3">
                  <c:v>15</c:v>
                </c:pt>
                <c:pt idx="4">
                  <c:v>18</c:v>
                </c:pt>
              </c:numCache>
            </c:numRef>
          </c:val>
        </c:ser>
        <c:dLbls>
          <c:showLegendKey val="0"/>
          <c:showVal val="0"/>
          <c:showCatName val="0"/>
          <c:showSerName val="0"/>
          <c:showPercent val="0"/>
          <c:showBubbleSize val="0"/>
        </c:dLbls>
        <c:gapWidth val="150"/>
        <c:axId val="55347456"/>
        <c:axId val="57021568"/>
      </c:barChart>
      <c:catAx>
        <c:axId val="55347456"/>
        <c:scaling>
          <c:orientation val="minMax"/>
        </c:scaling>
        <c:delete val="0"/>
        <c:axPos val="l"/>
        <c:majorTickMark val="out"/>
        <c:minorTickMark val="none"/>
        <c:tickLblPos val="nextTo"/>
        <c:txPr>
          <a:bodyPr/>
          <a:lstStyle/>
          <a:p>
            <a:pPr>
              <a:defRPr sz="1800"/>
            </a:pPr>
            <a:endParaRPr lang="en-US"/>
          </a:p>
        </c:txPr>
        <c:crossAx val="57021568"/>
        <c:crosses val="autoZero"/>
        <c:auto val="1"/>
        <c:lblAlgn val="ctr"/>
        <c:lblOffset val="100"/>
        <c:noMultiLvlLbl val="0"/>
      </c:catAx>
      <c:valAx>
        <c:axId val="57021568"/>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5534745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Sheet1!$A$2:$A$5</c:f>
              <c:strCache>
                <c:ptCount val="4"/>
                <c:pt idx="0">
                  <c:v>Formal after-school programs for enrichment in mathematics </c:v>
                </c:pt>
                <c:pt idx="1">
                  <c:v>One or more teams participating in mathematics competitions</c:v>
                </c:pt>
                <c:pt idx="2">
                  <c:v>Encourages students to participate in mathematics summer programs or camps</c:v>
                </c:pt>
                <c:pt idx="3">
                  <c:v>After-school help in mathematics </c:v>
                </c:pt>
              </c:strCache>
            </c:strRef>
          </c:cat>
          <c:val>
            <c:numRef>
              <c:f>Sheet1!$B$2:$B$5</c:f>
              <c:numCache>
                <c:formatCode>General</c:formatCode>
                <c:ptCount val="4"/>
                <c:pt idx="0">
                  <c:v>24</c:v>
                </c:pt>
                <c:pt idx="1">
                  <c:v>35</c:v>
                </c:pt>
                <c:pt idx="2">
                  <c:v>51</c:v>
                </c:pt>
                <c:pt idx="3">
                  <c:v>80</c:v>
                </c:pt>
              </c:numCache>
            </c:numRef>
          </c:val>
        </c:ser>
        <c:dLbls>
          <c:showLegendKey val="0"/>
          <c:showVal val="0"/>
          <c:showCatName val="0"/>
          <c:showSerName val="0"/>
          <c:showPercent val="0"/>
          <c:showBubbleSize val="0"/>
        </c:dLbls>
        <c:gapWidth val="150"/>
        <c:axId val="57032064"/>
        <c:axId val="57033856"/>
      </c:barChart>
      <c:catAx>
        <c:axId val="57032064"/>
        <c:scaling>
          <c:orientation val="minMax"/>
        </c:scaling>
        <c:delete val="0"/>
        <c:axPos val="l"/>
        <c:majorTickMark val="out"/>
        <c:minorTickMark val="none"/>
        <c:tickLblPos val="nextTo"/>
        <c:txPr>
          <a:bodyPr/>
          <a:lstStyle/>
          <a:p>
            <a:pPr>
              <a:defRPr sz="1800"/>
            </a:pPr>
            <a:endParaRPr lang="en-US"/>
          </a:p>
        </c:txPr>
        <c:crossAx val="57033856"/>
        <c:crosses val="autoZero"/>
        <c:auto val="1"/>
        <c:lblAlgn val="ctr"/>
        <c:lblOffset val="100"/>
        <c:noMultiLvlLbl val="0"/>
      </c:catAx>
      <c:valAx>
        <c:axId val="57033856"/>
        <c:scaling>
          <c:orientation val="minMax"/>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5703206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Sheet1!$A$2:$A$6</c:f>
              <c:strCache>
                <c:ptCount val="5"/>
                <c:pt idx="0">
                  <c:v>Meetings with adult mentors who work in mathematics fields</c:v>
                </c:pt>
                <c:pt idx="1">
                  <c:v>Visits to business, industry, and/or research sites</c:v>
                </c:pt>
                <c:pt idx="2">
                  <c:v>Participates in a local or regional mathematics fair </c:v>
                </c:pt>
                <c:pt idx="3">
                  <c:v>Family math nights </c:v>
                </c:pt>
                <c:pt idx="4">
                  <c:v>One or more mathematics clubs </c:v>
                </c:pt>
              </c:strCache>
            </c:strRef>
          </c:cat>
          <c:val>
            <c:numRef>
              <c:f>Sheet1!$B$2:$B$6</c:f>
              <c:numCache>
                <c:formatCode>General</c:formatCode>
                <c:ptCount val="5"/>
                <c:pt idx="0">
                  <c:v>9</c:v>
                </c:pt>
                <c:pt idx="1">
                  <c:v>15</c:v>
                </c:pt>
                <c:pt idx="2">
                  <c:v>17</c:v>
                </c:pt>
                <c:pt idx="3">
                  <c:v>19</c:v>
                </c:pt>
                <c:pt idx="4">
                  <c:v>23</c:v>
                </c:pt>
              </c:numCache>
            </c:numRef>
          </c:val>
        </c:ser>
        <c:dLbls>
          <c:showLegendKey val="0"/>
          <c:showVal val="0"/>
          <c:showCatName val="0"/>
          <c:showSerName val="0"/>
          <c:showPercent val="0"/>
          <c:showBubbleSize val="0"/>
        </c:dLbls>
        <c:gapWidth val="150"/>
        <c:axId val="57056256"/>
        <c:axId val="57078528"/>
      </c:barChart>
      <c:catAx>
        <c:axId val="57056256"/>
        <c:scaling>
          <c:orientation val="minMax"/>
        </c:scaling>
        <c:delete val="0"/>
        <c:axPos val="l"/>
        <c:majorTickMark val="out"/>
        <c:minorTickMark val="none"/>
        <c:tickLblPos val="nextTo"/>
        <c:txPr>
          <a:bodyPr/>
          <a:lstStyle/>
          <a:p>
            <a:pPr>
              <a:defRPr sz="1800"/>
            </a:pPr>
            <a:endParaRPr lang="en-US"/>
          </a:p>
        </c:txPr>
        <c:crossAx val="57078528"/>
        <c:crosses val="autoZero"/>
        <c:auto val="1"/>
        <c:lblAlgn val="ctr"/>
        <c:lblOffset val="100"/>
        <c:noMultiLvlLbl val="0"/>
      </c:catAx>
      <c:valAx>
        <c:axId val="57078528"/>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5705625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Sheet1!$A$2:$A$5</c:f>
              <c:strCache>
                <c:ptCount val="4"/>
                <c:pt idx="0">
                  <c:v>One or more mathematics clubs </c:v>
                </c:pt>
                <c:pt idx="1">
                  <c:v>One or more teams participating in mathematics competitions</c:v>
                </c:pt>
                <c:pt idx="2">
                  <c:v>Encourages students to participate in mathematics summer programs or camps</c:v>
                </c:pt>
                <c:pt idx="3">
                  <c:v>After-school help in mathematics </c:v>
                </c:pt>
              </c:strCache>
            </c:strRef>
          </c:cat>
          <c:val>
            <c:numRef>
              <c:f>Sheet1!$B$2:$B$5</c:f>
              <c:numCache>
                <c:formatCode>General</c:formatCode>
                <c:ptCount val="4"/>
                <c:pt idx="0">
                  <c:v>32</c:v>
                </c:pt>
                <c:pt idx="1">
                  <c:v>43</c:v>
                </c:pt>
                <c:pt idx="2">
                  <c:v>55</c:v>
                </c:pt>
                <c:pt idx="3">
                  <c:v>92</c:v>
                </c:pt>
              </c:numCache>
            </c:numRef>
          </c:val>
        </c:ser>
        <c:dLbls>
          <c:showLegendKey val="0"/>
          <c:showVal val="0"/>
          <c:showCatName val="0"/>
          <c:showSerName val="0"/>
          <c:showPercent val="0"/>
          <c:showBubbleSize val="0"/>
        </c:dLbls>
        <c:gapWidth val="150"/>
        <c:axId val="57117312"/>
        <c:axId val="57487744"/>
      </c:barChart>
      <c:catAx>
        <c:axId val="57117312"/>
        <c:scaling>
          <c:orientation val="minMax"/>
        </c:scaling>
        <c:delete val="0"/>
        <c:axPos val="l"/>
        <c:majorTickMark val="out"/>
        <c:minorTickMark val="none"/>
        <c:tickLblPos val="nextTo"/>
        <c:txPr>
          <a:bodyPr/>
          <a:lstStyle/>
          <a:p>
            <a:pPr>
              <a:defRPr sz="1800"/>
            </a:pPr>
            <a:endParaRPr lang="en-US"/>
          </a:p>
        </c:txPr>
        <c:crossAx val="57487744"/>
        <c:crosses val="autoZero"/>
        <c:auto val="1"/>
        <c:lblAlgn val="ctr"/>
        <c:lblOffset val="100"/>
        <c:noMultiLvlLbl val="0"/>
      </c:catAx>
      <c:valAx>
        <c:axId val="57487744"/>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57117312"/>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Sheet1!$A$2:$A$6</c:f>
              <c:strCache>
                <c:ptCount val="5"/>
                <c:pt idx="0">
                  <c:v>Family math nights </c:v>
                </c:pt>
                <c:pt idx="1">
                  <c:v>Meetings with adult mentors who work in mathematics fields</c:v>
                </c:pt>
                <c:pt idx="2">
                  <c:v>Visits to business, industry, and/or research sites</c:v>
                </c:pt>
                <c:pt idx="3">
                  <c:v>Formal after-school programs for enrichment in mathematics </c:v>
                </c:pt>
                <c:pt idx="4">
                  <c:v>Participates in a local or regional mathematics fair </c:v>
                </c:pt>
              </c:strCache>
            </c:strRef>
          </c:cat>
          <c:val>
            <c:numRef>
              <c:f>Sheet1!$B$2:$B$6</c:f>
              <c:numCache>
                <c:formatCode>General</c:formatCode>
                <c:ptCount val="5"/>
                <c:pt idx="0">
                  <c:v>10</c:v>
                </c:pt>
                <c:pt idx="1">
                  <c:v>10</c:v>
                </c:pt>
                <c:pt idx="2">
                  <c:v>17</c:v>
                </c:pt>
                <c:pt idx="3">
                  <c:v>21</c:v>
                </c:pt>
                <c:pt idx="4">
                  <c:v>21</c:v>
                </c:pt>
              </c:numCache>
            </c:numRef>
          </c:val>
        </c:ser>
        <c:dLbls>
          <c:showLegendKey val="0"/>
          <c:showVal val="0"/>
          <c:showCatName val="0"/>
          <c:showSerName val="0"/>
          <c:showPercent val="0"/>
          <c:showBubbleSize val="0"/>
        </c:dLbls>
        <c:gapWidth val="150"/>
        <c:axId val="57526528"/>
        <c:axId val="57528320"/>
      </c:barChart>
      <c:catAx>
        <c:axId val="57526528"/>
        <c:scaling>
          <c:orientation val="minMax"/>
        </c:scaling>
        <c:delete val="0"/>
        <c:axPos val="l"/>
        <c:majorTickMark val="out"/>
        <c:minorTickMark val="none"/>
        <c:tickLblPos val="nextTo"/>
        <c:txPr>
          <a:bodyPr/>
          <a:lstStyle/>
          <a:p>
            <a:pPr>
              <a:defRPr sz="1800"/>
            </a:pPr>
            <a:endParaRPr lang="en-US"/>
          </a:p>
        </c:txPr>
        <c:crossAx val="57528320"/>
        <c:crosses val="autoZero"/>
        <c:auto val="1"/>
        <c:lblAlgn val="ctr"/>
        <c:lblOffset val="100"/>
        <c:noMultiLvlLbl val="0"/>
      </c:catAx>
      <c:valAx>
        <c:axId val="57528320"/>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5752652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C016DBB-9F94-46C6-A36F-94DB45953E03}" type="datetimeFigureOut">
              <a:rPr lang="en-US" smtClean="0"/>
              <a:t>1/30/2014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9B8A4DB-74D9-4B43-9EFB-8340370A0D69}" type="slidenum">
              <a:rPr lang="en-US" smtClean="0"/>
              <a:t>‹#›</a:t>
            </a:fld>
            <a:endParaRPr lang="en-US"/>
          </a:p>
        </p:txBody>
      </p:sp>
    </p:spTree>
    <p:extLst>
      <p:ext uri="{BB962C8B-B14F-4D97-AF65-F5344CB8AC3E}">
        <p14:creationId xmlns:p14="http://schemas.microsoft.com/office/powerpoint/2010/main" val="3301644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B8A4DB-74D9-4B43-9EFB-8340370A0D69}" type="slidenum">
              <a:rPr lang="en-US" smtClean="0"/>
              <a:t>1</a:t>
            </a:fld>
            <a:endParaRPr lang="en-US"/>
          </a:p>
        </p:txBody>
      </p:sp>
    </p:spTree>
    <p:extLst>
      <p:ext uri="{BB962C8B-B14F-4D97-AF65-F5344CB8AC3E}">
        <p14:creationId xmlns:p14="http://schemas.microsoft.com/office/powerpoint/2010/main" val="13772921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10</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11</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16</a:t>
            </a:fld>
            <a:endParaRPr lang="en-US"/>
          </a:p>
        </p:txBody>
      </p:sp>
    </p:spTree>
    <p:extLst>
      <p:ext uri="{BB962C8B-B14F-4D97-AF65-F5344CB8AC3E}">
        <p14:creationId xmlns:p14="http://schemas.microsoft.com/office/powerpoint/2010/main" val="24071894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Table 7.9, p.</a:t>
            </a:r>
            <a:r>
              <a:rPr lang="en-US" baseline="0" dirty="0" smtClean="0"/>
              <a:t> 114 in Technical Report</a:t>
            </a:r>
          </a:p>
          <a:p>
            <a:pPr defTabSz="931774">
              <a:defRPr/>
            </a:pPr>
            <a:endParaRPr lang="en-US" dirty="0"/>
          </a:p>
          <a:p>
            <a:pPr defTabSz="931774">
              <a:defRPr/>
            </a:pPr>
            <a:r>
              <a:rPr lang="en-US" b="1" dirty="0" smtClean="0"/>
              <a:t>This slide shows data from an</a:t>
            </a:r>
            <a:r>
              <a:rPr lang="en-US" b="1" baseline="0" dirty="0" smtClean="0"/>
              <a:t> </a:t>
            </a:r>
            <a:r>
              <a:rPr lang="en-US" b="1" dirty="0" smtClean="0"/>
              <a:t>individual</a:t>
            </a:r>
            <a:r>
              <a:rPr lang="en-US" b="1" baseline="0" dirty="0" smtClean="0"/>
              <a:t> item. </a:t>
            </a:r>
          </a:p>
          <a:p>
            <a:pPr defTabSz="931774">
              <a:defRPr/>
            </a:pPr>
            <a:endParaRPr lang="en-US" b="1" dirty="0"/>
          </a:p>
          <a:p>
            <a:pPr defTabSz="931774">
              <a:defRPr/>
            </a:pPr>
            <a:r>
              <a:rPr lang="en-US" dirty="0"/>
              <a:t>Mathematics Program Questionnaire</a:t>
            </a:r>
            <a:endParaRPr lang="en-US" dirty="0" smtClean="0"/>
          </a:p>
          <a:p>
            <a:pPr defTabSz="931774">
              <a:defRPr/>
            </a:pPr>
            <a:r>
              <a:rPr lang="en-US" dirty="0" smtClean="0"/>
              <a:t>Q6.</a:t>
            </a:r>
            <a:r>
              <a:rPr lang="en-US" baseline="0" dirty="0" smtClean="0"/>
              <a:t> </a:t>
            </a:r>
            <a:r>
              <a:rPr lang="en-US" dirty="0"/>
              <a:t>Please provide your opinion about each of the following statements in regard to your current state standards for mathematics.</a:t>
            </a:r>
            <a:r>
              <a:rPr lang="en-US" dirty="0" smtClean="0"/>
              <a:t> (Response Options: </a:t>
            </a:r>
            <a:r>
              <a:rPr lang="en-US" dirty="0"/>
              <a:t>[1] Strongly Disagree, [2] Disagree, [3] No Opinion, [4] Agree, [5] Strongly Agree)</a:t>
            </a:r>
            <a:endParaRPr lang="en-US" dirty="0" smtClean="0"/>
          </a:p>
          <a:p>
            <a:pPr marL="698830" lvl="1" indent="-232943" defTabSz="931774">
              <a:buFont typeface="+mj-lt"/>
              <a:buAutoNum type="alphaLcPeriod"/>
              <a:defRPr/>
            </a:pPr>
            <a:r>
              <a:rPr lang="en-US" dirty="0"/>
              <a:t>State mathematics standards have been thoroughly discussed by mathematics teachers in this school</a:t>
            </a:r>
          </a:p>
          <a:p>
            <a:pPr marL="698830" lvl="1" indent="-232943" defTabSz="931774">
              <a:buFont typeface="+mj-lt"/>
              <a:buAutoNum type="alphaLcPeriod"/>
              <a:defRPr/>
            </a:pPr>
            <a:r>
              <a:rPr lang="en-US" dirty="0"/>
              <a:t>There is a school-wide effort to align mathematics instruction with the state mathematics standards</a:t>
            </a:r>
          </a:p>
          <a:p>
            <a:pPr marL="698830" lvl="1" indent="-232943" defTabSz="931774">
              <a:buFont typeface="+mj-lt"/>
              <a:buAutoNum type="alphaLcPeriod"/>
              <a:defRPr/>
            </a:pPr>
            <a:r>
              <a:rPr lang="en-US" dirty="0"/>
              <a:t>Most mathematics teachers in this school teach to the state standards</a:t>
            </a:r>
          </a:p>
          <a:p>
            <a:pPr marL="698830" lvl="1" indent="-232943" defTabSz="931774">
              <a:buFont typeface="+mj-lt"/>
              <a:buAutoNum type="alphaLcPeriod"/>
              <a:defRPr/>
            </a:pPr>
            <a:r>
              <a:rPr lang="en-US" dirty="0"/>
              <a:t>Your district/diocese organizes mathematics professional development based on state </a:t>
            </a:r>
            <a:r>
              <a:rPr lang="en-US" dirty="0" smtClean="0"/>
              <a:t>standards [Not presented to non-Catholic private</a:t>
            </a:r>
            <a:r>
              <a:rPr lang="en-US" baseline="0" dirty="0" smtClean="0"/>
              <a:t> schools</a:t>
            </a:r>
            <a:r>
              <a:rPr lang="en-US" dirty="0" smtClean="0"/>
              <a:t>]</a:t>
            </a:r>
            <a:endParaRPr lang="en-US" dirty="0"/>
          </a:p>
          <a:p>
            <a:pPr defTabSz="931774">
              <a:defRPr/>
            </a:pPr>
            <a:endParaRPr lang="en-US" dirty="0" smtClean="0"/>
          </a:p>
          <a:p>
            <a:pPr defTabSz="931774">
              <a:defRPr/>
            </a:pPr>
            <a:r>
              <a:rPr lang="en-US" dirty="0" smtClean="0"/>
              <a:t>The numbers in parentheses</a:t>
            </a:r>
            <a:r>
              <a:rPr lang="en-US" baseline="0" dirty="0" smtClean="0"/>
              <a:t> are standard errors.</a:t>
            </a:r>
          </a:p>
          <a:p>
            <a:pPr defTabSz="931774">
              <a:defRPr/>
            </a:pPr>
            <a:endParaRPr lang="en-US" baseline="0" dirty="0" smtClean="0"/>
          </a:p>
          <a:p>
            <a:pPr defTabSz="931774">
              <a:defRPr/>
            </a:pPr>
            <a:r>
              <a:rPr lang="en-US" b="1" dirty="0"/>
              <a:t>Findings Highlighted in Technical Report</a:t>
            </a:r>
          </a:p>
          <a:p>
            <a:r>
              <a:rPr lang="en-US" dirty="0" smtClean="0"/>
              <a:t>“</a:t>
            </a:r>
            <a:r>
              <a:rPr lang="en-US" dirty="0"/>
              <a:t>School science and mathematics program representatives were given a series of statements about the influence of state standards in their school and district, and asked about the extent to which they agreed with each. A summary of responses is shown in Tables 7.8 and 7.9. It seems clear that state standards have a major influence at the school level. For example, 80 percent or more of program representatives agree that there is a school-wide effort to align instruction with the standards and that most teachers in the school teach to those standards. Similarly, the vast majority of representatives agree that the standards have been discussed by teachers in the school. It is somewhat surprising that in science, only about half of schools are in districts that organize professional development based on the standards. The proportion is somewhat higher for mathematics (66–70 percent depending on grade level), but still raises the question of how work to align instruction with standards is being done, if not in professional development.”</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Includes schools for which the respondent selected “strongly agree” or “agree” on a 5-point response scale with the options “strongly disagree,” “disagree,” “no opinion,” “agree,” and “strongly agree</a:t>
            </a:r>
            <a:r>
              <a:rPr lang="en-US" dirty="0" smtClean="0"/>
              <a:t>.”</a:t>
            </a:r>
          </a:p>
          <a:p>
            <a:endParaRPr lang="en-US" dirty="0" smtClean="0"/>
          </a:p>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18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Includes schools for which the respondent selected “strongly agree” or “agree” on a 5-point response scale with the options “strongly disagree,” “disagree,” “no opinion,” “agree,” and “strongly agree</a:t>
            </a:r>
            <a:r>
              <a:rPr lang="en-US" dirty="0" smtClean="0"/>
              <a:t>.”</a:t>
            </a:r>
          </a:p>
          <a:p>
            <a:endParaRPr lang="en-US" dirty="0" smtClean="0"/>
          </a:p>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19</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2</a:t>
            </a:fld>
            <a:endParaRPr lang="en-US"/>
          </a:p>
        </p:txBody>
      </p:sp>
    </p:spTree>
    <p:extLst>
      <p:ext uri="{BB962C8B-B14F-4D97-AF65-F5344CB8AC3E}">
        <p14:creationId xmlns:p14="http://schemas.microsoft.com/office/powerpoint/2010/main" val="13947818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Includes schools for which the respondent selected “strongly agree” or “agree” on a 5-point response scale with the options “strongly disagree,” “disagree,” “no opinion,” “agree,” and “strongly agree</a:t>
            </a:r>
            <a:r>
              <a:rPr lang="en-US" dirty="0" smtClean="0"/>
              <a:t>.”</a:t>
            </a:r>
          </a:p>
          <a:p>
            <a:endParaRPr lang="en-US" dirty="0" smtClean="0"/>
          </a:p>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20</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21</a:t>
            </a:fld>
            <a:endParaRPr lang="en-US"/>
          </a:p>
        </p:txBody>
      </p:sp>
    </p:spTree>
    <p:extLst>
      <p:ext uri="{BB962C8B-B14F-4D97-AF65-F5344CB8AC3E}">
        <p14:creationId xmlns:p14="http://schemas.microsoft.com/office/powerpoint/2010/main" val="37500644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Table 7.12, p.</a:t>
            </a:r>
            <a:r>
              <a:rPr lang="en-US" baseline="0" dirty="0" smtClean="0"/>
              <a:t> 115 in Technical Report</a:t>
            </a:r>
          </a:p>
          <a:p>
            <a:pPr defTabSz="931774">
              <a:defRPr/>
            </a:pPr>
            <a:endParaRPr lang="en-US" dirty="0"/>
          </a:p>
          <a:p>
            <a:pPr defTabSz="931774">
              <a:defRPr/>
            </a:pPr>
            <a:r>
              <a:rPr lang="en-US" b="1" dirty="0" smtClean="0"/>
              <a:t>This slide shows data from an individual</a:t>
            </a:r>
            <a:r>
              <a:rPr lang="en-US" b="1" baseline="0" dirty="0" smtClean="0"/>
              <a:t> item. </a:t>
            </a:r>
          </a:p>
          <a:p>
            <a:pPr defTabSz="931774">
              <a:defRPr/>
            </a:pPr>
            <a:endParaRPr lang="en-US" b="1" dirty="0"/>
          </a:p>
          <a:p>
            <a:pPr defTabSz="931774">
              <a:defRPr/>
            </a:pPr>
            <a:r>
              <a:rPr lang="en-US" dirty="0"/>
              <a:t>Mathematics Program Questionnaire</a:t>
            </a:r>
            <a:endParaRPr lang="en-US" dirty="0" smtClean="0"/>
          </a:p>
          <a:p>
            <a:pPr defTabSz="931774">
              <a:defRPr/>
            </a:pPr>
            <a:r>
              <a:rPr lang="en-US" dirty="0" smtClean="0"/>
              <a:t>Q20.</a:t>
            </a:r>
            <a:r>
              <a:rPr lang="en-US" baseline="0" dirty="0" smtClean="0"/>
              <a:t> </a:t>
            </a:r>
            <a:r>
              <a:rPr lang="en-US" dirty="0"/>
              <a:t>Please rate the effect of each of the following on the quality of mathematics instruction in your school. </a:t>
            </a:r>
            <a:r>
              <a:rPr lang="en-US" dirty="0" smtClean="0"/>
              <a:t> (Response Options</a:t>
            </a:r>
            <a:r>
              <a:rPr lang="en-US" dirty="0"/>
              <a:t>: [1] Inhibits effective instruction, [2] 2 of 5, [3] Neutral or mixed, [4] 4 of 5, [5] Promotes effective instruction)</a:t>
            </a:r>
            <a:endParaRPr lang="en-US" dirty="0" smtClean="0"/>
          </a:p>
          <a:p>
            <a:pPr marL="698830" lvl="1" indent="-232943">
              <a:buFont typeface="+mj-lt"/>
              <a:buAutoNum type="alphaLcPeriod"/>
            </a:pPr>
            <a:r>
              <a:rPr lang="en-US" dirty="0"/>
              <a:t>District/Diocese mathematics professional development policies and </a:t>
            </a:r>
            <a:r>
              <a:rPr lang="en-US" dirty="0" smtClean="0"/>
              <a:t>practices [Not presented to non-Catholic private</a:t>
            </a:r>
            <a:r>
              <a:rPr lang="en-US" baseline="0" dirty="0" smtClean="0"/>
              <a:t> schools]</a:t>
            </a:r>
            <a:endParaRPr lang="en-US" dirty="0"/>
          </a:p>
          <a:p>
            <a:pPr marL="698830" lvl="1" indent="-232943">
              <a:buFont typeface="+mj-lt"/>
              <a:buAutoNum type="alphaLcPeriod"/>
            </a:pPr>
            <a:r>
              <a:rPr lang="en-US" dirty="0"/>
              <a:t>Time provided for teacher professional development in mathematics</a:t>
            </a:r>
            <a:endParaRPr lang="en-US" sz="1600" dirty="0"/>
          </a:p>
          <a:p>
            <a:pPr marL="698830" lvl="1" indent="-232943">
              <a:buFont typeface="+mj-lt"/>
              <a:buAutoNum type="alphaLcPeriod"/>
            </a:pPr>
            <a:r>
              <a:rPr lang="en-US" dirty="0"/>
              <a:t>Importance that the school places on mathematics</a:t>
            </a:r>
            <a:endParaRPr lang="en-US" sz="1600" dirty="0"/>
          </a:p>
          <a:p>
            <a:pPr marL="698830" lvl="1" indent="-232943">
              <a:buFont typeface="+mj-lt"/>
              <a:buAutoNum type="alphaLcPeriod"/>
            </a:pPr>
            <a:r>
              <a:rPr lang="en-US" dirty="0"/>
              <a:t>Public attitudes toward mathematics instruction</a:t>
            </a:r>
            <a:endParaRPr lang="en-US" sz="1600" dirty="0"/>
          </a:p>
          <a:p>
            <a:pPr marL="698830" lvl="1" indent="-232943">
              <a:buFont typeface="+mj-lt"/>
              <a:buAutoNum type="alphaLcPeriod"/>
            </a:pPr>
            <a:r>
              <a:rPr lang="en-US" dirty="0"/>
              <a:t>Conflict between efforts to improve mathematics instruction and other school and/or district/diocese initiatives</a:t>
            </a:r>
            <a:endParaRPr lang="en-US" sz="1600" dirty="0"/>
          </a:p>
          <a:p>
            <a:pPr marL="698830" lvl="1" indent="-232943">
              <a:buFont typeface="+mj-lt"/>
              <a:buAutoNum type="alphaLcPeriod"/>
            </a:pPr>
            <a:r>
              <a:rPr lang="en-US" dirty="0"/>
              <a:t>Equipment and supplies and/or manipulatives for teaching mathematics (for example: materials for students to draw, cut and build in order to make sense of problems)</a:t>
            </a:r>
            <a:endParaRPr lang="en-US" sz="1600" dirty="0"/>
          </a:p>
          <a:p>
            <a:pPr lvl="0"/>
            <a:endParaRPr lang="en-US" dirty="0"/>
          </a:p>
          <a:p>
            <a:pPr defTabSz="931774">
              <a:defRPr/>
            </a:pPr>
            <a:r>
              <a:rPr lang="en-US" dirty="0" smtClean="0"/>
              <a:t>The numbers in parentheses</a:t>
            </a:r>
            <a:r>
              <a:rPr lang="en-US" baseline="0" dirty="0" smtClean="0"/>
              <a:t> are standard errors.</a:t>
            </a:r>
          </a:p>
          <a:p>
            <a:pPr defTabSz="931774">
              <a:defRPr/>
            </a:pPr>
            <a:endParaRPr lang="en-US" baseline="0" dirty="0" smtClean="0"/>
          </a:p>
          <a:p>
            <a:pPr defTabSz="931774">
              <a:defRPr/>
            </a:pPr>
            <a:r>
              <a:rPr lang="en-US" b="1" dirty="0"/>
              <a:t>Findings Highlighted in Technical Report</a:t>
            </a:r>
          </a:p>
          <a:p>
            <a:r>
              <a:rPr lang="en-US" dirty="0" smtClean="0"/>
              <a:t>“</a:t>
            </a:r>
            <a:r>
              <a:rPr lang="en-US" dirty="0"/>
              <a:t>The climate for mathematics instruction seems generally more supportive than that for science. For example, 82 percent of schools indicate that the importance the school places on the subject promotes effective mathematics instruction, compared to 60 percent for science. Similarly, professional development policies and practices, as well as time provided for professional development, are more likely to be viewed as promoting effective mathematics instruction.”</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22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Includes schools for which the respondent selected “inhibits effective instruction” or “2 of 5” on a 5-point response scale with the options of “inhibits effective instruction,” “2 of 5,” “neutral or mixed,” “4 of 5,” and “promotes effective instruction</a:t>
            </a:r>
            <a:r>
              <a:rPr lang="en-US" dirty="0" smtClean="0"/>
              <a:t>.”</a:t>
            </a:r>
          </a:p>
        </p:txBody>
      </p:sp>
      <p:sp>
        <p:nvSpPr>
          <p:cNvPr id="4" name="Slide Number Placeholder 3"/>
          <p:cNvSpPr>
            <a:spLocks noGrp="1"/>
          </p:cNvSpPr>
          <p:nvPr>
            <p:ph type="sldNum" sz="quarter" idx="10"/>
          </p:nvPr>
        </p:nvSpPr>
        <p:spPr/>
        <p:txBody>
          <a:bodyPr/>
          <a:lstStyle/>
          <a:p>
            <a:fld id="{B472F11F-6199-4934-A1DC-A9FDDA9F712C}" type="slidenum">
              <a:rPr lang="en-US" smtClean="0"/>
              <a:t>23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Includes schools for which the respondent selected “4 of 5” or “promotes effective instruction” on a 5-point response scale with the options of “inhibits effective instruction,” “2 of 5,” “neutral or mixed,” “4 of 5,” and “promotes effective instruction.”</a:t>
            </a:r>
          </a:p>
        </p:txBody>
      </p:sp>
      <p:sp>
        <p:nvSpPr>
          <p:cNvPr id="4" name="Slide Number Placeholder 3"/>
          <p:cNvSpPr>
            <a:spLocks noGrp="1"/>
          </p:cNvSpPr>
          <p:nvPr>
            <p:ph type="sldNum" sz="quarter" idx="10"/>
          </p:nvPr>
        </p:nvSpPr>
        <p:spPr/>
        <p:txBody>
          <a:bodyPr/>
          <a:lstStyle/>
          <a:p>
            <a:fld id="{B472F11F-6199-4934-A1DC-A9FDDA9F712C}" type="slidenum">
              <a:rPr lang="en-US" smtClean="0"/>
              <a:t>24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Table 7.14, p.</a:t>
            </a:r>
            <a:r>
              <a:rPr lang="en-US" baseline="0" dirty="0" smtClean="0"/>
              <a:t> 117 in Technical Report</a:t>
            </a:r>
          </a:p>
          <a:p>
            <a:pPr defTabSz="931774">
              <a:defRPr/>
            </a:pPr>
            <a:endParaRPr lang="en-US" dirty="0"/>
          </a:p>
          <a:p>
            <a:pPr defTabSz="931774">
              <a:defRPr/>
            </a:pPr>
            <a:r>
              <a:rPr lang="en-US" b="1" dirty="0" smtClean="0"/>
              <a:t>This slide shows data from an individual</a:t>
            </a:r>
            <a:r>
              <a:rPr lang="en-US" b="1" baseline="0" dirty="0" smtClean="0"/>
              <a:t> item. </a:t>
            </a:r>
          </a:p>
          <a:p>
            <a:pPr defTabSz="931774">
              <a:defRPr/>
            </a:pPr>
            <a:endParaRPr lang="en-US" b="1" dirty="0"/>
          </a:p>
          <a:p>
            <a:pPr defTabSz="931774">
              <a:defRPr/>
            </a:pPr>
            <a:r>
              <a:rPr lang="en-US" dirty="0"/>
              <a:t>Mathematics Program Questionnaire</a:t>
            </a:r>
            <a:endParaRPr lang="en-US" dirty="0" smtClean="0"/>
          </a:p>
          <a:p>
            <a:pPr defTabSz="931774">
              <a:defRPr/>
            </a:pPr>
            <a:r>
              <a:rPr lang="en-US" dirty="0" smtClean="0"/>
              <a:t>Q21.</a:t>
            </a:r>
            <a:r>
              <a:rPr lang="en-US" baseline="0" dirty="0" smtClean="0"/>
              <a:t> </a:t>
            </a:r>
            <a:r>
              <a:rPr lang="en-US" dirty="0"/>
              <a:t>In your opinion, how great a problem is each of the following for mathematics instruction in your school as a whole?</a:t>
            </a:r>
            <a:r>
              <a:rPr lang="en-US" b="0" dirty="0" smtClean="0"/>
              <a:t> </a:t>
            </a:r>
            <a:r>
              <a:rPr lang="en-US" dirty="0" smtClean="0"/>
              <a:t>(Response Options</a:t>
            </a:r>
            <a:r>
              <a:rPr lang="en-US" dirty="0"/>
              <a:t>: [1] Not a significant problem, [2] Somewhat of a problem, [3] Serious problem)</a:t>
            </a:r>
            <a:endParaRPr lang="en-US" dirty="0" smtClean="0"/>
          </a:p>
          <a:p>
            <a:pPr marL="698830" lvl="1" indent="-232943">
              <a:buFont typeface="+mj-lt"/>
              <a:buAutoNum type="alphaLcPeriod"/>
            </a:pPr>
            <a:r>
              <a:rPr lang="en-US" dirty="0"/>
              <a:t>Inadequate funds for purchasing mathematics equipment and supplies</a:t>
            </a:r>
          </a:p>
          <a:p>
            <a:pPr marL="698830" lvl="1" indent="-232943">
              <a:buFont typeface="+mj-lt"/>
              <a:buAutoNum type="alphaLcPeriod"/>
            </a:pPr>
            <a:r>
              <a:rPr lang="en-US" dirty="0"/>
              <a:t>Inadequate supply of mathematics textbooks/programs</a:t>
            </a:r>
          </a:p>
          <a:p>
            <a:pPr marL="698830" lvl="1" indent="-232943">
              <a:buFont typeface="+mj-lt"/>
              <a:buAutoNum type="alphaLcPeriod"/>
            </a:pPr>
            <a:r>
              <a:rPr lang="en-US" dirty="0"/>
              <a:t>Inadequate materials for individualizing mathematics instruction</a:t>
            </a:r>
          </a:p>
          <a:p>
            <a:pPr marL="698830" lvl="1" indent="-232943">
              <a:buFont typeface="+mj-lt"/>
              <a:buAutoNum type="alphaLcPeriod"/>
            </a:pPr>
            <a:r>
              <a:rPr lang="en-US" dirty="0"/>
              <a:t>Low student interest in mathematics</a:t>
            </a:r>
          </a:p>
          <a:p>
            <a:pPr marL="698830" lvl="1" indent="-232943">
              <a:buFont typeface="+mj-lt"/>
              <a:buAutoNum type="alphaLcPeriod"/>
            </a:pPr>
            <a:r>
              <a:rPr lang="en-US" dirty="0"/>
              <a:t>Low student reading abilities</a:t>
            </a:r>
          </a:p>
          <a:p>
            <a:pPr marL="698830" lvl="1" indent="-232943">
              <a:buFont typeface="+mj-lt"/>
              <a:buAutoNum type="alphaLcPeriod"/>
            </a:pPr>
            <a:r>
              <a:rPr lang="en-US" dirty="0"/>
              <a:t>Lack of teacher interest in mathematics</a:t>
            </a:r>
          </a:p>
          <a:p>
            <a:pPr marL="698830" lvl="1" indent="-232943">
              <a:buFont typeface="+mj-lt"/>
              <a:buAutoNum type="alphaLcPeriod"/>
            </a:pPr>
            <a:r>
              <a:rPr lang="en-US" dirty="0"/>
              <a:t>Inadequate teacher preparation to teach mathematics</a:t>
            </a:r>
          </a:p>
          <a:p>
            <a:pPr marL="698830" lvl="1" indent="-232943">
              <a:buFont typeface="+mj-lt"/>
              <a:buAutoNum type="alphaLcPeriod"/>
            </a:pPr>
            <a:r>
              <a:rPr lang="en-US" dirty="0"/>
              <a:t>Insufficient time to teach mathematics</a:t>
            </a:r>
          </a:p>
          <a:p>
            <a:pPr marL="698830" lvl="1" indent="-232943">
              <a:buFont typeface="+mj-lt"/>
              <a:buAutoNum type="alphaLcPeriod"/>
            </a:pPr>
            <a:r>
              <a:rPr lang="en-US" dirty="0"/>
              <a:t>Lack of opportunities for mathematics teachers to share ideas</a:t>
            </a:r>
          </a:p>
          <a:p>
            <a:pPr marL="698830" lvl="1" indent="-232943">
              <a:buFont typeface="+mj-lt"/>
              <a:buAutoNum type="alphaLcPeriod"/>
            </a:pPr>
            <a:r>
              <a:rPr lang="en-US" dirty="0"/>
              <a:t>Inadequate mathematics-related professional development opportunities</a:t>
            </a:r>
          </a:p>
          <a:p>
            <a:pPr marL="698830" lvl="1" indent="-232943">
              <a:buFont typeface="+mj-lt"/>
              <a:buAutoNum type="alphaLcPeriod"/>
            </a:pPr>
            <a:r>
              <a:rPr lang="en-US" dirty="0"/>
              <a:t>Interruptions for announcements, assemblies, and other school activities</a:t>
            </a:r>
          </a:p>
          <a:p>
            <a:pPr marL="698830" lvl="1" indent="-232943">
              <a:buFont typeface="+mj-lt"/>
              <a:buAutoNum type="alphaLcPeriod"/>
            </a:pPr>
            <a:r>
              <a:rPr lang="en-US" dirty="0"/>
              <a:t>Large class sizes</a:t>
            </a:r>
          </a:p>
          <a:p>
            <a:pPr marL="698830" lvl="1" indent="-232943">
              <a:buFont typeface="+mj-lt"/>
              <a:buAutoNum type="alphaLcPeriod"/>
            </a:pPr>
            <a:r>
              <a:rPr lang="en-US" dirty="0"/>
              <a:t>High student absenteeism</a:t>
            </a:r>
          </a:p>
          <a:p>
            <a:pPr marL="698830" lvl="1" indent="-232943">
              <a:buFont typeface="+mj-lt"/>
              <a:buAutoNum type="alphaLcPeriod"/>
            </a:pPr>
            <a:r>
              <a:rPr lang="en-US" dirty="0"/>
              <a:t>Inappropriate student behavior</a:t>
            </a:r>
          </a:p>
          <a:p>
            <a:pPr marL="698830" lvl="1" indent="-232943">
              <a:buFont typeface="+mj-lt"/>
              <a:buAutoNum type="alphaLcPeriod"/>
            </a:pPr>
            <a:r>
              <a:rPr lang="en-US" dirty="0"/>
              <a:t>Lack of parental support for mathematics education</a:t>
            </a:r>
          </a:p>
          <a:p>
            <a:pPr lvl="0"/>
            <a:endParaRPr lang="en-US" dirty="0"/>
          </a:p>
          <a:p>
            <a:pPr defTabSz="931774">
              <a:defRPr/>
            </a:pPr>
            <a:r>
              <a:rPr lang="en-US" dirty="0" smtClean="0"/>
              <a:t>The numbers in parentheses</a:t>
            </a:r>
            <a:r>
              <a:rPr lang="en-US" baseline="0" dirty="0" smtClean="0"/>
              <a:t> are standard errors.</a:t>
            </a:r>
          </a:p>
          <a:p>
            <a:pPr defTabSz="931774">
              <a:defRPr/>
            </a:pPr>
            <a:endParaRPr lang="en-US" baseline="0" dirty="0" smtClean="0"/>
          </a:p>
          <a:p>
            <a:pPr defTabSz="931774">
              <a:defRPr/>
            </a:pPr>
            <a:r>
              <a:rPr lang="en-US" b="1" dirty="0"/>
              <a:t>Findings Highlighted in Technical Report</a:t>
            </a:r>
          </a:p>
          <a:p>
            <a:r>
              <a:rPr lang="en-US" dirty="0" smtClean="0"/>
              <a:t>“</a:t>
            </a:r>
            <a:r>
              <a:rPr lang="en-US" dirty="0"/>
              <a:t>In mathematics, only two factors are seen as a serious problem in a substantial proportion of schools: low student interest in the subject and low student reading abilities. Lack of student interest is more likely to be seen as a serious problem in middle and high schools than in elementary schools.”</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25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26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27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28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29</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3</a:t>
            </a:fld>
            <a:endParaRPr lang="en-US"/>
          </a:p>
        </p:txBody>
      </p:sp>
    </p:spTree>
    <p:extLst>
      <p:ext uri="{BB962C8B-B14F-4D97-AF65-F5344CB8AC3E}">
        <p14:creationId xmlns:p14="http://schemas.microsoft.com/office/powerpoint/2010/main" val="40107290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30</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31</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Table 7.22, p.</a:t>
            </a:r>
            <a:r>
              <a:rPr lang="en-US" baseline="0" dirty="0" smtClean="0"/>
              <a:t> 122 in Technical Report</a:t>
            </a:r>
          </a:p>
          <a:p>
            <a:pPr defTabSz="931774">
              <a:defRPr/>
            </a:pPr>
            <a:endParaRPr lang="en-US" dirty="0"/>
          </a:p>
          <a:p>
            <a:pPr defTabSz="931774">
              <a:defRPr/>
            </a:pPr>
            <a:r>
              <a:rPr lang="en-US" b="1" dirty="0" smtClean="0"/>
              <a:t>This slide shows data from an individual</a:t>
            </a:r>
            <a:r>
              <a:rPr lang="en-US" b="1" baseline="0" dirty="0" smtClean="0"/>
              <a:t> item. </a:t>
            </a:r>
          </a:p>
          <a:p>
            <a:pPr defTabSz="931774">
              <a:defRPr/>
            </a:pPr>
            <a:endParaRPr lang="en-US" b="1" dirty="0"/>
          </a:p>
          <a:p>
            <a:pPr defTabSz="931774">
              <a:defRPr/>
            </a:pPr>
            <a:r>
              <a:rPr lang="en-US" dirty="0"/>
              <a:t>Mathematics Teacher Questionnaire</a:t>
            </a:r>
            <a:endParaRPr lang="en-US" dirty="0" smtClean="0"/>
          </a:p>
          <a:p>
            <a:pPr defTabSz="931774">
              <a:defRPr/>
            </a:pPr>
            <a:r>
              <a:rPr lang="en-US" dirty="0" smtClean="0"/>
              <a:t>Q47.</a:t>
            </a:r>
            <a:r>
              <a:rPr lang="en-US" baseline="0" dirty="0" smtClean="0"/>
              <a:t> </a:t>
            </a:r>
            <a:r>
              <a:rPr lang="en-US" dirty="0"/>
              <a:t>In your opinion, how great a problem is each of the following for your mathematics instruction in this class? </a:t>
            </a:r>
            <a:r>
              <a:rPr lang="en-US" dirty="0" smtClean="0"/>
              <a:t>(Response Options</a:t>
            </a:r>
            <a:r>
              <a:rPr lang="en-US" dirty="0"/>
              <a:t>: [1] Not a significant problem, [2] Somewhat of a problem, [3] Serious problem)</a:t>
            </a:r>
            <a:endParaRPr lang="en-US" dirty="0" smtClean="0"/>
          </a:p>
          <a:p>
            <a:pPr marL="698830" lvl="1" indent="-232943">
              <a:buFont typeface="+mj-lt"/>
              <a:buAutoNum type="alphaLcPeriod"/>
            </a:pPr>
            <a:r>
              <a:rPr lang="en-US" dirty="0"/>
              <a:t>Lack of access to computers</a:t>
            </a:r>
            <a:endParaRPr lang="en-US" sz="1600" dirty="0"/>
          </a:p>
          <a:p>
            <a:pPr marL="698830" lvl="1" indent="-232943">
              <a:buFont typeface="+mj-lt"/>
              <a:buAutoNum type="alphaLcPeriod"/>
            </a:pPr>
            <a:r>
              <a:rPr lang="en-US" dirty="0"/>
              <a:t>Old age of computers</a:t>
            </a:r>
            <a:endParaRPr lang="en-US" sz="1600" dirty="0"/>
          </a:p>
          <a:p>
            <a:pPr marL="698830" lvl="1" indent="-232943">
              <a:buFont typeface="+mj-lt"/>
              <a:buAutoNum type="alphaLcPeriod"/>
            </a:pPr>
            <a:r>
              <a:rPr lang="en-US" dirty="0"/>
              <a:t>Lack of access to the Internet</a:t>
            </a:r>
            <a:endParaRPr lang="en-US" sz="1600" dirty="0"/>
          </a:p>
          <a:p>
            <a:pPr marL="698830" lvl="1" indent="-232943">
              <a:buFont typeface="+mj-lt"/>
              <a:buAutoNum type="alphaLcPeriod"/>
            </a:pPr>
            <a:r>
              <a:rPr lang="en-US" dirty="0"/>
              <a:t>Unreliability of the Internet connection</a:t>
            </a:r>
            <a:endParaRPr lang="en-US" sz="1600" dirty="0"/>
          </a:p>
          <a:p>
            <a:pPr marL="698830" lvl="1" indent="-232943">
              <a:buFont typeface="+mj-lt"/>
              <a:buAutoNum type="alphaLcPeriod"/>
            </a:pPr>
            <a:r>
              <a:rPr lang="en-US" dirty="0"/>
              <a:t>Slow speed of the Internet connection</a:t>
            </a:r>
            <a:endParaRPr lang="en-US" sz="1600" dirty="0"/>
          </a:p>
          <a:p>
            <a:pPr marL="698830" lvl="1" indent="-232943">
              <a:buFont typeface="+mj-lt"/>
              <a:buAutoNum type="alphaLcPeriod"/>
            </a:pPr>
            <a:r>
              <a:rPr lang="en-US" dirty="0"/>
              <a:t>Lack of availability of appropriate computer software</a:t>
            </a:r>
            <a:endParaRPr lang="en-US" sz="1600" dirty="0"/>
          </a:p>
          <a:p>
            <a:pPr marL="698830" lvl="1" indent="-232943">
              <a:buFont typeface="+mj-lt"/>
              <a:buAutoNum type="alphaLcPeriod"/>
            </a:pPr>
            <a:r>
              <a:rPr lang="en-US" dirty="0"/>
              <a:t>Lack of availability of technology support</a:t>
            </a:r>
            <a:endParaRPr lang="en-US" sz="1600" dirty="0"/>
          </a:p>
          <a:p>
            <a:pPr lvl="0"/>
            <a:endParaRPr lang="en-US" dirty="0"/>
          </a:p>
          <a:p>
            <a:pPr defTabSz="931774">
              <a:defRPr/>
            </a:pPr>
            <a:r>
              <a:rPr lang="en-US" dirty="0" smtClean="0"/>
              <a:t>The numbers in parentheses</a:t>
            </a:r>
            <a:r>
              <a:rPr lang="en-US" baseline="0" dirty="0" smtClean="0"/>
              <a:t> are standard errors.</a:t>
            </a:r>
          </a:p>
          <a:p>
            <a:pPr defTabSz="931774">
              <a:defRPr/>
            </a:pPr>
            <a:endParaRPr lang="en-US" baseline="0" dirty="0" smtClean="0"/>
          </a:p>
          <a:p>
            <a:pPr defTabSz="931774">
              <a:defRPr/>
            </a:pPr>
            <a:r>
              <a:rPr lang="en-US" b="1" dirty="0"/>
              <a:t>Findings Highlighted in Technical Report</a:t>
            </a:r>
          </a:p>
          <a:p>
            <a:r>
              <a:rPr lang="en-US" dirty="0" smtClean="0"/>
              <a:t>“</a:t>
            </a:r>
            <a:r>
              <a:rPr lang="en-US" dirty="0"/>
              <a:t>The teacher survey also included a series of items about technology-related issues. Teachers were asked to indicate how great a problem each posed for instruction in their randomly selected class. As shown in Tables 7.21 and 7.22, these resources are generally not seen as problematic. In science, the age of and access to computers is most likely to be seen as a problem in middle grades classes, compared to elementary and high school classes. Otherwise, few between-grades differences are apparent. In mathematics, age of and access to computers are more likely to be seen as problematic in elementary classes than in high school classes, but the percentages are generally quite low.”</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The mathematics portion</a:t>
            </a:r>
            <a:r>
              <a:rPr lang="en-US" baseline="0" dirty="0" smtClean="0"/>
              <a:t> of </a:t>
            </a:r>
            <a:r>
              <a:rPr lang="en-US" dirty="0" smtClean="0"/>
              <a:t>Table 7.1, p.</a:t>
            </a:r>
            <a:r>
              <a:rPr lang="en-US" baseline="0" dirty="0" smtClean="0"/>
              <a:t> 110 in Technical Report</a:t>
            </a:r>
          </a:p>
          <a:p>
            <a:pPr defTabSz="931774">
              <a:defRPr/>
            </a:pPr>
            <a:endParaRPr lang="en-US" dirty="0"/>
          </a:p>
          <a:p>
            <a:pPr defTabSz="931774">
              <a:defRPr/>
            </a:pPr>
            <a:r>
              <a:rPr lang="en-US" b="1" dirty="0" smtClean="0"/>
              <a:t>This slide shows data from an individual</a:t>
            </a:r>
            <a:r>
              <a:rPr lang="en-US" b="1" baseline="0" dirty="0" smtClean="0"/>
              <a:t> item. </a:t>
            </a:r>
          </a:p>
          <a:p>
            <a:pPr defTabSz="931774">
              <a:defRPr/>
            </a:pPr>
            <a:endParaRPr lang="en-US" b="1" dirty="0"/>
          </a:p>
          <a:p>
            <a:pPr defTabSz="931774">
              <a:defRPr/>
            </a:pPr>
            <a:r>
              <a:rPr lang="en-US" dirty="0"/>
              <a:t>Mathematics Program Questionnaire</a:t>
            </a:r>
            <a:endParaRPr lang="en-US" dirty="0" smtClean="0"/>
          </a:p>
          <a:p>
            <a:pPr defTabSz="931774">
              <a:defRPr/>
            </a:pPr>
            <a:r>
              <a:rPr lang="en-US" dirty="0" smtClean="0"/>
              <a:t>Q2.</a:t>
            </a:r>
            <a:r>
              <a:rPr lang="en-US" baseline="0" dirty="0" smtClean="0"/>
              <a:t> [Presented only to schools that include self-contained teachers] </a:t>
            </a:r>
            <a:r>
              <a:rPr lang="en-US" dirty="0" smtClean="0"/>
              <a:t>Indicate </a:t>
            </a:r>
            <a:r>
              <a:rPr lang="en-US" dirty="0"/>
              <a:t>whether each of the following programs and/or practices is currently being implemented in your school.</a:t>
            </a:r>
            <a:r>
              <a:rPr lang="en-US" dirty="0" smtClean="0"/>
              <a:t> (Response Options: </a:t>
            </a:r>
            <a:r>
              <a:rPr lang="en-US" dirty="0"/>
              <a:t>Yes, No)</a:t>
            </a:r>
            <a:endParaRPr lang="en-US" dirty="0" smtClean="0"/>
          </a:p>
          <a:p>
            <a:pPr marL="698830" lvl="1" indent="-232943">
              <a:buFont typeface="+mj-lt"/>
              <a:buAutoNum type="alphaLcPeriod"/>
            </a:pPr>
            <a:r>
              <a:rPr lang="en-US" dirty="0"/>
              <a:t>Students in self-contained classes receive mathematics instruction from a mathematics specialist instead of their regular teacher.</a:t>
            </a:r>
          </a:p>
          <a:p>
            <a:pPr marL="698830" lvl="1" indent="-232943">
              <a:buFont typeface="+mj-lt"/>
              <a:buAutoNum type="alphaLcPeriod"/>
            </a:pPr>
            <a:r>
              <a:rPr lang="en-US" dirty="0"/>
              <a:t>Students in self-contained classes receive mathematics instruction from a mathematics specialist in addition to their regular teacher.</a:t>
            </a:r>
          </a:p>
          <a:p>
            <a:pPr marL="698830" lvl="1" indent="-232943">
              <a:buFont typeface="+mj-lt"/>
              <a:buAutoNum type="alphaLcPeriod"/>
            </a:pPr>
            <a:r>
              <a:rPr lang="en-US" dirty="0"/>
              <a:t>Students in self-contained classes pulled out for remedial instruction in mathematics.</a:t>
            </a:r>
          </a:p>
          <a:p>
            <a:pPr marL="698830" lvl="1" indent="-232943">
              <a:buFont typeface="+mj-lt"/>
              <a:buAutoNum type="alphaLcPeriod"/>
            </a:pPr>
            <a:r>
              <a:rPr lang="en-US" dirty="0"/>
              <a:t>Students in self-contained classes pulled out for enrichment in mathematics.</a:t>
            </a:r>
          </a:p>
          <a:p>
            <a:pPr marL="698830" lvl="1" indent="-232943">
              <a:buFont typeface="+mj-lt"/>
              <a:buAutoNum type="alphaLcPeriod"/>
            </a:pPr>
            <a:r>
              <a:rPr lang="en-US" dirty="0"/>
              <a:t>Students in self-contained classes pulled out from mathematics instruction for additional instruction in other content areas.</a:t>
            </a:r>
          </a:p>
          <a:p>
            <a:pPr defTabSz="931774">
              <a:defRPr/>
            </a:pPr>
            <a:endParaRPr lang="en-US" dirty="0" smtClean="0"/>
          </a:p>
          <a:p>
            <a:pPr defTabSz="931774">
              <a:defRPr/>
            </a:pPr>
            <a:r>
              <a:rPr lang="en-US" dirty="0" smtClean="0"/>
              <a:t>The numbers in parentheses</a:t>
            </a:r>
            <a:r>
              <a:rPr lang="en-US" baseline="0" dirty="0" smtClean="0"/>
              <a:t> are standard errors.</a:t>
            </a:r>
          </a:p>
          <a:p>
            <a:pPr defTabSz="931774">
              <a:defRPr/>
            </a:pPr>
            <a:endParaRPr lang="en-US" baseline="0" dirty="0" smtClean="0"/>
          </a:p>
          <a:p>
            <a:pPr defTabSz="931774">
              <a:defRPr/>
            </a:pPr>
            <a:r>
              <a:rPr lang="en-US" b="1" dirty="0"/>
              <a:t>Findings Highlighted in Technical Report</a:t>
            </a:r>
          </a:p>
          <a:p>
            <a:r>
              <a:rPr lang="en-US" dirty="0"/>
              <a:t>“The designated school program representatives were given a list of programs and practices and asked to indicate whether each was being implemented in the school. These individuals were also asked about several instructional arrangements for students in self-contained classrooms—whether they were pulled out for remediation or enrichment in science and mathematics and whether they received science and mathematics instruction from specialists instead of, or in addition to, their regular teacher. Table 7.1 shows the percentage of elementary schools indicating that each program or practice is in place.</a:t>
            </a:r>
          </a:p>
          <a:p>
            <a:endParaRPr lang="en-US" dirty="0"/>
          </a:p>
          <a:p>
            <a:r>
              <a:rPr lang="en-US" dirty="0"/>
              <a:t>The use of science specialists, either in place of or in addition to the regular classroom teacher, is uncommon (10–16 percent of schools). Pull-out instruction, whether for remediation or enrichment, is also quite rare (7–10 percent of schools). The picture is quite different in elementary school mathematics instruction. Students are pulled out for remediation in almost 60 percent of schools, and in roughly one-third of schools, students are pulled out for enrichment. The prevalence of these practices may be due in part to the fact that mathematics is much more likely than science to be tested for accountability purposes. In addition, Title 1 funds are more likely to be targeted for remediation in mathematics and reading than in science.”</a:t>
            </a:r>
          </a:p>
        </p:txBody>
      </p:sp>
      <p:sp>
        <p:nvSpPr>
          <p:cNvPr id="4" name="Slide Number Placeholder 3"/>
          <p:cNvSpPr>
            <a:spLocks noGrp="1"/>
          </p:cNvSpPr>
          <p:nvPr>
            <p:ph type="sldNum" sz="quarter" idx="10"/>
          </p:nvPr>
        </p:nvSpPr>
        <p:spPr/>
        <p:txBody>
          <a:bodyPr/>
          <a:lstStyle/>
          <a:p>
            <a:fld id="{B472F11F-6199-4934-A1DC-A9FDDA9F712C}" type="slidenum">
              <a:rPr lang="en-US" smtClean="0"/>
              <a:t>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The mathematics portion of Table 7.2, p.</a:t>
            </a:r>
            <a:r>
              <a:rPr lang="en-US" baseline="0" dirty="0" smtClean="0"/>
              <a:t> 110 in Technical Report</a:t>
            </a:r>
          </a:p>
          <a:p>
            <a:pPr defTabSz="931774">
              <a:defRPr/>
            </a:pPr>
            <a:endParaRPr lang="en-US" dirty="0"/>
          </a:p>
          <a:p>
            <a:pPr defTabSz="931774">
              <a:defRPr/>
            </a:pPr>
            <a:r>
              <a:rPr lang="en-US" b="1" dirty="0" smtClean="0"/>
              <a:t>This slide shows original and derived data from individual</a:t>
            </a:r>
            <a:r>
              <a:rPr lang="en-US" b="1" baseline="0" dirty="0" smtClean="0"/>
              <a:t> items. </a:t>
            </a:r>
          </a:p>
          <a:p>
            <a:pPr defTabSz="931774">
              <a:defRPr/>
            </a:pPr>
            <a:endParaRPr lang="en-US" b="1" dirty="0"/>
          </a:p>
          <a:p>
            <a:pPr defTabSz="931774">
              <a:defRPr/>
            </a:pPr>
            <a:r>
              <a:rPr lang="en-US" dirty="0"/>
              <a:t>Mathematics Program Questionnaire</a:t>
            </a:r>
            <a:endParaRPr lang="en-US" dirty="0" smtClean="0"/>
          </a:p>
          <a:p>
            <a:pPr defTabSz="931774">
              <a:defRPr/>
            </a:pPr>
            <a:r>
              <a:rPr lang="en-US" dirty="0" smtClean="0"/>
              <a:t>Q17.</a:t>
            </a:r>
            <a:r>
              <a:rPr lang="en-US" baseline="0" dirty="0" smtClean="0"/>
              <a:t> </a:t>
            </a:r>
            <a:r>
              <a:rPr lang="en-US" baseline="0" dirty="0" smtClean="0"/>
              <a:t>[Presented only to schools that include grade 12] </a:t>
            </a:r>
            <a:r>
              <a:rPr lang="en-US" dirty="0" smtClean="0"/>
              <a:t>In </a:t>
            </a:r>
            <a:r>
              <a:rPr lang="en-US" dirty="0"/>
              <a:t>order to graduate from this high school, how many years of grades 9–12 mathematics are students required to take?</a:t>
            </a:r>
          </a:p>
          <a:p>
            <a:pPr marL="640594" lvl="1" indent="-174708" defTabSz="931774">
              <a:buFont typeface="Courier New" panose="02070309020205020404" pitchFamily="49" charset="0"/>
              <a:buChar char="o"/>
              <a:defRPr/>
            </a:pPr>
            <a:r>
              <a:rPr lang="en-US" dirty="0"/>
              <a:t>1 year</a:t>
            </a:r>
          </a:p>
          <a:p>
            <a:pPr marL="640594" lvl="1" indent="-174708" defTabSz="931774">
              <a:buFont typeface="Courier New" panose="02070309020205020404" pitchFamily="49" charset="0"/>
              <a:buChar char="o"/>
              <a:defRPr/>
            </a:pPr>
            <a:r>
              <a:rPr lang="en-US" dirty="0"/>
              <a:t>2 years</a:t>
            </a:r>
          </a:p>
          <a:p>
            <a:pPr marL="640594" lvl="1" indent="-174708" defTabSz="931774">
              <a:buFont typeface="Courier New" panose="02070309020205020404" pitchFamily="49" charset="0"/>
              <a:buChar char="o"/>
              <a:defRPr/>
            </a:pPr>
            <a:r>
              <a:rPr lang="en-US" dirty="0"/>
              <a:t>3 years</a:t>
            </a:r>
          </a:p>
          <a:p>
            <a:pPr marL="640594" lvl="1" indent="-174708" defTabSz="931774">
              <a:buFont typeface="Courier New" panose="02070309020205020404" pitchFamily="49" charset="0"/>
              <a:buChar char="o"/>
              <a:defRPr/>
            </a:pPr>
            <a:r>
              <a:rPr lang="en-US" dirty="0"/>
              <a:t>4 years</a:t>
            </a:r>
          </a:p>
          <a:p>
            <a:pPr defTabSz="931774">
              <a:defRPr/>
            </a:pPr>
            <a:endParaRPr lang="en-US" dirty="0" smtClean="0"/>
          </a:p>
          <a:p>
            <a:pPr defTabSz="931774">
              <a:defRPr/>
            </a:pPr>
            <a:r>
              <a:rPr lang="en-US" dirty="0" smtClean="0"/>
              <a:t>Q18. </a:t>
            </a:r>
            <a:r>
              <a:rPr lang="en-US" dirty="0" smtClean="0"/>
              <a:t>[Presented only to schools that include grade 12] How </a:t>
            </a:r>
            <a:r>
              <a:rPr lang="en-US" dirty="0"/>
              <a:t>many years of mathematics are required for entry into a four-year college or university in your state university system? If your state university system has multiple tiers, answer for the lowest tier that awards four-year degrees, not including community colleges that might include four-year programs.</a:t>
            </a:r>
          </a:p>
          <a:p>
            <a:pPr marL="640594" lvl="1" indent="-174708" defTabSz="931774">
              <a:buFont typeface="Courier New" panose="02070309020205020404" pitchFamily="49" charset="0"/>
              <a:buChar char="o"/>
              <a:defRPr/>
            </a:pPr>
            <a:r>
              <a:rPr lang="en-US" dirty="0"/>
              <a:t>1 year</a:t>
            </a:r>
          </a:p>
          <a:p>
            <a:pPr marL="640594" lvl="1" indent="-174708" defTabSz="931774">
              <a:buFont typeface="Courier New" panose="02070309020205020404" pitchFamily="49" charset="0"/>
              <a:buChar char="o"/>
              <a:defRPr/>
            </a:pPr>
            <a:r>
              <a:rPr lang="en-US" dirty="0"/>
              <a:t>2 years</a:t>
            </a:r>
          </a:p>
          <a:p>
            <a:pPr marL="640594" lvl="1" indent="-174708" defTabSz="931774">
              <a:buFont typeface="Courier New" panose="02070309020205020404" pitchFamily="49" charset="0"/>
              <a:buChar char="o"/>
              <a:defRPr/>
            </a:pPr>
            <a:r>
              <a:rPr lang="en-US" dirty="0"/>
              <a:t>3 years</a:t>
            </a:r>
          </a:p>
          <a:p>
            <a:pPr marL="640594" lvl="1" indent="-174708" defTabSz="931774">
              <a:buFont typeface="Courier New" panose="02070309020205020404" pitchFamily="49" charset="0"/>
              <a:buChar char="o"/>
              <a:defRPr/>
            </a:pPr>
            <a:r>
              <a:rPr lang="en-US" dirty="0"/>
              <a:t>4 years</a:t>
            </a:r>
          </a:p>
          <a:p>
            <a:pPr defTabSz="931774">
              <a:defRPr/>
            </a:pPr>
            <a:endParaRPr lang="en-US" dirty="0" smtClean="0"/>
          </a:p>
          <a:p>
            <a:pPr defTabSz="931774">
              <a:defRPr/>
            </a:pPr>
            <a:r>
              <a:rPr lang="en-US" dirty="0" smtClean="0"/>
              <a:t>The numbers in parentheses</a:t>
            </a:r>
            <a:r>
              <a:rPr lang="en-US" baseline="0" dirty="0" smtClean="0"/>
              <a:t> are standard errors.</a:t>
            </a:r>
          </a:p>
          <a:p>
            <a:pPr defTabSz="931774">
              <a:defRPr/>
            </a:pPr>
            <a:endParaRPr lang="en-US" baseline="0" dirty="0" smtClean="0"/>
          </a:p>
          <a:p>
            <a:pPr defTabSz="931774">
              <a:defRPr/>
            </a:pPr>
            <a:r>
              <a:rPr lang="en-US" b="1" dirty="0"/>
              <a:t>Findings Highlighted in Technical Report</a:t>
            </a:r>
          </a:p>
          <a:p>
            <a:r>
              <a:rPr lang="en-US" b="1" dirty="0"/>
              <a:t>“</a:t>
            </a:r>
            <a:r>
              <a:rPr lang="en-US" dirty="0"/>
              <a:t>Each high school science and mathematics program representative was asked how many years of the subject students were required to take in order to graduate. As shown in Table 7.2, the vast majority of schools require at least three years of science and mathematics; almost half require four years of mathematics. For most schools, graduation requirements are just as demanding as state university entrance requirements.</a:t>
            </a:r>
            <a:r>
              <a:rPr lang="en-US" baseline="30000" dirty="0"/>
              <a:t>8</a:t>
            </a:r>
            <a:r>
              <a:rPr lang="en-US" dirty="0"/>
              <a:t> However, when there is a difference, graduation requirements tend to be more rigorous; 30 percent of schools require more science and mathematics courses for graduation than state universities do for entrance.</a:t>
            </a:r>
          </a:p>
          <a:p>
            <a:endParaRPr lang="en-US" dirty="0"/>
          </a:p>
          <a:p>
            <a:r>
              <a:rPr lang="en-US" baseline="30000" dirty="0"/>
              <a:t>8</a:t>
            </a:r>
            <a:r>
              <a:rPr lang="en-US" dirty="0"/>
              <a:t> State (public) university entrance requirements were mined from the Internet. When state university systems included multiple tiers, the lowest 4-year university tier requirements were used.”</a:t>
            </a:r>
            <a:endParaRPr lang="en-US" b="1" dirty="0"/>
          </a:p>
        </p:txBody>
      </p:sp>
      <p:sp>
        <p:nvSpPr>
          <p:cNvPr id="4" name="Slide Number Placeholder 3"/>
          <p:cNvSpPr>
            <a:spLocks noGrp="1"/>
          </p:cNvSpPr>
          <p:nvPr>
            <p:ph type="sldNum" sz="quarter" idx="10"/>
          </p:nvPr>
        </p:nvSpPr>
        <p:spPr/>
        <p:txBody>
          <a:bodyPr/>
          <a:lstStyle/>
          <a:p>
            <a:fld id="{B472F11F-6199-4934-A1DC-A9FDDA9F712C}" type="slidenum">
              <a:rPr lang="en-US" smtClean="0"/>
              <a:t>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Table 7.5, p.</a:t>
            </a:r>
            <a:r>
              <a:rPr lang="en-US" baseline="0" dirty="0" smtClean="0"/>
              <a:t> 112 in Technical Report</a:t>
            </a:r>
          </a:p>
          <a:p>
            <a:pPr defTabSz="931774">
              <a:defRPr/>
            </a:pPr>
            <a:endParaRPr lang="en-US" dirty="0"/>
          </a:p>
          <a:p>
            <a:pPr defTabSz="931774">
              <a:defRPr/>
            </a:pPr>
            <a:r>
              <a:rPr lang="en-US" b="1" dirty="0" smtClean="0"/>
              <a:t>This slide shows data from an individual</a:t>
            </a:r>
            <a:r>
              <a:rPr lang="en-US" b="1" baseline="0" dirty="0" smtClean="0"/>
              <a:t> item. </a:t>
            </a:r>
          </a:p>
          <a:p>
            <a:pPr defTabSz="931774">
              <a:defRPr/>
            </a:pPr>
            <a:endParaRPr lang="en-US" b="1" dirty="0"/>
          </a:p>
          <a:p>
            <a:pPr defTabSz="931774">
              <a:defRPr/>
            </a:pPr>
            <a:r>
              <a:rPr lang="en-US" dirty="0"/>
              <a:t>Mathematics Program Questionnaire</a:t>
            </a:r>
            <a:endParaRPr lang="en-US" dirty="0" smtClean="0"/>
          </a:p>
          <a:p>
            <a:pPr defTabSz="931774">
              <a:defRPr/>
            </a:pPr>
            <a:r>
              <a:rPr lang="en-US" dirty="0" smtClean="0"/>
              <a:t>Q5.</a:t>
            </a:r>
            <a:r>
              <a:rPr lang="en-US" baseline="0" dirty="0" smtClean="0"/>
              <a:t> </a:t>
            </a:r>
            <a:r>
              <a:rPr lang="en-US" dirty="0"/>
              <a:t>Indicate whether your school does each of the following to enhance students’ interest and/or achievement in mathematics. </a:t>
            </a:r>
            <a:r>
              <a:rPr lang="en-US" dirty="0" smtClean="0"/>
              <a:t>(Response Options: </a:t>
            </a:r>
            <a:r>
              <a:rPr lang="en-US" dirty="0"/>
              <a:t>Yes, No)</a:t>
            </a:r>
            <a:endParaRPr lang="en-US" dirty="0" smtClean="0"/>
          </a:p>
          <a:p>
            <a:pPr marL="698830" lvl="1" indent="-232943">
              <a:buFont typeface="+mj-lt"/>
              <a:buAutoNum type="alphaLcPeriod"/>
            </a:pPr>
            <a:r>
              <a:rPr lang="en-US" dirty="0"/>
              <a:t>Holds family math nights</a:t>
            </a:r>
          </a:p>
          <a:p>
            <a:pPr marL="698830" lvl="1" indent="-232943">
              <a:buFont typeface="+mj-lt"/>
              <a:buAutoNum type="alphaLcPeriod"/>
            </a:pPr>
            <a:r>
              <a:rPr lang="en-US" dirty="0"/>
              <a:t>Offers after-school help in mathematics (for example: tutoring)</a:t>
            </a:r>
          </a:p>
          <a:p>
            <a:pPr marL="698830" lvl="1" indent="-232943">
              <a:buFont typeface="+mj-lt"/>
              <a:buAutoNum type="alphaLcPeriod"/>
            </a:pPr>
            <a:r>
              <a:rPr lang="en-US" dirty="0"/>
              <a:t>Offers formal after-school programs for enrichment in mathematics</a:t>
            </a:r>
          </a:p>
          <a:p>
            <a:pPr marL="698830" lvl="1" indent="-232943">
              <a:buFont typeface="+mj-lt"/>
              <a:buAutoNum type="alphaLcPeriod"/>
            </a:pPr>
            <a:r>
              <a:rPr lang="en-US" dirty="0"/>
              <a:t>Offers one or more mathematics clubs</a:t>
            </a:r>
          </a:p>
          <a:p>
            <a:pPr marL="698830" lvl="1" indent="-232943">
              <a:buFont typeface="+mj-lt"/>
              <a:buAutoNum type="alphaLcPeriod"/>
            </a:pPr>
            <a:r>
              <a:rPr lang="en-US" dirty="0"/>
              <a:t>Participates in a local or regional mathematics fair</a:t>
            </a:r>
          </a:p>
          <a:p>
            <a:pPr marL="698830" lvl="1" indent="-232943">
              <a:buFont typeface="+mj-lt"/>
              <a:buAutoNum type="alphaLcPeriod"/>
            </a:pPr>
            <a:r>
              <a:rPr lang="en-US" dirty="0"/>
              <a:t>Has one or more teams participating in mathematics competitions (for example: Math Counts)</a:t>
            </a:r>
          </a:p>
          <a:p>
            <a:pPr marL="698830" lvl="1" indent="-232943">
              <a:buFont typeface="+mj-lt"/>
              <a:buAutoNum type="alphaLcPeriod"/>
            </a:pPr>
            <a:r>
              <a:rPr lang="en-US" dirty="0"/>
              <a:t>Encourages students to participate in mathematics summer programs or camps offered by community colleges, universities, museums or mathematics centers </a:t>
            </a:r>
          </a:p>
          <a:p>
            <a:pPr marL="698830" lvl="1" indent="-232943">
              <a:buFont typeface="+mj-lt"/>
              <a:buAutoNum type="alphaLcPeriod"/>
            </a:pPr>
            <a:r>
              <a:rPr lang="en-US" dirty="0"/>
              <a:t>Sponsors visits to business, industry, and/or research sites related to mathematics</a:t>
            </a:r>
          </a:p>
          <a:p>
            <a:pPr marL="698830" lvl="1" indent="-232943">
              <a:buFont typeface="+mj-lt"/>
              <a:buAutoNum type="alphaLcPeriod"/>
            </a:pPr>
            <a:r>
              <a:rPr lang="en-US" dirty="0"/>
              <a:t>Sponsors meetings with adult mentors who work in mathematics fields</a:t>
            </a:r>
          </a:p>
          <a:p>
            <a:pPr defTabSz="931774">
              <a:defRPr/>
            </a:pPr>
            <a:endParaRPr lang="en-US" dirty="0"/>
          </a:p>
          <a:p>
            <a:pPr defTabSz="931774">
              <a:defRPr/>
            </a:pPr>
            <a:r>
              <a:rPr lang="en-US" dirty="0" smtClean="0"/>
              <a:t>The numbers in parentheses</a:t>
            </a:r>
            <a:r>
              <a:rPr lang="en-US" baseline="0" dirty="0" smtClean="0"/>
              <a:t> are standard errors.</a:t>
            </a:r>
          </a:p>
          <a:p>
            <a:pPr defTabSz="931774">
              <a:defRPr/>
            </a:pPr>
            <a:endParaRPr lang="en-US" baseline="0" dirty="0" smtClean="0"/>
          </a:p>
          <a:p>
            <a:pPr defTabSz="931774">
              <a:defRPr/>
            </a:pPr>
            <a:r>
              <a:rPr lang="en-US" b="1" dirty="0"/>
              <a:t>Findings Highlighted in Technical Report</a:t>
            </a:r>
          </a:p>
          <a:p>
            <a:r>
              <a:rPr lang="en-US" b="0" dirty="0"/>
              <a:t>“</a:t>
            </a:r>
            <a:r>
              <a:rPr lang="en-US" dirty="0"/>
              <a:t>Finally, science and mathematics program representatives were asked to indicate which of several practices their school included to enhance student interest and/or achievement. The results are shown in Tables 7.4 and 7.5. Especially in science, such programs tend to be more prevalent as grade range increases. For example, almost half of high schools have science clubs, compared to 20 percent of elementary schools. Similarly, 40 percent of high schools have one or more teams participating in science competitions, whereas only 13 percent of elementary schools do. In mathematics, the percentage of schools offering school-based programs to enhance interest and achievement (apart from tutoring) is strikingly low. For example, only one-third of high schools have mathematics clubs, and less than a fourth of all schools offer after-school enrichment in mathematics.”</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9</a:t>
            </a:fld>
            <a:endParaRPr lang="en-US"/>
          </a:p>
        </p:txBody>
      </p:sp>
    </p:spTree>
    <p:extLst>
      <p:ext uri="{BB962C8B-B14F-4D97-AF65-F5344CB8AC3E}">
        <p14:creationId xmlns:p14="http://schemas.microsoft.com/office/powerpoint/2010/main" val="2142300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3A75BF-0480-42D9-BC3B-AF0BCD6F0051}" type="datetimeFigureOut">
              <a:rPr lang="en-US" smtClean="0"/>
              <a:t>1/30/2014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600470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3A75BF-0480-42D9-BC3B-AF0BCD6F0051}" type="datetimeFigureOut">
              <a:rPr lang="en-US" smtClean="0"/>
              <a:t>1/30/2014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3705031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3A75BF-0480-42D9-BC3B-AF0BCD6F0051}" type="datetimeFigureOut">
              <a:rPr lang="en-US" smtClean="0"/>
              <a:t>1/30/2014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088965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3A75BF-0480-42D9-BC3B-AF0BCD6F0051}" type="datetimeFigureOut">
              <a:rPr lang="en-US" smtClean="0"/>
              <a:t>1/30/2014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3926783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3A75BF-0480-42D9-BC3B-AF0BCD6F0051}" type="datetimeFigureOut">
              <a:rPr lang="en-US" smtClean="0"/>
              <a:t>1/30/2014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337073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3A75BF-0480-42D9-BC3B-AF0BCD6F0051}" type="datetimeFigureOut">
              <a:rPr lang="en-US" smtClean="0"/>
              <a:t>1/30/2014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562166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3A75BF-0480-42D9-BC3B-AF0BCD6F0051}" type="datetimeFigureOut">
              <a:rPr lang="en-US" smtClean="0"/>
              <a:t>1/30/2014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325854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3A75BF-0480-42D9-BC3B-AF0BCD6F0051}" type="datetimeFigureOut">
              <a:rPr lang="en-US" smtClean="0"/>
              <a:t>1/30/2014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479705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3A75BF-0480-42D9-BC3B-AF0BCD6F0051}" type="datetimeFigureOut">
              <a:rPr lang="en-US" smtClean="0"/>
              <a:t>1/30/2014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599444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3A75BF-0480-42D9-BC3B-AF0BCD6F0051}" type="datetimeFigureOut">
              <a:rPr lang="en-US" smtClean="0"/>
              <a:t>1/30/2014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00140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3A75BF-0480-42D9-BC3B-AF0BCD6F0051}" type="datetimeFigureOut">
              <a:rPr lang="en-US" smtClean="0"/>
              <a:t>1/30/2014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3328966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3A75BF-0480-42D9-BC3B-AF0BCD6F0051}" type="datetimeFigureOut">
              <a:rPr lang="en-US" smtClean="0"/>
              <a:t>1/30/2014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2A18CB-4BA9-4DA6-A360-974B972256DF}" type="slidenum">
              <a:rPr lang="en-US" smtClean="0"/>
              <a:t>‹#›</a:t>
            </a:fld>
            <a:endParaRPr lang="en-US"/>
          </a:p>
        </p:txBody>
      </p:sp>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52400" y="0"/>
            <a:ext cx="9448799" cy="6858000"/>
          </a:xfrm>
          <a:prstGeom prst="rect">
            <a:avLst/>
          </a:prstGeom>
        </p:spPr>
      </p:pic>
      <p:grpSp>
        <p:nvGrpSpPr>
          <p:cNvPr id="14" name="Group 13"/>
          <p:cNvGrpSpPr/>
          <p:nvPr/>
        </p:nvGrpSpPr>
        <p:grpSpPr>
          <a:xfrm>
            <a:off x="3581400" y="6236753"/>
            <a:ext cx="6142684" cy="585339"/>
            <a:chOff x="2311936" y="6236753"/>
            <a:chExt cx="6142684" cy="585339"/>
          </a:xfrm>
        </p:grpSpPr>
        <p:grpSp>
          <p:nvGrpSpPr>
            <p:cNvPr id="8" name="Group 7"/>
            <p:cNvGrpSpPr/>
            <p:nvPr/>
          </p:nvGrpSpPr>
          <p:grpSpPr>
            <a:xfrm>
              <a:off x="2311936" y="6237316"/>
              <a:ext cx="3856627" cy="584776"/>
              <a:chOff x="433677" y="371749"/>
              <a:chExt cx="3856627" cy="584776"/>
            </a:xfrm>
          </p:grpSpPr>
          <p:sp>
            <p:nvSpPr>
              <p:cNvPr id="9" name="TextBox 8"/>
              <p:cNvSpPr txBox="1"/>
              <p:nvPr/>
            </p:nvSpPr>
            <p:spPr>
              <a:xfrm>
                <a:off x="433677" y="371749"/>
                <a:ext cx="3856627" cy="584776"/>
              </a:xfrm>
              <a:prstGeom prst="rect">
                <a:avLst/>
              </a:prstGeom>
              <a:noFill/>
            </p:spPr>
            <p:txBody>
              <a:bodyPr wrap="square" rtlCol="0">
                <a:spAutoFit/>
              </a:bodyPr>
              <a:lstStyle/>
              <a:p>
                <a:r>
                  <a:rPr lang="en-US" sz="3200" dirty="0" smtClean="0">
                    <a:solidFill>
                      <a:schemeClr val="bg1">
                        <a:alpha val="70000"/>
                      </a:schemeClr>
                    </a:solidFill>
                    <a:latin typeface="+mj-lt"/>
                  </a:rPr>
                  <a:t>2012 NSSME</a:t>
                </a:r>
                <a:endParaRPr lang="en-US" sz="3200" dirty="0">
                  <a:solidFill>
                    <a:schemeClr val="bg1">
                      <a:alpha val="70000"/>
                    </a:schemeClr>
                  </a:solidFill>
                  <a:latin typeface="+mj-lt"/>
                </a:endParaRPr>
              </a:p>
            </p:txBody>
          </p:sp>
          <p:cxnSp>
            <p:nvCxnSpPr>
              <p:cNvPr id="10" name="Straight Connector 9"/>
              <p:cNvCxnSpPr/>
              <p:nvPr/>
            </p:nvCxnSpPr>
            <p:spPr>
              <a:xfrm>
                <a:off x="2693741" y="530240"/>
                <a:ext cx="0" cy="309793"/>
              </a:xfrm>
              <a:prstGeom prst="line">
                <a:avLst/>
              </a:prstGeom>
              <a:ln>
                <a:solidFill>
                  <a:schemeClr val="bg1">
                    <a:alpha val="70000"/>
                  </a:schemeClr>
                </a:solidFill>
              </a:ln>
            </p:spPr>
            <p:style>
              <a:lnRef idx="2">
                <a:schemeClr val="accent1"/>
              </a:lnRef>
              <a:fillRef idx="0">
                <a:schemeClr val="accent1"/>
              </a:fillRef>
              <a:effectRef idx="1">
                <a:schemeClr val="accent1"/>
              </a:effectRef>
              <a:fontRef idx="minor">
                <a:schemeClr val="tx1"/>
              </a:fontRef>
            </p:style>
          </p:cxnSp>
        </p:grpSp>
        <p:sp>
          <p:nvSpPr>
            <p:cNvPr id="11" name="TextBox 10"/>
            <p:cNvSpPr txBox="1"/>
            <p:nvPr/>
          </p:nvSpPr>
          <p:spPr>
            <a:xfrm>
              <a:off x="4652907" y="6236753"/>
              <a:ext cx="3801713" cy="523220"/>
            </a:xfrm>
            <a:prstGeom prst="rect">
              <a:avLst/>
            </a:prstGeom>
            <a:noFill/>
            <a:ln>
              <a:noFill/>
            </a:ln>
          </p:spPr>
          <p:txBody>
            <a:bodyPr wrap="square" rtlCol="0">
              <a:spAutoFit/>
            </a:bodyPr>
            <a:lstStyle/>
            <a:p>
              <a:r>
                <a:rPr lang="en-US" sz="1400" dirty="0" smtClean="0">
                  <a:solidFill>
                    <a:schemeClr val="bg1">
                      <a:alpha val="70000"/>
                    </a:schemeClr>
                  </a:solidFill>
                </a:rPr>
                <a:t>THE 2012 NATIONAL SURVEY OF</a:t>
              </a:r>
            </a:p>
            <a:p>
              <a:r>
                <a:rPr lang="en-US" sz="1400" dirty="0" smtClean="0">
                  <a:solidFill>
                    <a:schemeClr val="bg1">
                      <a:alpha val="70000"/>
                    </a:schemeClr>
                  </a:solidFill>
                </a:rPr>
                <a:t>SCIENCE AND MATHEMATICS EDUCATION</a:t>
              </a:r>
              <a:endParaRPr lang="en-US" sz="1400" dirty="0">
                <a:solidFill>
                  <a:schemeClr val="bg1">
                    <a:alpha val="70000"/>
                  </a:schemeClr>
                </a:solidFill>
              </a:endParaRPr>
            </a:p>
          </p:txBody>
        </p:sp>
      </p:grpSp>
      <p:pic>
        <p:nvPicPr>
          <p:cNvPr id="13" name="Picture 12"/>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6200" y="6242541"/>
            <a:ext cx="2057400" cy="511642"/>
          </a:xfrm>
          <a:prstGeom prst="rect">
            <a:avLst/>
          </a:prstGeom>
        </p:spPr>
      </p:pic>
    </p:spTree>
    <p:extLst>
      <p:ext uri="{BB962C8B-B14F-4D97-AF65-F5344CB8AC3E}">
        <p14:creationId xmlns:p14="http://schemas.microsoft.com/office/powerpoint/2010/main" val="2220795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5400" y="1739900"/>
            <a:ext cx="8991600" cy="3048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6600" dirty="0" smtClean="0">
                <a:solidFill>
                  <a:schemeClr val="tx1"/>
                </a:solidFill>
                <a:latin typeface="Calibri"/>
              </a:rPr>
              <a:t>CHAPTER 7</a:t>
            </a:r>
          </a:p>
          <a:p>
            <a:pPr marL="0" marR="0" lvl="0" indent="0" algn="ctr" defTabSz="457200" rtl="0" eaLnBrk="1" fontAlgn="auto" latinLnBrk="0" hangingPunct="1">
              <a:lnSpc>
                <a:spcPct val="100000"/>
              </a:lnSpc>
              <a:spcBef>
                <a:spcPct val="0"/>
              </a:spcBef>
              <a:spcAft>
                <a:spcPts val="0"/>
              </a:spcAft>
              <a:buClrTx/>
              <a:buSzTx/>
              <a:buFontTx/>
              <a:buNone/>
              <a:tabLst/>
              <a:defRPr/>
            </a:pPr>
            <a:r>
              <a:rPr lang="en-US" sz="6600" dirty="0" smtClean="0">
                <a:solidFill>
                  <a:schemeClr val="tx1"/>
                </a:solidFill>
                <a:latin typeface="Calibri"/>
              </a:rPr>
              <a:t>Factors Affecting Instruction</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183613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525234636"/>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smtClean="0">
                <a:solidFill>
                  <a:schemeClr val="tx1"/>
                </a:solidFill>
              </a:rPr>
              <a:t>Elementary School </a:t>
            </a:r>
            <a:r>
              <a:rPr lang="en-US" dirty="0">
                <a:solidFill>
                  <a:schemeClr val="tx1"/>
                </a:solidFill>
              </a:rPr>
              <a:t>Programs/Practices to Enhance Students’ Interest/Achievement in </a:t>
            </a:r>
            <a:r>
              <a:rPr lang="en-US" dirty="0" smtClean="0">
                <a:solidFill>
                  <a:schemeClr val="tx1"/>
                </a:solidFill>
              </a:rPr>
              <a:t>Mathematics</a:t>
            </a:r>
            <a:endParaRPr lang="en-US" dirty="0">
              <a:solidFill>
                <a:schemeClr val="tx1"/>
              </a:solidFill>
            </a:endParaRPr>
          </a:p>
        </p:txBody>
      </p:sp>
    </p:spTree>
    <p:extLst>
      <p:ext uri="{BB962C8B-B14F-4D97-AF65-F5344CB8AC3E}">
        <p14:creationId xmlns:p14="http://schemas.microsoft.com/office/powerpoint/2010/main" val="332167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045951382"/>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a:solidFill>
                  <a:schemeClr val="tx1"/>
                </a:solidFill>
              </a:rPr>
              <a:t>Elementary School Programs/Practices to Enhance Students’ Interest/Achievement in Mathematics</a:t>
            </a:r>
          </a:p>
        </p:txBody>
      </p:sp>
    </p:spTree>
    <p:extLst>
      <p:ext uri="{BB962C8B-B14F-4D97-AF65-F5344CB8AC3E}">
        <p14:creationId xmlns:p14="http://schemas.microsoft.com/office/powerpoint/2010/main" val="4093054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913481011"/>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smtClean="0">
                <a:solidFill>
                  <a:schemeClr val="tx1"/>
                </a:solidFill>
              </a:rPr>
              <a:t>Middle School </a:t>
            </a:r>
            <a:r>
              <a:rPr lang="en-US" dirty="0">
                <a:solidFill>
                  <a:schemeClr val="tx1"/>
                </a:solidFill>
              </a:rPr>
              <a:t>Programs/Practices to Enhance Students’ Interest/Achievement in Mathematics</a:t>
            </a:r>
          </a:p>
        </p:txBody>
      </p:sp>
    </p:spTree>
    <p:extLst>
      <p:ext uri="{BB962C8B-B14F-4D97-AF65-F5344CB8AC3E}">
        <p14:creationId xmlns:p14="http://schemas.microsoft.com/office/powerpoint/2010/main" val="37879238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525574304"/>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smtClean="0">
                <a:solidFill>
                  <a:schemeClr val="tx1"/>
                </a:solidFill>
              </a:rPr>
              <a:t>Middle School </a:t>
            </a:r>
            <a:r>
              <a:rPr lang="en-US" dirty="0">
                <a:solidFill>
                  <a:schemeClr val="tx1"/>
                </a:solidFill>
              </a:rPr>
              <a:t>Programs/Practices to Enhance Students’ Interest/Achievement in Mathematics</a:t>
            </a:r>
          </a:p>
          <a:p>
            <a:pPr lvl="0">
              <a:defRPr/>
            </a:pPr>
            <a:endParaRPr lang="en-US" dirty="0">
              <a:solidFill>
                <a:schemeClr val="tx1"/>
              </a:solidFill>
            </a:endParaRPr>
          </a:p>
        </p:txBody>
      </p:sp>
    </p:spTree>
    <p:extLst>
      <p:ext uri="{BB962C8B-B14F-4D97-AF65-F5344CB8AC3E}">
        <p14:creationId xmlns:p14="http://schemas.microsoft.com/office/powerpoint/2010/main" val="28354723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716456014"/>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smtClean="0">
                <a:solidFill>
                  <a:schemeClr val="tx1"/>
                </a:solidFill>
              </a:rPr>
              <a:t>High School </a:t>
            </a:r>
            <a:r>
              <a:rPr lang="en-US" dirty="0">
                <a:solidFill>
                  <a:schemeClr val="tx1"/>
                </a:solidFill>
              </a:rPr>
              <a:t>Programs/Practices to Enhance Students’ Interest/Achievement in Mathematics</a:t>
            </a:r>
          </a:p>
        </p:txBody>
      </p:sp>
    </p:spTree>
    <p:extLst>
      <p:ext uri="{BB962C8B-B14F-4D97-AF65-F5344CB8AC3E}">
        <p14:creationId xmlns:p14="http://schemas.microsoft.com/office/powerpoint/2010/main" val="23269392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777632431"/>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smtClean="0">
                <a:solidFill>
                  <a:schemeClr val="tx1"/>
                </a:solidFill>
              </a:rPr>
              <a:t>High School </a:t>
            </a:r>
            <a:r>
              <a:rPr lang="en-US" dirty="0">
                <a:solidFill>
                  <a:schemeClr val="tx1"/>
                </a:solidFill>
              </a:rPr>
              <a:t>Programs/Practices to Enhance Students’ Interest/Achievement in Mathematics</a:t>
            </a:r>
          </a:p>
        </p:txBody>
      </p:sp>
    </p:spTree>
    <p:extLst>
      <p:ext uri="{BB962C8B-B14F-4D97-AF65-F5344CB8AC3E}">
        <p14:creationId xmlns:p14="http://schemas.microsoft.com/office/powerpoint/2010/main" val="755374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95400" y="2743200"/>
            <a:ext cx="65532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Extent of Influence</a:t>
            </a:r>
            <a:r>
              <a:rPr kumimoji="0" lang="en-US" sz="6600" b="0" i="0" u="none" strike="noStrike" kern="1200" cap="none" spc="0" normalizeH="0" noProof="0" dirty="0" smtClean="0">
                <a:ln>
                  <a:noFill/>
                </a:ln>
                <a:solidFill>
                  <a:schemeClr val="tx1"/>
                </a:solidFill>
                <a:effectLst/>
                <a:uLnTx/>
                <a:uFillTx/>
                <a:latin typeface="Calibri"/>
              </a:rPr>
              <a:t> of State Standards</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37072239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Original Data for </a:t>
            </a:r>
            <a:r>
              <a:rPr lang="en-US" dirty="0">
                <a:solidFill>
                  <a:schemeClr val="tx1"/>
                </a:solidFill>
              </a:rPr>
              <a:t>Slides </a:t>
            </a:r>
            <a:r>
              <a:rPr lang="en-US" dirty="0" smtClean="0">
                <a:solidFill>
                  <a:schemeClr val="tx1"/>
                </a:solidFill>
              </a:rPr>
              <a:t>18–20 </a:t>
            </a:r>
          </a:p>
          <a:p>
            <a:pPr lvl="0">
              <a:defRPr/>
            </a:pPr>
            <a:r>
              <a:rPr lang="en-US" dirty="0" smtClean="0">
                <a:solidFill>
                  <a:schemeClr val="tx1"/>
                </a:solidFill>
              </a:rPr>
              <a:t>(not for presentation)</a:t>
            </a:r>
            <a:endParaRPr lang="en-US" dirty="0">
              <a:solidFill>
                <a:schemeClr val="tx1"/>
              </a:solidFill>
            </a:endParaRPr>
          </a:p>
        </p:txBody>
      </p:sp>
      <p:pic>
        <p:nvPicPr>
          <p:cNvPr id="1126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400300"/>
            <a:ext cx="6111875" cy="2063750"/>
          </a:xfrm>
          <a:prstGeom prst="rect">
            <a:avLst/>
          </a:prstGeom>
          <a:solidFill>
            <a:schemeClr val="bg1"/>
          </a:solidFill>
          <a:ln>
            <a:noFill/>
          </a:ln>
          <a:effectLst/>
        </p:spPr>
      </p:pic>
    </p:spTree>
    <p:extLst>
      <p:ext uri="{BB962C8B-B14F-4D97-AF65-F5344CB8AC3E}">
        <p14:creationId xmlns:p14="http://schemas.microsoft.com/office/powerpoint/2010/main" val="22362017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268434412"/>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smtClean="0">
                <a:solidFill>
                  <a:schemeClr val="tx1"/>
                </a:solidFill>
              </a:rPr>
              <a:t>Elementary Schools Agreeing </a:t>
            </a:r>
            <a:r>
              <a:rPr lang="en-US" dirty="0">
                <a:solidFill>
                  <a:schemeClr val="tx1"/>
                </a:solidFill>
              </a:rPr>
              <a:t>with Various Statements Regarding State </a:t>
            </a:r>
            <a:r>
              <a:rPr lang="en-US" dirty="0" smtClean="0">
                <a:solidFill>
                  <a:schemeClr val="tx1"/>
                </a:solidFill>
              </a:rPr>
              <a:t>Mathematics Standards</a:t>
            </a:r>
            <a:endParaRPr lang="en-US" dirty="0">
              <a:solidFill>
                <a:schemeClr val="tx1"/>
              </a:solidFill>
            </a:endParaRPr>
          </a:p>
        </p:txBody>
      </p:sp>
    </p:spTree>
    <p:extLst>
      <p:ext uri="{BB962C8B-B14F-4D97-AF65-F5344CB8AC3E}">
        <p14:creationId xmlns:p14="http://schemas.microsoft.com/office/powerpoint/2010/main" val="31114488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479285826"/>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smtClean="0">
                <a:solidFill>
                  <a:schemeClr val="tx1"/>
                </a:solidFill>
              </a:rPr>
              <a:t>Middle Schools Agreeing </a:t>
            </a:r>
            <a:r>
              <a:rPr lang="en-US" dirty="0">
                <a:solidFill>
                  <a:schemeClr val="tx1"/>
                </a:solidFill>
              </a:rPr>
              <a:t>with Various Statements Regarding State Mathematics Standards</a:t>
            </a:r>
          </a:p>
        </p:txBody>
      </p:sp>
    </p:spTree>
    <p:extLst>
      <p:ext uri="{BB962C8B-B14F-4D97-AF65-F5344CB8AC3E}">
        <p14:creationId xmlns:p14="http://schemas.microsoft.com/office/powerpoint/2010/main" val="3966349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95400" y="2743200"/>
            <a:ext cx="65532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MATHEMATICS</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131349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580785244"/>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smtClean="0">
                <a:solidFill>
                  <a:schemeClr val="tx1"/>
                </a:solidFill>
              </a:rPr>
              <a:t>High Schools Agreeing </a:t>
            </a:r>
            <a:r>
              <a:rPr lang="en-US" dirty="0">
                <a:solidFill>
                  <a:schemeClr val="tx1"/>
                </a:solidFill>
              </a:rPr>
              <a:t>with Various Statements Regarding State Mathematics Standards</a:t>
            </a:r>
          </a:p>
        </p:txBody>
      </p:sp>
    </p:spTree>
    <p:extLst>
      <p:ext uri="{BB962C8B-B14F-4D97-AF65-F5344CB8AC3E}">
        <p14:creationId xmlns:p14="http://schemas.microsoft.com/office/powerpoint/2010/main" val="22837815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95400" y="2743200"/>
            <a:ext cx="65532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6600" b="0" i="0" u="none" strike="noStrike" kern="1200" cap="none" spc="0" normalizeH="0" baseline="0" noProof="0" dirty="0" smtClean="0">
                <a:ln>
                  <a:noFill/>
                </a:ln>
                <a:solidFill>
                  <a:schemeClr val="tx1"/>
                </a:solidFill>
                <a:effectLst/>
                <a:uLnTx/>
                <a:uFillTx/>
                <a:latin typeface="Calibri"/>
              </a:rPr>
              <a:t>Factors that </a:t>
            </a:r>
            <a:r>
              <a:rPr lang="en-US" sz="6600" dirty="0">
                <a:solidFill>
                  <a:schemeClr val="tx1"/>
                </a:solidFill>
              </a:rPr>
              <a:t>Promote and </a:t>
            </a:r>
            <a:r>
              <a:rPr kumimoji="0" lang="en-US" sz="6600" b="0" i="0" u="none" strike="noStrike" kern="1200" cap="none" spc="0" normalizeH="0" noProof="0" dirty="0" smtClean="0">
                <a:ln>
                  <a:noFill/>
                </a:ln>
                <a:solidFill>
                  <a:schemeClr val="tx1"/>
                </a:solidFill>
                <a:effectLst/>
                <a:uLnTx/>
                <a:uFillTx/>
                <a:latin typeface="Calibri"/>
              </a:rPr>
              <a:t>Inhibit Instruction</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25002467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Original Data for </a:t>
            </a:r>
            <a:r>
              <a:rPr lang="en-US" dirty="0">
                <a:solidFill>
                  <a:schemeClr val="tx1"/>
                </a:solidFill>
              </a:rPr>
              <a:t>Slides </a:t>
            </a:r>
            <a:r>
              <a:rPr lang="en-US" dirty="0" smtClean="0">
                <a:solidFill>
                  <a:schemeClr val="tx1"/>
                </a:solidFill>
              </a:rPr>
              <a:t>23–24 </a:t>
            </a:r>
          </a:p>
          <a:p>
            <a:pPr lvl="0">
              <a:defRPr/>
            </a:pPr>
            <a:r>
              <a:rPr lang="en-US" dirty="0" smtClean="0">
                <a:solidFill>
                  <a:schemeClr val="tx1"/>
                </a:solidFill>
              </a:rPr>
              <a:t>(not for presentation)</a:t>
            </a:r>
            <a:endParaRPr lang="en-US" dirty="0">
              <a:solidFill>
                <a:schemeClr val="tx1"/>
              </a:solidFill>
            </a:endParaRPr>
          </a:p>
        </p:txBody>
      </p:sp>
      <p:pic>
        <p:nvPicPr>
          <p:cNvPr id="1229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225675"/>
            <a:ext cx="6111875" cy="2414588"/>
          </a:xfrm>
          <a:prstGeom prst="rect">
            <a:avLst/>
          </a:prstGeom>
          <a:solidFill>
            <a:schemeClr val="bg1"/>
          </a:solidFill>
          <a:ln>
            <a:noFill/>
          </a:ln>
          <a:effectLst/>
        </p:spPr>
      </p:pic>
    </p:spTree>
    <p:extLst>
      <p:ext uri="{BB962C8B-B14F-4D97-AF65-F5344CB8AC3E}">
        <p14:creationId xmlns:p14="http://schemas.microsoft.com/office/powerpoint/2010/main" val="31410237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455911628"/>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Schools Viewing Various Factors as Inhibiting Mathematics Instruction</a:t>
            </a:r>
            <a:endParaRPr lang="en-US" dirty="0">
              <a:solidFill>
                <a:schemeClr val="tx1"/>
              </a:solidFill>
            </a:endParaRPr>
          </a:p>
        </p:txBody>
      </p:sp>
    </p:spTree>
    <p:extLst>
      <p:ext uri="{BB962C8B-B14F-4D97-AF65-F5344CB8AC3E}">
        <p14:creationId xmlns:p14="http://schemas.microsoft.com/office/powerpoint/2010/main" val="34908712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781456702"/>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Schools Viewing Various Factors as Promoting Mathematics Instruction</a:t>
            </a:r>
            <a:endParaRPr lang="en-US" dirty="0">
              <a:solidFill>
                <a:schemeClr val="tx1"/>
              </a:solidFill>
            </a:endParaRPr>
          </a:p>
        </p:txBody>
      </p:sp>
    </p:spTree>
    <p:extLst>
      <p:ext uri="{BB962C8B-B14F-4D97-AF65-F5344CB8AC3E}">
        <p14:creationId xmlns:p14="http://schemas.microsoft.com/office/powerpoint/2010/main" val="28945865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Original Data for </a:t>
            </a:r>
            <a:r>
              <a:rPr lang="en-US" dirty="0">
                <a:solidFill>
                  <a:schemeClr val="tx1"/>
                </a:solidFill>
              </a:rPr>
              <a:t>Slides </a:t>
            </a:r>
            <a:r>
              <a:rPr lang="en-US" dirty="0" smtClean="0">
                <a:solidFill>
                  <a:schemeClr val="tx1"/>
                </a:solidFill>
              </a:rPr>
              <a:t>26–31 </a:t>
            </a:r>
          </a:p>
          <a:p>
            <a:pPr lvl="0">
              <a:defRPr/>
            </a:pPr>
            <a:r>
              <a:rPr lang="en-US" dirty="0" smtClean="0">
                <a:solidFill>
                  <a:schemeClr val="tx1"/>
                </a:solidFill>
              </a:rPr>
              <a:t>(not for presentation)</a:t>
            </a:r>
            <a:endParaRPr lang="en-US" dirty="0">
              <a:solidFill>
                <a:schemeClr val="tx1"/>
              </a:solidFill>
            </a:endParaRPr>
          </a:p>
        </p:txBody>
      </p:sp>
      <p:pic>
        <p:nvPicPr>
          <p:cNvPr id="1331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1524000"/>
            <a:ext cx="6111875" cy="3816350"/>
          </a:xfrm>
          <a:prstGeom prst="rect">
            <a:avLst/>
          </a:prstGeom>
          <a:solidFill>
            <a:schemeClr val="bg1"/>
          </a:solidFill>
          <a:ln>
            <a:noFill/>
          </a:ln>
          <a:effectLst/>
        </p:spPr>
      </p:pic>
    </p:spTree>
    <p:extLst>
      <p:ext uri="{BB962C8B-B14F-4D97-AF65-F5344CB8AC3E}">
        <p14:creationId xmlns:p14="http://schemas.microsoft.com/office/powerpoint/2010/main" val="1932860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514236274"/>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381000" y="152400"/>
            <a:ext cx="83820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Elementary Schools Viewing Each of a Number of Factors as a Serious Problem for </a:t>
            </a:r>
            <a:r>
              <a:rPr lang="en-US" dirty="0" smtClean="0">
                <a:solidFill>
                  <a:schemeClr val="tx1"/>
                </a:solidFill>
              </a:rPr>
              <a:t>Mathematics Instruction</a:t>
            </a:r>
            <a:endParaRPr lang="en-US" dirty="0">
              <a:solidFill>
                <a:schemeClr val="tx1"/>
              </a:solidFill>
            </a:endParaRPr>
          </a:p>
        </p:txBody>
      </p:sp>
    </p:spTree>
    <p:extLst>
      <p:ext uri="{BB962C8B-B14F-4D97-AF65-F5344CB8AC3E}">
        <p14:creationId xmlns:p14="http://schemas.microsoft.com/office/powerpoint/2010/main" val="90481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710730937"/>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381000" y="152400"/>
            <a:ext cx="84582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Elementary Schools Viewing Each of a Number of Factors as a Serious Problem for Mathematics Instruction</a:t>
            </a:r>
          </a:p>
        </p:txBody>
      </p:sp>
    </p:spTree>
    <p:extLst>
      <p:ext uri="{BB962C8B-B14F-4D97-AF65-F5344CB8AC3E}">
        <p14:creationId xmlns:p14="http://schemas.microsoft.com/office/powerpoint/2010/main" val="42675368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73370151"/>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Middle Schools </a:t>
            </a:r>
            <a:r>
              <a:rPr lang="en-US" dirty="0">
                <a:solidFill>
                  <a:schemeClr val="tx1"/>
                </a:solidFill>
              </a:rPr>
              <a:t>Viewing Each of a Number of Factors as a Serious Problem for Mathematics Instruction</a:t>
            </a:r>
          </a:p>
        </p:txBody>
      </p:sp>
    </p:spTree>
    <p:extLst>
      <p:ext uri="{BB962C8B-B14F-4D97-AF65-F5344CB8AC3E}">
        <p14:creationId xmlns:p14="http://schemas.microsoft.com/office/powerpoint/2010/main" val="36988033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908097229"/>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Middle Schools Viewing Each of a Number of Factors as a Serious Problem for Mathematics Instruction</a:t>
            </a:r>
          </a:p>
        </p:txBody>
      </p:sp>
    </p:spTree>
    <p:extLst>
      <p:ext uri="{BB962C8B-B14F-4D97-AF65-F5344CB8AC3E}">
        <p14:creationId xmlns:p14="http://schemas.microsoft.com/office/powerpoint/2010/main" val="12229043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95400" y="2743200"/>
            <a:ext cx="65532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School Programs</a:t>
            </a:r>
            <a:r>
              <a:rPr kumimoji="0" lang="en-US" sz="6600" b="0" i="0" u="none" strike="noStrike" kern="1200" cap="none" spc="0" normalizeH="0" noProof="0" dirty="0" smtClean="0">
                <a:ln>
                  <a:noFill/>
                </a:ln>
                <a:solidFill>
                  <a:schemeClr val="tx1"/>
                </a:solidFill>
                <a:effectLst/>
                <a:uLnTx/>
                <a:uFillTx/>
                <a:latin typeface="Calibri"/>
              </a:rPr>
              <a:t> and Practices</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13683188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882315697"/>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High Schools </a:t>
            </a:r>
            <a:r>
              <a:rPr lang="en-US" dirty="0">
                <a:solidFill>
                  <a:schemeClr val="tx1"/>
                </a:solidFill>
              </a:rPr>
              <a:t>Viewing Each of a Number of Factors as a Serious Problem for Mathematics Instruction</a:t>
            </a:r>
          </a:p>
        </p:txBody>
      </p:sp>
    </p:spTree>
    <p:extLst>
      <p:ext uri="{BB962C8B-B14F-4D97-AF65-F5344CB8AC3E}">
        <p14:creationId xmlns:p14="http://schemas.microsoft.com/office/powerpoint/2010/main" val="149112564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651912971"/>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High Schools </a:t>
            </a:r>
            <a:r>
              <a:rPr lang="en-US" dirty="0">
                <a:solidFill>
                  <a:schemeClr val="tx1"/>
                </a:solidFill>
              </a:rPr>
              <a:t>Viewing Each of a Number of Factors as a Serious Problem for Mathematics Instruction</a:t>
            </a:r>
          </a:p>
        </p:txBody>
      </p:sp>
    </p:spTree>
    <p:extLst>
      <p:ext uri="{BB962C8B-B14F-4D97-AF65-F5344CB8AC3E}">
        <p14:creationId xmlns:p14="http://schemas.microsoft.com/office/powerpoint/2010/main" val="18948909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Original Data for </a:t>
            </a:r>
            <a:r>
              <a:rPr lang="en-US" dirty="0">
                <a:solidFill>
                  <a:schemeClr val="tx1"/>
                </a:solidFill>
              </a:rPr>
              <a:t>Slides </a:t>
            </a:r>
            <a:r>
              <a:rPr lang="en-US" dirty="0" smtClean="0">
                <a:solidFill>
                  <a:schemeClr val="tx1"/>
                </a:solidFill>
              </a:rPr>
              <a:t>33–35 </a:t>
            </a:r>
          </a:p>
          <a:p>
            <a:pPr lvl="0">
              <a:defRPr/>
            </a:pPr>
            <a:r>
              <a:rPr lang="en-US" dirty="0" smtClean="0">
                <a:solidFill>
                  <a:schemeClr val="tx1"/>
                </a:solidFill>
              </a:rPr>
              <a:t>(not for presentation)</a:t>
            </a:r>
            <a:endParaRPr lang="en-US" dirty="0">
              <a:solidFill>
                <a:schemeClr val="tx1"/>
              </a:solidFill>
            </a:endParaRPr>
          </a:p>
        </p:txBody>
      </p:sp>
      <p:pic>
        <p:nvPicPr>
          <p:cNvPr id="1433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378075"/>
            <a:ext cx="6111875" cy="2108200"/>
          </a:xfrm>
          <a:prstGeom prst="rect">
            <a:avLst/>
          </a:prstGeom>
          <a:solidFill>
            <a:schemeClr val="bg1"/>
          </a:solidFill>
          <a:ln>
            <a:noFill/>
          </a:ln>
          <a:effectLst/>
        </p:spPr>
      </p:pic>
    </p:spTree>
    <p:extLst>
      <p:ext uri="{BB962C8B-B14F-4D97-AF65-F5344CB8AC3E}">
        <p14:creationId xmlns:p14="http://schemas.microsoft.com/office/powerpoint/2010/main" val="2494044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269360059"/>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Elementary School </a:t>
            </a:r>
            <a:r>
              <a:rPr lang="en-US" dirty="0">
                <a:solidFill>
                  <a:schemeClr val="tx1"/>
                </a:solidFill>
              </a:rPr>
              <a:t>Mathematics Classes in Which Technology Quality is a Serious Problem</a:t>
            </a:r>
          </a:p>
        </p:txBody>
      </p:sp>
    </p:spTree>
    <p:extLst>
      <p:ext uri="{BB962C8B-B14F-4D97-AF65-F5344CB8AC3E}">
        <p14:creationId xmlns:p14="http://schemas.microsoft.com/office/powerpoint/2010/main" val="13293280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812037794"/>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Middle School </a:t>
            </a:r>
            <a:r>
              <a:rPr lang="en-US" dirty="0">
                <a:solidFill>
                  <a:schemeClr val="tx1"/>
                </a:solidFill>
              </a:rPr>
              <a:t>Mathematics Classes in Which Technology Quality is a Serious Problem</a:t>
            </a:r>
          </a:p>
        </p:txBody>
      </p:sp>
    </p:spTree>
    <p:extLst>
      <p:ext uri="{BB962C8B-B14F-4D97-AF65-F5344CB8AC3E}">
        <p14:creationId xmlns:p14="http://schemas.microsoft.com/office/powerpoint/2010/main" val="26148903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730257675"/>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High School Mathematics Classes </a:t>
            </a:r>
            <a:r>
              <a:rPr lang="en-US" dirty="0">
                <a:solidFill>
                  <a:schemeClr val="tx1"/>
                </a:solidFill>
              </a:rPr>
              <a:t>in Which Technology Quality is a Serious Problem</a:t>
            </a:r>
          </a:p>
        </p:txBody>
      </p:sp>
    </p:spTree>
    <p:extLst>
      <p:ext uri="{BB962C8B-B14F-4D97-AF65-F5344CB8AC3E}">
        <p14:creationId xmlns:p14="http://schemas.microsoft.com/office/powerpoint/2010/main" val="17577572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Original Data for Slide 5 </a:t>
            </a:r>
          </a:p>
          <a:p>
            <a:pPr lvl="0">
              <a:defRPr/>
            </a:pPr>
            <a:r>
              <a:rPr lang="en-US" dirty="0" smtClean="0">
                <a:solidFill>
                  <a:schemeClr val="tx1"/>
                </a:solidFill>
              </a:rPr>
              <a:t>(not for presentation)</a:t>
            </a:r>
            <a:endParaRPr lang="en-US" dirty="0">
              <a:solidFill>
                <a:schemeClr val="tx1"/>
              </a:solidFill>
            </a:endParaRPr>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363788"/>
            <a:ext cx="6083300" cy="2195512"/>
          </a:xfrm>
          <a:prstGeom prst="rect">
            <a:avLst/>
          </a:prstGeom>
          <a:solidFill>
            <a:schemeClr val="bg1"/>
          </a:solidFill>
          <a:ln>
            <a:noFill/>
          </a:ln>
          <a:effectLst/>
        </p:spPr>
      </p:pic>
    </p:spTree>
    <p:extLst>
      <p:ext uri="{BB962C8B-B14F-4D97-AF65-F5344CB8AC3E}">
        <p14:creationId xmlns:p14="http://schemas.microsoft.com/office/powerpoint/2010/main" val="39556059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941289180"/>
              </p:ext>
            </p:extLst>
          </p:nvPr>
        </p:nvGraphicFramePr>
        <p:xfrm>
          <a:off x="609600" y="1371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Use of Various </a:t>
            </a:r>
            <a:r>
              <a:rPr lang="en-US" dirty="0" smtClean="0">
                <a:solidFill>
                  <a:schemeClr val="tx1"/>
                </a:solidFill>
              </a:rPr>
              <a:t>Instructional </a:t>
            </a:r>
            <a:r>
              <a:rPr lang="en-US" dirty="0">
                <a:solidFill>
                  <a:schemeClr val="tx1"/>
                </a:solidFill>
              </a:rPr>
              <a:t>Arrangements in Elementary Schools</a:t>
            </a:r>
          </a:p>
        </p:txBody>
      </p:sp>
    </p:spTree>
    <p:extLst>
      <p:ext uri="{BB962C8B-B14F-4D97-AF65-F5344CB8AC3E}">
        <p14:creationId xmlns:p14="http://schemas.microsoft.com/office/powerpoint/2010/main" val="11960092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Original Data for </a:t>
            </a:r>
            <a:r>
              <a:rPr lang="en-US" dirty="0">
                <a:solidFill>
                  <a:schemeClr val="tx1"/>
                </a:solidFill>
              </a:rPr>
              <a:t>Slides </a:t>
            </a:r>
            <a:r>
              <a:rPr lang="en-US" dirty="0" smtClean="0">
                <a:solidFill>
                  <a:schemeClr val="tx1"/>
                </a:solidFill>
              </a:rPr>
              <a:t>7–8 </a:t>
            </a:r>
          </a:p>
          <a:p>
            <a:pPr lvl="0">
              <a:defRPr/>
            </a:pPr>
            <a:r>
              <a:rPr lang="en-US" dirty="0" smtClean="0">
                <a:solidFill>
                  <a:schemeClr val="tx1"/>
                </a:solidFill>
              </a:rPr>
              <a:t>(not for presentation)</a:t>
            </a:r>
            <a:endParaRPr lang="en-US" dirty="0">
              <a:solidFill>
                <a:schemeClr val="tx1"/>
              </a:solidFill>
            </a:endParaRP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1897063"/>
            <a:ext cx="6083300" cy="3127375"/>
          </a:xfrm>
          <a:prstGeom prst="rect">
            <a:avLst/>
          </a:prstGeom>
          <a:solidFill>
            <a:schemeClr val="bg1"/>
          </a:solidFill>
          <a:ln>
            <a:noFill/>
          </a:ln>
          <a:effectLst/>
        </p:spPr>
      </p:pic>
    </p:spTree>
    <p:extLst>
      <p:ext uri="{BB962C8B-B14F-4D97-AF65-F5344CB8AC3E}">
        <p14:creationId xmlns:p14="http://schemas.microsoft.com/office/powerpoint/2010/main" val="27661556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624172691"/>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High School Graduation vs. State University Entrance Mathematics Requirements</a:t>
            </a:r>
            <a:endParaRPr lang="en-US" dirty="0">
              <a:solidFill>
                <a:schemeClr val="tx1"/>
              </a:solidFill>
            </a:endParaRPr>
          </a:p>
        </p:txBody>
      </p:sp>
    </p:spTree>
    <p:extLst>
      <p:ext uri="{BB962C8B-B14F-4D97-AF65-F5344CB8AC3E}">
        <p14:creationId xmlns:p14="http://schemas.microsoft.com/office/powerpoint/2010/main" val="13774505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416360297"/>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Difference Between High School Graduation </a:t>
            </a:r>
            <a:r>
              <a:rPr lang="en-US" dirty="0" smtClean="0">
                <a:solidFill>
                  <a:schemeClr val="tx1"/>
                </a:solidFill>
              </a:rPr>
              <a:t>and</a:t>
            </a:r>
            <a:endParaRPr lang="en-US" dirty="0">
              <a:solidFill>
                <a:schemeClr val="tx1"/>
              </a:solidFill>
            </a:endParaRPr>
          </a:p>
          <a:p>
            <a:pPr lvl="0">
              <a:defRPr/>
            </a:pPr>
            <a:r>
              <a:rPr lang="en-US" dirty="0">
                <a:solidFill>
                  <a:schemeClr val="tx1"/>
                </a:solidFill>
              </a:rPr>
              <a:t>State University Entrance </a:t>
            </a:r>
            <a:r>
              <a:rPr lang="en-US" dirty="0" smtClean="0">
                <a:solidFill>
                  <a:schemeClr val="tx1"/>
                </a:solidFill>
              </a:rPr>
              <a:t>Mathematics Requirements</a:t>
            </a:r>
            <a:endParaRPr lang="en-US" dirty="0">
              <a:solidFill>
                <a:schemeClr val="tx1"/>
              </a:solidFill>
            </a:endParaRPr>
          </a:p>
        </p:txBody>
      </p:sp>
    </p:spTree>
    <p:extLst>
      <p:ext uri="{BB962C8B-B14F-4D97-AF65-F5344CB8AC3E}">
        <p14:creationId xmlns:p14="http://schemas.microsoft.com/office/powerpoint/2010/main" val="33685501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Original Data for </a:t>
            </a:r>
            <a:r>
              <a:rPr lang="en-US" dirty="0">
                <a:solidFill>
                  <a:schemeClr val="tx1"/>
                </a:solidFill>
              </a:rPr>
              <a:t>Slides </a:t>
            </a:r>
            <a:r>
              <a:rPr lang="en-US" dirty="0" smtClean="0">
                <a:solidFill>
                  <a:schemeClr val="tx1"/>
                </a:solidFill>
              </a:rPr>
              <a:t>10–15 </a:t>
            </a:r>
          </a:p>
          <a:p>
            <a:pPr lvl="0">
              <a:defRPr/>
            </a:pPr>
            <a:r>
              <a:rPr lang="en-US" dirty="0" smtClean="0">
                <a:solidFill>
                  <a:schemeClr val="tx1"/>
                </a:solidFill>
              </a:rPr>
              <a:t>(not for presentation)</a:t>
            </a:r>
            <a:endParaRPr lang="en-US" dirty="0">
              <a:solidFill>
                <a:schemeClr val="tx1"/>
              </a:solidFill>
            </a:endParaRPr>
          </a:p>
        </p:txBody>
      </p:sp>
      <p:pic>
        <p:nvPicPr>
          <p:cNvPr id="1024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1984375"/>
            <a:ext cx="6111875" cy="2895600"/>
          </a:xfrm>
          <a:prstGeom prst="rect">
            <a:avLst/>
          </a:prstGeom>
          <a:solidFill>
            <a:schemeClr val="bg1"/>
          </a:solidFill>
          <a:ln>
            <a:noFill/>
          </a:ln>
          <a:effectLst/>
        </p:spPr>
      </p:pic>
    </p:spTree>
    <p:extLst>
      <p:ext uri="{BB962C8B-B14F-4D97-AF65-F5344CB8AC3E}">
        <p14:creationId xmlns:p14="http://schemas.microsoft.com/office/powerpoint/2010/main" val="3113814920"/>
      </p:ext>
    </p:extLst>
  </p:cSld>
  <p:clrMapOvr>
    <a:masterClrMapping/>
  </p:clrMapOvr>
  <p:timing>
    <p:tnLst>
      <p:par>
        <p:cTn id="1" dur="indefinite" restart="never" nodeType="tmRoot"/>
      </p:par>
    </p:tnLst>
  </p:timing>
</p:sld>
</file>

<file path=ppt/theme/theme1.xml><?xml version="1.0" encoding="utf-8"?>
<a:theme xmlns:a="http://schemas.openxmlformats.org/drawingml/2006/main" name="NSSME ppt template (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NSSME ppt template (4)</Template>
  <TotalTime>7111</TotalTime>
  <Words>3019</Words>
  <Application>Microsoft Office PowerPoint</Application>
  <PresentationFormat>On-screen Show (4:3)</PresentationFormat>
  <Paragraphs>265</Paragraphs>
  <Slides>35</Slides>
  <Notes>35</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NSSME ppt template (4)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Jordan Brinkman</dc:creator>
  <cp:lastModifiedBy>Jordan Brinkman</cp:lastModifiedBy>
  <cp:revision>317</cp:revision>
  <cp:lastPrinted>2014-01-15T14:57:02Z</cp:lastPrinted>
  <dcterms:created xsi:type="dcterms:W3CDTF">2013-08-29T15:42:43Z</dcterms:created>
  <dcterms:modified xsi:type="dcterms:W3CDTF">2014-01-30T16:22:47Z</dcterms:modified>
</cp:coreProperties>
</file>