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4.xml" ContentType="application/vnd.openxmlformats-officedocument.drawingml.chart+xml"/>
  <Override PartName="/ppt/notesSlides/notesSlide11.xml" ContentType="application/vnd.openxmlformats-officedocument.presentationml.notesSlide+xml"/>
  <Override PartName="/ppt/charts/chart5.xml" ContentType="application/vnd.openxmlformats-officedocument.drawingml.chart+xml"/>
  <Override PartName="/ppt/notesSlides/notesSlide12.xml" ContentType="application/vnd.openxmlformats-officedocument.presentationml.notesSlide+xml"/>
  <Override PartName="/ppt/charts/chart6.xml" ContentType="application/vnd.openxmlformats-officedocument.drawingml.chart+xml"/>
  <Override PartName="/ppt/notesSlides/notesSlide13.xml" ContentType="application/vnd.openxmlformats-officedocument.presentationml.notesSlide+xml"/>
  <Override PartName="/ppt/charts/chart7.xml" ContentType="application/vnd.openxmlformats-officedocument.drawingml.chart+xml"/>
  <Override PartName="/ppt/notesSlides/notesSlide14.xml" ContentType="application/vnd.openxmlformats-officedocument.presentationml.notesSlide+xml"/>
  <Override PartName="/ppt/charts/chart8.xml" ContentType="application/vnd.openxmlformats-officedocument.drawingml.chart+xml"/>
  <Override PartName="/ppt/notesSlides/notesSlide15.xml" ContentType="application/vnd.openxmlformats-officedocument.presentationml.notesSlide+xml"/>
  <Override PartName="/ppt/charts/chart9.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0.xml" ContentType="application/vnd.openxmlformats-officedocument.drawingml.chart+xml"/>
  <Override PartName="/ppt/notesSlides/notesSlide19.xml" ContentType="application/vnd.openxmlformats-officedocument.presentationml.notesSlide+xml"/>
  <Override PartName="/ppt/charts/chart11.xml" ContentType="application/vnd.openxmlformats-officedocument.drawingml.chart+xml"/>
  <Override PartName="/ppt/notesSlides/notesSlide20.xml" ContentType="application/vnd.openxmlformats-officedocument.presentationml.notesSlide+xml"/>
  <Override PartName="/ppt/charts/chart12.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3.xml" ContentType="application/vnd.openxmlformats-officedocument.drawingml.chart+xml"/>
  <Override PartName="/ppt/notesSlides/notesSlide24.xml" ContentType="application/vnd.openxmlformats-officedocument.presentationml.notesSlide+xml"/>
  <Override PartName="/ppt/charts/chart14.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5.xml" ContentType="application/vnd.openxmlformats-officedocument.drawingml.chart+xml"/>
  <Override PartName="/ppt/notesSlides/notesSlide27.xml" ContentType="application/vnd.openxmlformats-officedocument.presentationml.notesSlide+xml"/>
  <Override PartName="/ppt/charts/chart16.xml" ContentType="application/vnd.openxmlformats-officedocument.drawingml.chart+xml"/>
  <Override PartName="/ppt/notesSlides/notesSlide28.xml" ContentType="application/vnd.openxmlformats-officedocument.presentationml.notesSlide+xml"/>
  <Override PartName="/ppt/charts/chart17.xml" ContentType="application/vnd.openxmlformats-officedocument.drawingml.chart+xml"/>
  <Override PartName="/ppt/notesSlides/notesSlide29.xml" ContentType="application/vnd.openxmlformats-officedocument.presentationml.notesSlide+xml"/>
  <Override PartName="/ppt/charts/chart18.xml" ContentType="application/vnd.openxmlformats-officedocument.drawingml.chart+xml"/>
  <Override PartName="/ppt/notesSlides/notesSlide30.xml" ContentType="application/vnd.openxmlformats-officedocument.presentationml.notesSlide+xml"/>
  <Override PartName="/ppt/charts/chart19.xml" ContentType="application/vnd.openxmlformats-officedocument.drawingml.chart+xml"/>
  <Override PartName="/ppt/notesSlides/notesSlide31.xml" ContentType="application/vnd.openxmlformats-officedocument.presentationml.notesSlide+xml"/>
  <Override PartName="/ppt/charts/chart20.xml" ContentType="application/vnd.openxmlformats-officedocument.drawingml.chart+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21.xml" ContentType="application/vnd.openxmlformats-officedocument.drawingml.chart+xml"/>
  <Override PartName="/ppt/notesSlides/notesSlide34.xml" ContentType="application/vnd.openxmlformats-officedocument.presentationml.notesSlide+xml"/>
  <Override PartName="/ppt/charts/chart22.xml" ContentType="application/vnd.openxmlformats-officedocument.drawingml.chart+xml"/>
  <Override PartName="/ppt/notesSlides/notesSlide35.xml" ContentType="application/vnd.openxmlformats-officedocument.presentationml.notesSlide+xml"/>
  <Override PartName="/ppt/charts/chart2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9" r:id="rId2"/>
    <p:sldId id="257" r:id="rId3"/>
    <p:sldId id="346" r:id="rId4"/>
    <p:sldId id="379" r:id="rId5"/>
    <p:sldId id="465" r:id="rId6"/>
    <p:sldId id="466" r:id="rId7"/>
    <p:sldId id="360" r:id="rId8"/>
    <p:sldId id="416" r:id="rId9"/>
    <p:sldId id="467" r:id="rId10"/>
    <p:sldId id="422" r:id="rId11"/>
    <p:sldId id="423" r:id="rId12"/>
    <p:sldId id="424" r:id="rId13"/>
    <p:sldId id="425" r:id="rId14"/>
    <p:sldId id="426" r:id="rId15"/>
    <p:sldId id="427" r:id="rId16"/>
    <p:sldId id="347" r:id="rId17"/>
    <p:sldId id="468" r:id="rId18"/>
    <p:sldId id="434" r:id="rId19"/>
    <p:sldId id="435" r:id="rId20"/>
    <p:sldId id="436" r:id="rId21"/>
    <p:sldId id="410" r:id="rId22"/>
    <p:sldId id="469" r:id="rId23"/>
    <p:sldId id="452" r:id="rId24"/>
    <p:sldId id="455" r:id="rId25"/>
    <p:sldId id="470" r:id="rId26"/>
    <p:sldId id="453" r:id="rId27"/>
    <p:sldId id="441" r:id="rId28"/>
    <p:sldId id="442" r:id="rId29"/>
    <p:sldId id="443" r:id="rId30"/>
    <p:sldId id="444" r:id="rId31"/>
    <p:sldId id="445" r:id="rId32"/>
    <p:sldId id="471" r:id="rId33"/>
    <p:sldId id="462" r:id="rId34"/>
    <p:sldId id="463" r:id="rId35"/>
    <p:sldId id="464"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67" autoAdjust="0"/>
    <p:restoredTop sz="61066" autoAdjust="0"/>
  </p:normalViewPr>
  <p:slideViewPr>
    <p:cSldViewPr>
      <p:cViewPr>
        <p:scale>
          <a:sx n="66" d="100"/>
          <a:sy n="66" d="100"/>
        </p:scale>
        <p:origin x="-2238" y="-72"/>
      </p:cViewPr>
      <p:guideLst>
        <p:guide orient="horz" pos="2160"/>
        <p:guide pos="2880"/>
      </p:guideLst>
    </p:cSldViewPr>
  </p:slideViewPr>
  <p:notesTextViewPr>
    <p:cViewPr>
      <p:scale>
        <a:sx n="1" d="1"/>
        <a:sy n="1" d="1"/>
      </p:scale>
      <p:origin x="0" y="0"/>
    </p:cViewPr>
  </p:notesTextViewPr>
  <p:sorterViewPr>
    <p:cViewPr>
      <p:scale>
        <a:sx n="100" d="100"/>
        <a:sy n="100" d="100"/>
      </p:scale>
      <p:origin x="0" y="101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Sheet1!$A$2:$A$6</c:f>
              <c:strCache>
                <c:ptCount val="5"/>
                <c:pt idx="0">
                  <c:v>Students pulled out for remedial instruction in science</c:v>
                </c:pt>
                <c:pt idx="1">
                  <c:v>Science instruction from specialist instead of regular teacher</c:v>
                </c:pt>
                <c:pt idx="2">
                  <c:v>Students pulled out for enrichment in science</c:v>
                </c:pt>
                <c:pt idx="3">
                  <c:v>Science instruction from specialist in addition to regular teacher</c:v>
                </c:pt>
                <c:pt idx="4">
                  <c:v>Students pulled out from science for instruction in other content areas</c:v>
                </c:pt>
              </c:strCache>
            </c:strRef>
          </c:cat>
          <c:val>
            <c:numRef>
              <c:f>Sheet1!$B$2:$B$6</c:f>
              <c:numCache>
                <c:formatCode>General</c:formatCode>
                <c:ptCount val="5"/>
                <c:pt idx="0">
                  <c:v>7</c:v>
                </c:pt>
                <c:pt idx="1">
                  <c:v>10</c:v>
                </c:pt>
                <c:pt idx="2">
                  <c:v>10</c:v>
                </c:pt>
                <c:pt idx="3">
                  <c:v>16</c:v>
                </c:pt>
                <c:pt idx="4">
                  <c:v>22</c:v>
                </c:pt>
              </c:numCache>
            </c:numRef>
          </c:val>
        </c:ser>
        <c:dLbls>
          <c:showLegendKey val="0"/>
          <c:showVal val="0"/>
          <c:showCatName val="0"/>
          <c:showSerName val="0"/>
          <c:showPercent val="0"/>
          <c:showBubbleSize val="0"/>
        </c:dLbls>
        <c:gapWidth val="150"/>
        <c:axId val="33820672"/>
        <c:axId val="33822208"/>
      </c:barChart>
      <c:catAx>
        <c:axId val="33820672"/>
        <c:scaling>
          <c:orientation val="minMax"/>
        </c:scaling>
        <c:delete val="0"/>
        <c:axPos val="l"/>
        <c:numFmt formatCode="General" sourceLinked="1"/>
        <c:majorTickMark val="out"/>
        <c:minorTickMark val="none"/>
        <c:tickLblPos val="nextTo"/>
        <c:txPr>
          <a:bodyPr/>
          <a:lstStyle/>
          <a:p>
            <a:pPr>
              <a:defRPr sz="1800"/>
            </a:pPr>
            <a:endParaRPr lang="en-US"/>
          </a:p>
        </c:txPr>
        <c:crossAx val="33822208"/>
        <c:crosses val="autoZero"/>
        <c:auto val="1"/>
        <c:lblAlgn val="ctr"/>
        <c:lblOffset val="100"/>
        <c:noMultiLvlLbl val="0"/>
      </c:catAx>
      <c:valAx>
        <c:axId val="33822208"/>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382067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District/diocese organizes science PD based on state standards</c:v>
                </c:pt>
                <c:pt idx="1">
                  <c:v>State standards have been discussed by science teachers in this school</c:v>
                </c:pt>
                <c:pt idx="2">
                  <c:v>School-wide effort to align instruction with state science standards</c:v>
                </c:pt>
                <c:pt idx="3">
                  <c:v>Most science teachers in this school teach to state standards</c:v>
                </c:pt>
              </c:strCache>
            </c:strRef>
          </c:cat>
          <c:val>
            <c:numRef>
              <c:f>Sheet1!$B$2:$B$5</c:f>
              <c:numCache>
                <c:formatCode>General</c:formatCode>
                <c:ptCount val="4"/>
                <c:pt idx="0">
                  <c:v>56</c:v>
                </c:pt>
                <c:pt idx="1">
                  <c:v>69</c:v>
                </c:pt>
                <c:pt idx="2">
                  <c:v>80</c:v>
                </c:pt>
                <c:pt idx="3">
                  <c:v>83</c:v>
                </c:pt>
              </c:numCache>
            </c:numRef>
          </c:val>
        </c:ser>
        <c:dLbls>
          <c:showLegendKey val="0"/>
          <c:showVal val="0"/>
          <c:showCatName val="0"/>
          <c:showSerName val="0"/>
          <c:showPercent val="0"/>
          <c:showBubbleSize val="0"/>
        </c:dLbls>
        <c:gapWidth val="150"/>
        <c:axId val="36994432"/>
        <c:axId val="36709504"/>
      </c:barChart>
      <c:catAx>
        <c:axId val="36994432"/>
        <c:scaling>
          <c:orientation val="minMax"/>
        </c:scaling>
        <c:delete val="0"/>
        <c:axPos val="l"/>
        <c:majorTickMark val="out"/>
        <c:minorTickMark val="none"/>
        <c:tickLblPos val="nextTo"/>
        <c:txPr>
          <a:bodyPr/>
          <a:lstStyle/>
          <a:p>
            <a:pPr>
              <a:defRPr sz="1800"/>
            </a:pPr>
            <a:endParaRPr lang="en-US"/>
          </a:p>
        </c:txPr>
        <c:crossAx val="36709504"/>
        <c:crosses val="autoZero"/>
        <c:auto val="1"/>
        <c:lblAlgn val="ctr"/>
        <c:lblOffset val="100"/>
        <c:noMultiLvlLbl val="0"/>
      </c:catAx>
      <c:valAx>
        <c:axId val="36709504"/>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699443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District/diocese organizes PD based on state standards</c:v>
                </c:pt>
                <c:pt idx="1">
                  <c:v>State standards have been discussed by science teachers in this school</c:v>
                </c:pt>
                <c:pt idx="2">
                  <c:v>School-wide effort to align instruction with state science standards</c:v>
                </c:pt>
                <c:pt idx="3">
                  <c:v>Most science teachers in this school teach to state standards</c:v>
                </c:pt>
              </c:strCache>
            </c:strRef>
          </c:cat>
          <c:val>
            <c:numRef>
              <c:f>Sheet1!$B$2:$B$5</c:f>
              <c:numCache>
                <c:formatCode>General</c:formatCode>
                <c:ptCount val="4"/>
                <c:pt idx="0">
                  <c:v>52</c:v>
                </c:pt>
                <c:pt idx="1">
                  <c:v>77</c:v>
                </c:pt>
                <c:pt idx="2">
                  <c:v>83</c:v>
                </c:pt>
                <c:pt idx="3">
                  <c:v>86</c:v>
                </c:pt>
              </c:numCache>
            </c:numRef>
          </c:val>
        </c:ser>
        <c:dLbls>
          <c:showLegendKey val="0"/>
          <c:showVal val="0"/>
          <c:showCatName val="0"/>
          <c:showSerName val="0"/>
          <c:showPercent val="0"/>
          <c:showBubbleSize val="0"/>
        </c:dLbls>
        <c:gapWidth val="150"/>
        <c:axId val="36756480"/>
        <c:axId val="36762368"/>
      </c:barChart>
      <c:catAx>
        <c:axId val="36756480"/>
        <c:scaling>
          <c:orientation val="minMax"/>
        </c:scaling>
        <c:delete val="0"/>
        <c:axPos val="l"/>
        <c:majorTickMark val="out"/>
        <c:minorTickMark val="none"/>
        <c:tickLblPos val="nextTo"/>
        <c:txPr>
          <a:bodyPr/>
          <a:lstStyle/>
          <a:p>
            <a:pPr>
              <a:defRPr sz="1800"/>
            </a:pPr>
            <a:endParaRPr lang="en-US"/>
          </a:p>
        </c:txPr>
        <c:crossAx val="36762368"/>
        <c:crosses val="autoZero"/>
        <c:auto val="1"/>
        <c:lblAlgn val="ctr"/>
        <c:lblOffset val="100"/>
        <c:noMultiLvlLbl val="0"/>
      </c:catAx>
      <c:valAx>
        <c:axId val="36762368"/>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675648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Sheet1!$A$2:$A$5</c:f>
              <c:strCache>
                <c:ptCount val="4"/>
                <c:pt idx="0">
                  <c:v>District/diocese organizes science PD based on state standards</c:v>
                </c:pt>
                <c:pt idx="1">
                  <c:v>Most science teachers in this school teach to state standards</c:v>
                </c:pt>
                <c:pt idx="2">
                  <c:v>School-wide effort to align instruction with state science standards</c:v>
                </c:pt>
                <c:pt idx="3">
                  <c:v>State standards have been discussed by science teachers in this school</c:v>
                </c:pt>
              </c:strCache>
            </c:strRef>
          </c:cat>
          <c:val>
            <c:numRef>
              <c:f>Sheet1!$B$2:$B$5</c:f>
              <c:numCache>
                <c:formatCode>General</c:formatCode>
                <c:ptCount val="4"/>
                <c:pt idx="0">
                  <c:v>54</c:v>
                </c:pt>
                <c:pt idx="1">
                  <c:v>81</c:v>
                </c:pt>
                <c:pt idx="2">
                  <c:v>82</c:v>
                </c:pt>
                <c:pt idx="3">
                  <c:v>83</c:v>
                </c:pt>
              </c:numCache>
            </c:numRef>
          </c:val>
        </c:ser>
        <c:dLbls>
          <c:showLegendKey val="0"/>
          <c:showVal val="0"/>
          <c:showCatName val="0"/>
          <c:showSerName val="0"/>
          <c:showPercent val="0"/>
          <c:showBubbleSize val="0"/>
        </c:dLbls>
        <c:gapWidth val="150"/>
        <c:axId val="37079680"/>
        <c:axId val="36766080"/>
      </c:barChart>
      <c:catAx>
        <c:axId val="37079680"/>
        <c:scaling>
          <c:orientation val="minMax"/>
        </c:scaling>
        <c:delete val="0"/>
        <c:axPos val="l"/>
        <c:majorTickMark val="out"/>
        <c:minorTickMark val="none"/>
        <c:tickLblPos val="nextTo"/>
        <c:txPr>
          <a:bodyPr/>
          <a:lstStyle/>
          <a:p>
            <a:pPr>
              <a:defRPr sz="1800"/>
            </a:pPr>
            <a:endParaRPr lang="en-US"/>
          </a:p>
        </c:txPr>
        <c:crossAx val="36766080"/>
        <c:crosses val="autoZero"/>
        <c:auto val="1"/>
        <c:lblAlgn val="ctr"/>
        <c:lblOffset val="100"/>
        <c:noMultiLvlLbl val="0"/>
      </c:catAx>
      <c:valAx>
        <c:axId val="36766080"/>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707968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Sheet1!$A$2:$A$7</c:f>
              <c:strCache>
                <c:ptCount val="6"/>
                <c:pt idx="0">
                  <c:v>Public attitudes toward science instruction </c:v>
                </c:pt>
                <c:pt idx="1">
                  <c:v>District/Diocese science PD policies/practices</c:v>
                </c:pt>
                <c:pt idx="2">
                  <c:v>Importance that the school places on science </c:v>
                </c:pt>
                <c:pt idx="3">
                  <c:v>How science instructional resources are managed </c:v>
                </c:pt>
                <c:pt idx="4">
                  <c:v>Time provided for teacher PD in science </c:v>
                </c:pt>
                <c:pt idx="5">
                  <c:v>Conflict between efforts to improve science instruction and other initiatives</c:v>
                </c:pt>
              </c:strCache>
            </c:strRef>
          </c:cat>
          <c:val>
            <c:numRef>
              <c:f>Sheet1!$B$2:$B$7</c:f>
              <c:numCache>
                <c:formatCode>General</c:formatCode>
                <c:ptCount val="6"/>
                <c:pt idx="0">
                  <c:v>11</c:v>
                </c:pt>
                <c:pt idx="1">
                  <c:v>14</c:v>
                </c:pt>
                <c:pt idx="2">
                  <c:v>18</c:v>
                </c:pt>
                <c:pt idx="3">
                  <c:v>22</c:v>
                </c:pt>
                <c:pt idx="4">
                  <c:v>29</c:v>
                </c:pt>
                <c:pt idx="5">
                  <c:v>32</c:v>
                </c:pt>
              </c:numCache>
            </c:numRef>
          </c:val>
        </c:ser>
        <c:dLbls>
          <c:showLegendKey val="0"/>
          <c:showVal val="0"/>
          <c:showCatName val="0"/>
          <c:showSerName val="0"/>
          <c:showPercent val="0"/>
          <c:showBubbleSize val="0"/>
        </c:dLbls>
        <c:gapWidth val="150"/>
        <c:axId val="36866304"/>
        <c:axId val="36880384"/>
      </c:barChart>
      <c:catAx>
        <c:axId val="36866304"/>
        <c:scaling>
          <c:orientation val="minMax"/>
        </c:scaling>
        <c:delete val="0"/>
        <c:axPos val="l"/>
        <c:majorTickMark val="out"/>
        <c:minorTickMark val="none"/>
        <c:tickLblPos val="nextTo"/>
        <c:txPr>
          <a:bodyPr/>
          <a:lstStyle/>
          <a:p>
            <a:pPr>
              <a:defRPr sz="1800"/>
            </a:pPr>
            <a:endParaRPr lang="en-US"/>
          </a:p>
        </c:txPr>
        <c:crossAx val="36880384"/>
        <c:crosses val="autoZero"/>
        <c:auto val="1"/>
        <c:lblAlgn val="ctr"/>
        <c:lblOffset val="100"/>
        <c:noMultiLvlLbl val="0"/>
      </c:catAx>
      <c:valAx>
        <c:axId val="36880384"/>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686630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Sheet1!$A$2:$A$7</c:f>
              <c:strCache>
                <c:ptCount val="6"/>
                <c:pt idx="0">
                  <c:v>Conflict between efforts to improve science instruction and other initiatives</c:v>
                </c:pt>
                <c:pt idx="1">
                  <c:v>Time provided for teacher PD in science </c:v>
                </c:pt>
                <c:pt idx="2">
                  <c:v>District/Diocese science PD policies/practices</c:v>
                </c:pt>
                <c:pt idx="3">
                  <c:v>Public attitudes toward science instruction </c:v>
                </c:pt>
                <c:pt idx="4">
                  <c:v>How science instructional resources are managed </c:v>
                </c:pt>
                <c:pt idx="5">
                  <c:v>Importance that the school places on science </c:v>
                </c:pt>
              </c:strCache>
            </c:strRef>
          </c:cat>
          <c:val>
            <c:numRef>
              <c:f>Sheet1!$B$2:$B$7</c:f>
              <c:numCache>
                <c:formatCode>General</c:formatCode>
                <c:ptCount val="6"/>
                <c:pt idx="0">
                  <c:v>27</c:v>
                </c:pt>
                <c:pt idx="1">
                  <c:v>44</c:v>
                </c:pt>
                <c:pt idx="2">
                  <c:v>52</c:v>
                </c:pt>
                <c:pt idx="3">
                  <c:v>53</c:v>
                </c:pt>
                <c:pt idx="4">
                  <c:v>53</c:v>
                </c:pt>
                <c:pt idx="5">
                  <c:v>60</c:v>
                </c:pt>
              </c:numCache>
            </c:numRef>
          </c:val>
        </c:ser>
        <c:dLbls>
          <c:showLegendKey val="0"/>
          <c:showVal val="0"/>
          <c:showCatName val="0"/>
          <c:showSerName val="0"/>
          <c:showPercent val="0"/>
          <c:showBubbleSize val="0"/>
        </c:dLbls>
        <c:gapWidth val="150"/>
        <c:axId val="37095296"/>
        <c:axId val="37096832"/>
      </c:barChart>
      <c:catAx>
        <c:axId val="37095296"/>
        <c:scaling>
          <c:orientation val="minMax"/>
        </c:scaling>
        <c:delete val="0"/>
        <c:axPos val="l"/>
        <c:majorTickMark val="out"/>
        <c:minorTickMark val="none"/>
        <c:tickLblPos val="nextTo"/>
        <c:txPr>
          <a:bodyPr/>
          <a:lstStyle/>
          <a:p>
            <a:pPr>
              <a:defRPr sz="1800"/>
            </a:pPr>
            <a:endParaRPr lang="en-US"/>
          </a:p>
        </c:txPr>
        <c:crossAx val="37096832"/>
        <c:crosses val="autoZero"/>
        <c:auto val="1"/>
        <c:lblAlgn val="ctr"/>
        <c:lblOffset val="100"/>
        <c:noMultiLvlLbl val="0"/>
      </c:catAx>
      <c:valAx>
        <c:axId val="37096832"/>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709529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Sheet1!$A$2:$A$9</c:f>
              <c:strCache>
                <c:ptCount val="8"/>
                <c:pt idx="0">
                  <c:v>Inadequate supply of science textbooks/modules</c:v>
                </c:pt>
                <c:pt idx="1">
                  <c:v>Low student reading abilities</c:v>
                </c:pt>
                <c:pt idx="2">
                  <c:v>Lack of opportunities for science teachers to share ideas</c:v>
                </c:pt>
                <c:pt idx="3">
                  <c:v>Inadequate materials for individualizing science instruction</c:v>
                </c:pt>
                <c:pt idx="4">
                  <c:v>Inadequate science-related PD opportunities</c:v>
                </c:pt>
                <c:pt idx="5">
                  <c:v>Lack of science facilities</c:v>
                </c:pt>
                <c:pt idx="6">
                  <c:v>Insufficient time to teach science</c:v>
                </c:pt>
                <c:pt idx="7">
                  <c:v>Inadequate funds for purchasing science equipment/supplies</c:v>
                </c:pt>
              </c:strCache>
            </c:strRef>
          </c:cat>
          <c:val>
            <c:numRef>
              <c:f>Sheet1!$B$2:$B$9</c:f>
              <c:numCache>
                <c:formatCode>General</c:formatCode>
                <c:ptCount val="8"/>
                <c:pt idx="0">
                  <c:v>14</c:v>
                </c:pt>
                <c:pt idx="1">
                  <c:v>16</c:v>
                </c:pt>
                <c:pt idx="2">
                  <c:v>20</c:v>
                </c:pt>
                <c:pt idx="3">
                  <c:v>21</c:v>
                </c:pt>
                <c:pt idx="4">
                  <c:v>23</c:v>
                </c:pt>
                <c:pt idx="5">
                  <c:v>27</c:v>
                </c:pt>
                <c:pt idx="6">
                  <c:v>27</c:v>
                </c:pt>
                <c:pt idx="7">
                  <c:v>30</c:v>
                </c:pt>
              </c:numCache>
            </c:numRef>
          </c:val>
        </c:ser>
        <c:dLbls>
          <c:showLegendKey val="0"/>
          <c:showVal val="0"/>
          <c:showCatName val="0"/>
          <c:showSerName val="0"/>
          <c:showPercent val="0"/>
          <c:showBubbleSize val="0"/>
        </c:dLbls>
        <c:gapWidth val="150"/>
        <c:axId val="36945920"/>
        <c:axId val="36947456"/>
      </c:barChart>
      <c:catAx>
        <c:axId val="36945920"/>
        <c:scaling>
          <c:orientation val="minMax"/>
        </c:scaling>
        <c:delete val="0"/>
        <c:axPos val="l"/>
        <c:majorTickMark val="out"/>
        <c:minorTickMark val="none"/>
        <c:tickLblPos val="nextTo"/>
        <c:txPr>
          <a:bodyPr/>
          <a:lstStyle/>
          <a:p>
            <a:pPr>
              <a:defRPr sz="1400"/>
            </a:pPr>
            <a:endParaRPr lang="en-US"/>
          </a:p>
        </c:txPr>
        <c:crossAx val="36947456"/>
        <c:crosses val="autoZero"/>
        <c:auto val="1"/>
        <c:lblAlgn val="ctr"/>
        <c:lblOffset val="100"/>
        <c:noMultiLvlLbl val="0"/>
      </c:catAx>
      <c:valAx>
        <c:axId val="36947456"/>
        <c:scaling>
          <c:orientation val="minMax"/>
          <c:max val="100"/>
        </c:scaling>
        <c:delete val="0"/>
        <c:axPos val="b"/>
        <c:title>
          <c:tx>
            <c:rich>
              <a:bodyPr/>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694592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Sheet1!$A$2:$A$10</c:f>
              <c:strCache>
                <c:ptCount val="9"/>
                <c:pt idx="0">
                  <c:v>Community resistance to “controversial” issues </c:v>
                </c:pt>
                <c:pt idx="1">
                  <c:v>Lack of teacher interest in science</c:v>
                </c:pt>
                <c:pt idx="2">
                  <c:v>Low student interest in science</c:v>
                </c:pt>
                <c:pt idx="3">
                  <c:v>High student absenteeism</c:v>
                </c:pt>
                <c:pt idx="4">
                  <c:v>Class interruptions </c:v>
                </c:pt>
                <c:pt idx="5">
                  <c:v>Inappropriate student behavior</c:v>
                </c:pt>
                <c:pt idx="6">
                  <c:v>Lack of parental support for science education</c:v>
                </c:pt>
                <c:pt idx="7">
                  <c:v>Inadequate teacher preparation to teach science</c:v>
                </c:pt>
                <c:pt idx="8">
                  <c:v>Large class sizes</c:v>
                </c:pt>
              </c:strCache>
            </c:strRef>
          </c:cat>
          <c:val>
            <c:numRef>
              <c:f>Sheet1!$B$2:$B$10</c:f>
              <c:numCache>
                <c:formatCode>General</c:formatCode>
                <c:ptCount val="9"/>
                <c:pt idx="0">
                  <c:v>3</c:v>
                </c:pt>
                <c:pt idx="1">
                  <c:v>4</c:v>
                </c:pt>
                <c:pt idx="2">
                  <c:v>5</c:v>
                </c:pt>
                <c:pt idx="3">
                  <c:v>8</c:v>
                </c:pt>
                <c:pt idx="4">
                  <c:v>8</c:v>
                </c:pt>
                <c:pt idx="5">
                  <c:v>9</c:v>
                </c:pt>
                <c:pt idx="6">
                  <c:v>10</c:v>
                </c:pt>
                <c:pt idx="7">
                  <c:v>11</c:v>
                </c:pt>
                <c:pt idx="8">
                  <c:v>13</c:v>
                </c:pt>
              </c:numCache>
            </c:numRef>
          </c:val>
        </c:ser>
        <c:dLbls>
          <c:showLegendKey val="0"/>
          <c:showVal val="0"/>
          <c:showCatName val="0"/>
          <c:showSerName val="0"/>
          <c:showPercent val="0"/>
          <c:showBubbleSize val="0"/>
        </c:dLbls>
        <c:gapWidth val="150"/>
        <c:axId val="37166464"/>
        <c:axId val="37196928"/>
      </c:barChart>
      <c:catAx>
        <c:axId val="37166464"/>
        <c:scaling>
          <c:orientation val="minMax"/>
        </c:scaling>
        <c:delete val="0"/>
        <c:axPos val="l"/>
        <c:majorTickMark val="out"/>
        <c:minorTickMark val="none"/>
        <c:tickLblPos val="nextTo"/>
        <c:txPr>
          <a:bodyPr/>
          <a:lstStyle/>
          <a:p>
            <a:pPr>
              <a:defRPr sz="1400"/>
            </a:pPr>
            <a:endParaRPr lang="en-US"/>
          </a:p>
        </c:txPr>
        <c:crossAx val="37196928"/>
        <c:crosses val="autoZero"/>
        <c:auto val="1"/>
        <c:lblAlgn val="ctr"/>
        <c:lblOffset val="100"/>
        <c:noMultiLvlLbl val="0"/>
      </c:catAx>
      <c:valAx>
        <c:axId val="37196928"/>
        <c:scaling>
          <c:orientation val="minMax"/>
          <c:max val="100"/>
        </c:scaling>
        <c:delete val="0"/>
        <c:axPos val="b"/>
        <c:title>
          <c:tx>
            <c:rich>
              <a:bodyPr/>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716646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Sheet1!$A$2:$A$9</c:f>
              <c:strCache>
                <c:ptCount val="8"/>
                <c:pt idx="0">
                  <c:v>Large class sizes</c:v>
                </c:pt>
                <c:pt idx="1">
                  <c:v>Lack of opportunities for science teachers to share ideas</c:v>
                </c:pt>
                <c:pt idx="2">
                  <c:v>Insufficient time to teach science</c:v>
                </c:pt>
                <c:pt idx="3">
                  <c:v>Low student reading abilities</c:v>
                </c:pt>
                <c:pt idx="4">
                  <c:v>Inadequate materials for individualizing science instruction</c:v>
                </c:pt>
                <c:pt idx="5">
                  <c:v>Inadequate science-related PD opportunities</c:v>
                </c:pt>
                <c:pt idx="6">
                  <c:v>Lack of science facilities</c:v>
                </c:pt>
                <c:pt idx="7">
                  <c:v>Inadequate funds for purchasing science equipment/supplies</c:v>
                </c:pt>
              </c:strCache>
            </c:strRef>
          </c:cat>
          <c:val>
            <c:numRef>
              <c:f>Sheet1!$B$2:$B$9</c:f>
              <c:numCache>
                <c:formatCode>General</c:formatCode>
                <c:ptCount val="8"/>
                <c:pt idx="0">
                  <c:v>15</c:v>
                </c:pt>
                <c:pt idx="1">
                  <c:v>16</c:v>
                </c:pt>
                <c:pt idx="2">
                  <c:v>17</c:v>
                </c:pt>
                <c:pt idx="3">
                  <c:v>19</c:v>
                </c:pt>
                <c:pt idx="4">
                  <c:v>20</c:v>
                </c:pt>
                <c:pt idx="5">
                  <c:v>20</c:v>
                </c:pt>
                <c:pt idx="6">
                  <c:v>30</c:v>
                </c:pt>
                <c:pt idx="7">
                  <c:v>32</c:v>
                </c:pt>
              </c:numCache>
            </c:numRef>
          </c:val>
        </c:ser>
        <c:dLbls>
          <c:showLegendKey val="0"/>
          <c:showVal val="0"/>
          <c:showCatName val="0"/>
          <c:showSerName val="0"/>
          <c:showPercent val="0"/>
          <c:showBubbleSize val="0"/>
        </c:dLbls>
        <c:gapWidth val="150"/>
        <c:axId val="65302528"/>
        <c:axId val="65304064"/>
      </c:barChart>
      <c:catAx>
        <c:axId val="65302528"/>
        <c:scaling>
          <c:orientation val="minMax"/>
        </c:scaling>
        <c:delete val="0"/>
        <c:axPos val="l"/>
        <c:majorTickMark val="out"/>
        <c:minorTickMark val="none"/>
        <c:tickLblPos val="nextTo"/>
        <c:txPr>
          <a:bodyPr/>
          <a:lstStyle/>
          <a:p>
            <a:pPr>
              <a:defRPr sz="1400"/>
            </a:pPr>
            <a:endParaRPr lang="en-US"/>
          </a:p>
        </c:txPr>
        <c:crossAx val="65304064"/>
        <c:crosses val="autoZero"/>
        <c:auto val="1"/>
        <c:lblAlgn val="ctr"/>
        <c:lblOffset val="100"/>
        <c:noMultiLvlLbl val="0"/>
      </c:catAx>
      <c:valAx>
        <c:axId val="65304064"/>
        <c:scaling>
          <c:orientation val="minMax"/>
          <c:max val="100"/>
        </c:scaling>
        <c:delete val="0"/>
        <c:axPos val="b"/>
        <c:title>
          <c:tx>
            <c:rich>
              <a:bodyPr/>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6530252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Sheet1!$A$2:$A$10</c:f>
              <c:strCache>
                <c:ptCount val="9"/>
                <c:pt idx="0">
                  <c:v>Lack of teacher interest in science</c:v>
                </c:pt>
                <c:pt idx="1">
                  <c:v>Community resistance to “controversial” issues</c:v>
                </c:pt>
                <c:pt idx="2">
                  <c:v>Inadequate teacher preparation to teach science</c:v>
                </c:pt>
                <c:pt idx="3">
                  <c:v>Class interruptions </c:v>
                </c:pt>
                <c:pt idx="4">
                  <c:v>Low student interest in science</c:v>
                </c:pt>
                <c:pt idx="5">
                  <c:v>High student absenteeism</c:v>
                </c:pt>
                <c:pt idx="6">
                  <c:v>Inadequate supply of science textbooks/modules</c:v>
                </c:pt>
                <c:pt idx="7">
                  <c:v>Lack of parental support for science education</c:v>
                </c:pt>
                <c:pt idx="8">
                  <c:v>Inappropriate student behavior</c:v>
                </c:pt>
              </c:strCache>
            </c:strRef>
          </c:cat>
          <c:val>
            <c:numRef>
              <c:f>Sheet1!$B$2:$B$10</c:f>
              <c:numCache>
                <c:formatCode>General</c:formatCode>
                <c:ptCount val="9"/>
                <c:pt idx="0">
                  <c:v>3</c:v>
                </c:pt>
                <c:pt idx="1">
                  <c:v>6</c:v>
                </c:pt>
                <c:pt idx="2">
                  <c:v>9</c:v>
                </c:pt>
                <c:pt idx="3">
                  <c:v>10</c:v>
                </c:pt>
                <c:pt idx="4">
                  <c:v>11</c:v>
                </c:pt>
                <c:pt idx="5">
                  <c:v>13</c:v>
                </c:pt>
                <c:pt idx="6">
                  <c:v>13</c:v>
                </c:pt>
                <c:pt idx="7">
                  <c:v>14</c:v>
                </c:pt>
                <c:pt idx="8">
                  <c:v>15</c:v>
                </c:pt>
              </c:numCache>
            </c:numRef>
          </c:val>
        </c:ser>
        <c:dLbls>
          <c:showLegendKey val="0"/>
          <c:showVal val="0"/>
          <c:showCatName val="0"/>
          <c:showSerName val="0"/>
          <c:showPercent val="0"/>
          <c:showBubbleSize val="0"/>
        </c:dLbls>
        <c:gapWidth val="150"/>
        <c:axId val="65326464"/>
        <c:axId val="37516416"/>
      </c:barChart>
      <c:catAx>
        <c:axId val="65326464"/>
        <c:scaling>
          <c:orientation val="minMax"/>
        </c:scaling>
        <c:delete val="0"/>
        <c:axPos val="l"/>
        <c:majorTickMark val="out"/>
        <c:minorTickMark val="none"/>
        <c:tickLblPos val="nextTo"/>
        <c:txPr>
          <a:bodyPr/>
          <a:lstStyle/>
          <a:p>
            <a:pPr>
              <a:defRPr sz="1400"/>
            </a:pPr>
            <a:endParaRPr lang="en-US"/>
          </a:p>
        </c:txPr>
        <c:crossAx val="37516416"/>
        <c:crosses val="autoZero"/>
        <c:auto val="1"/>
        <c:lblAlgn val="ctr"/>
        <c:lblOffset val="100"/>
        <c:noMultiLvlLbl val="0"/>
      </c:catAx>
      <c:valAx>
        <c:axId val="37516416"/>
        <c:scaling>
          <c:orientation val="minMax"/>
          <c:max val="100"/>
        </c:scaling>
        <c:delete val="0"/>
        <c:axPos val="b"/>
        <c:title>
          <c:tx>
            <c:rich>
              <a:bodyPr/>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6532646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Sheet1!$A$2:$A$9</c:f>
              <c:strCache>
                <c:ptCount val="8"/>
                <c:pt idx="0">
                  <c:v>Inadequate supply of science textbooks/modules</c:v>
                </c:pt>
                <c:pt idx="1">
                  <c:v>Lack of opportunities for science teachers to share ideas</c:v>
                </c:pt>
                <c:pt idx="2">
                  <c:v>Inadequate science-related PD opportunities</c:v>
                </c:pt>
                <c:pt idx="3">
                  <c:v>Large class sizes</c:v>
                </c:pt>
                <c:pt idx="4">
                  <c:v>Inadequate materials for individualizing science instruction</c:v>
                </c:pt>
                <c:pt idx="5">
                  <c:v>Low student reading abilities</c:v>
                </c:pt>
                <c:pt idx="6">
                  <c:v>Lack of science facilities</c:v>
                </c:pt>
                <c:pt idx="7">
                  <c:v>Inadequate funds for purchasing science equipment/supplies</c:v>
                </c:pt>
              </c:strCache>
            </c:strRef>
          </c:cat>
          <c:val>
            <c:numRef>
              <c:f>Sheet1!$B$2:$B$9</c:f>
              <c:numCache>
                <c:formatCode>General</c:formatCode>
                <c:ptCount val="8"/>
                <c:pt idx="0">
                  <c:v>13</c:v>
                </c:pt>
                <c:pt idx="1">
                  <c:v>13</c:v>
                </c:pt>
                <c:pt idx="2">
                  <c:v>14</c:v>
                </c:pt>
                <c:pt idx="3">
                  <c:v>16</c:v>
                </c:pt>
                <c:pt idx="4">
                  <c:v>17</c:v>
                </c:pt>
                <c:pt idx="5">
                  <c:v>19</c:v>
                </c:pt>
                <c:pt idx="6">
                  <c:v>19</c:v>
                </c:pt>
                <c:pt idx="7">
                  <c:v>28</c:v>
                </c:pt>
              </c:numCache>
            </c:numRef>
          </c:val>
        </c:ser>
        <c:dLbls>
          <c:showLegendKey val="0"/>
          <c:showVal val="0"/>
          <c:showCatName val="0"/>
          <c:showSerName val="0"/>
          <c:showPercent val="0"/>
          <c:showBubbleSize val="0"/>
        </c:dLbls>
        <c:gapWidth val="150"/>
        <c:axId val="37538816"/>
        <c:axId val="98136832"/>
      </c:barChart>
      <c:catAx>
        <c:axId val="37538816"/>
        <c:scaling>
          <c:orientation val="minMax"/>
        </c:scaling>
        <c:delete val="0"/>
        <c:axPos val="l"/>
        <c:majorTickMark val="out"/>
        <c:minorTickMark val="none"/>
        <c:tickLblPos val="nextTo"/>
        <c:txPr>
          <a:bodyPr/>
          <a:lstStyle/>
          <a:p>
            <a:pPr>
              <a:defRPr sz="1400"/>
            </a:pPr>
            <a:endParaRPr lang="en-US"/>
          </a:p>
        </c:txPr>
        <c:crossAx val="98136832"/>
        <c:crosses val="autoZero"/>
        <c:auto val="1"/>
        <c:lblAlgn val="ctr"/>
        <c:lblOffset val="100"/>
        <c:noMultiLvlLbl val="0"/>
      </c:catAx>
      <c:valAx>
        <c:axId val="98136832"/>
        <c:scaling>
          <c:orientation val="minMax"/>
          <c:max val="100"/>
        </c:scaling>
        <c:delete val="0"/>
        <c:axPos val="b"/>
        <c:title>
          <c:tx>
            <c:rich>
              <a:bodyPr/>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753881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1 Year</c:v>
                </c:pt>
              </c:strCache>
            </c:strRef>
          </c:tx>
          <c:invertIfNegative val="0"/>
          <c:dLbls>
            <c:showLegendKey val="0"/>
            <c:showVal val="1"/>
            <c:showCatName val="0"/>
            <c:showSerName val="0"/>
            <c:showPercent val="0"/>
            <c:showBubbleSize val="0"/>
            <c:showLeaderLines val="0"/>
          </c:dLbls>
          <c:cat>
            <c:strRef>
              <c:f>Sheet1!$A$2:$A$3</c:f>
              <c:strCache>
                <c:ptCount val="2"/>
                <c:pt idx="0">
                  <c:v>Graduation Requirement</c:v>
                </c:pt>
                <c:pt idx="1">
                  <c:v>State University Entrance Requirement</c:v>
                </c:pt>
              </c:strCache>
            </c:strRef>
          </c:cat>
          <c:val>
            <c:numRef>
              <c:f>Sheet1!$B$2:$B$3</c:f>
              <c:numCache>
                <c:formatCode>General</c:formatCode>
                <c:ptCount val="2"/>
                <c:pt idx="0">
                  <c:v>1</c:v>
                </c:pt>
                <c:pt idx="1">
                  <c:v>0</c:v>
                </c:pt>
              </c:numCache>
            </c:numRef>
          </c:val>
        </c:ser>
        <c:ser>
          <c:idx val="1"/>
          <c:order val="1"/>
          <c:tx>
            <c:strRef>
              <c:f>Sheet1!$C$1</c:f>
              <c:strCache>
                <c:ptCount val="1"/>
                <c:pt idx="0">
                  <c:v>2 Years</c:v>
                </c:pt>
              </c:strCache>
            </c:strRef>
          </c:tx>
          <c:invertIfNegative val="0"/>
          <c:dLbls>
            <c:showLegendKey val="0"/>
            <c:showVal val="1"/>
            <c:showCatName val="0"/>
            <c:showSerName val="0"/>
            <c:showPercent val="0"/>
            <c:showBubbleSize val="0"/>
            <c:showLeaderLines val="0"/>
          </c:dLbls>
          <c:cat>
            <c:strRef>
              <c:f>Sheet1!$A$2:$A$3</c:f>
              <c:strCache>
                <c:ptCount val="2"/>
                <c:pt idx="0">
                  <c:v>Graduation Requirement</c:v>
                </c:pt>
                <c:pt idx="1">
                  <c:v>State University Entrance Requirement</c:v>
                </c:pt>
              </c:strCache>
            </c:strRef>
          </c:cat>
          <c:val>
            <c:numRef>
              <c:f>Sheet1!$C$2:$C$3</c:f>
              <c:numCache>
                <c:formatCode>General</c:formatCode>
                <c:ptCount val="2"/>
                <c:pt idx="0">
                  <c:v>14</c:v>
                </c:pt>
                <c:pt idx="1">
                  <c:v>23</c:v>
                </c:pt>
              </c:numCache>
            </c:numRef>
          </c:val>
        </c:ser>
        <c:ser>
          <c:idx val="2"/>
          <c:order val="2"/>
          <c:tx>
            <c:strRef>
              <c:f>Sheet1!$D$1</c:f>
              <c:strCache>
                <c:ptCount val="1"/>
                <c:pt idx="0">
                  <c:v>3 Years</c:v>
                </c:pt>
              </c:strCache>
            </c:strRef>
          </c:tx>
          <c:invertIfNegative val="0"/>
          <c:dLbls>
            <c:showLegendKey val="0"/>
            <c:showVal val="1"/>
            <c:showCatName val="0"/>
            <c:showSerName val="0"/>
            <c:showPercent val="0"/>
            <c:showBubbleSize val="0"/>
            <c:showLeaderLines val="0"/>
          </c:dLbls>
          <c:cat>
            <c:strRef>
              <c:f>Sheet1!$A$2:$A$3</c:f>
              <c:strCache>
                <c:ptCount val="2"/>
                <c:pt idx="0">
                  <c:v>Graduation Requirement</c:v>
                </c:pt>
                <c:pt idx="1">
                  <c:v>State University Entrance Requirement</c:v>
                </c:pt>
              </c:strCache>
            </c:strRef>
          </c:cat>
          <c:val>
            <c:numRef>
              <c:f>Sheet1!$D$2:$D$3</c:f>
              <c:numCache>
                <c:formatCode>General</c:formatCode>
                <c:ptCount val="2"/>
                <c:pt idx="0">
                  <c:v>64</c:v>
                </c:pt>
                <c:pt idx="1">
                  <c:v>73</c:v>
                </c:pt>
              </c:numCache>
            </c:numRef>
          </c:val>
        </c:ser>
        <c:ser>
          <c:idx val="3"/>
          <c:order val="3"/>
          <c:tx>
            <c:strRef>
              <c:f>Sheet1!$E$1</c:f>
              <c:strCache>
                <c:ptCount val="1"/>
                <c:pt idx="0">
                  <c:v>4 Years</c:v>
                </c:pt>
              </c:strCache>
            </c:strRef>
          </c:tx>
          <c:invertIfNegative val="0"/>
          <c:dLbls>
            <c:showLegendKey val="0"/>
            <c:showVal val="1"/>
            <c:showCatName val="0"/>
            <c:showSerName val="0"/>
            <c:showPercent val="0"/>
            <c:showBubbleSize val="0"/>
            <c:showLeaderLines val="0"/>
          </c:dLbls>
          <c:cat>
            <c:strRef>
              <c:f>Sheet1!$A$2:$A$3</c:f>
              <c:strCache>
                <c:ptCount val="2"/>
                <c:pt idx="0">
                  <c:v>Graduation Requirement</c:v>
                </c:pt>
                <c:pt idx="1">
                  <c:v>State University Entrance Requirement</c:v>
                </c:pt>
              </c:strCache>
            </c:strRef>
          </c:cat>
          <c:val>
            <c:numRef>
              <c:f>Sheet1!$E$2:$E$3</c:f>
              <c:numCache>
                <c:formatCode>General</c:formatCode>
                <c:ptCount val="2"/>
                <c:pt idx="0">
                  <c:v>21</c:v>
                </c:pt>
                <c:pt idx="1">
                  <c:v>4</c:v>
                </c:pt>
              </c:numCache>
            </c:numRef>
          </c:val>
        </c:ser>
        <c:dLbls>
          <c:showLegendKey val="0"/>
          <c:showVal val="0"/>
          <c:showCatName val="0"/>
          <c:showSerName val="0"/>
          <c:showPercent val="0"/>
          <c:showBubbleSize val="0"/>
        </c:dLbls>
        <c:gapWidth val="150"/>
        <c:axId val="33597696"/>
        <c:axId val="33607680"/>
      </c:barChart>
      <c:catAx>
        <c:axId val="33597696"/>
        <c:scaling>
          <c:orientation val="minMax"/>
        </c:scaling>
        <c:delete val="0"/>
        <c:axPos val="b"/>
        <c:majorTickMark val="out"/>
        <c:minorTickMark val="none"/>
        <c:tickLblPos val="nextTo"/>
        <c:txPr>
          <a:bodyPr/>
          <a:lstStyle/>
          <a:p>
            <a:pPr>
              <a:defRPr sz="1800"/>
            </a:pPr>
            <a:endParaRPr lang="en-US"/>
          </a:p>
        </c:txPr>
        <c:crossAx val="33607680"/>
        <c:crosses val="autoZero"/>
        <c:auto val="1"/>
        <c:lblAlgn val="ctr"/>
        <c:lblOffset val="100"/>
        <c:noMultiLvlLbl val="0"/>
      </c:catAx>
      <c:valAx>
        <c:axId val="33607680"/>
        <c:scaling>
          <c:orientation val="minMax"/>
        </c:scaling>
        <c:delete val="0"/>
        <c:axPos val="l"/>
        <c:title>
          <c:tx>
            <c:rich>
              <a:bodyPr rot="-5400000" vert="horz"/>
              <a:lstStyle/>
              <a:p>
                <a:pPr>
                  <a:defRPr/>
                </a:pPr>
                <a:r>
                  <a:rPr lang="en-US" dirty="0" smtClean="0"/>
                  <a:t>Percent of High Schools</a:t>
                </a:r>
                <a:endParaRPr lang="en-US" dirty="0"/>
              </a:p>
            </c:rich>
          </c:tx>
          <c:layout/>
          <c:overlay val="0"/>
        </c:title>
        <c:numFmt formatCode="General" sourceLinked="1"/>
        <c:majorTickMark val="out"/>
        <c:minorTickMark val="none"/>
        <c:tickLblPos val="nextTo"/>
        <c:crossAx val="33597696"/>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Sheet1!$A$2:$A$10</c:f>
              <c:strCache>
                <c:ptCount val="9"/>
                <c:pt idx="0">
                  <c:v>Community resistance to “controversial” issues</c:v>
                </c:pt>
                <c:pt idx="1">
                  <c:v>Lack of teacher interest in science</c:v>
                </c:pt>
                <c:pt idx="2">
                  <c:v>Inadequate teacher preparation to teach science</c:v>
                </c:pt>
                <c:pt idx="3">
                  <c:v>Inappropriate student behavior</c:v>
                </c:pt>
                <c:pt idx="4">
                  <c:v>Lack of parental support for science education</c:v>
                </c:pt>
                <c:pt idx="5">
                  <c:v>Insufficient time to teach science</c:v>
                </c:pt>
                <c:pt idx="6">
                  <c:v>Class interruptions </c:v>
                </c:pt>
                <c:pt idx="7">
                  <c:v>Low student interest in science</c:v>
                </c:pt>
                <c:pt idx="8">
                  <c:v>High student absenteeism</c:v>
                </c:pt>
              </c:strCache>
            </c:strRef>
          </c:cat>
          <c:val>
            <c:numRef>
              <c:f>Sheet1!$B$2:$B$10</c:f>
              <c:numCache>
                <c:formatCode>General</c:formatCode>
                <c:ptCount val="9"/>
                <c:pt idx="0">
                  <c:v>2</c:v>
                </c:pt>
                <c:pt idx="1">
                  <c:v>2</c:v>
                </c:pt>
                <c:pt idx="2">
                  <c:v>3</c:v>
                </c:pt>
                <c:pt idx="3">
                  <c:v>8</c:v>
                </c:pt>
                <c:pt idx="4">
                  <c:v>9</c:v>
                </c:pt>
                <c:pt idx="5">
                  <c:v>10</c:v>
                </c:pt>
                <c:pt idx="6">
                  <c:v>11</c:v>
                </c:pt>
                <c:pt idx="7">
                  <c:v>13</c:v>
                </c:pt>
                <c:pt idx="8">
                  <c:v>13</c:v>
                </c:pt>
              </c:numCache>
            </c:numRef>
          </c:val>
        </c:ser>
        <c:dLbls>
          <c:showLegendKey val="0"/>
          <c:showVal val="0"/>
          <c:showCatName val="0"/>
          <c:showSerName val="0"/>
          <c:showPercent val="0"/>
          <c:showBubbleSize val="0"/>
        </c:dLbls>
        <c:gapWidth val="150"/>
        <c:axId val="89344640"/>
        <c:axId val="89358720"/>
      </c:barChart>
      <c:catAx>
        <c:axId val="89344640"/>
        <c:scaling>
          <c:orientation val="minMax"/>
        </c:scaling>
        <c:delete val="0"/>
        <c:axPos val="l"/>
        <c:majorTickMark val="out"/>
        <c:minorTickMark val="none"/>
        <c:tickLblPos val="nextTo"/>
        <c:txPr>
          <a:bodyPr/>
          <a:lstStyle/>
          <a:p>
            <a:pPr>
              <a:defRPr sz="1400"/>
            </a:pPr>
            <a:endParaRPr lang="en-US"/>
          </a:p>
        </c:txPr>
        <c:crossAx val="89358720"/>
        <c:crosses val="autoZero"/>
        <c:auto val="1"/>
        <c:lblAlgn val="ctr"/>
        <c:lblOffset val="100"/>
        <c:noMultiLvlLbl val="0"/>
      </c:catAx>
      <c:valAx>
        <c:axId val="89358720"/>
        <c:scaling>
          <c:orientation val="minMax"/>
          <c:max val="100"/>
        </c:scaling>
        <c:delete val="0"/>
        <c:axPos val="b"/>
        <c:title>
          <c:tx>
            <c:rich>
              <a:bodyPr/>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8934464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Sheet1!$A$2:$A$8</c:f>
              <c:strCache>
                <c:ptCount val="7"/>
                <c:pt idx="0">
                  <c:v>Lack of access to the Internet</c:v>
                </c:pt>
                <c:pt idx="1">
                  <c:v>Unreliability of the Internet connection</c:v>
                </c:pt>
                <c:pt idx="2">
                  <c:v>Slow speed of the Internet connection </c:v>
                </c:pt>
                <c:pt idx="3">
                  <c:v>Lack of availability of technology support </c:v>
                </c:pt>
                <c:pt idx="4">
                  <c:v>Old age of computers </c:v>
                </c:pt>
                <c:pt idx="5">
                  <c:v>Lack of access to computers </c:v>
                </c:pt>
                <c:pt idx="6">
                  <c:v>Lack of availability of appropriate computer software</c:v>
                </c:pt>
              </c:strCache>
            </c:strRef>
          </c:cat>
          <c:val>
            <c:numRef>
              <c:f>Sheet1!$B$2:$B$8</c:f>
              <c:numCache>
                <c:formatCode>General</c:formatCode>
                <c:ptCount val="7"/>
                <c:pt idx="0">
                  <c:v>5</c:v>
                </c:pt>
                <c:pt idx="1">
                  <c:v>6</c:v>
                </c:pt>
                <c:pt idx="2">
                  <c:v>7</c:v>
                </c:pt>
                <c:pt idx="3">
                  <c:v>9</c:v>
                </c:pt>
                <c:pt idx="4">
                  <c:v>11</c:v>
                </c:pt>
                <c:pt idx="5">
                  <c:v>12</c:v>
                </c:pt>
                <c:pt idx="6">
                  <c:v>12</c:v>
                </c:pt>
              </c:numCache>
            </c:numRef>
          </c:val>
        </c:ser>
        <c:dLbls>
          <c:showLegendKey val="0"/>
          <c:showVal val="0"/>
          <c:showCatName val="0"/>
          <c:showSerName val="0"/>
          <c:showPercent val="0"/>
          <c:showBubbleSize val="0"/>
        </c:dLbls>
        <c:gapWidth val="150"/>
        <c:axId val="100688256"/>
        <c:axId val="100689792"/>
      </c:barChart>
      <c:catAx>
        <c:axId val="100688256"/>
        <c:scaling>
          <c:orientation val="minMax"/>
        </c:scaling>
        <c:delete val="0"/>
        <c:axPos val="l"/>
        <c:majorTickMark val="out"/>
        <c:minorTickMark val="none"/>
        <c:tickLblPos val="nextTo"/>
        <c:crossAx val="100689792"/>
        <c:crosses val="autoZero"/>
        <c:auto val="1"/>
        <c:lblAlgn val="ctr"/>
        <c:lblOffset val="100"/>
        <c:noMultiLvlLbl val="0"/>
      </c:catAx>
      <c:valAx>
        <c:axId val="100689792"/>
        <c:scaling>
          <c:orientation val="minMax"/>
          <c:max val="100"/>
        </c:scaling>
        <c:delete val="0"/>
        <c:axPos val="b"/>
        <c:title>
          <c:tx>
            <c:rich>
              <a:bodyPr rot="0" vert="horz"/>
              <a:lstStyle/>
              <a:p>
                <a:pPr>
                  <a:defRPr/>
                </a:pPr>
                <a:r>
                  <a:rPr lang="en-US" sz="1800" dirty="0"/>
                  <a:t>Percent of Classes</a:t>
                </a:r>
              </a:p>
            </c:rich>
          </c:tx>
          <c:layout/>
          <c:overlay val="0"/>
        </c:title>
        <c:numFmt formatCode="General" sourceLinked="1"/>
        <c:majorTickMark val="out"/>
        <c:minorTickMark val="none"/>
        <c:tickLblPos val="nextTo"/>
        <c:txPr>
          <a:bodyPr/>
          <a:lstStyle/>
          <a:p>
            <a:pPr>
              <a:defRPr sz="1800"/>
            </a:pPr>
            <a:endParaRPr lang="en-US"/>
          </a:p>
        </c:txPr>
        <c:crossAx val="100688256"/>
        <c:crosses val="autoZero"/>
        <c:crossBetween val="between"/>
        <c:majorUnit val="20"/>
      </c:valAx>
    </c:plotArea>
    <c:plotVisOnly val="1"/>
    <c:dispBlanksAs val="gap"/>
    <c:showDLblsOverMax val="0"/>
  </c:chart>
  <c:txPr>
    <a:bodyPr/>
    <a:lstStyle/>
    <a:p>
      <a:pPr>
        <a:defRPr sz="16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Sheet1!$A$2:$A$8</c:f>
              <c:strCache>
                <c:ptCount val="7"/>
                <c:pt idx="0">
                  <c:v>Unreliability of the Internet connection</c:v>
                </c:pt>
                <c:pt idx="1">
                  <c:v>Lack of access to the Internet</c:v>
                </c:pt>
                <c:pt idx="2">
                  <c:v>Lack of availability of technology support </c:v>
                </c:pt>
                <c:pt idx="3">
                  <c:v>Slow speed of the Internet connection </c:v>
                </c:pt>
                <c:pt idx="4">
                  <c:v>Lack of availability of appropriate computer software</c:v>
                </c:pt>
                <c:pt idx="5">
                  <c:v>Lack of access to computers </c:v>
                </c:pt>
                <c:pt idx="6">
                  <c:v>Old age of computers </c:v>
                </c:pt>
              </c:strCache>
            </c:strRef>
          </c:cat>
          <c:val>
            <c:numRef>
              <c:f>Sheet1!$B$2:$B$8</c:f>
              <c:numCache>
                <c:formatCode>General</c:formatCode>
                <c:ptCount val="7"/>
                <c:pt idx="0">
                  <c:v>9</c:v>
                </c:pt>
                <c:pt idx="1">
                  <c:v>11</c:v>
                </c:pt>
                <c:pt idx="2">
                  <c:v>14</c:v>
                </c:pt>
                <c:pt idx="3">
                  <c:v>15</c:v>
                </c:pt>
                <c:pt idx="4">
                  <c:v>15</c:v>
                </c:pt>
                <c:pt idx="5">
                  <c:v>21</c:v>
                </c:pt>
                <c:pt idx="6">
                  <c:v>25</c:v>
                </c:pt>
              </c:numCache>
            </c:numRef>
          </c:val>
        </c:ser>
        <c:dLbls>
          <c:showLegendKey val="0"/>
          <c:showVal val="0"/>
          <c:showCatName val="0"/>
          <c:showSerName val="0"/>
          <c:showPercent val="0"/>
          <c:showBubbleSize val="0"/>
        </c:dLbls>
        <c:gapWidth val="150"/>
        <c:axId val="100806656"/>
        <c:axId val="100808192"/>
      </c:barChart>
      <c:catAx>
        <c:axId val="100806656"/>
        <c:scaling>
          <c:orientation val="minMax"/>
        </c:scaling>
        <c:delete val="0"/>
        <c:axPos val="l"/>
        <c:majorTickMark val="out"/>
        <c:minorTickMark val="none"/>
        <c:tickLblPos val="nextTo"/>
        <c:txPr>
          <a:bodyPr/>
          <a:lstStyle/>
          <a:p>
            <a:pPr>
              <a:defRPr sz="1600"/>
            </a:pPr>
            <a:endParaRPr lang="en-US"/>
          </a:p>
        </c:txPr>
        <c:crossAx val="100808192"/>
        <c:crosses val="autoZero"/>
        <c:auto val="1"/>
        <c:lblAlgn val="ctr"/>
        <c:lblOffset val="100"/>
        <c:noMultiLvlLbl val="0"/>
      </c:catAx>
      <c:valAx>
        <c:axId val="100808192"/>
        <c:scaling>
          <c:orientation val="minMax"/>
          <c:max val="100"/>
        </c:scaling>
        <c:delete val="0"/>
        <c:axPos val="b"/>
        <c:title>
          <c:tx>
            <c:rich>
              <a:bodyPr rot="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10080665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Sheet1!$A$2:$A$8</c:f>
              <c:strCache>
                <c:ptCount val="7"/>
                <c:pt idx="0">
                  <c:v>Lack of access to the Internet</c:v>
                </c:pt>
                <c:pt idx="1">
                  <c:v>Lack of availability of appropriate computer software</c:v>
                </c:pt>
                <c:pt idx="2">
                  <c:v>Unreliability of the Internet connection</c:v>
                </c:pt>
                <c:pt idx="3">
                  <c:v>Lack of access to computers </c:v>
                </c:pt>
                <c:pt idx="4">
                  <c:v>Slow speed of the Internet connection </c:v>
                </c:pt>
                <c:pt idx="5">
                  <c:v>Lack of availability of technology support </c:v>
                </c:pt>
                <c:pt idx="6">
                  <c:v>Old age of computers </c:v>
                </c:pt>
              </c:strCache>
            </c:strRef>
          </c:cat>
          <c:val>
            <c:numRef>
              <c:f>Sheet1!$B$2:$B$8</c:f>
              <c:numCache>
                <c:formatCode>General</c:formatCode>
                <c:ptCount val="7"/>
                <c:pt idx="0">
                  <c:v>7</c:v>
                </c:pt>
                <c:pt idx="1">
                  <c:v>10</c:v>
                </c:pt>
                <c:pt idx="2">
                  <c:v>10</c:v>
                </c:pt>
                <c:pt idx="3">
                  <c:v>12</c:v>
                </c:pt>
                <c:pt idx="4">
                  <c:v>12</c:v>
                </c:pt>
                <c:pt idx="5">
                  <c:v>12</c:v>
                </c:pt>
                <c:pt idx="6">
                  <c:v>14</c:v>
                </c:pt>
              </c:numCache>
            </c:numRef>
          </c:val>
        </c:ser>
        <c:dLbls>
          <c:showLegendKey val="0"/>
          <c:showVal val="0"/>
          <c:showCatName val="0"/>
          <c:showSerName val="0"/>
          <c:showPercent val="0"/>
          <c:showBubbleSize val="0"/>
        </c:dLbls>
        <c:gapWidth val="150"/>
        <c:axId val="100855168"/>
        <c:axId val="107119744"/>
      </c:barChart>
      <c:catAx>
        <c:axId val="100855168"/>
        <c:scaling>
          <c:orientation val="minMax"/>
        </c:scaling>
        <c:delete val="0"/>
        <c:axPos val="l"/>
        <c:majorTickMark val="out"/>
        <c:minorTickMark val="none"/>
        <c:tickLblPos val="nextTo"/>
        <c:txPr>
          <a:bodyPr/>
          <a:lstStyle/>
          <a:p>
            <a:pPr>
              <a:defRPr sz="1600"/>
            </a:pPr>
            <a:endParaRPr lang="en-US"/>
          </a:p>
        </c:txPr>
        <c:crossAx val="107119744"/>
        <c:crosses val="autoZero"/>
        <c:auto val="1"/>
        <c:lblAlgn val="ctr"/>
        <c:lblOffset val="100"/>
        <c:noMultiLvlLbl val="0"/>
      </c:catAx>
      <c:valAx>
        <c:axId val="107119744"/>
        <c:scaling>
          <c:orientation val="minMax"/>
          <c:max val="100"/>
        </c:scaling>
        <c:delete val="0"/>
        <c:axPos val="b"/>
        <c:title>
          <c:tx>
            <c:rich>
              <a:bodyPr rot="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10085516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High Schools</c:v>
                </c:pt>
              </c:strCache>
            </c:strRef>
          </c:tx>
          <c:invertIfNegative val="0"/>
          <c:dLbls>
            <c:showLegendKey val="0"/>
            <c:showVal val="1"/>
            <c:showCatName val="0"/>
            <c:showSerName val="0"/>
            <c:showPercent val="0"/>
            <c:showBubbleSize val="0"/>
            <c:showLeaderLines val="0"/>
          </c:dLbls>
          <c:cat>
            <c:strRef>
              <c:f>Sheet1!$A$2:$A$6</c:f>
              <c:strCache>
                <c:ptCount val="5"/>
                <c:pt idx="0">
                  <c:v>2 Years Fewer for Graduation</c:v>
                </c:pt>
                <c:pt idx="1">
                  <c:v>1 Year Fewer for Graduation</c:v>
                </c:pt>
                <c:pt idx="2">
                  <c:v>No Difference</c:v>
                </c:pt>
                <c:pt idx="3">
                  <c:v>1 Year More for Graduation</c:v>
                </c:pt>
                <c:pt idx="4">
                  <c:v>2 Years More for Graduation</c:v>
                </c:pt>
              </c:strCache>
            </c:strRef>
          </c:cat>
          <c:val>
            <c:numRef>
              <c:f>Sheet1!$B$2:$B$6</c:f>
              <c:numCache>
                <c:formatCode>General</c:formatCode>
                <c:ptCount val="5"/>
                <c:pt idx="0">
                  <c:v>2</c:v>
                </c:pt>
                <c:pt idx="1">
                  <c:v>9</c:v>
                </c:pt>
                <c:pt idx="2">
                  <c:v>59</c:v>
                </c:pt>
                <c:pt idx="3">
                  <c:v>24</c:v>
                </c:pt>
                <c:pt idx="4">
                  <c:v>6</c:v>
                </c:pt>
              </c:numCache>
            </c:numRef>
          </c:val>
        </c:ser>
        <c:dLbls>
          <c:showLegendKey val="0"/>
          <c:showVal val="0"/>
          <c:showCatName val="0"/>
          <c:showSerName val="0"/>
          <c:showPercent val="0"/>
          <c:showBubbleSize val="0"/>
        </c:dLbls>
        <c:gapWidth val="150"/>
        <c:axId val="33667328"/>
        <c:axId val="33681408"/>
      </c:barChart>
      <c:catAx>
        <c:axId val="33667328"/>
        <c:scaling>
          <c:orientation val="minMax"/>
        </c:scaling>
        <c:delete val="0"/>
        <c:axPos val="b"/>
        <c:majorTickMark val="out"/>
        <c:minorTickMark val="none"/>
        <c:tickLblPos val="nextTo"/>
        <c:txPr>
          <a:bodyPr/>
          <a:lstStyle/>
          <a:p>
            <a:pPr>
              <a:defRPr sz="1800"/>
            </a:pPr>
            <a:endParaRPr lang="en-US"/>
          </a:p>
        </c:txPr>
        <c:crossAx val="33681408"/>
        <c:crosses val="autoZero"/>
        <c:auto val="1"/>
        <c:lblAlgn val="ctr"/>
        <c:lblOffset val="100"/>
        <c:noMultiLvlLbl val="0"/>
      </c:catAx>
      <c:valAx>
        <c:axId val="33681408"/>
        <c:scaling>
          <c:orientation val="minMax"/>
          <c:max val="80"/>
        </c:scaling>
        <c:delete val="0"/>
        <c:axPos val="l"/>
        <c:title>
          <c:tx>
            <c:rich>
              <a:bodyPr rot="-5400000" vert="horz"/>
              <a:lstStyle/>
              <a:p>
                <a:pPr>
                  <a:defRPr/>
                </a:pPr>
                <a:r>
                  <a:rPr lang="en-US" dirty="0" smtClean="0"/>
                  <a:t>Percent of High Schools</a:t>
                </a:r>
                <a:endParaRPr lang="en-US" dirty="0"/>
              </a:p>
            </c:rich>
          </c:tx>
          <c:layout/>
          <c:overlay val="0"/>
        </c:title>
        <c:numFmt formatCode="General" sourceLinked="1"/>
        <c:majorTickMark val="out"/>
        <c:minorTickMark val="none"/>
        <c:tickLblPos val="nextTo"/>
        <c:crossAx val="3366732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Sheet1!$A$2:$A$6</c:f>
              <c:strCache>
                <c:ptCount val="5"/>
                <c:pt idx="0">
                  <c:v>Family science/engineering nights</c:v>
                </c:pt>
                <c:pt idx="1">
                  <c:v>Visits to business, industry, and/or research sites </c:v>
                </c:pt>
                <c:pt idx="2">
                  <c:v>After-school help in science/engineering </c:v>
                </c:pt>
                <c:pt idx="3">
                  <c:v>Participates in a local or regional science/engineering fair </c:v>
                </c:pt>
                <c:pt idx="4">
                  <c:v>Encourages students to participate in science/engineering summer programs</c:v>
                </c:pt>
              </c:strCache>
            </c:strRef>
          </c:cat>
          <c:val>
            <c:numRef>
              <c:f>Sheet1!$B$2:$B$6</c:f>
              <c:numCache>
                <c:formatCode>General</c:formatCode>
                <c:ptCount val="5"/>
                <c:pt idx="0">
                  <c:v>26</c:v>
                </c:pt>
                <c:pt idx="1">
                  <c:v>30</c:v>
                </c:pt>
                <c:pt idx="2">
                  <c:v>31</c:v>
                </c:pt>
                <c:pt idx="3">
                  <c:v>35</c:v>
                </c:pt>
                <c:pt idx="4">
                  <c:v>50</c:v>
                </c:pt>
              </c:numCache>
            </c:numRef>
          </c:val>
        </c:ser>
        <c:dLbls>
          <c:showLegendKey val="0"/>
          <c:showVal val="0"/>
          <c:showCatName val="0"/>
          <c:showSerName val="0"/>
          <c:showPercent val="0"/>
          <c:showBubbleSize val="0"/>
        </c:dLbls>
        <c:gapWidth val="150"/>
        <c:axId val="33746944"/>
        <c:axId val="33748480"/>
      </c:barChart>
      <c:catAx>
        <c:axId val="33746944"/>
        <c:scaling>
          <c:orientation val="minMax"/>
        </c:scaling>
        <c:delete val="0"/>
        <c:axPos val="l"/>
        <c:majorTickMark val="out"/>
        <c:minorTickMark val="none"/>
        <c:tickLblPos val="nextTo"/>
        <c:txPr>
          <a:bodyPr/>
          <a:lstStyle/>
          <a:p>
            <a:pPr>
              <a:defRPr sz="1800"/>
            </a:pPr>
            <a:endParaRPr lang="en-US"/>
          </a:p>
        </c:txPr>
        <c:crossAx val="33748480"/>
        <c:crosses val="autoZero"/>
        <c:auto val="1"/>
        <c:lblAlgn val="ctr"/>
        <c:lblOffset val="100"/>
        <c:noMultiLvlLbl val="0"/>
      </c:catAx>
      <c:valAx>
        <c:axId val="33748480"/>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374694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Sheet1!$A$2:$A$7</c:f>
              <c:strCache>
                <c:ptCount val="6"/>
                <c:pt idx="0">
                  <c:v>One or more engineering clubs </c:v>
                </c:pt>
                <c:pt idx="1">
                  <c:v>One or more teams participating in engineering competitions</c:v>
                </c:pt>
                <c:pt idx="2">
                  <c:v>One or more teams participating in science competitions </c:v>
                </c:pt>
                <c:pt idx="3">
                  <c:v>Meetings with adult mentors who work in science/engineering fields </c:v>
                </c:pt>
                <c:pt idx="4">
                  <c:v>Formal after-school programs for enrichment in science/engineering </c:v>
                </c:pt>
                <c:pt idx="5">
                  <c:v>One or more science clubs </c:v>
                </c:pt>
              </c:strCache>
            </c:strRef>
          </c:cat>
          <c:val>
            <c:numRef>
              <c:f>Sheet1!$B$2:$B$7</c:f>
              <c:numCache>
                <c:formatCode>General</c:formatCode>
                <c:ptCount val="6"/>
                <c:pt idx="0">
                  <c:v>7</c:v>
                </c:pt>
                <c:pt idx="1">
                  <c:v>11</c:v>
                </c:pt>
                <c:pt idx="2">
                  <c:v>13</c:v>
                </c:pt>
                <c:pt idx="3">
                  <c:v>16</c:v>
                </c:pt>
                <c:pt idx="4">
                  <c:v>17</c:v>
                </c:pt>
                <c:pt idx="5">
                  <c:v>20</c:v>
                </c:pt>
              </c:numCache>
            </c:numRef>
          </c:val>
        </c:ser>
        <c:dLbls>
          <c:showLegendKey val="0"/>
          <c:showVal val="0"/>
          <c:showCatName val="0"/>
          <c:showSerName val="0"/>
          <c:showPercent val="0"/>
          <c:showBubbleSize val="0"/>
        </c:dLbls>
        <c:gapWidth val="150"/>
        <c:axId val="6118784"/>
        <c:axId val="6124672"/>
      </c:barChart>
      <c:catAx>
        <c:axId val="6118784"/>
        <c:scaling>
          <c:orientation val="minMax"/>
        </c:scaling>
        <c:delete val="0"/>
        <c:axPos val="l"/>
        <c:majorTickMark val="out"/>
        <c:minorTickMark val="none"/>
        <c:tickLblPos val="nextTo"/>
        <c:txPr>
          <a:bodyPr/>
          <a:lstStyle/>
          <a:p>
            <a:pPr>
              <a:defRPr sz="1800"/>
            </a:pPr>
            <a:endParaRPr lang="en-US"/>
          </a:p>
        </c:txPr>
        <c:crossAx val="6124672"/>
        <c:crosses val="autoZero"/>
        <c:auto val="1"/>
        <c:lblAlgn val="ctr"/>
        <c:lblOffset val="100"/>
        <c:noMultiLvlLbl val="0"/>
      </c:catAx>
      <c:valAx>
        <c:axId val="6124672"/>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611878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Sheet1!$A$2:$A$6</c:f>
              <c:strCache>
                <c:ptCount val="5"/>
                <c:pt idx="0">
                  <c:v>One or more science clubs </c:v>
                </c:pt>
                <c:pt idx="1">
                  <c:v>Visits to business, industry, and/or research sites </c:v>
                </c:pt>
                <c:pt idx="2">
                  <c:v>Participates in a local or regional science/engineering fair </c:v>
                </c:pt>
                <c:pt idx="3">
                  <c:v>After-school help in science/engineering </c:v>
                </c:pt>
                <c:pt idx="4">
                  <c:v>Encourages students to participate in science/engineering summer programs</c:v>
                </c:pt>
              </c:strCache>
            </c:strRef>
          </c:cat>
          <c:val>
            <c:numRef>
              <c:f>Sheet1!$B$2:$B$6</c:f>
              <c:numCache>
                <c:formatCode>General</c:formatCode>
                <c:ptCount val="5"/>
                <c:pt idx="0">
                  <c:v>29</c:v>
                </c:pt>
                <c:pt idx="1">
                  <c:v>35</c:v>
                </c:pt>
                <c:pt idx="2">
                  <c:v>39</c:v>
                </c:pt>
                <c:pt idx="3">
                  <c:v>53</c:v>
                </c:pt>
                <c:pt idx="4">
                  <c:v>63</c:v>
                </c:pt>
              </c:numCache>
            </c:numRef>
          </c:val>
        </c:ser>
        <c:dLbls>
          <c:showLegendKey val="0"/>
          <c:showVal val="0"/>
          <c:showCatName val="0"/>
          <c:showSerName val="0"/>
          <c:showPercent val="0"/>
          <c:showBubbleSize val="0"/>
        </c:dLbls>
        <c:gapWidth val="150"/>
        <c:axId val="6036480"/>
        <c:axId val="6058752"/>
      </c:barChart>
      <c:catAx>
        <c:axId val="6036480"/>
        <c:scaling>
          <c:orientation val="minMax"/>
        </c:scaling>
        <c:delete val="0"/>
        <c:axPos val="l"/>
        <c:majorTickMark val="out"/>
        <c:minorTickMark val="none"/>
        <c:tickLblPos val="nextTo"/>
        <c:txPr>
          <a:bodyPr/>
          <a:lstStyle/>
          <a:p>
            <a:pPr>
              <a:defRPr sz="1800"/>
            </a:pPr>
            <a:endParaRPr lang="en-US"/>
          </a:p>
        </c:txPr>
        <c:crossAx val="6058752"/>
        <c:crosses val="autoZero"/>
        <c:auto val="1"/>
        <c:lblAlgn val="ctr"/>
        <c:lblOffset val="100"/>
        <c:noMultiLvlLbl val="0"/>
      </c:catAx>
      <c:valAx>
        <c:axId val="6058752"/>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603648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Sheet1!$A$2:$A$7</c:f>
              <c:strCache>
                <c:ptCount val="6"/>
                <c:pt idx="0">
                  <c:v>One or more engineering clubs </c:v>
                </c:pt>
                <c:pt idx="1">
                  <c:v>One or more teams participating in engineering competitions</c:v>
                </c:pt>
                <c:pt idx="2">
                  <c:v>One or more teams participating in science competitions </c:v>
                </c:pt>
                <c:pt idx="3">
                  <c:v>Family science/engineering nights</c:v>
                </c:pt>
                <c:pt idx="4">
                  <c:v>Formal after-school programs for enrichment in science/engineering </c:v>
                </c:pt>
                <c:pt idx="5">
                  <c:v>Meetings with adult mentors who work in science/engineering fields </c:v>
                </c:pt>
              </c:strCache>
            </c:strRef>
          </c:cat>
          <c:val>
            <c:numRef>
              <c:f>Sheet1!$B$2:$B$7</c:f>
              <c:numCache>
                <c:formatCode>General</c:formatCode>
                <c:ptCount val="6"/>
                <c:pt idx="0">
                  <c:v>13</c:v>
                </c:pt>
                <c:pt idx="1">
                  <c:v>19</c:v>
                </c:pt>
                <c:pt idx="2">
                  <c:v>22</c:v>
                </c:pt>
                <c:pt idx="3">
                  <c:v>23</c:v>
                </c:pt>
                <c:pt idx="4">
                  <c:v>24</c:v>
                </c:pt>
                <c:pt idx="5">
                  <c:v>24</c:v>
                </c:pt>
              </c:numCache>
            </c:numRef>
          </c:val>
        </c:ser>
        <c:dLbls>
          <c:showLegendKey val="0"/>
          <c:showVal val="0"/>
          <c:showCatName val="0"/>
          <c:showSerName val="0"/>
          <c:showPercent val="0"/>
          <c:showBubbleSize val="0"/>
        </c:dLbls>
        <c:gapWidth val="150"/>
        <c:axId val="34194176"/>
        <c:axId val="34195712"/>
      </c:barChart>
      <c:catAx>
        <c:axId val="34194176"/>
        <c:scaling>
          <c:orientation val="minMax"/>
        </c:scaling>
        <c:delete val="0"/>
        <c:axPos val="l"/>
        <c:majorTickMark val="out"/>
        <c:minorTickMark val="none"/>
        <c:tickLblPos val="nextTo"/>
        <c:txPr>
          <a:bodyPr/>
          <a:lstStyle/>
          <a:p>
            <a:pPr>
              <a:defRPr sz="1800"/>
            </a:pPr>
            <a:endParaRPr lang="en-US"/>
          </a:p>
        </c:txPr>
        <c:crossAx val="34195712"/>
        <c:crosses val="autoZero"/>
        <c:auto val="1"/>
        <c:lblAlgn val="ctr"/>
        <c:lblOffset val="100"/>
        <c:noMultiLvlLbl val="0"/>
      </c:catAx>
      <c:valAx>
        <c:axId val="34195712"/>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419417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Sheet1!$A$2:$A$6</c:f>
              <c:strCache>
                <c:ptCount val="5"/>
                <c:pt idx="0">
                  <c:v>Participates in a local or regional science/engineering fair </c:v>
                </c:pt>
                <c:pt idx="1">
                  <c:v>One or more science clubs </c:v>
                </c:pt>
                <c:pt idx="2">
                  <c:v>Visits to business, industry, and/or research sites </c:v>
                </c:pt>
                <c:pt idx="3">
                  <c:v>Encourages students to participate in science/engineering summer programs</c:v>
                </c:pt>
                <c:pt idx="4">
                  <c:v>After-school help in science/engineering </c:v>
                </c:pt>
              </c:strCache>
            </c:strRef>
          </c:cat>
          <c:val>
            <c:numRef>
              <c:f>Sheet1!$B$2:$B$6</c:f>
              <c:numCache>
                <c:formatCode>General</c:formatCode>
                <c:ptCount val="5"/>
                <c:pt idx="0">
                  <c:v>46</c:v>
                </c:pt>
                <c:pt idx="1">
                  <c:v>47</c:v>
                </c:pt>
                <c:pt idx="2">
                  <c:v>48</c:v>
                </c:pt>
                <c:pt idx="3">
                  <c:v>75</c:v>
                </c:pt>
                <c:pt idx="4">
                  <c:v>81</c:v>
                </c:pt>
              </c:numCache>
            </c:numRef>
          </c:val>
        </c:ser>
        <c:dLbls>
          <c:showLegendKey val="0"/>
          <c:showVal val="0"/>
          <c:showCatName val="0"/>
          <c:showSerName val="0"/>
          <c:showPercent val="0"/>
          <c:showBubbleSize val="0"/>
        </c:dLbls>
        <c:gapWidth val="150"/>
        <c:axId val="35818496"/>
        <c:axId val="35821824"/>
      </c:barChart>
      <c:catAx>
        <c:axId val="35818496"/>
        <c:scaling>
          <c:orientation val="minMax"/>
        </c:scaling>
        <c:delete val="0"/>
        <c:axPos val="l"/>
        <c:majorTickMark val="out"/>
        <c:minorTickMark val="none"/>
        <c:tickLblPos val="nextTo"/>
        <c:txPr>
          <a:bodyPr/>
          <a:lstStyle/>
          <a:p>
            <a:pPr>
              <a:defRPr sz="1800"/>
            </a:pPr>
            <a:endParaRPr lang="en-US"/>
          </a:p>
        </c:txPr>
        <c:crossAx val="35821824"/>
        <c:crosses val="autoZero"/>
        <c:auto val="1"/>
        <c:lblAlgn val="ctr"/>
        <c:lblOffset val="100"/>
        <c:noMultiLvlLbl val="0"/>
      </c:catAx>
      <c:valAx>
        <c:axId val="35821824"/>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581849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Schools</c:v>
                </c:pt>
              </c:strCache>
            </c:strRef>
          </c:tx>
          <c:invertIfNegative val="0"/>
          <c:dLbls>
            <c:showLegendKey val="0"/>
            <c:showVal val="1"/>
            <c:showCatName val="0"/>
            <c:showSerName val="0"/>
            <c:showPercent val="0"/>
            <c:showBubbleSize val="0"/>
            <c:showLeaderLines val="0"/>
          </c:dLbls>
          <c:cat>
            <c:strRef>
              <c:f>Sheet1!$A$2:$A$7</c:f>
              <c:strCache>
                <c:ptCount val="6"/>
                <c:pt idx="0">
                  <c:v>Family science/engineering nights</c:v>
                </c:pt>
                <c:pt idx="1">
                  <c:v>One or more engineering clubs </c:v>
                </c:pt>
                <c:pt idx="2">
                  <c:v>Meetings with adult mentors who work in science/engineering fields </c:v>
                </c:pt>
                <c:pt idx="3">
                  <c:v>Formal after-school programs for enrichment in science/engineering </c:v>
                </c:pt>
                <c:pt idx="4">
                  <c:v>One or more teams participating in engineering competitions</c:v>
                </c:pt>
                <c:pt idx="5">
                  <c:v>One or more teams participating in science competitions </c:v>
                </c:pt>
              </c:strCache>
            </c:strRef>
          </c:cat>
          <c:val>
            <c:numRef>
              <c:f>Sheet1!$B$2:$B$7</c:f>
              <c:numCache>
                <c:formatCode>General</c:formatCode>
                <c:ptCount val="6"/>
                <c:pt idx="0">
                  <c:v>16</c:v>
                </c:pt>
                <c:pt idx="1">
                  <c:v>21</c:v>
                </c:pt>
                <c:pt idx="2">
                  <c:v>28</c:v>
                </c:pt>
                <c:pt idx="3">
                  <c:v>29</c:v>
                </c:pt>
                <c:pt idx="4">
                  <c:v>33</c:v>
                </c:pt>
                <c:pt idx="5">
                  <c:v>40</c:v>
                </c:pt>
              </c:numCache>
            </c:numRef>
          </c:val>
        </c:ser>
        <c:dLbls>
          <c:showLegendKey val="0"/>
          <c:showVal val="0"/>
          <c:showCatName val="0"/>
          <c:showSerName val="0"/>
          <c:showPercent val="0"/>
          <c:showBubbleSize val="0"/>
        </c:dLbls>
        <c:gapWidth val="150"/>
        <c:axId val="35978240"/>
        <c:axId val="36050432"/>
      </c:barChart>
      <c:catAx>
        <c:axId val="35978240"/>
        <c:scaling>
          <c:orientation val="minMax"/>
        </c:scaling>
        <c:delete val="0"/>
        <c:axPos val="l"/>
        <c:majorTickMark val="out"/>
        <c:minorTickMark val="none"/>
        <c:tickLblPos val="nextTo"/>
        <c:txPr>
          <a:bodyPr/>
          <a:lstStyle/>
          <a:p>
            <a:pPr>
              <a:defRPr sz="1800"/>
            </a:pPr>
            <a:endParaRPr lang="en-US"/>
          </a:p>
        </c:txPr>
        <c:crossAx val="36050432"/>
        <c:crosses val="autoZero"/>
        <c:auto val="1"/>
        <c:lblAlgn val="ctr"/>
        <c:lblOffset val="100"/>
        <c:noMultiLvlLbl val="0"/>
      </c:catAx>
      <c:valAx>
        <c:axId val="36050432"/>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3597824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C016DBB-9F94-46C6-A36F-94DB45953E03}" type="datetimeFigureOut">
              <a:rPr lang="en-US" smtClean="0"/>
              <a:t>1/28/2014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9B8A4DB-74D9-4B43-9EFB-8340370A0D69}" type="slidenum">
              <a:rPr lang="en-US" smtClean="0"/>
              <a:t>‹#›</a:t>
            </a:fld>
            <a:endParaRPr lang="en-US"/>
          </a:p>
        </p:txBody>
      </p:sp>
    </p:spTree>
    <p:extLst>
      <p:ext uri="{BB962C8B-B14F-4D97-AF65-F5344CB8AC3E}">
        <p14:creationId xmlns:p14="http://schemas.microsoft.com/office/powerpoint/2010/main" val="3301644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8A4DB-74D9-4B43-9EFB-8340370A0D69}" type="slidenum">
              <a:rPr lang="en-US" smtClean="0"/>
              <a:t>1</a:t>
            </a:fld>
            <a:endParaRPr lang="en-US"/>
          </a:p>
        </p:txBody>
      </p:sp>
    </p:spTree>
    <p:extLst>
      <p:ext uri="{BB962C8B-B14F-4D97-AF65-F5344CB8AC3E}">
        <p14:creationId xmlns:p14="http://schemas.microsoft.com/office/powerpoint/2010/main" val="1377292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10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11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12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16</a:t>
            </a:fld>
            <a:endParaRPr lang="en-US"/>
          </a:p>
        </p:txBody>
      </p:sp>
    </p:spTree>
    <p:extLst>
      <p:ext uri="{BB962C8B-B14F-4D97-AF65-F5344CB8AC3E}">
        <p14:creationId xmlns:p14="http://schemas.microsoft.com/office/powerpoint/2010/main" val="23103818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7.8, p.</a:t>
            </a:r>
            <a:r>
              <a:rPr lang="en-US" baseline="0" dirty="0" smtClean="0"/>
              <a:t> 113 in Technical Report</a:t>
            </a:r>
          </a:p>
          <a:p>
            <a:pPr defTabSz="931774">
              <a:defRPr/>
            </a:pPr>
            <a:endParaRPr lang="en-US" dirty="0"/>
          </a:p>
          <a:p>
            <a:pPr defTabSz="931774">
              <a:defRPr/>
            </a:pPr>
            <a:r>
              <a:rPr lang="en-US" b="1" dirty="0" smtClean="0"/>
              <a:t>This slide shows data from an individual</a:t>
            </a:r>
            <a:r>
              <a:rPr lang="en-US" b="1" baseline="0" dirty="0" smtClean="0"/>
              <a:t> item. </a:t>
            </a:r>
          </a:p>
          <a:p>
            <a:pPr defTabSz="931774">
              <a:defRPr/>
            </a:pPr>
            <a:endParaRPr lang="en-US" b="1" dirty="0"/>
          </a:p>
          <a:p>
            <a:pPr defTabSz="931774">
              <a:defRPr/>
            </a:pPr>
            <a:r>
              <a:rPr lang="en-US" dirty="0"/>
              <a:t>Science Program Questionnaire</a:t>
            </a:r>
            <a:endParaRPr lang="en-US" dirty="0" smtClean="0"/>
          </a:p>
          <a:p>
            <a:pPr defTabSz="931774">
              <a:defRPr/>
            </a:pPr>
            <a:r>
              <a:rPr lang="en-US" dirty="0" smtClean="0"/>
              <a:t>Q6.</a:t>
            </a:r>
            <a:r>
              <a:rPr lang="en-US" baseline="0" dirty="0" smtClean="0"/>
              <a:t> </a:t>
            </a:r>
            <a:r>
              <a:rPr lang="en-US" dirty="0"/>
              <a:t>Please provide your opinion about each of the following statements in regard to your current state standards for science.</a:t>
            </a:r>
            <a:r>
              <a:rPr lang="en-US" dirty="0" smtClean="0"/>
              <a:t> (Response Options: </a:t>
            </a:r>
            <a:r>
              <a:rPr lang="en-US" dirty="0"/>
              <a:t>[1] Strongly Disagree, [2] Disagree, [3] No Opinion, [4] Agree, [5] Strongly Agree)</a:t>
            </a:r>
            <a:endParaRPr lang="en-US" dirty="0" smtClean="0"/>
          </a:p>
          <a:p>
            <a:pPr marL="698830" lvl="1" indent="-232943" defTabSz="931774">
              <a:buFont typeface="+mj-lt"/>
              <a:buAutoNum type="alphaLcPeriod"/>
              <a:defRPr/>
            </a:pPr>
            <a:r>
              <a:rPr lang="en-US" dirty="0"/>
              <a:t>State science standards have been thoroughly discussed by science teachers in this school</a:t>
            </a:r>
            <a:endParaRPr lang="en-US" sz="1600" dirty="0"/>
          </a:p>
          <a:p>
            <a:pPr marL="698830" lvl="1" indent="-232943">
              <a:buFont typeface="+mj-lt"/>
              <a:buAutoNum type="alphaLcPeriod"/>
            </a:pPr>
            <a:r>
              <a:rPr lang="en-US" dirty="0"/>
              <a:t>There is a school-wide effort to align science instruction with the state science standards</a:t>
            </a:r>
            <a:endParaRPr lang="en-US" sz="1600" dirty="0"/>
          </a:p>
          <a:p>
            <a:pPr marL="698830" lvl="1" indent="-232943">
              <a:buFont typeface="+mj-lt"/>
              <a:buAutoNum type="alphaLcPeriod"/>
            </a:pPr>
            <a:r>
              <a:rPr lang="en-US" dirty="0"/>
              <a:t>Most science teachers in this school teach to the state standards </a:t>
            </a:r>
            <a:endParaRPr lang="en-US" sz="1600" dirty="0"/>
          </a:p>
          <a:p>
            <a:pPr marL="698830" lvl="1" indent="-232943">
              <a:buFont typeface="+mj-lt"/>
              <a:buAutoNum type="alphaLcPeriod"/>
            </a:pPr>
            <a:r>
              <a:rPr lang="en-US" dirty="0"/>
              <a:t>Your district/diocese</a:t>
            </a:r>
            <a:r>
              <a:rPr lang="en-US" b="1" i="1" dirty="0"/>
              <a:t> </a:t>
            </a:r>
            <a:r>
              <a:rPr lang="en-US" dirty="0"/>
              <a:t>organizes science professional development based on state </a:t>
            </a:r>
            <a:r>
              <a:rPr lang="en-US" dirty="0" smtClean="0"/>
              <a:t>standards [Not</a:t>
            </a:r>
            <a:r>
              <a:rPr lang="en-US" baseline="0" dirty="0" smtClean="0"/>
              <a:t> presented to non-Catholic private schools</a:t>
            </a:r>
            <a:r>
              <a:rPr lang="en-US" dirty="0" smtClean="0"/>
              <a:t>] </a:t>
            </a:r>
            <a:endParaRPr lang="en-US" dirty="0"/>
          </a:p>
          <a:p>
            <a:pPr lvl="0"/>
            <a:endParaRPr lang="en-US" dirty="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dirty="0" smtClean="0"/>
              <a:t>“</a:t>
            </a:r>
            <a:r>
              <a:rPr lang="en-US" dirty="0"/>
              <a:t>School science and mathematics program representatives were given a series of statements about the influence of state standards in their school and district, and asked about the extent to which they agreed with each. A summary of responses is shown in Tables 7.8 and 7.9. It seems clear that state standards have a major influence at the school level. For example, 80 percent or more of program representatives agree that there is a school-wide effort to align instruction with the standards and that most teachers in the school teach to those standards. Similarly, the vast majority of representatives agree that the standards have been discussed by teachers in the school. It is somewhat surprising that in science, only about half of schools are in districts that organize professional development based on the standards. The proportion is somewhat higher for mathematics (66–70 percent depending on grade level), but still raises the question of how work to align instruction with standards is being done, if not in professional development.”</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schools for</a:t>
            </a:r>
            <a:r>
              <a:rPr lang="en-US" baseline="0" dirty="0" smtClean="0"/>
              <a:t> which the respondent </a:t>
            </a:r>
            <a:r>
              <a:rPr lang="en-US" dirty="0" smtClean="0"/>
              <a:t>selected </a:t>
            </a:r>
            <a:r>
              <a:rPr lang="en-US" dirty="0"/>
              <a:t>“strongly agree” or “agree” on a 5-point response scale with the options “strongly disagree,” “disagree,” “no opinion,” “agree,” and “strongly agree</a:t>
            </a:r>
            <a:r>
              <a:rPr lang="en-US" dirty="0" smtClean="0"/>
              <a:t>.”</a:t>
            </a:r>
          </a:p>
          <a:p>
            <a:endParaRPr lang="en-US"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schools for</a:t>
            </a:r>
            <a:r>
              <a:rPr lang="en-US" baseline="0" dirty="0" smtClean="0"/>
              <a:t> which the respondent </a:t>
            </a:r>
            <a:r>
              <a:rPr lang="en-US" dirty="0" smtClean="0"/>
              <a:t>selected </a:t>
            </a:r>
            <a:r>
              <a:rPr lang="en-US" dirty="0"/>
              <a:t>“strongly agree” or “agree” on a 5-point response scale with the options “strongly disagree,” “disagree,” “no opinion,” “agree,” and “strongly agree</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a:t>
            </a:fld>
            <a:endParaRPr lang="en-US"/>
          </a:p>
        </p:txBody>
      </p:sp>
    </p:spTree>
    <p:extLst>
      <p:ext uri="{BB962C8B-B14F-4D97-AF65-F5344CB8AC3E}">
        <p14:creationId xmlns:p14="http://schemas.microsoft.com/office/powerpoint/2010/main" val="34324141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schools for</a:t>
            </a:r>
            <a:r>
              <a:rPr lang="en-US" baseline="0" dirty="0" smtClean="0"/>
              <a:t> which the respondent </a:t>
            </a:r>
            <a:r>
              <a:rPr lang="en-US" dirty="0" smtClean="0"/>
              <a:t>selected </a:t>
            </a:r>
            <a:r>
              <a:rPr lang="en-US" dirty="0"/>
              <a:t>“strongly agree” or “agree” on a 5-point response scale with the options “strongly disagree,” “disagree,” “no opinion,” “agree,” and “strongly agree</a:t>
            </a:r>
            <a:r>
              <a:rPr lang="en-US" dirty="0" smtClean="0"/>
              <a:t>.”</a:t>
            </a:r>
          </a:p>
          <a:p>
            <a:endParaRPr lang="en-US" u="none" dirty="0" smtClean="0"/>
          </a:p>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21</a:t>
            </a:fld>
            <a:endParaRPr lang="en-US"/>
          </a:p>
        </p:txBody>
      </p:sp>
    </p:spTree>
    <p:extLst>
      <p:ext uri="{BB962C8B-B14F-4D97-AF65-F5344CB8AC3E}">
        <p14:creationId xmlns:p14="http://schemas.microsoft.com/office/powerpoint/2010/main" val="34607609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7.11, p.</a:t>
            </a:r>
            <a:r>
              <a:rPr lang="en-US" baseline="0" dirty="0" smtClean="0"/>
              <a:t> 115 in Technical Report</a:t>
            </a:r>
          </a:p>
          <a:p>
            <a:pPr defTabSz="931774">
              <a:defRPr/>
            </a:pPr>
            <a:endParaRPr lang="en-US" dirty="0"/>
          </a:p>
          <a:p>
            <a:pPr defTabSz="931774">
              <a:defRPr/>
            </a:pPr>
            <a:r>
              <a:rPr lang="en-US" b="1" dirty="0" smtClean="0"/>
              <a:t>This slide shows data from an individual</a:t>
            </a:r>
            <a:r>
              <a:rPr lang="en-US" b="1" baseline="0" dirty="0" smtClean="0"/>
              <a:t> item. </a:t>
            </a:r>
          </a:p>
          <a:p>
            <a:pPr defTabSz="931774">
              <a:defRPr/>
            </a:pPr>
            <a:endParaRPr lang="en-US" b="1" dirty="0"/>
          </a:p>
          <a:p>
            <a:pPr defTabSz="931774">
              <a:defRPr/>
            </a:pPr>
            <a:r>
              <a:rPr lang="en-US" dirty="0"/>
              <a:t>Science Program Questionnaire</a:t>
            </a:r>
            <a:endParaRPr lang="en-US" dirty="0" smtClean="0"/>
          </a:p>
          <a:p>
            <a:pPr defTabSz="931774">
              <a:defRPr/>
            </a:pPr>
            <a:r>
              <a:rPr lang="en-US" dirty="0" smtClean="0"/>
              <a:t>Q32.</a:t>
            </a:r>
            <a:r>
              <a:rPr lang="en-US" baseline="0" dirty="0" smtClean="0"/>
              <a:t> </a:t>
            </a:r>
            <a:r>
              <a:rPr lang="en-US" dirty="0"/>
              <a:t>Please rate the effect of each of the following on the quality of science instruction in your school. </a:t>
            </a:r>
            <a:r>
              <a:rPr lang="en-US" dirty="0" smtClean="0"/>
              <a:t> (Response Options</a:t>
            </a:r>
            <a:r>
              <a:rPr lang="en-US" dirty="0"/>
              <a:t>: [1] Inhibits effective instruction, [2] 2 of 5, [3] Neutral or mixed, [4] 4 of 5, [5] Promotes effective instruction)</a:t>
            </a:r>
            <a:endParaRPr lang="en-US" dirty="0" smtClean="0"/>
          </a:p>
          <a:p>
            <a:pPr marL="698830" marR="0" lvl="1" indent="-232943" algn="l" defTabSz="914400" rtl="0" eaLnBrk="1" fontAlgn="auto" latinLnBrk="0" hangingPunct="1">
              <a:lnSpc>
                <a:spcPct val="100000"/>
              </a:lnSpc>
              <a:spcBef>
                <a:spcPts val="0"/>
              </a:spcBef>
              <a:spcAft>
                <a:spcPts val="0"/>
              </a:spcAft>
              <a:buClrTx/>
              <a:buSzTx/>
              <a:buFont typeface="+mj-lt"/>
              <a:buAutoNum type="alphaLcPeriod"/>
              <a:tabLst/>
              <a:defRPr/>
            </a:pPr>
            <a:r>
              <a:rPr lang="en-US" smtClean="0"/>
              <a:t>District/Diocese science professional development policies and practices [Not</a:t>
            </a:r>
            <a:r>
              <a:rPr lang="en-US" baseline="0" smtClean="0"/>
              <a:t> presented to non-Catholic private schools</a:t>
            </a:r>
            <a:r>
              <a:rPr lang="en-US" smtClean="0"/>
              <a:t>] </a:t>
            </a:r>
          </a:p>
          <a:p>
            <a:pPr marL="698830" lvl="1" indent="-232943">
              <a:buFont typeface="+mj-lt"/>
              <a:buAutoNum type="alphaLcPeriod"/>
            </a:pPr>
            <a:r>
              <a:rPr lang="en-US" smtClean="0"/>
              <a:t>Time </a:t>
            </a:r>
            <a:r>
              <a:rPr lang="en-US" dirty="0"/>
              <a:t>provided for teacher professional development in science</a:t>
            </a:r>
            <a:endParaRPr lang="en-US" sz="1600" dirty="0"/>
          </a:p>
          <a:p>
            <a:pPr marL="698830" lvl="1" indent="-232943">
              <a:buFont typeface="+mj-lt"/>
              <a:buAutoNum type="alphaLcPeriod"/>
            </a:pPr>
            <a:r>
              <a:rPr lang="en-US" dirty="0"/>
              <a:t>Importance that the school places on science</a:t>
            </a:r>
            <a:endParaRPr lang="en-US" sz="1600" dirty="0"/>
          </a:p>
          <a:p>
            <a:pPr marL="698830" lvl="1" indent="-232943">
              <a:buFont typeface="+mj-lt"/>
              <a:buAutoNum type="alphaLcPeriod"/>
            </a:pPr>
            <a:r>
              <a:rPr lang="en-US" dirty="0"/>
              <a:t>Public attitudes toward science instruction</a:t>
            </a:r>
            <a:endParaRPr lang="en-US" sz="1600" dirty="0"/>
          </a:p>
          <a:p>
            <a:pPr marL="698830" lvl="1" indent="-232943">
              <a:buFont typeface="+mj-lt"/>
              <a:buAutoNum type="alphaLcPeriod"/>
            </a:pPr>
            <a:r>
              <a:rPr lang="en-US" dirty="0"/>
              <a:t>Conflict between efforts to improve science instruction and other school and/or district/diocese initiatives</a:t>
            </a:r>
            <a:endParaRPr lang="en-US" sz="1600" dirty="0"/>
          </a:p>
          <a:p>
            <a:pPr marL="698830" lvl="1" indent="-232943">
              <a:buFont typeface="+mj-lt"/>
              <a:buAutoNum type="alphaLcPeriod"/>
            </a:pPr>
            <a:r>
              <a:rPr lang="en-US" dirty="0"/>
              <a:t>How science instructional resources are managed (for example: distributing and refurbishing materials)</a:t>
            </a:r>
            <a:endParaRPr lang="en-US" sz="1600" dirty="0"/>
          </a:p>
          <a:p>
            <a:pPr lvl="0"/>
            <a:endParaRPr lang="en-US" dirty="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dirty="0" smtClean="0"/>
              <a:t>“</a:t>
            </a:r>
            <a:r>
              <a:rPr lang="en-US" dirty="0"/>
              <a:t>School science and mathematics program representatives were given a list of factors that might affect science and mathematics instruction in their school and asked to indicate the influence of each. Results for individual science items are presented in Table 7.11 and those for mathematics in Table 7.12. As there is little variation by grade range, the results are presented for schools overall.</a:t>
            </a:r>
            <a:r>
              <a:rPr lang="en-US" baseline="30000" dirty="0"/>
              <a:t>9</a:t>
            </a:r>
            <a:r>
              <a:rPr lang="en-US" dirty="0"/>
              <a:t> Four factors are perceived by a majority of schools as promoting effective science instruction:</a:t>
            </a:r>
          </a:p>
          <a:p>
            <a:endParaRPr lang="en-US" dirty="0"/>
          </a:p>
          <a:p>
            <a:r>
              <a:rPr lang="en-US" dirty="0"/>
              <a:t>• Importance that the school places on science;</a:t>
            </a:r>
          </a:p>
          <a:p>
            <a:r>
              <a:rPr lang="en-US" dirty="0"/>
              <a:t>• District/Diocese science professional development policies and practices;</a:t>
            </a:r>
          </a:p>
          <a:p>
            <a:r>
              <a:rPr lang="en-US" dirty="0"/>
              <a:t>• Public attitudes toward science instruction; and</a:t>
            </a:r>
          </a:p>
          <a:p>
            <a:r>
              <a:rPr lang="en-US" dirty="0"/>
              <a:t>• How science instructional resources are managed (e.g., distributing and refurbishing materials).</a:t>
            </a:r>
          </a:p>
          <a:p>
            <a:endParaRPr lang="en-US" dirty="0"/>
          </a:p>
          <a:p>
            <a:r>
              <a:rPr lang="en-US" dirty="0"/>
              <a:t>In addition, less than a fourth of schools see these as inhibiting science instruction. In contrast, time for professional development is seen as inhibiting effective science instruction in almost one-third of schools.</a:t>
            </a:r>
          </a:p>
          <a:p>
            <a:endParaRPr lang="en-US" dirty="0" smtClean="0"/>
          </a:p>
          <a:p>
            <a:r>
              <a:rPr lang="en-US" baseline="30000" dirty="0"/>
              <a:t>9</a:t>
            </a:r>
            <a:r>
              <a:rPr lang="en-US" dirty="0"/>
              <a:t> Results are presented by grade range in the forthcoming </a:t>
            </a:r>
            <a:r>
              <a:rPr lang="en-US" i="1" dirty="0"/>
              <a:t>The 2012 National Survey of Science and Mathematics Education: Compendium of Tables </a:t>
            </a:r>
            <a:r>
              <a:rPr lang="en-US" dirty="0"/>
              <a:t>report.”</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Includes </a:t>
            </a:r>
            <a:r>
              <a:rPr lang="en-US" dirty="0" smtClean="0"/>
              <a:t>schools for</a:t>
            </a:r>
            <a:r>
              <a:rPr lang="en-US" baseline="0" dirty="0" smtClean="0"/>
              <a:t> which the respondent </a:t>
            </a:r>
            <a:r>
              <a:rPr lang="en-US" dirty="0" smtClean="0"/>
              <a:t>selected </a:t>
            </a:r>
            <a:r>
              <a:rPr lang="en-US" dirty="0"/>
              <a:t>“inhibits effective instruction” or “2 of 5” on a 5-point response scale with the options of “inhibits effective instruction,” “2 of 5,” “neutral or mixed,” “4 of 5,” and “promotes effective instruction</a:t>
            </a:r>
            <a:r>
              <a:rPr lang="en-US" dirty="0" smtClean="0"/>
              <a:t>.”</a:t>
            </a:r>
          </a:p>
        </p:txBody>
      </p:sp>
      <p:sp>
        <p:nvSpPr>
          <p:cNvPr id="4" name="Slide Number Placeholder 3"/>
          <p:cNvSpPr>
            <a:spLocks noGrp="1"/>
          </p:cNvSpPr>
          <p:nvPr>
            <p:ph type="sldNum" sz="quarter" idx="10"/>
          </p:nvPr>
        </p:nvSpPr>
        <p:spPr/>
        <p:txBody>
          <a:bodyPr/>
          <a:lstStyle/>
          <a:p>
            <a:fld id="{B472F11F-6199-4934-A1DC-A9FDDA9F712C}" type="slidenum">
              <a:rPr lang="en-US" smtClean="0"/>
              <a:t>23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Includes </a:t>
            </a:r>
            <a:r>
              <a:rPr lang="en-US" dirty="0" smtClean="0"/>
              <a:t>schools for</a:t>
            </a:r>
            <a:r>
              <a:rPr lang="en-US" baseline="0" dirty="0" smtClean="0"/>
              <a:t> which the respondent </a:t>
            </a:r>
            <a:r>
              <a:rPr lang="en-US" dirty="0" smtClean="0"/>
              <a:t>selected </a:t>
            </a:r>
            <a:r>
              <a:rPr lang="en-US" dirty="0"/>
              <a:t>“4 of 5” or “promotes effective instruction” on a 5-point response scale with the options of “inhibits effective instruction,” “2 of 5,” “neutral or mixed,” “4 of 5,” and “promotes effective instruction.”</a:t>
            </a:r>
          </a:p>
        </p:txBody>
      </p:sp>
      <p:sp>
        <p:nvSpPr>
          <p:cNvPr id="4" name="Slide Number Placeholder 3"/>
          <p:cNvSpPr>
            <a:spLocks noGrp="1"/>
          </p:cNvSpPr>
          <p:nvPr>
            <p:ph type="sldNum" sz="quarter" idx="10"/>
          </p:nvPr>
        </p:nvSpPr>
        <p:spPr/>
        <p:txBody>
          <a:bodyPr/>
          <a:lstStyle/>
          <a:p>
            <a:fld id="{B472F11F-6199-4934-A1DC-A9FDDA9F712C}" type="slidenum">
              <a:rPr lang="en-US" smtClean="0"/>
              <a:t>24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7.13, p.</a:t>
            </a:r>
            <a:r>
              <a:rPr lang="en-US" baseline="0" dirty="0" smtClean="0"/>
              <a:t> 116 in Technical Report</a:t>
            </a:r>
          </a:p>
          <a:p>
            <a:pPr defTabSz="931774">
              <a:defRPr/>
            </a:pPr>
            <a:endParaRPr lang="en-US" dirty="0"/>
          </a:p>
          <a:p>
            <a:pPr defTabSz="931774">
              <a:defRPr/>
            </a:pPr>
            <a:r>
              <a:rPr lang="en-US" b="1" dirty="0" smtClean="0"/>
              <a:t>This slide shows data from an individual</a:t>
            </a:r>
            <a:r>
              <a:rPr lang="en-US" b="1" baseline="0" dirty="0" smtClean="0"/>
              <a:t> item. </a:t>
            </a:r>
          </a:p>
          <a:p>
            <a:pPr defTabSz="931774">
              <a:defRPr/>
            </a:pPr>
            <a:endParaRPr lang="en-US" b="1" dirty="0"/>
          </a:p>
          <a:p>
            <a:pPr defTabSz="931774">
              <a:defRPr/>
            </a:pPr>
            <a:r>
              <a:rPr lang="en-US" dirty="0"/>
              <a:t>Science Program Questionnaire</a:t>
            </a:r>
            <a:endParaRPr lang="en-US" dirty="0" smtClean="0"/>
          </a:p>
          <a:p>
            <a:pPr defTabSz="931774">
              <a:defRPr/>
            </a:pPr>
            <a:r>
              <a:rPr lang="en-US" dirty="0" smtClean="0"/>
              <a:t>Q33.</a:t>
            </a:r>
            <a:r>
              <a:rPr lang="en-US" baseline="0" dirty="0" smtClean="0"/>
              <a:t> </a:t>
            </a:r>
            <a:r>
              <a:rPr lang="en-US" dirty="0"/>
              <a:t>In your opinion, how great a problem is each of the following for science instruction in your school as a whole?</a:t>
            </a:r>
            <a:r>
              <a:rPr lang="en-US" dirty="0" smtClean="0"/>
              <a:t> (Response Options</a:t>
            </a:r>
            <a:r>
              <a:rPr lang="en-US" dirty="0"/>
              <a:t>: [1] Not a significant problem, [2] Somewhat of a problem, [3] Serious problem)</a:t>
            </a:r>
            <a:endParaRPr lang="en-US" dirty="0" smtClean="0"/>
          </a:p>
          <a:p>
            <a:pPr marL="698830" lvl="1" indent="-232943">
              <a:buFont typeface="+mj-lt"/>
              <a:buAutoNum type="alphaLcPeriod"/>
            </a:pPr>
            <a:r>
              <a:rPr lang="en-US" dirty="0"/>
              <a:t>Lack of science facilities (for example: lab tables, electric outlets, faucets and sinks in classrooms)</a:t>
            </a:r>
          </a:p>
          <a:p>
            <a:pPr marL="698830" lvl="1" indent="-232943">
              <a:buFont typeface="+mj-lt"/>
              <a:buAutoNum type="alphaLcPeriod"/>
            </a:pPr>
            <a:r>
              <a:rPr lang="en-US" dirty="0"/>
              <a:t>Inadequate funds for purchasing science equipment and supplies</a:t>
            </a:r>
          </a:p>
          <a:p>
            <a:pPr marL="698830" lvl="1" indent="-232943">
              <a:buFont typeface="+mj-lt"/>
              <a:buAutoNum type="alphaLcPeriod"/>
            </a:pPr>
            <a:r>
              <a:rPr lang="en-US" dirty="0"/>
              <a:t>Inadequate supply of science textbooks/modules</a:t>
            </a:r>
          </a:p>
          <a:p>
            <a:pPr marL="698830" lvl="1" indent="-232943">
              <a:buFont typeface="+mj-lt"/>
              <a:buAutoNum type="alphaLcPeriod"/>
            </a:pPr>
            <a:r>
              <a:rPr lang="en-US" dirty="0"/>
              <a:t>Inadequate materials for individualizing science instruction</a:t>
            </a:r>
          </a:p>
          <a:p>
            <a:pPr marL="698830" lvl="1" indent="-232943">
              <a:buFont typeface="+mj-lt"/>
              <a:buAutoNum type="alphaLcPeriod"/>
            </a:pPr>
            <a:r>
              <a:rPr lang="en-US" dirty="0"/>
              <a:t>Low student interest in science</a:t>
            </a:r>
          </a:p>
          <a:p>
            <a:pPr marL="698830" lvl="1" indent="-232943">
              <a:buFont typeface="+mj-lt"/>
              <a:buAutoNum type="alphaLcPeriod"/>
            </a:pPr>
            <a:r>
              <a:rPr lang="en-US" dirty="0"/>
              <a:t>Low student reading abilities</a:t>
            </a:r>
          </a:p>
          <a:p>
            <a:pPr marL="698830" lvl="1" indent="-232943">
              <a:buFont typeface="+mj-lt"/>
              <a:buAutoNum type="alphaLcPeriod"/>
            </a:pPr>
            <a:r>
              <a:rPr lang="en-US" dirty="0"/>
              <a:t>Lack of teacher interest in science</a:t>
            </a:r>
          </a:p>
          <a:p>
            <a:pPr marL="698830" lvl="1" indent="-232943">
              <a:buFont typeface="+mj-lt"/>
              <a:buAutoNum type="alphaLcPeriod"/>
            </a:pPr>
            <a:r>
              <a:rPr lang="en-US" dirty="0"/>
              <a:t>Inadequate teacher preparation to teach science</a:t>
            </a:r>
          </a:p>
          <a:p>
            <a:pPr marL="698830" lvl="1" indent="-232943">
              <a:buFont typeface="+mj-lt"/>
              <a:buAutoNum type="alphaLcPeriod"/>
            </a:pPr>
            <a:r>
              <a:rPr lang="en-US" dirty="0"/>
              <a:t>Insufficient time to teach science</a:t>
            </a:r>
          </a:p>
          <a:p>
            <a:pPr marL="698830" lvl="1" indent="-232943">
              <a:buFont typeface="+mj-lt"/>
              <a:buAutoNum type="alphaLcPeriod"/>
            </a:pPr>
            <a:r>
              <a:rPr lang="en-US" dirty="0"/>
              <a:t>Lack of opportunities for science teachers to share ideas</a:t>
            </a:r>
          </a:p>
          <a:p>
            <a:pPr marL="698830" lvl="1" indent="-232943">
              <a:buFont typeface="+mj-lt"/>
              <a:buAutoNum type="alphaLcPeriod"/>
            </a:pPr>
            <a:r>
              <a:rPr lang="en-US" dirty="0"/>
              <a:t>Inadequate science-related professional development opportunities </a:t>
            </a:r>
          </a:p>
          <a:p>
            <a:pPr marL="698830" lvl="1" indent="-232943">
              <a:buFont typeface="+mj-lt"/>
              <a:buAutoNum type="alphaLcPeriod"/>
            </a:pPr>
            <a:r>
              <a:rPr lang="en-US" dirty="0"/>
              <a:t>Interruptions for announcements, assemblies, and other school activities</a:t>
            </a:r>
          </a:p>
          <a:p>
            <a:pPr marL="698830" lvl="1" indent="-232943">
              <a:buFont typeface="+mj-lt"/>
              <a:buAutoNum type="alphaLcPeriod"/>
            </a:pPr>
            <a:r>
              <a:rPr lang="en-US" dirty="0"/>
              <a:t>Large class sizes</a:t>
            </a:r>
          </a:p>
          <a:p>
            <a:pPr marL="698830" lvl="1" indent="-232943">
              <a:buFont typeface="+mj-lt"/>
              <a:buAutoNum type="alphaLcPeriod"/>
            </a:pPr>
            <a:r>
              <a:rPr lang="en-US" dirty="0"/>
              <a:t>High student absenteeism</a:t>
            </a:r>
          </a:p>
          <a:p>
            <a:pPr marL="698830" lvl="1" indent="-232943">
              <a:buFont typeface="+mj-lt"/>
              <a:buAutoNum type="alphaLcPeriod"/>
            </a:pPr>
            <a:r>
              <a:rPr lang="en-US" dirty="0"/>
              <a:t>Inappropriate student behavior</a:t>
            </a:r>
          </a:p>
          <a:p>
            <a:pPr marL="698830" lvl="1" indent="-232943">
              <a:buFont typeface="+mj-lt"/>
              <a:buAutoNum type="alphaLcPeriod"/>
            </a:pPr>
            <a:r>
              <a:rPr lang="en-US" dirty="0"/>
              <a:t>Lack of parental support for science education</a:t>
            </a:r>
          </a:p>
          <a:p>
            <a:pPr marL="698830" lvl="1" indent="-232943">
              <a:buFont typeface="+mj-lt"/>
              <a:buAutoNum type="alphaLcPeriod"/>
            </a:pPr>
            <a:r>
              <a:rPr lang="en-US" dirty="0"/>
              <a:t>Community resistance to the teaching of  “controversial” issues in science (for example: evolution, climate change)</a:t>
            </a:r>
          </a:p>
          <a:p>
            <a:pPr lvl="0"/>
            <a:endParaRPr lang="en-US" dirty="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dirty="0" smtClean="0"/>
              <a:t>“</a:t>
            </a:r>
            <a:r>
              <a:rPr lang="en-US" dirty="0"/>
              <a:t>Program representatives were also asked to rate each of several factors as either not a significant problem, somewhat of a problem, or a serious problem for instruction. In science, resource-related issues are most often cited as serious problems (see Table 7.13). Inadequate funds for purchasing equipment and supplies is perceived as a serious problem by 28–32 percent of the schools, lack of science facilities by 19–30 percent, and inadequate materials for individualized instruction by 17–21 percent. In the elementary grades, insufficient time to teach science is seen as a serious problem by 27 percent of schools, compared to 17 percent of middle schools and 10 percent of high schools. Inadequate science-related professional development opportunities are also more likely to be seen as a serious problem in elementary schools (23 percent) than in high schools (14 percent).”</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3</a:t>
            </a:fld>
            <a:endParaRPr lang="en-US"/>
          </a:p>
        </p:txBody>
      </p:sp>
    </p:spTree>
    <p:extLst>
      <p:ext uri="{BB962C8B-B14F-4D97-AF65-F5344CB8AC3E}">
        <p14:creationId xmlns:p14="http://schemas.microsoft.com/office/powerpoint/2010/main" val="33998363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7.21, p.</a:t>
            </a:r>
            <a:r>
              <a:rPr lang="en-US" baseline="0" dirty="0" smtClean="0"/>
              <a:t> 122 in Technical Report</a:t>
            </a:r>
          </a:p>
          <a:p>
            <a:pPr defTabSz="931774">
              <a:defRPr/>
            </a:pPr>
            <a:endParaRPr lang="en-US" dirty="0"/>
          </a:p>
          <a:p>
            <a:pPr defTabSz="931774">
              <a:defRPr/>
            </a:pPr>
            <a:r>
              <a:rPr lang="en-US" b="1" dirty="0" smtClean="0"/>
              <a:t>This slide shows data from an individual</a:t>
            </a:r>
            <a:r>
              <a:rPr lang="en-US" b="1" baseline="0" dirty="0" smtClean="0"/>
              <a:t> item. </a:t>
            </a:r>
          </a:p>
          <a:p>
            <a:pPr defTabSz="931774">
              <a:defRPr/>
            </a:pPr>
            <a:endParaRPr lang="en-US" b="1" dirty="0"/>
          </a:p>
          <a:p>
            <a:pPr defTabSz="931774">
              <a:defRPr/>
            </a:pPr>
            <a:r>
              <a:rPr lang="en-US" dirty="0"/>
              <a:t>Science Teacher Questionnaire</a:t>
            </a:r>
            <a:endParaRPr lang="en-US" dirty="0" smtClean="0"/>
          </a:p>
          <a:p>
            <a:pPr defTabSz="931774">
              <a:defRPr/>
            </a:pPr>
            <a:r>
              <a:rPr lang="en-US" dirty="0" smtClean="0"/>
              <a:t>Q62.</a:t>
            </a:r>
            <a:r>
              <a:rPr lang="en-US" baseline="0" dirty="0" smtClean="0"/>
              <a:t> </a:t>
            </a:r>
            <a:r>
              <a:rPr lang="en-US" dirty="0"/>
              <a:t>In your opinion, how great a problem is each of the following for your science instruction in this class? </a:t>
            </a:r>
            <a:r>
              <a:rPr lang="en-US" dirty="0" smtClean="0"/>
              <a:t>(Response Options</a:t>
            </a:r>
            <a:r>
              <a:rPr lang="en-US" dirty="0"/>
              <a:t>: [1] Not a significant problem, [2] Somewhat of a problem, [3] Serious problem)</a:t>
            </a:r>
            <a:endParaRPr lang="en-US" dirty="0" smtClean="0"/>
          </a:p>
          <a:p>
            <a:pPr marL="698830" lvl="1" indent="-232943">
              <a:buFont typeface="+mj-lt"/>
              <a:buAutoNum type="alphaLcPeriod"/>
            </a:pPr>
            <a:r>
              <a:rPr lang="en-US" dirty="0"/>
              <a:t>Lack of access to computers</a:t>
            </a:r>
          </a:p>
          <a:p>
            <a:pPr marL="698830" lvl="1" indent="-232943">
              <a:buFont typeface="+mj-lt"/>
              <a:buAutoNum type="alphaLcPeriod"/>
            </a:pPr>
            <a:r>
              <a:rPr lang="en-US" dirty="0"/>
              <a:t>Old age of computers</a:t>
            </a:r>
          </a:p>
          <a:p>
            <a:pPr marL="698830" lvl="1" indent="-232943">
              <a:buFont typeface="+mj-lt"/>
              <a:buAutoNum type="alphaLcPeriod"/>
            </a:pPr>
            <a:r>
              <a:rPr lang="en-US" dirty="0"/>
              <a:t>Lack of access to the Internet</a:t>
            </a:r>
          </a:p>
          <a:p>
            <a:pPr marL="698830" lvl="1" indent="-232943">
              <a:buFont typeface="+mj-lt"/>
              <a:buAutoNum type="alphaLcPeriod"/>
            </a:pPr>
            <a:r>
              <a:rPr lang="en-US" dirty="0"/>
              <a:t>Unreliability of the Internet connection</a:t>
            </a:r>
          </a:p>
          <a:p>
            <a:pPr marL="698830" lvl="1" indent="-232943">
              <a:buFont typeface="+mj-lt"/>
              <a:buAutoNum type="alphaLcPeriod"/>
            </a:pPr>
            <a:r>
              <a:rPr lang="en-US" dirty="0"/>
              <a:t>Slow speed of the Internet connection</a:t>
            </a:r>
          </a:p>
          <a:p>
            <a:pPr marL="698830" lvl="1" indent="-232943">
              <a:buFont typeface="+mj-lt"/>
              <a:buAutoNum type="alphaLcPeriod"/>
            </a:pPr>
            <a:r>
              <a:rPr lang="en-US" dirty="0"/>
              <a:t>Lack of availability of appropriate computer software</a:t>
            </a:r>
          </a:p>
          <a:p>
            <a:pPr marL="698830" lvl="1" indent="-232943">
              <a:buFont typeface="+mj-lt"/>
              <a:buAutoNum type="alphaLcPeriod"/>
            </a:pPr>
            <a:r>
              <a:rPr lang="en-US" dirty="0"/>
              <a:t>Lack of availability of technology support</a:t>
            </a:r>
          </a:p>
          <a:p>
            <a:pPr lvl="0"/>
            <a:endParaRPr lang="en-US" dirty="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dirty="0" smtClean="0"/>
              <a:t>“</a:t>
            </a:r>
            <a:r>
              <a:rPr lang="en-US" dirty="0"/>
              <a:t>The teacher survey also included a series of items about technology-related issues. Teachers were asked to indicate how great a problem each posed for instruction in their randomly selected class. As shown in Tables 7.21 and 7.22, these resources are generally not seen as problematic. In science, the age of and access to computers is most likely to be seen as a problem in middle grades classes, compared to elementary and high school classes. Otherwise, few between-grades differences are apparent. In mathematics, age of and access to computers are more likely to be seen as problematic in elementary classes than in high school classes, but the percentages are generally quite low.”</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Each grade-level chart is sorted independently; consequently items may appear in different orders.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science portion of Table 7.1, p.</a:t>
            </a:r>
            <a:r>
              <a:rPr lang="en-US" baseline="0" dirty="0" smtClean="0"/>
              <a:t> 110 in Technical Report</a:t>
            </a:r>
          </a:p>
          <a:p>
            <a:pPr defTabSz="931774">
              <a:defRPr/>
            </a:pPr>
            <a:endParaRPr lang="en-US" dirty="0"/>
          </a:p>
          <a:p>
            <a:pPr defTabSz="931774">
              <a:defRPr/>
            </a:pPr>
            <a:r>
              <a:rPr lang="en-US" b="1" dirty="0" smtClean="0"/>
              <a:t>This slide shows data from an individual</a:t>
            </a:r>
            <a:r>
              <a:rPr lang="en-US" b="1" baseline="0" dirty="0" smtClean="0"/>
              <a:t> item. </a:t>
            </a:r>
          </a:p>
          <a:p>
            <a:pPr defTabSz="931774">
              <a:defRPr/>
            </a:pPr>
            <a:endParaRPr lang="en-US" b="1" dirty="0"/>
          </a:p>
          <a:p>
            <a:pPr defTabSz="931774">
              <a:defRPr/>
            </a:pPr>
            <a:r>
              <a:rPr lang="en-US" dirty="0"/>
              <a:t>Science Program Questionnaire</a:t>
            </a:r>
            <a:endParaRPr lang="en-US" dirty="0" smtClean="0"/>
          </a:p>
          <a:p>
            <a:pPr defTabSz="931774">
              <a:defRPr/>
            </a:pPr>
            <a:r>
              <a:rPr lang="en-US" dirty="0" smtClean="0"/>
              <a:t>Q2.</a:t>
            </a:r>
            <a:r>
              <a:rPr lang="en-US" baseline="0" dirty="0" smtClean="0"/>
              <a:t> </a:t>
            </a:r>
            <a:r>
              <a:rPr lang="en-US" baseline="0" dirty="0" smtClean="0"/>
              <a:t>[Presented only to schools that include self-contained teachers] </a:t>
            </a:r>
            <a:r>
              <a:rPr lang="en-US" dirty="0" smtClean="0"/>
              <a:t>Indicate </a:t>
            </a:r>
            <a:r>
              <a:rPr lang="en-US" dirty="0"/>
              <a:t>whether each of the following programs and/or practices is currently being implemented in your school.</a:t>
            </a:r>
            <a:r>
              <a:rPr lang="en-US" dirty="0" smtClean="0"/>
              <a:t> (Response Options: </a:t>
            </a:r>
            <a:r>
              <a:rPr lang="en-US" dirty="0"/>
              <a:t>Yes, No)</a:t>
            </a:r>
            <a:endParaRPr lang="en-US" dirty="0" smtClean="0"/>
          </a:p>
          <a:p>
            <a:pPr marL="698830" lvl="1" indent="-232943">
              <a:buFont typeface="+mj-lt"/>
              <a:buAutoNum type="alphaLcPeriod"/>
            </a:pPr>
            <a:r>
              <a:rPr lang="en-US" dirty="0"/>
              <a:t>Students in self-contained classes receive science instruction from a science specialist instead of their regular teacher.</a:t>
            </a:r>
            <a:endParaRPr lang="en-US" sz="1600" dirty="0"/>
          </a:p>
          <a:p>
            <a:pPr marL="698830" lvl="1" indent="-232943">
              <a:buFont typeface="+mj-lt"/>
              <a:buAutoNum type="alphaLcPeriod"/>
            </a:pPr>
            <a:r>
              <a:rPr lang="en-US" dirty="0"/>
              <a:t>Students in self-contained classes receive science instruction from a science specialist in addition to their regular teacher</a:t>
            </a:r>
            <a:r>
              <a:rPr lang="en-US" i="1" dirty="0"/>
              <a:t>.</a:t>
            </a:r>
            <a:endParaRPr lang="en-US" sz="1600" dirty="0"/>
          </a:p>
          <a:p>
            <a:pPr marL="698830" lvl="1" indent="-232943">
              <a:buFont typeface="+mj-lt"/>
              <a:buAutoNum type="alphaLcPeriod"/>
            </a:pPr>
            <a:r>
              <a:rPr lang="en-US" dirty="0"/>
              <a:t>Students in self-contained classes pulled out for remedial instruction in science.</a:t>
            </a:r>
            <a:r>
              <a:rPr lang="en-US" i="1" dirty="0"/>
              <a:t> </a:t>
            </a:r>
            <a:endParaRPr lang="en-US" sz="1600" dirty="0"/>
          </a:p>
          <a:p>
            <a:pPr marL="698830" lvl="1" indent="-232943">
              <a:buFont typeface="+mj-lt"/>
              <a:buAutoNum type="alphaLcPeriod"/>
            </a:pPr>
            <a:r>
              <a:rPr lang="en-US" dirty="0"/>
              <a:t>Students in self-contained classes pulled out for enrichment in science</a:t>
            </a:r>
            <a:r>
              <a:rPr lang="en-US" i="1" dirty="0"/>
              <a:t>.</a:t>
            </a:r>
            <a:endParaRPr lang="en-US" sz="1600" dirty="0"/>
          </a:p>
          <a:p>
            <a:pPr marL="698830" lvl="1" indent="-232943">
              <a:buFont typeface="+mj-lt"/>
              <a:buAutoNum type="alphaLcPeriod"/>
            </a:pPr>
            <a:r>
              <a:rPr lang="en-US" dirty="0"/>
              <a:t>Students in self-contained classes pulled out from science instruction for additional instruction in other content areas</a:t>
            </a:r>
            <a:r>
              <a:rPr lang="en-US" i="1" dirty="0"/>
              <a:t>.</a:t>
            </a:r>
            <a:endParaRPr lang="en-US" sz="1600" dirty="0"/>
          </a:p>
          <a:p>
            <a:pPr defTabSz="931774">
              <a:defRPr/>
            </a:pPr>
            <a:endParaRPr lang="en-US" dirty="0" smtClean="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dirty="0"/>
              <a:t>“The designated school program representatives were given a list of programs and practices and asked to indicate whether each was being implemented in the school. These individuals were also asked about several instructional arrangements for students in self-contained classrooms—whether they were pulled out for remediation or enrichment in science and mathematics and whether they received science and mathematics instruction from specialists instead of, or in addition to, their regular teacher. Table 7.1 shows the percentage of elementary schools indicating that each program or practice is in place.</a:t>
            </a:r>
          </a:p>
          <a:p>
            <a:endParaRPr lang="en-US" dirty="0"/>
          </a:p>
          <a:p>
            <a:r>
              <a:rPr lang="en-US" dirty="0"/>
              <a:t>The use of science specialists, either in place of or in addition to the regular classroom teacher, is uncommon (10–16 percent of schools). Pull-out instruction, whether for remediation or enrichment, is also quite rare (7–10 percent of schools). The picture is quite different in elementary school mathematics instruction. Students are pulled out for remediation in almost 60 percent of schools, and in roughly one-third of schools, students are pulled out for enrichment. The prevalence of these practices may be due in part to the fact that mathematics is much more likely than science to be tested for accountability purposes. In addition, Title 1 funds are more likely to be targeted for remediation in mathematics and reading than in science.”</a:t>
            </a:r>
          </a:p>
        </p:txBody>
      </p:sp>
      <p:sp>
        <p:nvSpPr>
          <p:cNvPr id="4" name="Slide Number Placeholder 3"/>
          <p:cNvSpPr>
            <a:spLocks noGrp="1"/>
          </p:cNvSpPr>
          <p:nvPr>
            <p:ph type="sldNum" sz="quarter" idx="10"/>
          </p:nvPr>
        </p:nvSpPr>
        <p:spPr/>
        <p:txBody>
          <a:bodyPr/>
          <a:lstStyle/>
          <a:p>
            <a:fld id="{B472F11F-6199-4934-A1DC-A9FDDA9F712C}" type="slidenum">
              <a:rPr lang="en-US" smtClean="0"/>
              <a:t>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science portion of Table 7.2, p.</a:t>
            </a:r>
            <a:r>
              <a:rPr lang="en-US" baseline="0" dirty="0" smtClean="0"/>
              <a:t> 110 in Technical Report</a:t>
            </a:r>
          </a:p>
          <a:p>
            <a:pPr defTabSz="931774">
              <a:defRPr/>
            </a:pPr>
            <a:endParaRPr lang="en-US" dirty="0"/>
          </a:p>
          <a:p>
            <a:pPr defTabSz="931774">
              <a:defRPr/>
            </a:pPr>
            <a:r>
              <a:rPr lang="en-US" b="1" dirty="0" smtClean="0"/>
              <a:t>This slide shows original and derived data from individual</a:t>
            </a:r>
            <a:r>
              <a:rPr lang="en-US" b="1" baseline="0" dirty="0" smtClean="0"/>
              <a:t> items. </a:t>
            </a:r>
          </a:p>
          <a:p>
            <a:pPr defTabSz="931774">
              <a:defRPr/>
            </a:pPr>
            <a:endParaRPr lang="en-US" b="1" dirty="0"/>
          </a:p>
          <a:p>
            <a:pPr defTabSz="931774">
              <a:defRPr/>
            </a:pPr>
            <a:r>
              <a:rPr lang="en-US" dirty="0"/>
              <a:t>Science Program Questionnaire</a:t>
            </a:r>
            <a:endParaRPr lang="en-US" dirty="0" smtClean="0"/>
          </a:p>
          <a:p>
            <a:pPr defTabSz="931774">
              <a:defRPr/>
            </a:pPr>
            <a:r>
              <a:rPr lang="en-US" dirty="0" smtClean="0"/>
              <a:t>Q28.</a:t>
            </a:r>
            <a:r>
              <a:rPr lang="en-US" baseline="0" dirty="0" smtClean="0"/>
              <a:t> </a:t>
            </a:r>
            <a:r>
              <a:rPr lang="en-US" baseline="0" dirty="0" smtClean="0"/>
              <a:t>[Presented only to schools that include grade 12] </a:t>
            </a:r>
            <a:r>
              <a:rPr lang="en-US" dirty="0" smtClean="0"/>
              <a:t>In </a:t>
            </a:r>
            <a:r>
              <a:rPr lang="en-US" dirty="0"/>
              <a:t>order to graduate from this high school, how many years of grades 9–12 science are students required to take?</a:t>
            </a:r>
          </a:p>
          <a:p>
            <a:pPr marL="640594" lvl="1" indent="-174708" defTabSz="931774">
              <a:buFont typeface="Courier New" panose="02070309020205020404" pitchFamily="49" charset="0"/>
              <a:buChar char="o"/>
              <a:defRPr/>
            </a:pPr>
            <a:r>
              <a:rPr lang="en-US" dirty="0"/>
              <a:t>1 year</a:t>
            </a:r>
          </a:p>
          <a:p>
            <a:pPr marL="640594" lvl="1" indent="-174708" defTabSz="931774">
              <a:buFont typeface="Courier New" panose="02070309020205020404" pitchFamily="49" charset="0"/>
              <a:buChar char="o"/>
              <a:defRPr/>
            </a:pPr>
            <a:r>
              <a:rPr lang="en-US" dirty="0"/>
              <a:t>2 years</a:t>
            </a:r>
          </a:p>
          <a:p>
            <a:pPr marL="640594" lvl="1" indent="-174708" defTabSz="931774">
              <a:buFont typeface="Courier New" panose="02070309020205020404" pitchFamily="49" charset="0"/>
              <a:buChar char="o"/>
              <a:defRPr/>
            </a:pPr>
            <a:r>
              <a:rPr lang="en-US" dirty="0"/>
              <a:t>3 years</a:t>
            </a:r>
          </a:p>
          <a:p>
            <a:pPr marL="640594" lvl="1" indent="-174708" defTabSz="931774">
              <a:buFont typeface="Courier New" panose="02070309020205020404" pitchFamily="49" charset="0"/>
              <a:buChar char="o"/>
              <a:defRPr/>
            </a:pPr>
            <a:r>
              <a:rPr lang="en-US" dirty="0"/>
              <a:t>4 years</a:t>
            </a:r>
          </a:p>
          <a:p>
            <a:pPr defTabSz="931774">
              <a:defRPr/>
            </a:pPr>
            <a:endParaRPr lang="en-US" dirty="0" smtClean="0"/>
          </a:p>
          <a:p>
            <a:pPr defTabSz="931774">
              <a:defRPr/>
            </a:pPr>
            <a:r>
              <a:rPr lang="en-US" dirty="0" smtClean="0"/>
              <a:t>Q30. </a:t>
            </a:r>
            <a:r>
              <a:rPr lang="en-US" dirty="0" smtClean="0"/>
              <a:t>[Presented only to schools that include grade 12] How </a:t>
            </a:r>
            <a:r>
              <a:rPr lang="en-US" dirty="0"/>
              <a:t>many years of science are required for entry into a four-year college or university in your state university system? If your state university system has multiple tiers, answer for the lowest tier that awards four-year degrees, not including community colleges that might include four-year programs.</a:t>
            </a:r>
          </a:p>
          <a:p>
            <a:pPr marL="640594" lvl="1" indent="-174708" defTabSz="931774">
              <a:buFont typeface="Courier New" panose="02070309020205020404" pitchFamily="49" charset="0"/>
              <a:buChar char="o"/>
              <a:defRPr/>
            </a:pPr>
            <a:r>
              <a:rPr lang="en-US" dirty="0"/>
              <a:t>1 year</a:t>
            </a:r>
          </a:p>
          <a:p>
            <a:pPr marL="640594" lvl="1" indent="-174708" defTabSz="931774">
              <a:buFont typeface="Courier New" panose="02070309020205020404" pitchFamily="49" charset="0"/>
              <a:buChar char="o"/>
              <a:defRPr/>
            </a:pPr>
            <a:r>
              <a:rPr lang="en-US" dirty="0"/>
              <a:t>2 years</a:t>
            </a:r>
          </a:p>
          <a:p>
            <a:pPr marL="640594" lvl="1" indent="-174708" defTabSz="931774">
              <a:buFont typeface="Courier New" panose="02070309020205020404" pitchFamily="49" charset="0"/>
              <a:buChar char="o"/>
              <a:defRPr/>
            </a:pPr>
            <a:r>
              <a:rPr lang="en-US" dirty="0"/>
              <a:t>3 years</a:t>
            </a:r>
          </a:p>
          <a:p>
            <a:pPr marL="640594" lvl="1" indent="-174708" defTabSz="931774">
              <a:buFont typeface="Courier New" panose="02070309020205020404" pitchFamily="49" charset="0"/>
              <a:buChar char="o"/>
              <a:defRPr/>
            </a:pPr>
            <a:r>
              <a:rPr lang="en-US" dirty="0"/>
              <a:t>4 years</a:t>
            </a:r>
          </a:p>
          <a:p>
            <a:pPr defTabSz="931774">
              <a:defRPr/>
            </a:pPr>
            <a:endParaRPr lang="en-US" dirty="0" smtClean="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b="1" dirty="0"/>
              <a:t>“</a:t>
            </a:r>
            <a:r>
              <a:rPr lang="en-US" dirty="0"/>
              <a:t>Each high school science and mathematics program representative was asked how many years of the subject students were required to take in order to graduate. As shown in Table 7.2, the vast majority of schools require at least three years of science and mathematics; almost half require four years of mathematics. For most schools, graduation requirements are just as demanding as state university entrance requirements.</a:t>
            </a:r>
            <a:r>
              <a:rPr lang="en-US" baseline="30000" dirty="0"/>
              <a:t>8</a:t>
            </a:r>
            <a:r>
              <a:rPr lang="en-US" dirty="0"/>
              <a:t> However, when there is a difference, graduation requirements tend to be more rigorous; 30 percent of schools require more science and mathematics courses for graduation than state universities do for entrance.</a:t>
            </a:r>
          </a:p>
          <a:p>
            <a:endParaRPr lang="en-US" dirty="0"/>
          </a:p>
          <a:p>
            <a:r>
              <a:rPr lang="en-US" baseline="30000" dirty="0"/>
              <a:t>8</a:t>
            </a:r>
            <a:r>
              <a:rPr lang="en-US" dirty="0"/>
              <a:t> State (public) university entrance requirements were mined from the Internet. When state university systems included multiple tiers, the lowest 4-year university tier requirements were used.”</a:t>
            </a:r>
            <a:endParaRPr lang="en-US" b="1" dirty="0"/>
          </a:p>
        </p:txBody>
      </p:sp>
      <p:sp>
        <p:nvSpPr>
          <p:cNvPr id="4" name="Slide Number Placeholder 3"/>
          <p:cNvSpPr>
            <a:spLocks noGrp="1"/>
          </p:cNvSpPr>
          <p:nvPr>
            <p:ph type="sldNum" sz="quarter" idx="10"/>
          </p:nvPr>
        </p:nvSpPr>
        <p:spPr/>
        <p:txBody>
          <a:bodyPr/>
          <a:lstStyle/>
          <a:p>
            <a:fld id="{B472F11F-6199-4934-A1DC-A9FDDA9F712C}" type="slidenum">
              <a:rPr lang="en-US" smtClean="0"/>
              <a:t>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7.4, p.</a:t>
            </a:r>
            <a:r>
              <a:rPr lang="en-US" baseline="0" dirty="0" smtClean="0"/>
              <a:t> 111 in Technical Report</a:t>
            </a:r>
          </a:p>
          <a:p>
            <a:pPr defTabSz="931774">
              <a:defRPr/>
            </a:pPr>
            <a:endParaRPr lang="en-US" dirty="0"/>
          </a:p>
          <a:p>
            <a:pPr defTabSz="931774">
              <a:defRPr/>
            </a:pPr>
            <a:r>
              <a:rPr lang="en-US" b="1" dirty="0" smtClean="0"/>
              <a:t>This slide shows data from an individual</a:t>
            </a:r>
            <a:r>
              <a:rPr lang="en-US" b="1" baseline="0" dirty="0" smtClean="0"/>
              <a:t> item. </a:t>
            </a:r>
          </a:p>
          <a:p>
            <a:pPr defTabSz="931774">
              <a:defRPr/>
            </a:pPr>
            <a:endParaRPr lang="en-US" b="1" dirty="0"/>
          </a:p>
          <a:p>
            <a:pPr defTabSz="931774">
              <a:defRPr/>
            </a:pPr>
            <a:r>
              <a:rPr lang="en-US" dirty="0"/>
              <a:t>Science Program Questionnaire</a:t>
            </a:r>
            <a:endParaRPr lang="en-US" dirty="0" smtClean="0"/>
          </a:p>
          <a:p>
            <a:pPr defTabSz="931774">
              <a:defRPr/>
            </a:pPr>
            <a:r>
              <a:rPr lang="en-US" dirty="0" smtClean="0"/>
              <a:t>Q5.</a:t>
            </a:r>
            <a:r>
              <a:rPr lang="en-US" baseline="0" dirty="0" smtClean="0"/>
              <a:t> </a:t>
            </a:r>
            <a:r>
              <a:rPr lang="en-US" dirty="0"/>
              <a:t>Indicate whether your school does each of the following to enhance students’ interest and/or achievement in science and/or engineering. </a:t>
            </a:r>
            <a:r>
              <a:rPr lang="en-US" dirty="0" smtClean="0"/>
              <a:t>(Response Options: </a:t>
            </a:r>
            <a:r>
              <a:rPr lang="en-US" dirty="0"/>
              <a:t>Yes, No)</a:t>
            </a:r>
            <a:endParaRPr lang="en-US" dirty="0" smtClean="0"/>
          </a:p>
          <a:p>
            <a:pPr marL="698830" lvl="1" indent="-232943">
              <a:buFont typeface="+mj-lt"/>
              <a:buAutoNum type="alphaLcPeriod"/>
            </a:pPr>
            <a:r>
              <a:rPr lang="en-US" dirty="0"/>
              <a:t>Holds family science and/or engineering nights</a:t>
            </a:r>
          </a:p>
          <a:p>
            <a:pPr marL="698830" lvl="1" indent="-232943">
              <a:buFont typeface="+mj-lt"/>
              <a:buAutoNum type="alphaLcPeriod"/>
            </a:pPr>
            <a:r>
              <a:rPr lang="en-US" dirty="0"/>
              <a:t>Offers after-school help in science and/or engineering (for example: tutoring)</a:t>
            </a:r>
          </a:p>
          <a:p>
            <a:pPr marL="698830" lvl="1" indent="-232943">
              <a:buFont typeface="+mj-lt"/>
              <a:buAutoNum type="alphaLcPeriod"/>
            </a:pPr>
            <a:r>
              <a:rPr lang="en-US" dirty="0"/>
              <a:t>Offers formal after-school programs for enrichment in science and/or engineering</a:t>
            </a:r>
          </a:p>
          <a:p>
            <a:pPr marL="698830" lvl="1" indent="-232943">
              <a:buFont typeface="+mj-lt"/>
              <a:buAutoNum type="alphaLcPeriod"/>
            </a:pPr>
            <a:r>
              <a:rPr lang="en-US" dirty="0"/>
              <a:t>Offers one or more science clubs</a:t>
            </a:r>
          </a:p>
          <a:p>
            <a:pPr marL="698830" lvl="1" indent="-232943">
              <a:buFont typeface="+mj-lt"/>
              <a:buAutoNum type="alphaLcPeriod"/>
            </a:pPr>
            <a:r>
              <a:rPr lang="en-US" dirty="0"/>
              <a:t>Offers one or more engineering clubs</a:t>
            </a:r>
          </a:p>
          <a:p>
            <a:pPr marL="698830" lvl="1" indent="-232943">
              <a:buFont typeface="+mj-lt"/>
              <a:buAutoNum type="alphaLcPeriod"/>
            </a:pPr>
            <a:r>
              <a:rPr lang="en-US" dirty="0"/>
              <a:t>Participates in a local or regional science and/or engineering fair </a:t>
            </a:r>
          </a:p>
          <a:p>
            <a:pPr marL="698830" lvl="1" indent="-232943">
              <a:buFont typeface="+mj-lt"/>
              <a:buAutoNum type="alphaLcPeriod"/>
            </a:pPr>
            <a:r>
              <a:rPr lang="en-US" dirty="0"/>
              <a:t>Has one or more teams participating in science competitions (for example: Science Olympiad)</a:t>
            </a:r>
          </a:p>
          <a:p>
            <a:pPr marL="698830" lvl="1" indent="-232943">
              <a:buFont typeface="+mj-lt"/>
              <a:buAutoNum type="alphaLcPeriod"/>
            </a:pPr>
            <a:r>
              <a:rPr lang="en-US" dirty="0"/>
              <a:t>Has one or more teams participating in engineering competitions (for example: Robotics)</a:t>
            </a:r>
          </a:p>
          <a:p>
            <a:pPr marL="698830" lvl="1" indent="-232943">
              <a:buFont typeface="+mj-lt"/>
              <a:buAutoNum type="alphaLcPeriod"/>
            </a:pPr>
            <a:r>
              <a:rPr lang="en-US" dirty="0"/>
              <a:t>Encourages students to participate in science and/or engineering summer programs or camps offered by community colleges, universities, museums, or science centers</a:t>
            </a:r>
          </a:p>
          <a:p>
            <a:pPr marL="698830" lvl="1" indent="-232943">
              <a:buFont typeface="+mj-lt"/>
              <a:buAutoNum type="alphaLcPeriod"/>
            </a:pPr>
            <a:r>
              <a:rPr lang="en-US" dirty="0"/>
              <a:t>Sponsors visits to business, industry, and/or research sites related to science and/or engineering</a:t>
            </a:r>
          </a:p>
          <a:p>
            <a:pPr marL="698830" lvl="1" indent="-232943">
              <a:buFont typeface="+mj-lt"/>
              <a:buAutoNum type="alphaLcPeriod"/>
            </a:pPr>
            <a:r>
              <a:rPr lang="en-US" dirty="0"/>
              <a:t>Sponsors meetings with adult mentors who work in science and/or engineering fields</a:t>
            </a:r>
          </a:p>
          <a:p>
            <a:pPr defTabSz="931774">
              <a:defRPr/>
            </a:pPr>
            <a:endParaRPr lang="en-US" dirty="0"/>
          </a:p>
          <a:p>
            <a:pPr defTabSz="931774">
              <a:defRPr/>
            </a:pPr>
            <a:r>
              <a:rPr lang="en-US" dirty="0" smtClean="0"/>
              <a:t>The numbers in parentheses</a:t>
            </a:r>
            <a:r>
              <a:rPr lang="en-US" baseline="0" dirty="0" smtClean="0"/>
              <a:t> are standard errors.</a:t>
            </a:r>
          </a:p>
          <a:p>
            <a:pPr defTabSz="931774">
              <a:defRPr/>
            </a:pPr>
            <a:endParaRPr lang="en-US" baseline="0" dirty="0" smtClean="0"/>
          </a:p>
          <a:p>
            <a:pPr defTabSz="931774">
              <a:defRPr/>
            </a:pPr>
            <a:r>
              <a:rPr lang="en-US" b="1" dirty="0"/>
              <a:t>Findings Highlighted in Technical Report</a:t>
            </a:r>
          </a:p>
          <a:p>
            <a:r>
              <a:rPr lang="en-US" b="1" dirty="0"/>
              <a:t>“</a:t>
            </a:r>
            <a:r>
              <a:rPr lang="en-US" dirty="0"/>
              <a:t>Finally, science and mathematics program representatives were asked to indicate which of several practices their school included to enhance student interest and/or achievement. The results are shown in Tables 7.4 and 7.5. Especially in science, such programs tend to be more prevalent as grade range increases. For example, almost half of high schools have science clubs, compared to 20 percent of elementary schools. Similarly, 40 percent of high schools have one or more teams participating in science competitions, whereas only 13 percent of elementary schools do. In mathematics, the percentage of schools offering school-based programs to enhance interest and achievement (apart from tutoring) is strikingly low. For example, only one-third of high schools have mathematics clubs, and less than a fourth of all schools offer after-school enrichment in mathematics.”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9</a:t>
            </a:fld>
            <a:endParaRPr lang="en-US"/>
          </a:p>
        </p:txBody>
      </p:sp>
    </p:spTree>
    <p:extLst>
      <p:ext uri="{BB962C8B-B14F-4D97-AF65-F5344CB8AC3E}">
        <p14:creationId xmlns:p14="http://schemas.microsoft.com/office/powerpoint/2010/main" val="214230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60047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70503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8896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3A75BF-0480-42D9-BC3B-AF0BCD6F0051}"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92678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3A75BF-0480-42D9-BC3B-AF0BCD6F0051}"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37073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3A75BF-0480-42D9-BC3B-AF0BCD6F0051}"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6216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3A75BF-0480-42D9-BC3B-AF0BCD6F0051}" type="datetimeFigureOut">
              <a:rPr lang="en-US" smtClean="0"/>
              <a:t>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2585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3A75BF-0480-42D9-BC3B-AF0BCD6F0051}" type="datetimeFigureOut">
              <a:rPr lang="en-US" smtClean="0"/>
              <a:t>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47970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A75BF-0480-42D9-BC3B-AF0BCD6F0051}" type="datetimeFigureOut">
              <a:rPr lang="en-US" smtClean="0"/>
              <a:t>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9944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014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32896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A75BF-0480-42D9-BC3B-AF0BCD6F0051}" type="datetimeFigureOut">
              <a:rPr lang="en-US" smtClean="0"/>
              <a:t>1/28/2014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A18CB-4BA9-4DA6-A360-974B972256DF}" type="slidenum">
              <a:rPr lang="en-US" smtClean="0"/>
              <a:t>‹#›</a:t>
            </a:fld>
            <a:endParaRPr lang="en-US"/>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52400" y="0"/>
            <a:ext cx="9448799" cy="6858000"/>
          </a:xfrm>
          <a:prstGeom prst="rect">
            <a:avLst/>
          </a:prstGeom>
        </p:spPr>
      </p:pic>
      <p:grpSp>
        <p:nvGrpSpPr>
          <p:cNvPr id="14" name="Group 13"/>
          <p:cNvGrpSpPr/>
          <p:nvPr/>
        </p:nvGrpSpPr>
        <p:grpSpPr>
          <a:xfrm>
            <a:off x="3581400" y="6236753"/>
            <a:ext cx="6142684" cy="585339"/>
            <a:chOff x="2311936" y="6236753"/>
            <a:chExt cx="6142684" cy="585339"/>
          </a:xfrm>
        </p:grpSpPr>
        <p:grpSp>
          <p:nvGrpSpPr>
            <p:cNvPr id="8" name="Group 7"/>
            <p:cNvGrpSpPr/>
            <p:nvPr/>
          </p:nvGrpSpPr>
          <p:grpSpPr>
            <a:xfrm>
              <a:off x="2311936" y="6237316"/>
              <a:ext cx="3856627" cy="584776"/>
              <a:chOff x="433677" y="371749"/>
              <a:chExt cx="3856627" cy="584776"/>
            </a:xfrm>
          </p:grpSpPr>
          <p:sp>
            <p:nvSpPr>
              <p:cNvPr id="9" name="TextBox 8"/>
              <p:cNvSpPr txBox="1"/>
              <p:nvPr/>
            </p:nvSpPr>
            <p:spPr>
              <a:xfrm>
                <a:off x="433677" y="371749"/>
                <a:ext cx="3856627" cy="584776"/>
              </a:xfrm>
              <a:prstGeom prst="rect">
                <a:avLst/>
              </a:prstGeom>
              <a:noFill/>
            </p:spPr>
            <p:txBody>
              <a:bodyPr wrap="square" rtlCol="0">
                <a:spAutoFit/>
              </a:bodyPr>
              <a:lstStyle/>
              <a:p>
                <a:r>
                  <a:rPr lang="en-US" sz="3200" dirty="0" smtClean="0">
                    <a:solidFill>
                      <a:schemeClr val="bg1">
                        <a:alpha val="70000"/>
                      </a:schemeClr>
                    </a:solidFill>
                    <a:latin typeface="+mj-lt"/>
                  </a:rPr>
                  <a:t>2012 NSSME</a:t>
                </a:r>
                <a:endParaRPr lang="en-US" sz="3200" dirty="0">
                  <a:solidFill>
                    <a:schemeClr val="bg1">
                      <a:alpha val="70000"/>
                    </a:schemeClr>
                  </a:solidFill>
                  <a:latin typeface="+mj-lt"/>
                </a:endParaRPr>
              </a:p>
            </p:txBody>
          </p:sp>
          <p:cxnSp>
            <p:nvCxnSpPr>
              <p:cNvPr id="10" name="Straight Connector 9"/>
              <p:cNvCxnSpPr/>
              <p:nvPr/>
            </p:nvCxnSpPr>
            <p:spPr>
              <a:xfrm>
                <a:off x="2693741" y="530240"/>
                <a:ext cx="0" cy="309793"/>
              </a:xfrm>
              <a:prstGeom prst="line">
                <a:avLst/>
              </a:prstGeom>
              <a:ln>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4652907" y="6236753"/>
              <a:ext cx="3801713" cy="523220"/>
            </a:xfrm>
            <a:prstGeom prst="rect">
              <a:avLst/>
            </a:prstGeom>
            <a:noFill/>
            <a:ln>
              <a:noFill/>
            </a:ln>
          </p:spPr>
          <p:txBody>
            <a:bodyPr wrap="square" rtlCol="0">
              <a:spAutoFit/>
            </a:bodyPr>
            <a:lstStyle/>
            <a:p>
              <a:r>
                <a:rPr lang="en-US" sz="1400" dirty="0" smtClean="0">
                  <a:solidFill>
                    <a:schemeClr val="bg1">
                      <a:alpha val="70000"/>
                    </a:schemeClr>
                  </a:solidFill>
                </a:rPr>
                <a:t>THE 2012 NATIONAL SURVEY OF</a:t>
              </a:r>
            </a:p>
            <a:p>
              <a:r>
                <a:rPr lang="en-US" sz="1400" dirty="0" smtClean="0">
                  <a:solidFill>
                    <a:schemeClr val="bg1">
                      <a:alpha val="70000"/>
                    </a:schemeClr>
                  </a:solidFill>
                </a:rPr>
                <a:t>SCIENCE AND MATHEMATICS EDUCATION</a:t>
              </a:r>
              <a:endParaRPr lang="en-US" sz="1400" dirty="0">
                <a:solidFill>
                  <a:schemeClr val="bg1">
                    <a:alpha val="70000"/>
                  </a:schemeClr>
                </a:solidFill>
              </a:endParaRPr>
            </a:p>
          </p:txBody>
        </p:sp>
      </p:grpSp>
      <p:pic>
        <p:nvPicPr>
          <p:cNvPr id="13" name="Picture 1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200" y="6242541"/>
            <a:ext cx="2057400" cy="511642"/>
          </a:xfrm>
          <a:prstGeom prst="rect">
            <a:avLst/>
          </a:prstGeom>
        </p:spPr>
      </p:pic>
    </p:spTree>
    <p:extLst>
      <p:ext uri="{BB962C8B-B14F-4D97-AF65-F5344CB8AC3E}">
        <p14:creationId xmlns:p14="http://schemas.microsoft.com/office/powerpoint/2010/main" val="2220795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400" y="1739900"/>
            <a:ext cx="8991600" cy="3048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CHAPTER 7</a:t>
            </a:r>
          </a:p>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Factors Affecting Instruction</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83613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074712400"/>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 Programs/Practices to Enhance Students’ Interest/Achievement in Science/Engineering</a:t>
            </a:r>
            <a:endParaRPr lang="en-US" dirty="0">
              <a:solidFill>
                <a:schemeClr val="tx1"/>
              </a:solidFill>
            </a:endParaRPr>
          </a:p>
        </p:txBody>
      </p:sp>
    </p:spTree>
    <p:extLst>
      <p:ext uri="{BB962C8B-B14F-4D97-AF65-F5344CB8AC3E}">
        <p14:creationId xmlns:p14="http://schemas.microsoft.com/office/powerpoint/2010/main" val="1851634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817693667"/>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Elementary School Programs/Practices to Enhance Students’ Interest/Achievement in Science/Engineering</a:t>
            </a:r>
          </a:p>
        </p:txBody>
      </p:sp>
    </p:spTree>
    <p:extLst>
      <p:ext uri="{BB962C8B-B14F-4D97-AF65-F5344CB8AC3E}">
        <p14:creationId xmlns:p14="http://schemas.microsoft.com/office/powerpoint/2010/main" val="3707200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605022646"/>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Programs/Practices </a:t>
            </a:r>
            <a:r>
              <a:rPr lang="en-US" dirty="0">
                <a:solidFill>
                  <a:schemeClr val="tx1"/>
                </a:solidFill>
              </a:rPr>
              <a:t>to Enhance Students’ Interest/Achievement in Science/Engineering</a:t>
            </a:r>
          </a:p>
        </p:txBody>
      </p:sp>
    </p:spTree>
    <p:extLst>
      <p:ext uri="{BB962C8B-B14F-4D97-AF65-F5344CB8AC3E}">
        <p14:creationId xmlns:p14="http://schemas.microsoft.com/office/powerpoint/2010/main" val="33098616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194976086"/>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Middle School Programs/Practices </a:t>
            </a:r>
            <a:r>
              <a:rPr lang="en-US" dirty="0">
                <a:solidFill>
                  <a:schemeClr val="tx1"/>
                </a:solidFill>
              </a:rPr>
              <a:t>to Enhance Students’ Interest/Achievement in Science/Engineering</a:t>
            </a:r>
          </a:p>
          <a:p>
            <a:pPr lvl="0">
              <a:defRPr/>
            </a:pPr>
            <a:endParaRPr lang="en-US" dirty="0">
              <a:solidFill>
                <a:schemeClr val="tx1"/>
              </a:solidFill>
            </a:endParaRPr>
          </a:p>
        </p:txBody>
      </p:sp>
    </p:spTree>
    <p:extLst>
      <p:ext uri="{BB962C8B-B14F-4D97-AF65-F5344CB8AC3E}">
        <p14:creationId xmlns:p14="http://schemas.microsoft.com/office/powerpoint/2010/main" val="7925939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405390814"/>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High </a:t>
            </a:r>
            <a:r>
              <a:rPr lang="en-US" dirty="0">
                <a:solidFill>
                  <a:schemeClr val="tx1"/>
                </a:solidFill>
              </a:rPr>
              <a:t>School </a:t>
            </a:r>
            <a:r>
              <a:rPr lang="en-US" dirty="0" smtClean="0">
                <a:solidFill>
                  <a:schemeClr val="tx1"/>
                </a:solidFill>
              </a:rPr>
              <a:t>Programs/Practices </a:t>
            </a:r>
            <a:r>
              <a:rPr lang="en-US" dirty="0">
                <a:solidFill>
                  <a:schemeClr val="tx1"/>
                </a:solidFill>
              </a:rPr>
              <a:t>to Enhance Students’ Interest/Achievement in </a:t>
            </a:r>
            <a:r>
              <a:rPr lang="en-US" dirty="0" smtClean="0">
                <a:solidFill>
                  <a:schemeClr val="tx1"/>
                </a:solidFill>
              </a:rPr>
              <a:t>Science/Engineering</a:t>
            </a:r>
            <a:endParaRPr lang="en-US" dirty="0">
              <a:solidFill>
                <a:schemeClr val="tx1"/>
              </a:solidFill>
            </a:endParaRPr>
          </a:p>
        </p:txBody>
      </p:sp>
    </p:spTree>
    <p:extLst>
      <p:ext uri="{BB962C8B-B14F-4D97-AF65-F5344CB8AC3E}">
        <p14:creationId xmlns:p14="http://schemas.microsoft.com/office/powerpoint/2010/main" val="17861811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740185658"/>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a:solidFill>
                  <a:schemeClr val="tx1"/>
                </a:solidFill>
              </a:rPr>
              <a:t>High School Programs/Practices to Enhance Students’ Interest/Achievement in Science/Engineering</a:t>
            </a:r>
          </a:p>
        </p:txBody>
      </p:sp>
    </p:spTree>
    <p:extLst>
      <p:ext uri="{BB962C8B-B14F-4D97-AF65-F5344CB8AC3E}">
        <p14:creationId xmlns:p14="http://schemas.microsoft.com/office/powerpoint/2010/main" val="35319385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Extent of Influence</a:t>
            </a:r>
            <a:r>
              <a:rPr kumimoji="0" lang="en-US" sz="6600" b="0" i="0" u="none" strike="noStrike" kern="1200" cap="none" spc="0" normalizeH="0" noProof="0" dirty="0" smtClean="0">
                <a:ln>
                  <a:noFill/>
                </a:ln>
                <a:solidFill>
                  <a:schemeClr val="tx1"/>
                </a:solidFill>
                <a:effectLst/>
                <a:uLnTx/>
                <a:uFillTx/>
                <a:latin typeface="Calibri"/>
              </a:rPr>
              <a:t> of State Standards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604930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18–20 </a:t>
            </a:r>
          </a:p>
          <a:p>
            <a:pPr lvl="0">
              <a:defRPr/>
            </a:pPr>
            <a:r>
              <a:rPr lang="en-US" dirty="0" smtClean="0">
                <a:solidFill>
                  <a:schemeClr val="tx1"/>
                </a:solidFill>
              </a:rPr>
              <a:t>(not for presentation)</a:t>
            </a:r>
            <a:endParaRPr lang="en-US" dirty="0">
              <a:solidFill>
                <a:schemeClr val="tx1"/>
              </a:solidFill>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400300"/>
            <a:ext cx="6111875" cy="2063750"/>
          </a:xfrm>
          <a:prstGeom prst="rect">
            <a:avLst/>
          </a:prstGeom>
          <a:solidFill>
            <a:schemeClr val="bg1"/>
          </a:solidFill>
          <a:ln>
            <a:noFill/>
          </a:ln>
          <a:effectLst/>
        </p:spPr>
      </p:pic>
    </p:spTree>
    <p:extLst>
      <p:ext uri="{BB962C8B-B14F-4D97-AF65-F5344CB8AC3E}">
        <p14:creationId xmlns:p14="http://schemas.microsoft.com/office/powerpoint/2010/main" val="406243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331227641"/>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Schools Agreeing </a:t>
            </a:r>
            <a:r>
              <a:rPr lang="en-US" dirty="0">
                <a:solidFill>
                  <a:schemeClr val="tx1"/>
                </a:solidFill>
              </a:rPr>
              <a:t>with Various </a:t>
            </a:r>
            <a:r>
              <a:rPr lang="en-US" dirty="0" smtClean="0">
                <a:solidFill>
                  <a:schemeClr val="tx1"/>
                </a:solidFill>
              </a:rPr>
              <a:t>Statements Regarding </a:t>
            </a:r>
            <a:r>
              <a:rPr lang="en-US" dirty="0">
                <a:solidFill>
                  <a:schemeClr val="tx1"/>
                </a:solidFill>
              </a:rPr>
              <a:t>State Science Standards</a:t>
            </a:r>
          </a:p>
        </p:txBody>
      </p:sp>
    </p:spTree>
    <p:extLst>
      <p:ext uri="{BB962C8B-B14F-4D97-AF65-F5344CB8AC3E}">
        <p14:creationId xmlns:p14="http://schemas.microsoft.com/office/powerpoint/2010/main" val="34923149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314746544"/>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Schools Agreeing </a:t>
            </a:r>
            <a:r>
              <a:rPr lang="en-US" dirty="0">
                <a:solidFill>
                  <a:schemeClr val="tx1"/>
                </a:solidFill>
              </a:rPr>
              <a:t>with Various Statements Regarding State Science Standards</a:t>
            </a:r>
          </a:p>
        </p:txBody>
      </p:sp>
    </p:spTree>
    <p:extLst>
      <p:ext uri="{BB962C8B-B14F-4D97-AF65-F5344CB8AC3E}">
        <p14:creationId xmlns:p14="http://schemas.microsoft.com/office/powerpoint/2010/main" val="253181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SCIENCE</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731118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685977319"/>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High Schools Agreeing </a:t>
            </a:r>
            <a:r>
              <a:rPr lang="en-US" dirty="0">
                <a:solidFill>
                  <a:schemeClr val="tx1"/>
                </a:solidFill>
              </a:rPr>
              <a:t>with Various Statements Regarding State Science </a:t>
            </a:r>
            <a:r>
              <a:rPr lang="en-US" dirty="0" smtClean="0">
                <a:solidFill>
                  <a:schemeClr val="tx1"/>
                </a:solidFill>
              </a:rPr>
              <a:t>Standards</a:t>
            </a:r>
            <a:endParaRPr lang="en-US" dirty="0">
              <a:solidFill>
                <a:schemeClr val="tx1"/>
              </a:solidFill>
            </a:endParaRPr>
          </a:p>
        </p:txBody>
      </p:sp>
    </p:spTree>
    <p:extLst>
      <p:ext uri="{BB962C8B-B14F-4D97-AF65-F5344CB8AC3E}">
        <p14:creationId xmlns:p14="http://schemas.microsoft.com/office/powerpoint/2010/main" val="26520564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6600" b="0" i="0" u="none" strike="noStrike" kern="1200" cap="none" spc="0" normalizeH="0" baseline="0" noProof="0" dirty="0" smtClean="0">
                <a:ln>
                  <a:noFill/>
                </a:ln>
                <a:solidFill>
                  <a:schemeClr val="tx1"/>
                </a:solidFill>
                <a:effectLst/>
                <a:uLnTx/>
                <a:uFillTx/>
                <a:latin typeface="Calibri"/>
              </a:rPr>
              <a:t>Factors that </a:t>
            </a:r>
            <a:r>
              <a:rPr lang="en-US" sz="6600" dirty="0">
                <a:solidFill>
                  <a:schemeClr val="tx1"/>
                </a:solidFill>
              </a:rPr>
              <a:t>Promote and </a:t>
            </a:r>
            <a:r>
              <a:rPr kumimoji="0" lang="en-US" sz="6600" b="0" i="0" u="none" strike="noStrike" kern="1200" cap="none" spc="0" normalizeH="0" noProof="0" dirty="0" smtClean="0">
                <a:ln>
                  <a:noFill/>
                </a:ln>
                <a:solidFill>
                  <a:schemeClr val="tx1"/>
                </a:solidFill>
                <a:effectLst/>
                <a:uLnTx/>
                <a:uFillTx/>
                <a:latin typeface="Calibri"/>
              </a:rPr>
              <a:t>Inhibit Instruction</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102120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23–24 </a:t>
            </a:r>
          </a:p>
          <a:p>
            <a:pPr lvl="0">
              <a:defRPr/>
            </a:pPr>
            <a:r>
              <a:rPr lang="en-US" dirty="0" smtClean="0">
                <a:solidFill>
                  <a:schemeClr val="tx1"/>
                </a:solidFill>
              </a:rPr>
              <a:t>(not for presentation)</a:t>
            </a:r>
            <a:endParaRPr lang="en-US" dirty="0">
              <a:solidFill>
                <a:schemeClr val="tx1"/>
              </a:solidFill>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357438"/>
            <a:ext cx="6111875" cy="2151062"/>
          </a:xfrm>
          <a:prstGeom prst="rect">
            <a:avLst/>
          </a:prstGeom>
          <a:solidFill>
            <a:schemeClr val="bg1"/>
          </a:solidFill>
          <a:ln>
            <a:noFill/>
          </a:ln>
          <a:effectLst/>
        </p:spPr>
      </p:pic>
    </p:spTree>
    <p:extLst>
      <p:ext uri="{BB962C8B-B14F-4D97-AF65-F5344CB8AC3E}">
        <p14:creationId xmlns:p14="http://schemas.microsoft.com/office/powerpoint/2010/main" val="12655647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657940359"/>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Schools Viewing Various Factors as Inhibiting Science Instruction</a:t>
            </a:r>
            <a:endParaRPr lang="en-US" dirty="0">
              <a:solidFill>
                <a:schemeClr val="tx1"/>
              </a:solidFill>
            </a:endParaRPr>
          </a:p>
        </p:txBody>
      </p:sp>
    </p:spTree>
    <p:extLst>
      <p:ext uri="{BB962C8B-B14F-4D97-AF65-F5344CB8AC3E}">
        <p14:creationId xmlns:p14="http://schemas.microsoft.com/office/powerpoint/2010/main" val="9161126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035230414"/>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Schools Viewing Various Factors as Promoting Science Instruction</a:t>
            </a:r>
            <a:endParaRPr lang="en-US" dirty="0">
              <a:solidFill>
                <a:schemeClr val="tx1"/>
              </a:solidFill>
            </a:endParaRPr>
          </a:p>
        </p:txBody>
      </p:sp>
    </p:spTree>
    <p:extLst>
      <p:ext uri="{BB962C8B-B14F-4D97-AF65-F5344CB8AC3E}">
        <p14:creationId xmlns:p14="http://schemas.microsoft.com/office/powerpoint/2010/main" val="23364016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26–31 </a:t>
            </a:r>
          </a:p>
          <a:p>
            <a:pPr lvl="0">
              <a:defRPr/>
            </a:pPr>
            <a:r>
              <a:rPr lang="en-US" dirty="0" smtClean="0">
                <a:solidFill>
                  <a:schemeClr val="tx1"/>
                </a:solidFill>
              </a:rPr>
              <a:t>(not for presentation)</a:t>
            </a:r>
            <a:endParaRPr lang="en-US" dirty="0">
              <a:solidFill>
                <a:schemeClr val="tx1"/>
              </a:solidFill>
            </a:endParaRP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393825"/>
            <a:ext cx="6111875" cy="4078288"/>
          </a:xfrm>
          <a:prstGeom prst="rect">
            <a:avLst/>
          </a:prstGeom>
          <a:solidFill>
            <a:schemeClr val="bg1"/>
          </a:solidFill>
          <a:ln>
            <a:noFill/>
          </a:ln>
          <a:effectLst/>
        </p:spPr>
      </p:pic>
    </p:spTree>
    <p:extLst>
      <p:ext uri="{BB962C8B-B14F-4D97-AF65-F5344CB8AC3E}">
        <p14:creationId xmlns:p14="http://schemas.microsoft.com/office/powerpoint/2010/main" val="13806721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Elementary Schools Viewing Each of a Number of Factors as a Serious Problem for Science Instruction</a:t>
            </a: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176357316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54360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Elementary </a:t>
            </a:r>
            <a:r>
              <a:rPr lang="en-US" dirty="0" smtClean="0">
                <a:solidFill>
                  <a:schemeClr val="tx1"/>
                </a:solidFill>
              </a:rPr>
              <a:t>Schools </a:t>
            </a:r>
            <a:r>
              <a:rPr lang="en-US" dirty="0">
                <a:solidFill>
                  <a:schemeClr val="tx1"/>
                </a:solidFill>
              </a:rPr>
              <a:t>Viewing Each of a Number of Factors as a Serious Problem for Science Instruction</a:t>
            </a: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138147897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169941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Schools </a:t>
            </a:r>
            <a:r>
              <a:rPr lang="en-US" dirty="0">
                <a:solidFill>
                  <a:schemeClr val="tx1"/>
                </a:solidFill>
              </a:rPr>
              <a:t>Viewing Each of a Number of Factors as a Serious Problem for Science </a:t>
            </a:r>
            <a:r>
              <a:rPr lang="en-US" dirty="0" smtClean="0">
                <a:solidFill>
                  <a:schemeClr val="tx1"/>
                </a:solidFill>
              </a:rPr>
              <a:t>Instruction</a:t>
            </a:r>
            <a:endParaRPr lang="en-US" dirty="0">
              <a:solidFill>
                <a:schemeClr val="tx1"/>
              </a:solidFill>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357509961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76349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Schools </a:t>
            </a:r>
            <a:r>
              <a:rPr lang="en-US" dirty="0">
                <a:solidFill>
                  <a:schemeClr val="tx1"/>
                </a:solidFill>
              </a:rPr>
              <a:t>Viewing Each of a Number of Factors as a Serious Problem for Science </a:t>
            </a:r>
            <a:r>
              <a:rPr lang="en-US" dirty="0" smtClean="0">
                <a:solidFill>
                  <a:schemeClr val="tx1"/>
                </a:solidFill>
              </a:rPr>
              <a:t>Instruction</a:t>
            </a:r>
            <a:endParaRPr lang="en-US" dirty="0">
              <a:solidFill>
                <a:schemeClr val="tx1"/>
              </a:solidFill>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139007613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16858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School Programs</a:t>
            </a:r>
            <a:r>
              <a:rPr kumimoji="0" lang="en-US" sz="6600" b="0" i="0" u="none" strike="noStrike" kern="1200" cap="none" spc="0" normalizeH="0" noProof="0" dirty="0" smtClean="0">
                <a:ln>
                  <a:noFill/>
                </a:ln>
                <a:solidFill>
                  <a:schemeClr val="tx1"/>
                </a:solidFill>
                <a:effectLst/>
                <a:uLnTx/>
                <a:uFillTx/>
                <a:latin typeface="Calibri"/>
              </a:rPr>
              <a:t> and Practices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5965744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High Schools Viewing Each of a Number of Factors as a Serious Problem for Science Instruction</a:t>
            </a: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187470753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4222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Schools Viewing </a:t>
            </a:r>
            <a:r>
              <a:rPr lang="en-US" dirty="0">
                <a:solidFill>
                  <a:schemeClr val="tx1"/>
                </a:solidFill>
              </a:rPr>
              <a:t>Each of a Number of Factors as a Serious Problem for Science </a:t>
            </a:r>
            <a:r>
              <a:rPr lang="en-US" dirty="0" smtClean="0">
                <a:solidFill>
                  <a:schemeClr val="tx1"/>
                </a:solidFill>
              </a:rPr>
              <a:t>Instruction</a:t>
            </a:r>
            <a:endParaRPr lang="en-US" dirty="0">
              <a:solidFill>
                <a:schemeClr val="tx1"/>
              </a:solidFill>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392396150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828732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33–35 </a:t>
            </a:r>
          </a:p>
          <a:p>
            <a:pPr lvl="0">
              <a:defRPr/>
            </a:pPr>
            <a:r>
              <a:rPr lang="en-US" dirty="0" smtClean="0">
                <a:solidFill>
                  <a:schemeClr val="tx1"/>
                </a:solidFill>
              </a:rPr>
              <a:t>(not for presentation)</a:t>
            </a:r>
            <a:endParaRPr lang="en-US" dirty="0">
              <a:solidFill>
                <a:schemeClr val="tx1"/>
              </a:solidFill>
            </a:endParaRPr>
          </a:p>
        </p:txBody>
      </p:sp>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378075"/>
            <a:ext cx="6111875" cy="2108200"/>
          </a:xfrm>
          <a:prstGeom prst="rect">
            <a:avLst/>
          </a:prstGeom>
          <a:solidFill>
            <a:schemeClr val="bg1"/>
          </a:solidFill>
          <a:ln>
            <a:noFill/>
          </a:ln>
          <a:effectLst/>
        </p:spPr>
      </p:pic>
    </p:spTree>
    <p:extLst>
      <p:ext uri="{BB962C8B-B14F-4D97-AF65-F5344CB8AC3E}">
        <p14:creationId xmlns:p14="http://schemas.microsoft.com/office/powerpoint/2010/main" val="39520476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374547399"/>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Elementary </a:t>
            </a:r>
            <a:r>
              <a:rPr lang="en-US" dirty="0">
                <a:solidFill>
                  <a:schemeClr val="tx1"/>
                </a:solidFill>
              </a:rPr>
              <a:t>School Science </a:t>
            </a:r>
            <a:r>
              <a:rPr lang="en-US" dirty="0" smtClean="0">
                <a:solidFill>
                  <a:schemeClr val="tx1"/>
                </a:solidFill>
              </a:rPr>
              <a:t>Classes in Which </a:t>
            </a:r>
            <a:r>
              <a:rPr lang="en-US" dirty="0">
                <a:solidFill>
                  <a:schemeClr val="tx1"/>
                </a:solidFill>
              </a:rPr>
              <a:t>Technology Quality is a Serious Problem</a:t>
            </a:r>
          </a:p>
        </p:txBody>
      </p:sp>
    </p:spTree>
    <p:extLst>
      <p:ext uri="{BB962C8B-B14F-4D97-AF65-F5344CB8AC3E}">
        <p14:creationId xmlns:p14="http://schemas.microsoft.com/office/powerpoint/2010/main" val="24583238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044710764"/>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Middle School </a:t>
            </a:r>
            <a:r>
              <a:rPr lang="en-US" dirty="0">
                <a:solidFill>
                  <a:schemeClr val="tx1"/>
                </a:solidFill>
              </a:rPr>
              <a:t>Science Classes in Which Technology Quality is a Serious Problem</a:t>
            </a:r>
          </a:p>
        </p:txBody>
      </p:sp>
    </p:spTree>
    <p:extLst>
      <p:ext uri="{BB962C8B-B14F-4D97-AF65-F5344CB8AC3E}">
        <p14:creationId xmlns:p14="http://schemas.microsoft.com/office/powerpoint/2010/main" val="6378578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257929807"/>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a:t>
            </a:r>
            <a:r>
              <a:rPr lang="en-US" dirty="0">
                <a:solidFill>
                  <a:schemeClr val="tx1"/>
                </a:solidFill>
              </a:rPr>
              <a:t>Science Classes in Which Technology Quality is a Serious Problem</a:t>
            </a:r>
          </a:p>
        </p:txBody>
      </p:sp>
    </p:spTree>
    <p:extLst>
      <p:ext uri="{BB962C8B-B14F-4D97-AF65-F5344CB8AC3E}">
        <p14:creationId xmlns:p14="http://schemas.microsoft.com/office/powerpoint/2010/main" val="13100744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 </a:t>
            </a:r>
            <a:r>
              <a:rPr lang="en-US" dirty="0">
                <a:solidFill>
                  <a:schemeClr val="tx1"/>
                </a:solidFill>
              </a:rPr>
              <a:t>5</a:t>
            </a:r>
            <a:endParaRPr lang="en-US" dirty="0" smtClean="0">
              <a:solidFill>
                <a:schemeClr val="tx1"/>
              </a:solidFill>
            </a:endParaRPr>
          </a:p>
          <a:p>
            <a:pPr lvl="0">
              <a:defRPr/>
            </a:pPr>
            <a:r>
              <a:rPr lang="en-US" dirty="0" smtClean="0">
                <a:solidFill>
                  <a:schemeClr val="tx1"/>
                </a:solidFill>
              </a:rPr>
              <a:t>(not for presentation)</a:t>
            </a:r>
            <a:endParaRPr lang="en-US" dirty="0">
              <a:solidFill>
                <a:schemeClr val="tx1"/>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1150" y="2400300"/>
            <a:ext cx="6083300" cy="2063750"/>
          </a:xfrm>
          <a:prstGeom prst="rect">
            <a:avLst/>
          </a:prstGeom>
          <a:solidFill>
            <a:schemeClr val="bg1"/>
          </a:solidFill>
          <a:ln>
            <a:noFill/>
          </a:ln>
          <a:effectLst/>
        </p:spPr>
      </p:pic>
    </p:spTree>
    <p:extLst>
      <p:ext uri="{BB962C8B-B14F-4D97-AF65-F5344CB8AC3E}">
        <p14:creationId xmlns:p14="http://schemas.microsoft.com/office/powerpoint/2010/main" val="1887064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882217065"/>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Use of </a:t>
            </a:r>
            <a:r>
              <a:rPr lang="en-US" dirty="0" smtClean="0">
                <a:solidFill>
                  <a:schemeClr val="tx1"/>
                </a:solidFill>
              </a:rPr>
              <a:t>Various Instructional </a:t>
            </a:r>
            <a:r>
              <a:rPr lang="en-US" dirty="0">
                <a:solidFill>
                  <a:schemeClr val="tx1"/>
                </a:solidFill>
              </a:rPr>
              <a:t>Arrangements in Elementary </a:t>
            </a:r>
            <a:r>
              <a:rPr lang="en-US" dirty="0" smtClean="0">
                <a:solidFill>
                  <a:schemeClr val="tx1"/>
                </a:solidFill>
              </a:rPr>
              <a:t>Schools</a:t>
            </a:r>
            <a:endParaRPr lang="en-US" dirty="0">
              <a:solidFill>
                <a:schemeClr val="tx1"/>
              </a:solidFill>
            </a:endParaRPr>
          </a:p>
        </p:txBody>
      </p:sp>
    </p:spTree>
    <p:extLst>
      <p:ext uri="{BB962C8B-B14F-4D97-AF65-F5344CB8AC3E}">
        <p14:creationId xmlns:p14="http://schemas.microsoft.com/office/powerpoint/2010/main" val="1139700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Slides 7</a:t>
            </a:r>
            <a:r>
              <a:rPr lang="en-US" dirty="0">
                <a:solidFill>
                  <a:schemeClr val="tx1"/>
                </a:solidFill>
              </a:rPr>
              <a:t>–</a:t>
            </a:r>
            <a:r>
              <a:rPr lang="en-US" dirty="0" smtClean="0">
                <a:solidFill>
                  <a:schemeClr val="tx1"/>
                </a:solidFill>
              </a:rPr>
              <a:t>8 </a:t>
            </a:r>
          </a:p>
          <a:p>
            <a:pPr lvl="0">
              <a:defRPr/>
            </a:pPr>
            <a:r>
              <a:rPr lang="en-US" dirty="0" smtClean="0">
                <a:solidFill>
                  <a:schemeClr val="tx1"/>
                </a:solidFill>
              </a:rPr>
              <a:t>(not for presentation)</a:t>
            </a:r>
            <a:endParaRPr lang="en-US" dirty="0">
              <a:solidFill>
                <a:schemeClr val="tx1"/>
              </a:solidFill>
            </a:endParaRPr>
          </a:p>
        </p:txBody>
      </p:sp>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1897063"/>
            <a:ext cx="6083300" cy="3127375"/>
          </a:xfrm>
          <a:prstGeom prst="rect">
            <a:avLst/>
          </a:prstGeom>
          <a:solidFill>
            <a:schemeClr val="bg1"/>
          </a:solidFill>
          <a:ln>
            <a:noFill/>
          </a:ln>
          <a:effectLst/>
        </p:spPr>
      </p:pic>
    </p:spTree>
    <p:extLst>
      <p:ext uri="{BB962C8B-B14F-4D97-AF65-F5344CB8AC3E}">
        <p14:creationId xmlns:p14="http://schemas.microsoft.com/office/powerpoint/2010/main" val="4211922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783203"/>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Graduation vs. State University Entrance Science Requirements</a:t>
            </a:r>
            <a:endParaRPr lang="en-US" dirty="0">
              <a:solidFill>
                <a:schemeClr val="tx1"/>
              </a:solidFill>
            </a:endParaRPr>
          </a:p>
        </p:txBody>
      </p:sp>
    </p:spTree>
    <p:extLst>
      <p:ext uri="{BB962C8B-B14F-4D97-AF65-F5344CB8AC3E}">
        <p14:creationId xmlns:p14="http://schemas.microsoft.com/office/powerpoint/2010/main" val="3336350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35152503"/>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Difference Between High </a:t>
            </a:r>
            <a:r>
              <a:rPr lang="en-US" dirty="0">
                <a:solidFill>
                  <a:schemeClr val="tx1"/>
                </a:solidFill>
              </a:rPr>
              <a:t>School Graduation </a:t>
            </a:r>
            <a:r>
              <a:rPr lang="en-US" dirty="0" smtClean="0">
                <a:solidFill>
                  <a:schemeClr val="tx1"/>
                </a:solidFill>
              </a:rPr>
              <a:t>and </a:t>
            </a:r>
            <a:endParaRPr lang="en-US" dirty="0">
              <a:solidFill>
                <a:schemeClr val="tx1"/>
              </a:solidFill>
            </a:endParaRPr>
          </a:p>
          <a:p>
            <a:pPr lvl="0">
              <a:defRPr/>
            </a:pPr>
            <a:r>
              <a:rPr lang="en-US" dirty="0">
                <a:solidFill>
                  <a:schemeClr val="tx1"/>
                </a:solidFill>
              </a:rPr>
              <a:t>State University </a:t>
            </a:r>
            <a:r>
              <a:rPr lang="en-US" dirty="0" smtClean="0">
                <a:solidFill>
                  <a:schemeClr val="tx1"/>
                </a:solidFill>
              </a:rPr>
              <a:t>Entrance Science </a:t>
            </a:r>
            <a:r>
              <a:rPr lang="en-US" dirty="0">
                <a:solidFill>
                  <a:schemeClr val="tx1"/>
                </a:solidFill>
              </a:rPr>
              <a:t>Requirements</a:t>
            </a:r>
          </a:p>
        </p:txBody>
      </p:sp>
    </p:spTree>
    <p:extLst>
      <p:ext uri="{BB962C8B-B14F-4D97-AF65-F5344CB8AC3E}">
        <p14:creationId xmlns:p14="http://schemas.microsoft.com/office/powerpoint/2010/main" val="398755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10–15 </a:t>
            </a:r>
          </a:p>
          <a:p>
            <a:pPr lvl="0">
              <a:defRPr/>
            </a:pPr>
            <a:r>
              <a:rPr lang="en-US" dirty="0" smtClean="0">
                <a:solidFill>
                  <a:schemeClr val="tx1"/>
                </a:solidFill>
              </a:rPr>
              <a:t>(not for presentation)</a:t>
            </a:r>
            <a:endParaRPr lang="en-US" dirty="0">
              <a:solidFill>
                <a:schemeClr val="tx1"/>
              </a:solidFill>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590675"/>
            <a:ext cx="6111875" cy="3684588"/>
          </a:xfrm>
          <a:prstGeom prst="rect">
            <a:avLst/>
          </a:prstGeom>
          <a:solidFill>
            <a:schemeClr val="bg1"/>
          </a:solidFill>
          <a:ln>
            <a:noFill/>
          </a:ln>
          <a:effectLst/>
        </p:spPr>
      </p:pic>
    </p:spTree>
    <p:extLst>
      <p:ext uri="{BB962C8B-B14F-4D97-AF65-F5344CB8AC3E}">
        <p14:creationId xmlns:p14="http://schemas.microsoft.com/office/powerpoint/2010/main" val="2293674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NSSME ppt template (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NSSME ppt template (4)</Template>
  <TotalTime>7081</TotalTime>
  <Words>3291</Words>
  <Application>Microsoft Office PowerPoint</Application>
  <PresentationFormat>On-screen Show (4:3)</PresentationFormat>
  <Paragraphs>278</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NSSME ppt template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 Brinkman</dc:creator>
  <cp:lastModifiedBy>Jordan Brinkman</cp:lastModifiedBy>
  <cp:revision>318</cp:revision>
  <cp:lastPrinted>2014-01-16T17:07:26Z</cp:lastPrinted>
  <dcterms:created xsi:type="dcterms:W3CDTF">2013-08-29T15:42:43Z</dcterms:created>
  <dcterms:modified xsi:type="dcterms:W3CDTF">2014-01-28T17:28:40Z</dcterms:modified>
</cp:coreProperties>
</file>