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63" r:id="rId2"/>
    <p:sldId id="265" r:id="rId3"/>
    <p:sldId id="268" r:id="rId4"/>
    <p:sldId id="257" r:id="rId5"/>
    <p:sldId id="258" r:id="rId6"/>
    <p:sldId id="261" r:id="rId7"/>
    <p:sldId id="259" r:id="rId8"/>
    <p:sldId id="262" r:id="rId9"/>
    <p:sldId id="264" r:id="rId10"/>
    <p:sldId id="269" r:id="rId11"/>
    <p:sldId id="270" r:id="rId12"/>
    <p:sldId id="271" r:id="rId13"/>
    <p:sldId id="272" r:id="rId14"/>
    <p:sldId id="275" r:id="rId15"/>
    <p:sldId id="273" r:id="rId16"/>
    <p:sldId id="286" r:id="rId17"/>
    <p:sldId id="287" r:id="rId18"/>
    <p:sldId id="284" r:id="rId19"/>
    <p:sldId id="285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483" autoAdjust="0"/>
    <p:restoredTop sz="66049" autoAdjust="0"/>
  </p:normalViewPr>
  <p:slideViewPr>
    <p:cSldViewPr>
      <p:cViewPr varScale="1">
        <p:scale>
          <a:sx n="55" d="100"/>
          <a:sy n="55" d="100"/>
        </p:scale>
        <p:origin x="-2021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FC1F7-AD6F-49E0-A895-EEC84683BAC7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ABE83-C59A-4836-AC87-3DCEE712E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16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slides in this overview provide</a:t>
            </a:r>
            <a:r>
              <a:rPr lang="en-US" baseline="0" dirty="0" smtClean="0"/>
              <a:t> information about the 2012 National Survey of Science and Mathematics Education study.  Use of any of these </a:t>
            </a:r>
            <a:r>
              <a:rPr lang="en-US" baseline="0" dirty="0" smtClean="0"/>
              <a:t>slides in </a:t>
            </a:r>
            <a:r>
              <a:rPr lang="en-US" baseline="0" dirty="0" smtClean="0"/>
              <a:t>a presentation slides is optional, though any presentation making use of National Survey data or Briefing Book slides should include appropriate acknowledgement (see acknowledgement slide in this file).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ABE83-C59A-4836-AC87-3DCEE712EB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7325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ABE83-C59A-4836-AC87-3DCEE712EB5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693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ABE83-C59A-4836-AC87-3DCEE712EB5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852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ABE83-C59A-4836-AC87-3DCEE712EB5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2854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698F0-0599-4207-BC7D-2C240B1D7B9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990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Other two options are approximations.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4C5F0-F364-49EA-9E08-E42C3B154D0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451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4C5F0-F364-49EA-9E08-E42C3B154D0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686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Though again,</a:t>
            </a:r>
            <a:r>
              <a:rPr lang="en-US" baseline="0" dirty="0" smtClean="0"/>
              <a:t> if the difference is borderline statistically significant, it may not be educationally significant.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4C5F0-F364-49EA-9E08-E42C3B154D0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84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4CCE1-EFD4-4513-9A37-7B08CF22AC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937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564C35-EF20-4409-B643-46B3A77D1CD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8134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4CCE1-EFD4-4513-9A37-7B08CF22AC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366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564C35-EF20-4409-B643-46B3A77D1C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13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564C35-EF20-4409-B643-46B3A77D1CD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813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Results should be presented </a:t>
            </a:r>
            <a:r>
              <a:rPr lang="en-US" baseline="0" dirty="0" smtClean="0"/>
              <a:t>as percentage of schools, teachers, classes in the nation (not “in the sample”).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ABE83-C59A-4836-AC87-3DCEE712EB5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411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4CCE1-EFD4-4513-9A37-7B08CF22AC1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2711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ABE83-C59A-4836-AC87-3DCEE712EB5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890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C5B2-884E-4940-8AF0-B262EE5C1D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3583-EA4E-1242-8095-0013831FB8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77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C5B2-884E-4940-8AF0-B262EE5C1D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3583-EA4E-1242-8095-0013831FB8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362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C5B2-884E-4940-8AF0-B262EE5C1D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3583-EA4E-1242-8095-0013831FB8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915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C5B2-884E-4940-8AF0-B262EE5C1D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3583-EA4E-1242-8095-0013831FB8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82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C5B2-884E-4940-8AF0-B262EE5C1D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3583-EA4E-1242-8095-0013831FB8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49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C5B2-884E-4940-8AF0-B262EE5C1D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3583-EA4E-1242-8095-0013831FB8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565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C5B2-884E-4940-8AF0-B262EE5C1D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3583-EA4E-1242-8095-0013831FB8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521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C5B2-884E-4940-8AF0-B262EE5C1D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3583-EA4E-1242-8095-0013831FB8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536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C5B2-884E-4940-8AF0-B262EE5C1D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3583-EA4E-1242-8095-0013831FB8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22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C5B2-884E-4940-8AF0-B262EE5C1D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3583-EA4E-1242-8095-0013831FB8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538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C5B2-884E-4940-8AF0-B262EE5C1D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3583-EA4E-1242-8095-0013831FB8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75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E97E3583-EA4E-1242-8095-0013831FB8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0"/>
            <a:ext cx="9448799" cy="6858000"/>
          </a:xfrm>
          <a:prstGeom prst="rect">
            <a:avLst/>
          </a:prstGeom>
        </p:spPr>
      </p:pic>
      <p:grpSp>
        <p:nvGrpSpPr>
          <p:cNvPr id="14" name="Group 13"/>
          <p:cNvGrpSpPr/>
          <p:nvPr userDrawn="1"/>
        </p:nvGrpSpPr>
        <p:grpSpPr>
          <a:xfrm>
            <a:off x="3542816" y="6236753"/>
            <a:ext cx="6142684" cy="585339"/>
            <a:chOff x="2311936" y="6236753"/>
            <a:chExt cx="6142684" cy="585339"/>
          </a:xfrm>
        </p:grpSpPr>
        <p:grpSp>
          <p:nvGrpSpPr>
            <p:cNvPr id="8" name="Group 7"/>
            <p:cNvGrpSpPr/>
            <p:nvPr/>
          </p:nvGrpSpPr>
          <p:grpSpPr>
            <a:xfrm>
              <a:off x="2311936" y="6237316"/>
              <a:ext cx="3856627" cy="584776"/>
              <a:chOff x="433677" y="371749"/>
              <a:chExt cx="3856627" cy="584776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433677" y="371749"/>
                <a:ext cx="3856627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57200"/>
                <a:r>
                  <a:rPr lang="en-US" sz="3200" dirty="0">
                    <a:solidFill>
                      <a:prstClr val="white">
                        <a:alpha val="70000"/>
                      </a:prstClr>
                    </a:solidFill>
                  </a:rPr>
                  <a:t>2012 NSSME</a:t>
                </a: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2693741" y="530240"/>
                <a:ext cx="0" cy="309793"/>
              </a:xfrm>
              <a:prstGeom prst="line">
                <a:avLst/>
              </a:prstGeom>
              <a:ln>
                <a:solidFill>
                  <a:schemeClr val="bg1">
                    <a:alpha val="7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TextBox 10"/>
            <p:cNvSpPr txBox="1"/>
            <p:nvPr/>
          </p:nvSpPr>
          <p:spPr>
            <a:xfrm>
              <a:off x="4652907" y="6236753"/>
              <a:ext cx="3801713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defTabSz="457200"/>
              <a:r>
                <a:rPr lang="en-US" sz="1400" dirty="0">
                  <a:solidFill>
                    <a:prstClr val="white">
                      <a:alpha val="70000"/>
                    </a:prstClr>
                  </a:solidFill>
                </a:rPr>
                <a:t>THE 2012 NATIONAL SURVEY OF</a:t>
              </a:r>
            </a:p>
            <a:p>
              <a:pPr defTabSz="457200"/>
              <a:r>
                <a:rPr lang="en-US" sz="1400" dirty="0">
                  <a:solidFill>
                    <a:prstClr val="white">
                      <a:alpha val="70000"/>
                    </a:prstClr>
                  </a:solidFill>
                </a:rPr>
                <a:t>SCIENCE AND MATHEMATICS EDUCATION</a:t>
              </a:r>
            </a:p>
          </p:txBody>
        </p: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242541"/>
            <a:ext cx="2057400" cy="51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438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eric%20banilower.HRI\Desktop\Percents%20significance%20calculator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2012 National Survey of Science and Mathematics </a:t>
            </a:r>
            <a:r>
              <a:rPr lang="en-US" dirty="0" smtClean="0"/>
              <a:t>Education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Briefing </a:t>
            </a:r>
            <a:r>
              <a:rPr lang="en-US" dirty="0" smtClean="0"/>
              <a:t>Book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Horizon Research, Inc.</a:t>
            </a:r>
          </a:p>
          <a:p>
            <a:r>
              <a:rPr lang="en-US" dirty="0" smtClean="0"/>
              <a:t>Chapel Hill, </a:t>
            </a:r>
            <a:r>
              <a:rPr lang="en-US" dirty="0" smtClean="0"/>
              <a:t>NC</a:t>
            </a:r>
          </a:p>
          <a:p>
            <a:endParaRPr lang="en-US" dirty="0" smtClean="0"/>
          </a:p>
          <a:p>
            <a:r>
              <a:rPr lang="en-US" dirty="0" smtClean="0"/>
              <a:t>January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298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Using the Briefing Book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107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Briefing Book follows the structure of the Report of the 2012 National Survey of Science and Mathematics Education:</a:t>
            </a:r>
          </a:p>
          <a:p>
            <a:endParaRPr lang="en-US" dirty="0"/>
          </a:p>
          <a:p>
            <a:pPr marL="800100" lvl="2" indent="0">
              <a:buNone/>
            </a:pPr>
            <a:r>
              <a:rPr lang="en-US" dirty="0"/>
              <a:t>Banilower, E. R., Smith, P. S., Weiss, I. R., Malzahn, K. A., Campbell, K. M., &amp; Weis, A. M. (2013). </a:t>
            </a:r>
            <a:r>
              <a:rPr lang="en-US" i="1" dirty="0"/>
              <a:t>Report of the 2012 national survey of science and mathematics education. </a:t>
            </a:r>
            <a:r>
              <a:rPr lang="en-US" dirty="0"/>
              <a:t>Chapel Hill, NC: Horizon Research, Inc.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05389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Two sets of slides, one for science and one for mathematics, were created for each chapter of the report that included results from the study.  </a:t>
            </a:r>
          </a:p>
          <a:p>
            <a:endParaRPr lang="en-US" dirty="0"/>
          </a:p>
          <a:p>
            <a:r>
              <a:rPr lang="en-US" dirty="0" smtClean="0"/>
              <a:t>When the results would fit, all three grade ranges (elementary, middle, and high) are represented on a single slide.  </a:t>
            </a:r>
          </a:p>
          <a:p>
            <a:endParaRPr lang="en-US" dirty="0"/>
          </a:p>
          <a:p>
            <a:r>
              <a:rPr lang="en-US" dirty="0" smtClean="0"/>
              <a:t>When the grade ranges are on separate slides, note that the slides may show the data for each grade range in different orders.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554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For each set of slides presenting findings, the Briefing Book first contains an overview slide that is not intended for use in presentations.</a:t>
            </a:r>
          </a:p>
          <a:p>
            <a:endParaRPr lang="en-US" dirty="0"/>
          </a:p>
          <a:p>
            <a:r>
              <a:rPr lang="en-US" dirty="0" smtClean="0"/>
              <a:t>The overview slide shows the original data table from the report.  Numbers in parentheses in the tables are standard errors.</a:t>
            </a:r>
          </a:p>
          <a:p>
            <a:endParaRPr lang="en-US" dirty="0" smtClean="0"/>
          </a:p>
          <a:p>
            <a:r>
              <a:rPr lang="en-US" dirty="0" smtClean="0"/>
              <a:t>Note that several </a:t>
            </a:r>
            <a:r>
              <a:rPr lang="en-US" dirty="0"/>
              <a:t>tables in the </a:t>
            </a:r>
            <a:r>
              <a:rPr lang="en-US" dirty="0" smtClean="0"/>
              <a:t>technical report </a:t>
            </a:r>
            <a:r>
              <a:rPr lang="en-US" dirty="0"/>
              <a:t>contain both </a:t>
            </a:r>
            <a:r>
              <a:rPr lang="en-US" dirty="0" smtClean="0"/>
              <a:t>science </a:t>
            </a:r>
            <a:r>
              <a:rPr lang="en-US" dirty="0"/>
              <a:t>and </a:t>
            </a:r>
            <a:r>
              <a:rPr lang="en-US" dirty="0" smtClean="0"/>
              <a:t>mathematics </a:t>
            </a:r>
            <a:r>
              <a:rPr lang="en-US" dirty="0"/>
              <a:t>data.  The </a:t>
            </a:r>
            <a:r>
              <a:rPr lang="en-US" dirty="0" smtClean="0"/>
              <a:t>science slides show only </a:t>
            </a:r>
            <a:r>
              <a:rPr lang="en-US" dirty="0"/>
              <a:t>the science portion of those </a:t>
            </a:r>
            <a:r>
              <a:rPr lang="en-US" dirty="0" smtClean="0"/>
              <a:t>tables, </a:t>
            </a:r>
            <a:r>
              <a:rPr lang="en-US" dirty="0"/>
              <a:t>and the mathematics slides </a:t>
            </a:r>
            <a:r>
              <a:rPr lang="en-US" dirty="0" smtClean="0"/>
              <a:t>show only </a:t>
            </a:r>
            <a:r>
              <a:rPr lang="en-US" dirty="0"/>
              <a:t>the mathematics portion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In some cases, select data from a table were chosen to be shown in a graph.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235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overview slide </a:t>
            </a:r>
            <a:r>
              <a:rPr lang="en-US" dirty="0" smtClean="0"/>
              <a:t>notes </a:t>
            </a:r>
            <a:r>
              <a:rPr lang="en-US" dirty="0"/>
              <a:t>include:</a:t>
            </a:r>
          </a:p>
          <a:p>
            <a:pPr lvl="1"/>
            <a:r>
              <a:rPr lang="en-US" dirty="0" smtClean="0"/>
              <a:t>Where </a:t>
            </a:r>
            <a:r>
              <a:rPr lang="en-US" dirty="0"/>
              <a:t>in the report the table appears;</a:t>
            </a:r>
          </a:p>
          <a:p>
            <a:pPr lvl="1"/>
            <a:r>
              <a:rPr lang="en-US" dirty="0"/>
              <a:t>An indication of whether the table shows data from individual survey items, composite </a:t>
            </a:r>
            <a:r>
              <a:rPr lang="en-US" dirty="0" smtClean="0"/>
              <a:t>variables, </a:t>
            </a:r>
            <a:r>
              <a:rPr lang="en-US" dirty="0"/>
              <a:t>or other variables derived from the survey data;</a:t>
            </a:r>
          </a:p>
          <a:p>
            <a:pPr lvl="1"/>
            <a:r>
              <a:rPr lang="en-US" dirty="0"/>
              <a:t>The original questionnaire items the data are based on; and</a:t>
            </a:r>
          </a:p>
          <a:p>
            <a:pPr lvl="1"/>
            <a:r>
              <a:rPr lang="en-US" dirty="0"/>
              <a:t>The text from the report that was written about the data table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764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Conventions used in displaying original items:</a:t>
            </a:r>
          </a:p>
          <a:p>
            <a:pPr lvl="1"/>
            <a:r>
              <a:rPr lang="en-US" dirty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nstructions that were included with questionnaire </a:t>
            </a:r>
            <a:r>
              <a:rPr lang="en-US" dirty="0">
                <a:sym typeface="Wingdings"/>
              </a:rPr>
              <a:t>items are represented by a </a:t>
            </a:r>
            <a:r>
              <a:rPr lang="en-US" dirty="0" smtClean="0">
                <a:sym typeface="Wingdings"/>
              </a:rPr>
              <a:t>darkened circle</a:t>
            </a:r>
            <a:r>
              <a:rPr lang="en-US" dirty="0">
                <a:sym typeface="Wingdings"/>
              </a:rPr>
              <a:t>: </a:t>
            </a:r>
          </a:p>
          <a:p>
            <a:pPr lvl="1"/>
            <a:r>
              <a:rPr lang="en-US" dirty="0" smtClean="0"/>
              <a:t>Sub-items for questionnaire items are represented by bulleted letters: a., b., c., etc.</a:t>
            </a:r>
          </a:p>
          <a:p>
            <a:pPr lvl="1"/>
            <a:r>
              <a:rPr lang="en-US" dirty="0" smtClean="0"/>
              <a:t>Response options for items with sub-items are shown in brackets: []</a:t>
            </a:r>
          </a:p>
          <a:p>
            <a:pPr lvl="1"/>
            <a:r>
              <a:rPr lang="en-US" dirty="0" smtClean="0"/>
              <a:t>“Select one” response options are represented by an open circle: </a:t>
            </a:r>
            <a:r>
              <a:rPr lang="en-US" dirty="0" smtClean="0">
                <a:sym typeface="Wingdings"/>
              </a:rPr>
              <a:t></a:t>
            </a:r>
          </a:p>
          <a:p>
            <a:pPr lvl="1"/>
            <a:r>
              <a:rPr lang="en-US" dirty="0" smtClean="0"/>
              <a:t>“Select all that apply” response options are represented by a check box: </a:t>
            </a:r>
            <a:r>
              <a:rPr lang="en-US" dirty="0" smtClean="0">
                <a:sym typeface="Wingdings"/>
              </a:rPr>
              <a:t></a:t>
            </a:r>
          </a:p>
          <a:p>
            <a:pPr lvl="1"/>
            <a:r>
              <a:rPr lang="en-US" dirty="0" smtClean="0">
                <a:sym typeface="Wingdings"/>
              </a:rPr>
              <a:t>Free-response items are represented by a blank line</a:t>
            </a:r>
            <a:r>
              <a:rPr lang="en-US" dirty="0">
                <a:sym typeface="Wingdings"/>
              </a:rPr>
              <a:t>: </a:t>
            </a:r>
            <a:r>
              <a:rPr lang="en-US" dirty="0" smtClean="0">
                <a:sym typeface="Wingdings"/>
              </a:rPr>
              <a:t>_____</a:t>
            </a:r>
          </a:p>
          <a:p>
            <a:pPr lvl="1"/>
            <a:r>
              <a:rPr lang="en-US" dirty="0" smtClean="0">
                <a:sym typeface="Wingdings"/>
              </a:rPr>
              <a:t>In some cases, only some sub-items were used to create a table; sub-items that were not used in the table are included but crossed out (strikethrough).</a:t>
            </a:r>
          </a:p>
        </p:txBody>
      </p:sp>
    </p:spTree>
    <p:extLst>
      <p:ext uri="{BB962C8B-B14F-4D97-AF65-F5344CB8AC3E}">
        <p14:creationId xmlns:p14="http://schemas.microsoft.com/office/powerpoint/2010/main" val="1942849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Composite Variables</a:t>
            </a:r>
          </a:p>
          <a:p>
            <a:pPr lvl="1"/>
            <a:r>
              <a:rPr lang="en-US" dirty="0" smtClean="0"/>
              <a:t>Sets </a:t>
            </a:r>
            <a:r>
              <a:rPr lang="en-US" dirty="0"/>
              <a:t>of related questionnaire items were combined to create several composite variables related to key constructs.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Composite </a:t>
            </a:r>
            <a:r>
              <a:rPr lang="en-US" dirty="0"/>
              <a:t>variables, which are more reliable than individual survey items, were computed to have a minimum possible value of 0 and a maximum possible value of 100.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Higher </a:t>
            </a:r>
            <a:r>
              <a:rPr lang="en-US" dirty="0"/>
              <a:t>composite scores indicate more of the construct being measure by the composite.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Overview slides that contain composite variable data include a more in-depth description of how composites were calculated.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139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Equity Factors</a:t>
            </a:r>
          </a:p>
          <a:p>
            <a:pPr lvl="1"/>
            <a:r>
              <a:rPr lang="en-US" dirty="0" smtClean="0"/>
              <a:t>Chapters </a:t>
            </a:r>
            <a:r>
              <a:rPr lang="en-US" dirty="0"/>
              <a:t>2–7 in the technical report provide data on several key indicators, disaggregated by one or more equity factors: </a:t>
            </a:r>
            <a:r>
              <a:rPr lang="en-US" dirty="0" smtClean="0"/>
              <a:t>the </a:t>
            </a:r>
            <a:r>
              <a:rPr lang="en-US" dirty="0"/>
              <a:t>prior achievement level of students in the class, </a:t>
            </a:r>
            <a:r>
              <a:rPr lang="en-US" dirty="0" smtClean="0"/>
              <a:t>the </a:t>
            </a:r>
            <a:r>
              <a:rPr lang="en-US" dirty="0"/>
              <a:t>percentage of students in the class from </a:t>
            </a:r>
            <a:r>
              <a:rPr lang="en-US" dirty="0" smtClean="0"/>
              <a:t>race/ethnic groups historically underrepresented in STEM (HUS), the </a:t>
            </a:r>
            <a:r>
              <a:rPr lang="en-US" dirty="0"/>
              <a:t>percentage of students in the school eligible for free/reduced-price lunch (FRL</a:t>
            </a:r>
            <a:r>
              <a:rPr lang="en-US" dirty="0" smtClean="0"/>
              <a:t>), school </a:t>
            </a:r>
            <a:r>
              <a:rPr lang="en-US" dirty="0"/>
              <a:t>size, community type, </a:t>
            </a:r>
            <a:r>
              <a:rPr lang="en-US" dirty="0" smtClean="0"/>
              <a:t>and </a:t>
            </a:r>
            <a:r>
              <a:rPr lang="en-US" dirty="0"/>
              <a:t>region. 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For school size and FRL, each school </a:t>
            </a:r>
            <a:r>
              <a:rPr lang="en-US" dirty="0"/>
              <a:t>was classified into one of four </a:t>
            </a:r>
            <a:r>
              <a:rPr lang="en-US" dirty="0" smtClean="0"/>
              <a:t>quartiles.  Similarly, each randomly selected class was classified into one of the four categories based on the proportion of students identified as HUS.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9708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Accurately Communicating Findings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Results from the NSSME are nationally representative—thus, it is appropriate to talk about schools, teachers, and classes in the nation.</a:t>
            </a:r>
          </a:p>
          <a:p>
            <a:endParaRPr lang="en-US" dirty="0"/>
          </a:p>
          <a:p>
            <a:r>
              <a:rPr lang="en-US" dirty="0" smtClean="0"/>
              <a:t>It is </a:t>
            </a:r>
            <a:r>
              <a:rPr lang="en-US" b="1" dirty="0" smtClean="0"/>
              <a:t>not </a:t>
            </a:r>
            <a:r>
              <a:rPr lang="en-US" dirty="0" smtClean="0"/>
              <a:t>appropriate to talk about schools, teachers, and classes “in the sample.”</a:t>
            </a:r>
          </a:p>
        </p:txBody>
      </p:sp>
    </p:spTree>
    <p:extLst>
      <p:ext uri="{BB962C8B-B14F-4D97-AF65-F5344CB8AC3E}">
        <p14:creationId xmlns:p14="http://schemas.microsoft.com/office/powerpoint/2010/main" val="168760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Accurately Communicating Findings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important to pay attention to figure/axis titles:</a:t>
            </a:r>
          </a:p>
          <a:p>
            <a:pPr lvl="1"/>
            <a:r>
              <a:rPr lang="en-US" dirty="0" smtClean="0"/>
              <a:t>Schools vs. Classes vs. Teachers</a:t>
            </a:r>
          </a:p>
          <a:p>
            <a:pPr lvl="1"/>
            <a:endParaRPr lang="en-US" dirty="0"/>
          </a:p>
          <a:p>
            <a:r>
              <a:rPr lang="en-US" dirty="0" smtClean="0"/>
              <a:t>Because of the sample design, you cannot interchange “classes” and “teachers.”</a:t>
            </a:r>
          </a:p>
        </p:txBody>
      </p:sp>
    </p:spTree>
    <p:extLst>
      <p:ext uri="{BB962C8B-B14F-4D97-AF65-F5344CB8AC3E}">
        <p14:creationId xmlns:p14="http://schemas.microsoft.com/office/powerpoint/2010/main" val="380667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These materials are based </a:t>
            </a:r>
            <a:r>
              <a:rPr lang="en-US" dirty="0"/>
              <a:t>upon work </a:t>
            </a:r>
            <a:r>
              <a:rPr lang="en-US" dirty="0" smtClean="0"/>
              <a:t>conducted by Horizon Research, Inc. and supported </a:t>
            </a:r>
            <a:r>
              <a:rPr lang="en-US" dirty="0"/>
              <a:t>by the </a:t>
            </a:r>
            <a:r>
              <a:rPr lang="en-US" dirty="0" smtClean="0"/>
              <a:t>National </a:t>
            </a:r>
            <a:r>
              <a:rPr lang="en-US" dirty="0"/>
              <a:t>Science Foundation </a:t>
            </a:r>
            <a:r>
              <a:rPr lang="en-US" dirty="0" smtClean="0"/>
              <a:t>under </a:t>
            </a:r>
            <a:r>
              <a:rPr lang="en-US" dirty="0"/>
              <a:t>Grant No. </a:t>
            </a:r>
            <a:r>
              <a:rPr lang="en-US" dirty="0" smtClean="0"/>
              <a:t>DRL-1008228</a:t>
            </a:r>
            <a:r>
              <a:rPr lang="en-US" dirty="0"/>
              <a:t>. </a:t>
            </a:r>
            <a:r>
              <a:rPr lang="en-US" dirty="0" smtClean="0"/>
              <a:t> Any </a:t>
            </a:r>
            <a:r>
              <a:rPr lang="en-US" dirty="0"/>
              <a:t>opinions, findings, and conclusions or </a:t>
            </a:r>
            <a:r>
              <a:rPr lang="en-US" dirty="0" smtClean="0"/>
              <a:t>recommendations </a:t>
            </a:r>
            <a:r>
              <a:rPr lang="en-US" dirty="0"/>
              <a:t>expressed are those of the </a:t>
            </a:r>
            <a:r>
              <a:rPr lang="en-US" dirty="0" smtClean="0"/>
              <a:t>author and </a:t>
            </a:r>
            <a:r>
              <a:rPr lang="en-US" dirty="0"/>
              <a:t>do not necessarily reflect the views of </a:t>
            </a:r>
            <a:r>
              <a:rPr lang="en-US" dirty="0" smtClean="0"/>
              <a:t>Horizon Research, Inc. or the </a:t>
            </a:r>
            <a:r>
              <a:rPr lang="en-US" dirty="0"/>
              <a:t>National </a:t>
            </a:r>
            <a:r>
              <a:rPr lang="en-US" dirty="0" smtClean="0"/>
              <a:t>Science </a:t>
            </a:r>
            <a:r>
              <a:rPr lang="en-US" dirty="0"/>
              <a:t>Foundation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97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Accurately Communicating Findings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scale on a figure axis affects the interpretation of the figure:</a:t>
            </a:r>
          </a:p>
          <a:p>
            <a:pPr lvl="1"/>
            <a:r>
              <a:rPr lang="en-US" dirty="0" smtClean="0"/>
              <a:t>Magnifying small differences</a:t>
            </a:r>
          </a:p>
          <a:p>
            <a:pPr lvl="1"/>
            <a:r>
              <a:rPr lang="en-US" dirty="0" smtClean="0"/>
              <a:t>Obscuring important differences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In the briefing book, almost all figures are on a 0–100 scale.  Exceptions are when the </a:t>
            </a:r>
            <a:r>
              <a:rPr lang="en-US" dirty="0" smtClean="0"/>
              <a:t>bars are supposed to add to 100.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77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Accurately Communicating Findings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wary of making mountains out of molehills.</a:t>
            </a:r>
          </a:p>
          <a:p>
            <a:endParaRPr lang="en-US" dirty="0"/>
          </a:p>
          <a:p>
            <a:r>
              <a:rPr lang="en-US" dirty="0" smtClean="0"/>
              <a:t>Although some results point to differences among groups (e.g., by grade level), it will be important to consider whether a finding is educationally significant as well as statistically significant.</a:t>
            </a:r>
          </a:p>
        </p:txBody>
      </p:sp>
    </p:spTree>
    <p:extLst>
      <p:ext uri="{BB962C8B-B14F-4D97-AF65-F5344CB8AC3E}">
        <p14:creationId xmlns:p14="http://schemas.microsoft.com/office/powerpoint/2010/main" val="81973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Accurately Communicating Findings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all apparent “differences” are statistically significant.</a:t>
            </a:r>
          </a:p>
          <a:p>
            <a:endParaRPr lang="en-US" dirty="0" smtClean="0"/>
          </a:p>
          <a:p>
            <a:r>
              <a:rPr lang="en-US" dirty="0" smtClean="0"/>
              <a:t>If the “difference” isn’t statistically significant, it’s not a difference – the result could be due to sampling error.</a:t>
            </a:r>
          </a:p>
        </p:txBody>
      </p:sp>
    </p:spTree>
    <p:extLst>
      <p:ext uri="{BB962C8B-B14F-4D97-AF65-F5344CB8AC3E}">
        <p14:creationId xmlns:p14="http://schemas.microsoft.com/office/powerpoint/2010/main" val="357068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Significance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Unfortunately, there’s not a simple way for you to test statistical significance.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94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in the 2012 National Survey report</a:t>
            </a:r>
          </a:p>
          <a:p>
            <a:endParaRPr lang="en-US" dirty="0" smtClean="0"/>
          </a:p>
          <a:p>
            <a:r>
              <a:rPr lang="en-US" dirty="0" smtClean="0"/>
              <a:t>If we wrote about a difference in a report, that difference was tested and is statistically significant.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66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approximation of whether two numbers are statistically different is to </a:t>
            </a:r>
            <a:r>
              <a:rPr lang="en-US" dirty="0"/>
              <a:t>add the standard errors and compare that to the </a:t>
            </a:r>
            <a:r>
              <a:rPr lang="en-US" dirty="0" smtClean="0"/>
              <a:t>difference between the two numbers.  </a:t>
            </a:r>
            <a:r>
              <a:rPr lang="en-US" dirty="0"/>
              <a:t>If </a:t>
            </a:r>
            <a:r>
              <a:rPr lang="en-US" dirty="0" smtClean="0"/>
              <a:t>the difference is greater than the sum </a:t>
            </a:r>
            <a:r>
              <a:rPr lang="en-US" dirty="0"/>
              <a:t>of </a:t>
            </a:r>
            <a:r>
              <a:rPr lang="en-US" dirty="0" smtClean="0"/>
              <a:t>standard errors, it is likely statistically </a:t>
            </a:r>
            <a:r>
              <a:rPr lang="en-US" dirty="0"/>
              <a:t>significant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49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want to be somewhat more precise, and put in a little more effort…</a:t>
            </a:r>
          </a:p>
          <a:p>
            <a:endParaRPr lang="en-US" dirty="0"/>
          </a:p>
          <a:p>
            <a:r>
              <a:rPr lang="en-US" dirty="0" smtClean="0"/>
              <a:t>We have an </a:t>
            </a:r>
            <a:r>
              <a:rPr lang="en-US" dirty="0" smtClean="0">
                <a:hlinkClick r:id="rId3" action="ppaction://program"/>
              </a:rPr>
              <a:t>Excel spreadsheet calculator </a:t>
            </a:r>
            <a:r>
              <a:rPr lang="en-US" dirty="0" smtClean="0"/>
              <a:t>you can use for comparing percentages.</a:t>
            </a:r>
          </a:p>
        </p:txBody>
      </p:sp>
    </p:spTree>
    <p:extLst>
      <p:ext uri="{BB962C8B-B14F-4D97-AF65-F5344CB8AC3E}">
        <p14:creationId xmlns:p14="http://schemas.microsoft.com/office/powerpoint/2010/main" val="101902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Study Overview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107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About the 2012 National Survey of Science and Mathematics Education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r>
              <a:rPr lang="en-US" dirty="0"/>
              <a:t>The 2012 NSSME is the fifth in a series of surveys dating back to 1977. 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It is the only survey specific to science and mathematics education that provides nationally representative results.</a:t>
            </a:r>
          </a:p>
        </p:txBody>
      </p:sp>
    </p:spTree>
    <p:extLst>
      <p:ext uri="{BB962C8B-B14F-4D97-AF65-F5344CB8AC3E}">
        <p14:creationId xmlns:p14="http://schemas.microsoft.com/office/powerpoint/2010/main" val="69424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Endorsing Organizations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254991"/>
              </p:ext>
            </p:extLst>
          </p:nvPr>
        </p:nvGraphicFramePr>
        <p:xfrm>
          <a:off x="609600" y="1447800"/>
          <a:ext cx="7924800" cy="4389120"/>
        </p:xfrm>
        <a:graphic>
          <a:graphicData uri="http://schemas.openxmlformats.org/drawingml/2006/table">
            <a:tbl>
              <a:tblPr firstRow="1" firstCol="1" bandRow="1"/>
              <a:tblGrid>
                <a:gridCol w="3917202"/>
                <a:gridCol w="4007598"/>
              </a:tblGrid>
              <a:tr h="2743200">
                <a:tc>
                  <a:txBody>
                    <a:bodyPr/>
                    <a:lstStyle/>
                    <a:p>
                      <a:pPr marL="33147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American Association of Physics Teachers </a:t>
                      </a:r>
                      <a:endParaRPr lang="en-US" sz="2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3147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American Chemical Society, Education Division</a:t>
                      </a:r>
                      <a:endParaRPr lang="en-US" sz="2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3147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American Federation of Teachers </a:t>
                      </a:r>
                      <a:endParaRPr lang="en-US" sz="2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3147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Association of Mathematics Teacher Educators </a:t>
                      </a:r>
                      <a:endParaRPr lang="en-US" sz="2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3147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Association of State Supervisors of Mathematics </a:t>
                      </a:r>
                      <a:endParaRPr lang="en-US" sz="2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3147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Center for the Study of Mathematics Curriculum </a:t>
                      </a:r>
                      <a:endParaRPr lang="en-US" sz="2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3147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Council of State Science Supervisors </a:t>
                      </a:r>
                      <a:endParaRPr lang="en-US" sz="2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3147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National Association of Biology Teachers </a:t>
                      </a:r>
                      <a:endParaRPr lang="en-US" sz="2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3147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National Association of Elementary School Principals </a:t>
                      </a:r>
                      <a:endParaRPr lang="en-US" sz="2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862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National Association of Secondary School Principals </a:t>
                      </a:r>
                      <a:endParaRPr lang="en-US" sz="2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8862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National Catholic Education Association </a:t>
                      </a:r>
                      <a:endParaRPr lang="en-US" sz="2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8862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National Council of Supervisors of Mathematics </a:t>
                      </a:r>
                      <a:endParaRPr lang="en-US" sz="2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8862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National Council of Teachers of Mathematics </a:t>
                      </a:r>
                      <a:endParaRPr lang="en-US" sz="2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8862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National Earth Science Teachers Association </a:t>
                      </a:r>
                      <a:endParaRPr lang="en-US" sz="2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8862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National Education Association </a:t>
                      </a:r>
                      <a:endParaRPr lang="en-US" sz="2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8862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National School Boards Association </a:t>
                      </a:r>
                      <a:endParaRPr lang="en-US" sz="2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8862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National Science Education Leadership Association </a:t>
                      </a:r>
                      <a:endParaRPr lang="en-US" sz="2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8862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National Science Teachers Association</a:t>
                      </a:r>
                      <a:endParaRPr lang="en-US" sz="2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08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Study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fontScale="85000" lnSpcReduction="20000"/>
          </a:bodyPr>
          <a:lstStyle/>
          <a:p>
            <a:r>
              <a:rPr lang="en-US" dirty="0" smtClean="0"/>
              <a:t>Two-stage sample that targeted:</a:t>
            </a:r>
          </a:p>
          <a:p>
            <a:pPr lvl="1"/>
            <a:r>
              <a:rPr lang="en-US" dirty="0" smtClean="0"/>
              <a:t>2,000 schools (public and private)</a:t>
            </a:r>
          </a:p>
          <a:p>
            <a:pPr lvl="1"/>
            <a:r>
              <a:rPr lang="en-US" dirty="0" smtClean="0"/>
              <a:t>Over 10,000 teachers</a:t>
            </a:r>
          </a:p>
          <a:p>
            <a:pPr lvl="1"/>
            <a:r>
              <a:rPr lang="en-US" dirty="0" smtClean="0"/>
              <a:t>Purposefully oversampled teachers of advanced mathematics, chemistry, and physics to allow for disaggregated results for each group</a:t>
            </a:r>
          </a:p>
          <a:p>
            <a:pPr lvl="1"/>
            <a:endParaRPr lang="en-US" dirty="0"/>
          </a:p>
          <a:p>
            <a:r>
              <a:rPr lang="en-US" dirty="0" smtClean="0"/>
              <a:t>Four main instruments:</a:t>
            </a:r>
          </a:p>
          <a:p>
            <a:pPr lvl="1"/>
            <a:r>
              <a:rPr lang="en-US" dirty="0" smtClean="0"/>
              <a:t>Science program questionnaire</a:t>
            </a:r>
          </a:p>
          <a:p>
            <a:pPr lvl="1"/>
            <a:r>
              <a:rPr lang="en-US" dirty="0" smtClean="0"/>
              <a:t>Mathematics program questionnaire</a:t>
            </a:r>
          </a:p>
          <a:p>
            <a:pPr lvl="1"/>
            <a:r>
              <a:rPr lang="en-US" dirty="0" smtClean="0"/>
              <a:t>Science teacher questionnaire</a:t>
            </a:r>
          </a:p>
          <a:p>
            <a:pPr lvl="1"/>
            <a:r>
              <a:rPr lang="en-US" dirty="0" smtClean="0"/>
              <a:t>Mathematics teacher questionnaire</a:t>
            </a:r>
          </a:p>
        </p:txBody>
      </p:sp>
    </p:spTree>
    <p:extLst>
      <p:ext uri="{BB962C8B-B14F-4D97-AF65-F5344CB8AC3E}">
        <p14:creationId xmlns:p14="http://schemas.microsoft.com/office/powerpoint/2010/main" val="11168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Topics Addressed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fontScale="77500" lnSpcReduction="20000"/>
          </a:bodyPr>
          <a:lstStyle/>
          <a:p>
            <a:r>
              <a:rPr lang="en-US" dirty="0"/>
              <a:t>Characteristics of the science/mathematics teaching force: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emographics</a:t>
            </a:r>
            <a:endParaRPr lang="en-US" dirty="0"/>
          </a:p>
          <a:p>
            <a:pPr lvl="1"/>
            <a:r>
              <a:rPr lang="en-US" dirty="0"/>
              <a:t>content background</a:t>
            </a:r>
          </a:p>
          <a:p>
            <a:pPr lvl="1"/>
            <a:r>
              <a:rPr lang="en-US" dirty="0"/>
              <a:t>beliefs about teaching and learning</a:t>
            </a:r>
          </a:p>
          <a:p>
            <a:pPr lvl="1"/>
            <a:r>
              <a:rPr lang="en-US" dirty="0"/>
              <a:t>perceptions of preparedness</a:t>
            </a:r>
          </a:p>
          <a:p>
            <a:r>
              <a:rPr lang="en-US" dirty="0"/>
              <a:t>Instructional practices</a:t>
            </a:r>
          </a:p>
          <a:p>
            <a:r>
              <a:rPr lang="en-US" dirty="0"/>
              <a:t>Factors that shape teachers’ decisions about content and pedagogy</a:t>
            </a:r>
          </a:p>
          <a:p>
            <a:r>
              <a:rPr lang="en-US" dirty="0"/>
              <a:t>Use of instructional materials</a:t>
            </a:r>
          </a:p>
          <a:p>
            <a:r>
              <a:rPr lang="en-US" dirty="0"/>
              <a:t>Opportunities teachers have for professional growth</a:t>
            </a:r>
          </a:p>
          <a:p>
            <a:r>
              <a:rPr lang="en-US" dirty="0"/>
              <a:t>How instructional resources are distributed</a:t>
            </a:r>
          </a:p>
        </p:txBody>
      </p:sp>
    </p:spTree>
    <p:extLst>
      <p:ext uri="{BB962C8B-B14F-4D97-AF65-F5344CB8AC3E}">
        <p14:creationId xmlns:p14="http://schemas.microsoft.com/office/powerpoint/2010/main" val="379761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en-US" dirty="0"/>
              <a:t>Excellent response rate:</a:t>
            </a:r>
          </a:p>
          <a:p>
            <a:pPr lvl="1"/>
            <a:r>
              <a:rPr lang="en-US" dirty="0"/>
              <a:t>1,504 schools agreed to participate</a:t>
            </a:r>
          </a:p>
          <a:p>
            <a:pPr lvl="1"/>
            <a:r>
              <a:rPr lang="en-US" dirty="0"/>
              <a:t>Over 80 percent of program representatives</a:t>
            </a:r>
          </a:p>
          <a:p>
            <a:pPr lvl="1"/>
            <a:r>
              <a:rPr lang="en-US" dirty="0"/>
              <a:t>Over 75 percent of sampled teachers</a:t>
            </a:r>
          </a:p>
          <a:p>
            <a:endParaRPr lang="en-US" dirty="0"/>
          </a:p>
          <a:p>
            <a:r>
              <a:rPr lang="en-US" dirty="0"/>
              <a:t>Sampling and analysis techniques used </a:t>
            </a:r>
            <a:r>
              <a:rPr lang="en-US" dirty="0" smtClean="0"/>
              <a:t>provide </a:t>
            </a:r>
            <a:r>
              <a:rPr lang="en-US" dirty="0"/>
              <a:t>nationally representative </a:t>
            </a:r>
            <a:r>
              <a:rPr lang="en-US" dirty="0" smtClean="0"/>
              <a:t>estimates.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590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 More Information on the 2012 NSSME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http://www.horizon-research.com/2012nssme/</a:t>
            </a:r>
          </a:p>
        </p:txBody>
      </p:sp>
    </p:spTree>
    <p:extLst>
      <p:ext uri="{BB962C8B-B14F-4D97-AF65-F5344CB8AC3E}">
        <p14:creationId xmlns:p14="http://schemas.microsoft.com/office/powerpoint/2010/main" val="13943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SSME ppt template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1458</Words>
  <Application>Microsoft Office PowerPoint</Application>
  <PresentationFormat>On-screen Show (4:3)</PresentationFormat>
  <Paragraphs>162</Paragraphs>
  <Slides>26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NSSME ppt template (3)</vt:lpstr>
      <vt:lpstr>2012 National Survey of Science and Mathematics Education Briefing Book</vt:lpstr>
      <vt:lpstr>Acknowledgement</vt:lpstr>
      <vt:lpstr>Study Overview</vt:lpstr>
      <vt:lpstr>About the 2012 National Survey of Science and Mathematics Education</vt:lpstr>
      <vt:lpstr>Endorsing Organizations</vt:lpstr>
      <vt:lpstr>About the Study</vt:lpstr>
      <vt:lpstr>Topics Addressed</vt:lpstr>
      <vt:lpstr>PowerPoint Presentation</vt:lpstr>
      <vt:lpstr>For More Information on the 2012 NSSME</vt:lpstr>
      <vt:lpstr>Using the Briefing Book</vt:lpstr>
      <vt:lpstr>Organization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Accurately Communicating Findings</vt:lpstr>
      <vt:lpstr>Accurately Communicating Findings</vt:lpstr>
      <vt:lpstr>Accurately Communicating Findings</vt:lpstr>
      <vt:lpstr>Accurately Communicating Findings</vt:lpstr>
      <vt:lpstr>Accurately Communicating Findings</vt:lpstr>
      <vt:lpstr>Statistical Significance</vt:lpstr>
      <vt:lpstr>Option 1</vt:lpstr>
      <vt:lpstr>Option 2</vt:lpstr>
      <vt:lpstr>Option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the 2012 National Survey of Science and Mathematics Education</dc:title>
  <dc:creator>Eric Banilower</dc:creator>
  <cp:lastModifiedBy>Eric Banilower</cp:lastModifiedBy>
  <cp:revision>38</cp:revision>
  <dcterms:created xsi:type="dcterms:W3CDTF">2014-01-16T13:31:23Z</dcterms:created>
  <dcterms:modified xsi:type="dcterms:W3CDTF">2014-01-31T14:12:52Z</dcterms:modified>
</cp:coreProperties>
</file>