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charts/chart1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8.xml" ContentType="application/vnd.openxmlformats-officedocument.drawingml.chart+xml"/>
  <Override PartName="/ppt/notesSlides/notesSlide33.xml" ContentType="application/vnd.openxmlformats-officedocument.presentationml.notesSlide+xml"/>
  <Override PartName="/ppt/charts/chart19.xml" ContentType="application/vnd.openxmlformats-officedocument.drawingml.chart+xml"/>
  <Override PartName="/ppt/notesSlides/notesSlide34.xml" ContentType="application/vnd.openxmlformats-officedocument.presentationml.notesSlide+xml"/>
  <Override PartName="/ppt/charts/chart20.xml" ContentType="application/vnd.openxmlformats-officedocument.drawingml.chart+xml"/>
  <Override PartName="/ppt/notesSlides/notesSlide35.xml" ContentType="application/vnd.openxmlformats-officedocument.presentationml.notesSlide+xml"/>
  <Override PartName="/ppt/charts/chart21.xml" ContentType="application/vnd.openxmlformats-officedocument.drawingml.chart+xml"/>
  <Override PartName="/ppt/notesSlides/notesSlide36.xml" ContentType="application/vnd.openxmlformats-officedocument.presentationml.notesSlide+xml"/>
  <Override PartName="/ppt/charts/chart22.xml" ContentType="application/vnd.openxmlformats-officedocument.drawingml.chart+xml"/>
  <Override PartName="/ppt/notesSlides/notesSlide37.xml" ContentType="application/vnd.openxmlformats-officedocument.presentationml.notesSlide+xml"/>
  <Override PartName="/ppt/charts/chart23.xml" ContentType="application/vnd.openxmlformats-officedocument.drawingml.chart+xml"/>
  <Override PartName="/ppt/notesSlides/notesSlide38.xml" ContentType="application/vnd.openxmlformats-officedocument.presentationml.notesSlide+xml"/>
  <Override PartName="/ppt/charts/chart2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5.xml" ContentType="application/vnd.openxmlformats-officedocument.drawingml.chart+xml"/>
  <Override PartName="/ppt/notesSlides/notesSlide41.xml" ContentType="application/vnd.openxmlformats-officedocument.presentationml.notesSlide+xml"/>
  <Override PartName="/ppt/charts/chart26.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7.xml" ContentType="application/vnd.openxmlformats-officedocument.drawingml.chart+xml"/>
  <Override PartName="/ppt/drawings/drawing1.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8.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9.xml" ContentType="application/vnd.openxmlformats-officedocument.drawingml.chart+xml"/>
  <Override PartName="/ppt/notesSlides/notesSlide49.xml" ContentType="application/vnd.openxmlformats-officedocument.presentationml.notesSlide+xml"/>
  <Override PartName="/ppt/charts/chart30.xml" ContentType="application/vnd.openxmlformats-officedocument.drawingml.chart+xml"/>
  <Override PartName="/ppt/notesSlides/notesSlide50.xml" ContentType="application/vnd.openxmlformats-officedocument.presentationml.notesSlide+xml"/>
  <Override PartName="/ppt/charts/chart31.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2.xml" ContentType="application/vnd.openxmlformats-officedocument.drawingml.chart+xml"/>
  <Override PartName="/ppt/notesSlides/notesSlide53.xml" ContentType="application/vnd.openxmlformats-officedocument.presentationml.notesSlide+xml"/>
  <Override PartName="/ppt/charts/chart33.xml" ContentType="application/vnd.openxmlformats-officedocument.drawingml.chart+xml"/>
  <Override PartName="/ppt/notesSlides/notesSlide54.xml" ContentType="application/vnd.openxmlformats-officedocument.presentationml.notesSlide+xml"/>
  <Override PartName="/ppt/charts/chart34.xml" ContentType="application/vnd.openxmlformats-officedocument.drawingml.chart+xml"/>
  <Override PartName="/ppt/notesSlides/notesSlide55.xml" ContentType="application/vnd.openxmlformats-officedocument.presentationml.notesSlide+xml"/>
  <Override PartName="/ppt/charts/chart35.xml" ContentType="application/vnd.openxmlformats-officedocument.drawingml.chart+xml"/>
  <Override PartName="/ppt/notesSlides/notesSlide56.xml" ContentType="application/vnd.openxmlformats-officedocument.presentationml.notesSlide+xml"/>
  <Override PartName="/ppt/charts/chart36.xml" ContentType="application/vnd.openxmlformats-officedocument.drawingml.chart+xml"/>
  <Override PartName="/ppt/notesSlides/notesSlide57.xml" ContentType="application/vnd.openxmlformats-officedocument.presentationml.notesSlide+xml"/>
  <Override PartName="/ppt/charts/chart37.xml" ContentType="application/vnd.openxmlformats-officedocument.drawingml.chart+xml"/>
  <Override PartName="/ppt/notesSlides/notesSlide58.xml" ContentType="application/vnd.openxmlformats-officedocument.presentationml.notesSlide+xml"/>
  <Override PartName="/ppt/charts/chart38.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9.xml" ContentType="application/vnd.openxmlformats-officedocument.drawingml.chart+xml"/>
  <Override PartName="/ppt/notesSlides/notesSlide61.xml" ContentType="application/vnd.openxmlformats-officedocument.presentationml.notesSlide+xml"/>
  <Override PartName="/ppt/charts/chart40.xml" ContentType="application/vnd.openxmlformats-officedocument.drawingml.chart+xml"/>
  <Override PartName="/ppt/notesSlides/notesSlide62.xml" ContentType="application/vnd.openxmlformats-officedocument.presentationml.notesSlide+xml"/>
  <Override PartName="/ppt/charts/chart41.xml" ContentType="application/vnd.openxmlformats-officedocument.drawingml.chart+xml"/>
  <Override PartName="/ppt/notesSlides/notesSlide63.xml" ContentType="application/vnd.openxmlformats-officedocument.presentationml.notesSlide+xml"/>
  <Override PartName="/ppt/charts/chart42.xml" ContentType="application/vnd.openxmlformats-officedocument.drawingml.chart+xml"/>
  <Override PartName="/ppt/notesSlides/notesSlide64.xml" ContentType="application/vnd.openxmlformats-officedocument.presentationml.notesSlide+xml"/>
  <Override PartName="/ppt/charts/chart43.xml" ContentType="application/vnd.openxmlformats-officedocument.drawingml.chart+xml"/>
  <Override PartName="/ppt/notesSlides/notesSlide65.xml" ContentType="application/vnd.openxmlformats-officedocument.presentationml.notesSlide+xml"/>
  <Override PartName="/ppt/charts/chart44.xml" ContentType="application/vnd.openxmlformats-officedocument.drawingml.chart+xml"/>
  <Override PartName="/ppt/notesSlides/notesSlide66.xml" ContentType="application/vnd.openxmlformats-officedocument.presentationml.notesSlide+xml"/>
  <Override PartName="/ppt/charts/chart45.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6.xml" ContentType="application/vnd.openxmlformats-officedocument.drawingml.chart+xml"/>
  <Override PartName="/ppt/notesSlides/notesSlide69.xml" ContentType="application/vnd.openxmlformats-officedocument.presentationml.notesSlide+xml"/>
  <Override PartName="/ppt/charts/chart47.xml" ContentType="application/vnd.openxmlformats-officedocument.drawingml.chart+xml"/>
  <Override PartName="/ppt/notesSlides/notesSlide70.xml" ContentType="application/vnd.openxmlformats-officedocument.presentationml.notesSlide+xml"/>
  <Override PartName="/ppt/charts/chart4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9" r:id="rId16"/>
    <p:sldId id="280" r:id="rId17"/>
    <p:sldId id="281" r:id="rId18"/>
    <p:sldId id="361" r:id="rId19"/>
    <p:sldId id="283" r:id="rId20"/>
    <p:sldId id="284" r:id="rId21"/>
    <p:sldId id="285" r:id="rId22"/>
    <p:sldId id="286" r:id="rId23"/>
    <p:sldId id="287" r:id="rId24"/>
    <p:sldId id="288" r:id="rId25"/>
    <p:sldId id="362" r:id="rId26"/>
    <p:sldId id="290" r:id="rId27"/>
    <p:sldId id="363" r:id="rId28"/>
    <p:sldId id="292" r:id="rId29"/>
    <p:sldId id="293" r:id="rId30"/>
    <p:sldId id="325" r:id="rId31"/>
    <p:sldId id="336" r:id="rId32"/>
    <p:sldId id="294" r:id="rId33"/>
    <p:sldId id="295" r:id="rId34"/>
    <p:sldId id="296" r:id="rId35"/>
    <p:sldId id="297" r:id="rId36"/>
    <p:sldId id="298" r:id="rId37"/>
    <p:sldId id="299" r:id="rId38"/>
    <p:sldId id="300" r:id="rId39"/>
    <p:sldId id="301" r:id="rId40"/>
    <p:sldId id="326" r:id="rId41"/>
    <p:sldId id="327" r:id="rId42"/>
    <p:sldId id="328" r:id="rId43"/>
    <p:sldId id="331" r:id="rId44"/>
    <p:sldId id="330" r:id="rId45"/>
    <p:sldId id="302" r:id="rId46"/>
    <p:sldId id="303" r:id="rId47"/>
    <p:sldId id="332" r:id="rId48"/>
    <p:sldId id="305" r:id="rId49"/>
    <p:sldId id="306" r:id="rId50"/>
    <p:sldId id="307" r:id="rId51"/>
    <p:sldId id="308" r:id="rId52"/>
    <p:sldId id="309" r:id="rId53"/>
    <p:sldId id="333" r:id="rId54"/>
    <p:sldId id="334" r:id="rId55"/>
    <p:sldId id="335" r:id="rId56"/>
    <p:sldId id="337" r:id="rId57"/>
    <p:sldId id="358" r:id="rId58"/>
    <p:sldId id="338" r:id="rId59"/>
    <p:sldId id="359" r:id="rId60"/>
    <p:sldId id="339" r:id="rId61"/>
    <p:sldId id="360"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5" r:id="rId77"/>
    <p:sldId id="356" r:id="rId78"/>
    <p:sldId id="35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Havekost" initials="P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5" autoAdjust="0"/>
    <p:restoredTop sz="79144" autoAdjust="0"/>
  </p:normalViewPr>
  <p:slideViewPr>
    <p:cSldViewPr>
      <p:cViewPr varScale="1">
        <p:scale>
          <a:sx n="112" d="100"/>
          <a:sy n="112" d="100"/>
        </p:scale>
        <p:origin x="-64"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Female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94</c:v>
                </c:pt>
                <c:pt idx="1">
                  <c:v>70</c:v>
                </c:pt>
                <c:pt idx="2">
                  <c:v>60</c:v>
                </c:pt>
              </c:numCache>
            </c:numRef>
          </c:val>
        </c:ser>
        <c:ser>
          <c:idx val="1"/>
          <c:order val="1"/>
          <c:tx>
            <c:strRef>
              <c:f>Sheet1!$C$1</c:f>
              <c:strCache>
                <c:ptCount val="1"/>
                <c:pt idx="0">
                  <c:v>Male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6</c:v>
                </c:pt>
                <c:pt idx="1">
                  <c:v>30</c:v>
                </c:pt>
                <c:pt idx="2">
                  <c:v>40</c:v>
                </c:pt>
              </c:numCache>
            </c:numRef>
          </c:val>
        </c:ser>
        <c:dLbls>
          <c:showLegendKey val="0"/>
          <c:showVal val="0"/>
          <c:showCatName val="0"/>
          <c:showSerName val="0"/>
          <c:showPercent val="0"/>
          <c:showBubbleSize val="0"/>
        </c:dLbls>
        <c:gapWidth val="150"/>
        <c:axId val="47585920"/>
        <c:axId val="47591808"/>
      </c:barChart>
      <c:catAx>
        <c:axId val="47585920"/>
        <c:scaling>
          <c:orientation val="minMax"/>
        </c:scaling>
        <c:delete val="0"/>
        <c:axPos val="b"/>
        <c:majorTickMark val="out"/>
        <c:minorTickMark val="none"/>
        <c:tickLblPos val="nextTo"/>
        <c:crossAx val="47591808"/>
        <c:crosses val="autoZero"/>
        <c:auto val="1"/>
        <c:lblAlgn val="ctr"/>
        <c:lblOffset val="100"/>
        <c:noMultiLvlLbl val="0"/>
      </c:catAx>
      <c:valAx>
        <c:axId val="47591808"/>
        <c:scaling>
          <c:orientation val="minMax"/>
        </c:scaling>
        <c:delete val="0"/>
        <c:axPos val="l"/>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4758592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Sheet1!$A$2:$A$10</c:f>
              <c:strCache>
                <c:ptCount val="9"/>
                <c:pt idx="0">
                  <c:v>Differential Equations</c:v>
                </c:pt>
                <c:pt idx="1">
                  <c:v>Number theory</c:v>
                </c:pt>
                <c:pt idx="2">
                  <c:v>Linear algebra</c:v>
                </c:pt>
                <c:pt idx="3">
                  <c:v>Advanced calculus</c:v>
                </c:pt>
                <c:pt idx="4">
                  <c:v>Integrated mathematics </c:v>
                </c:pt>
                <c:pt idx="5">
                  <c:v>Probability</c:v>
                </c:pt>
                <c:pt idx="6">
                  <c:v>Mathematics for Middle School Teachers</c:v>
                </c:pt>
                <c:pt idx="7">
                  <c:v>Calculus</c:v>
                </c:pt>
                <c:pt idx="8">
                  <c:v>Statistics</c:v>
                </c:pt>
              </c:strCache>
            </c:strRef>
          </c:cat>
          <c:val>
            <c:numRef>
              <c:f>Sheet1!$B$2:$B$10</c:f>
              <c:numCache>
                <c:formatCode>General</c:formatCode>
                <c:ptCount val="9"/>
                <c:pt idx="0">
                  <c:v>36</c:v>
                </c:pt>
                <c:pt idx="1">
                  <c:v>41</c:v>
                </c:pt>
                <c:pt idx="2">
                  <c:v>42</c:v>
                </c:pt>
                <c:pt idx="3">
                  <c:v>47</c:v>
                </c:pt>
                <c:pt idx="4">
                  <c:v>50</c:v>
                </c:pt>
                <c:pt idx="5">
                  <c:v>52</c:v>
                </c:pt>
                <c:pt idx="6">
                  <c:v>62</c:v>
                </c:pt>
                <c:pt idx="7">
                  <c:v>65</c:v>
                </c:pt>
                <c:pt idx="8">
                  <c:v>74</c:v>
                </c:pt>
              </c:numCache>
            </c:numRef>
          </c:val>
        </c:ser>
        <c:dLbls>
          <c:showLegendKey val="0"/>
          <c:showVal val="0"/>
          <c:showCatName val="0"/>
          <c:showSerName val="0"/>
          <c:showPercent val="0"/>
          <c:showBubbleSize val="0"/>
        </c:dLbls>
        <c:gapWidth val="151"/>
        <c:axId val="164887936"/>
        <c:axId val="164926592"/>
      </c:barChart>
      <c:catAx>
        <c:axId val="164887936"/>
        <c:scaling>
          <c:orientation val="minMax"/>
        </c:scaling>
        <c:delete val="0"/>
        <c:axPos val="l"/>
        <c:minorGridlines>
          <c:spPr>
            <a:ln>
              <a:noFill/>
            </a:ln>
          </c:spPr>
        </c:minorGridlines>
        <c:numFmt formatCode="General" sourceLinked="1"/>
        <c:majorTickMark val="out"/>
        <c:minorTickMark val="none"/>
        <c:tickLblPos val="nextTo"/>
        <c:txPr>
          <a:bodyPr anchor="ctr" anchorCtr="1"/>
          <a:lstStyle/>
          <a:p>
            <a:pPr>
              <a:defRPr sz="1600"/>
            </a:pPr>
            <a:endParaRPr lang="en-US"/>
          </a:p>
        </c:txPr>
        <c:crossAx val="164926592"/>
        <c:crosses val="autoZero"/>
        <c:auto val="0"/>
        <c:lblAlgn val="ctr"/>
        <c:lblOffset val="100"/>
        <c:noMultiLvlLbl val="0"/>
      </c:catAx>
      <c:valAx>
        <c:axId val="164926592"/>
        <c:scaling>
          <c:orientation val="minMax"/>
          <c:max val="100"/>
        </c:scaling>
        <c:delete val="0"/>
        <c:axPos val="b"/>
        <c:title>
          <c:tx>
            <c:rich>
              <a:bodyPr rot="0" vert="horz"/>
              <a:lstStyle/>
              <a:p>
                <a:pPr>
                  <a:defRPr/>
                </a:pPr>
                <a:r>
                  <a:rPr lang="en-US"/>
                  <a:t>Percent of Teachers </a:t>
                </a:r>
              </a:p>
            </c:rich>
          </c:tx>
          <c:layout/>
          <c:overlay val="0"/>
        </c:title>
        <c:numFmt formatCode="General" sourceLinked="1"/>
        <c:majorTickMark val="out"/>
        <c:minorTickMark val="none"/>
        <c:tickLblPos val="nextTo"/>
        <c:crossAx val="1648879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Sheet1!$A$2:$A$10</c:f>
              <c:strCache>
                <c:ptCount val="9"/>
                <c:pt idx="0">
                  <c:v>Engineering</c:v>
                </c:pt>
                <c:pt idx="1">
                  <c:v>Computer Science</c:v>
                </c:pt>
                <c:pt idx="3">
                  <c:v>Other upper division mathematics</c:v>
                </c:pt>
                <c:pt idx="4">
                  <c:v>Real analysis</c:v>
                </c:pt>
                <c:pt idx="5">
                  <c:v>Axiomatic geometry</c:v>
                </c:pt>
                <c:pt idx="6">
                  <c:v>Discrete mathematics</c:v>
                </c:pt>
                <c:pt idx="7">
                  <c:v>Abstract algebra</c:v>
                </c:pt>
                <c:pt idx="8">
                  <c:v>Analytic/‌coordinate geometry</c:v>
                </c:pt>
              </c:strCache>
            </c:strRef>
          </c:cat>
          <c:val>
            <c:numRef>
              <c:f>Sheet1!$B$2:$B$10</c:f>
              <c:numCache>
                <c:formatCode>General</c:formatCode>
                <c:ptCount val="9"/>
                <c:pt idx="0">
                  <c:v>9</c:v>
                </c:pt>
                <c:pt idx="1">
                  <c:v>42</c:v>
                </c:pt>
                <c:pt idx="3">
                  <c:v>28</c:v>
                </c:pt>
                <c:pt idx="4">
                  <c:v>19</c:v>
                </c:pt>
                <c:pt idx="5">
                  <c:v>24</c:v>
                </c:pt>
                <c:pt idx="6">
                  <c:v>31</c:v>
                </c:pt>
                <c:pt idx="7">
                  <c:v>31</c:v>
                </c:pt>
                <c:pt idx="8">
                  <c:v>33</c:v>
                </c:pt>
              </c:numCache>
            </c:numRef>
          </c:val>
        </c:ser>
        <c:dLbls>
          <c:showLegendKey val="0"/>
          <c:showVal val="0"/>
          <c:showCatName val="0"/>
          <c:showSerName val="0"/>
          <c:showPercent val="0"/>
          <c:showBubbleSize val="0"/>
        </c:dLbls>
        <c:gapWidth val="151"/>
        <c:axId val="222210688"/>
        <c:axId val="219910528"/>
      </c:barChart>
      <c:catAx>
        <c:axId val="222210688"/>
        <c:scaling>
          <c:orientation val="minMax"/>
        </c:scaling>
        <c:delete val="0"/>
        <c:axPos val="l"/>
        <c:numFmt formatCode="General" sourceLinked="1"/>
        <c:majorTickMark val="out"/>
        <c:minorTickMark val="none"/>
        <c:tickLblPos val="nextTo"/>
        <c:txPr>
          <a:bodyPr/>
          <a:lstStyle/>
          <a:p>
            <a:pPr>
              <a:defRPr sz="1800"/>
            </a:pPr>
            <a:endParaRPr lang="en-US"/>
          </a:p>
        </c:txPr>
        <c:crossAx val="219910528"/>
        <c:crosses val="autoZero"/>
        <c:auto val="1"/>
        <c:lblAlgn val="ctr"/>
        <c:lblOffset val="100"/>
        <c:noMultiLvlLbl val="0"/>
      </c:catAx>
      <c:valAx>
        <c:axId val="219910528"/>
        <c:scaling>
          <c:orientation val="minMax"/>
          <c:max val="100"/>
        </c:scaling>
        <c:delete val="0"/>
        <c:axPos val="b"/>
        <c:title>
          <c:tx>
            <c:rich>
              <a:bodyPr rot="0" vert="horz"/>
              <a:lstStyle/>
              <a:p>
                <a:pPr>
                  <a:defRPr/>
                </a:pPr>
                <a:r>
                  <a:rPr lang="en-US"/>
                  <a:t>Percent of Teachers </a:t>
                </a:r>
              </a:p>
            </c:rich>
          </c:tx>
          <c:layout/>
          <c:overlay val="0"/>
        </c:title>
        <c:numFmt formatCode="General" sourceLinked="1"/>
        <c:majorTickMark val="out"/>
        <c:minorTickMark val="none"/>
        <c:tickLblPos val="nextTo"/>
        <c:crossAx val="222210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Sheet1!$A$2:$A$10</c:f>
              <c:strCache>
                <c:ptCount val="9"/>
                <c:pt idx="0">
                  <c:v>Analytic/‌coordinate geometry</c:v>
                </c:pt>
                <c:pt idx="1">
                  <c:v>Differential equations</c:v>
                </c:pt>
                <c:pt idx="2">
                  <c:v>Mathematics for High School Teachers</c:v>
                </c:pt>
                <c:pt idx="3">
                  <c:v>Abstract algebra </c:v>
                </c:pt>
                <c:pt idx="4">
                  <c:v>Probability</c:v>
                </c:pt>
                <c:pt idx="5">
                  <c:v>Linear algebra</c:v>
                </c:pt>
                <c:pt idx="6">
                  <c:v>Advanced calculus</c:v>
                </c:pt>
                <c:pt idx="7">
                  <c:v>Statistics</c:v>
                </c:pt>
                <c:pt idx="8">
                  <c:v>Calculus</c:v>
                </c:pt>
              </c:strCache>
            </c:strRef>
          </c:cat>
          <c:val>
            <c:numRef>
              <c:f>Sheet1!$B$2:$B$10</c:f>
              <c:numCache>
                <c:formatCode>General</c:formatCode>
                <c:ptCount val="9"/>
                <c:pt idx="0">
                  <c:v>66</c:v>
                </c:pt>
                <c:pt idx="1">
                  <c:v>68</c:v>
                </c:pt>
                <c:pt idx="2">
                  <c:v>69</c:v>
                </c:pt>
                <c:pt idx="3">
                  <c:v>73</c:v>
                </c:pt>
                <c:pt idx="4">
                  <c:v>75</c:v>
                </c:pt>
                <c:pt idx="5">
                  <c:v>84</c:v>
                </c:pt>
                <c:pt idx="6">
                  <c:v>85</c:v>
                </c:pt>
                <c:pt idx="7">
                  <c:v>89</c:v>
                </c:pt>
                <c:pt idx="8">
                  <c:v>92</c:v>
                </c:pt>
              </c:numCache>
            </c:numRef>
          </c:val>
        </c:ser>
        <c:dLbls>
          <c:showLegendKey val="0"/>
          <c:showVal val="0"/>
          <c:showCatName val="0"/>
          <c:showSerName val="0"/>
          <c:showPercent val="0"/>
          <c:showBubbleSize val="0"/>
        </c:dLbls>
        <c:gapWidth val="151"/>
        <c:axId val="222640384"/>
        <c:axId val="222642176"/>
      </c:barChart>
      <c:catAx>
        <c:axId val="222640384"/>
        <c:scaling>
          <c:orientation val="minMax"/>
        </c:scaling>
        <c:delete val="0"/>
        <c:axPos val="l"/>
        <c:numFmt formatCode="General" sourceLinked="1"/>
        <c:majorTickMark val="out"/>
        <c:minorTickMark val="none"/>
        <c:tickLblPos val="nextTo"/>
        <c:txPr>
          <a:bodyPr/>
          <a:lstStyle/>
          <a:p>
            <a:pPr>
              <a:defRPr sz="1800"/>
            </a:pPr>
            <a:endParaRPr lang="en-US"/>
          </a:p>
        </c:txPr>
        <c:crossAx val="222642176"/>
        <c:crosses val="autoZero"/>
        <c:auto val="1"/>
        <c:lblAlgn val="ctr"/>
        <c:lblOffset val="100"/>
        <c:noMultiLvlLbl val="0"/>
      </c:catAx>
      <c:valAx>
        <c:axId val="222642176"/>
        <c:scaling>
          <c:orientation val="minMax"/>
          <c:max val="100"/>
        </c:scaling>
        <c:delete val="0"/>
        <c:axPos val="b"/>
        <c:title>
          <c:tx>
            <c:rich>
              <a:bodyPr rot="0" vert="horz"/>
              <a:lstStyle/>
              <a:p>
                <a:pPr>
                  <a:defRPr/>
                </a:pPr>
                <a:r>
                  <a:rPr lang="en-US" dirty="0" smtClean="0"/>
                  <a:t>Percent of Teachers </a:t>
                </a:r>
                <a:endParaRPr lang="en-US" dirty="0"/>
              </a:p>
            </c:rich>
          </c:tx>
          <c:layout/>
          <c:overlay val="0"/>
        </c:title>
        <c:numFmt formatCode="General" sourceLinked="1"/>
        <c:majorTickMark val="out"/>
        <c:minorTickMark val="none"/>
        <c:tickLblPos val="nextTo"/>
        <c:crossAx val="2226403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Teachers</c:v>
                </c:pt>
              </c:strCache>
            </c:strRef>
          </c:tx>
          <c:invertIfNegative val="0"/>
          <c:dLbls>
            <c:showLegendKey val="0"/>
            <c:showVal val="1"/>
            <c:showCatName val="0"/>
            <c:showSerName val="0"/>
            <c:showPercent val="0"/>
            <c:showBubbleSize val="0"/>
            <c:showLeaderLines val="0"/>
          </c:dLbls>
          <c:cat>
            <c:strRef>
              <c:f>Sheet1!$A$2:$A$10</c:f>
              <c:strCache>
                <c:ptCount val="9"/>
                <c:pt idx="0">
                  <c:v>Engineering</c:v>
                </c:pt>
                <c:pt idx="1">
                  <c:v>Computer science</c:v>
                </c:pt>
                <c:pt idx="3">
                  <c:v>Other upper division mathematics</c:v>
                </c:pt>
                <c:pt idx="4">
                  <c:v>Integrated mathematics </c:v>
                </c:pt>
                <c:pt idx="5">
                  <c:v>Real analysis</c:v>
                </c:pt>
                <c:pt idx="6">
                  <c:v>Number theory</c:v>
                </c:pt>
                <c:pt idx="7">
                  <c:v>Axiomatic geometry</c:v>
                </c:pt>
                <c:pt idx="8">
                  <c:v>Discrete mathematics</c:v>
                </c:pt>
              </c:strCache>
            </c:strRef>
          </c:cat>
          <c:val>
            <c:numRef>
              <c:f>Sheet1!$B$2:$B$10</c:f>
              <c:numCache>
                <c:formatCode>General</c:formatCode>
                <c:ptCount val="9"/>
                <c:pt idx="0">
                  <c:v>18</c:v>
                </c:pt>
                <c:pt idx="1">
                  <c:v>62</c:v>
                </c:pt>
                <c:pt idx="3">
                  <c:v>58</c:v>
                </c:pt>
                <c:pt idx="4">
                  <c:v>47</c:v>
                </c:pt>
                <c:pt idx="5">
                  <c:v>49</c:v>
                </c:pt>
                <c:pt idx="6">
                  <c:v>58</c:v>
                </c:pt>
                <c:pt idx="7">
                  <c:v>59</c:v>
                </c:pt>
                <c:pt idx="8">
                  <c:v>61</c:v>
                </c:pt>
              </c:numCache>
            </c:numRef>
          </c:val>
        </c:ser>
        <c:dLbls>
          <c:showLegendKey val="0"/>
          <c:showVal val="0"/>
          <c:showCatName val="0"/>
          <c:showSerName val="0"/>
          <c:showPercent val="0"/>
          <c:showBubbleSize val="0"/>
        </c:dLbls>
        <c:gapWidth val="151"/>
        <c:axId val="130054016"/>
        <c:axId val="130055552"/>
      </c:barChart>
      <c:catAx>
        <c:axId val="130054016"/>
        <c:scaling>
          <c:orientation val="minMax"/>
        </c:scaling>
        <c:delete val="0"/>
        <c:axPos val="l"/>
        <c:numFmt formatCode="General" sourceLinked="1"/>
        <c:majorTickMark val="out"/>
        <c:minorTickMark val="none"/>
        <c:tickLblPos val="nextTo"/>
        <c:txPr>
          <a:bodyPr/>
          <a:lstStyle/>
          <a:p>
            <a:pPr>
              <a:defRPr sz="1800"/>
            </a:pPr>
            <a:endParaRPr lang="en-US"/>
          </a:p>
        </c:txPr>
        <c:crossAx val="130055552"/>
        <c:crosses val="autoZero"/>
        <c:auto val="1"/>
        <c:lblAlgn val="ctr"/>
        <c:lblOffset val="100"/>
        <c:noMultiLvlLbl val="0"/>
      </c:catAx>
      <c:valAx>
        <c:axId val="130055552"/>
        <c:scaling>
          <c:orientation val="minMax"/>
          <c:max val="100"/>
        </c:scaling>
        <c:delete val="0"/>
        <c:axPos val="b"/>
        <c:title>
          <c:tx>
            <c:rich>
              <a:bodyPr rot="0" vert="horz"/>
              <a:lstStyle/>
              <a:p>
                <a:pPr>
                  <a:defRPr/>
                </a:pPr>
                <a:r>
                  <a:rPr lang="en-US" dirty="0" smtClean="0"/>
                  <a:t>Percent of Teachers </a:t>
                </a:r>
                <a:endParaRPr lang="en-US" dirty="0"/>
              </a:p>
            </c:rich>
          </c:tx>
          <c:layout/>
          <c:overlay val="0"/>
        </c:title>
        <c:numFmt formatCode="General" sourceLinked="1"/>
        <c:majorTickMark val="out"/>
        <c:minorTickMark val="none"/>
        <c:tickLblPos val="nextTo"/>
        <c:crossAx val="1300540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Percent</a:t>
            </a:r>
            <a:r>
              <a:rPr lang="en-US" sz="1800" baseline="0" dirty="0" smtClean="0"/>
              <a:t> of </a:t>
            </a:r>
            <a:r>
              <a:rPr lang="en-US" sz="1800" dirty="0" smtClean="0"/>
              <a:t>Teachers</a:t>
            </a:r>
            <a:endParaRPr lang="en-US" sz="1800" dirty="0"/>
          </a:p>
        </c:rich>
      </c:tx>
      <c:layout/>
      <c:overlay val="0"/>
    </c:title>
    <c:autoTitleDeleted val="0"/>
    <c:plotArea>
      <c:layout>
        <c:manualLayout>
          <c:layoutTarget val="inner"/>
          <c:xMode val="edge"/>
          <c:yMode val="edge"/>
          <c:x val="0.12276785714285714"/>
          <c:y val="0.16805555555555557"/>
          <c:w val="0.34226190476190477"/>
          <c:h val="0.63888888888888884"/>
        </c:manualLayout>
      </c:layout>
      <c:pieChart>
        <c:varyColors val="1"/>
        <c:ser>
          <c:idx val="0"/>
          <c:order val="0"/>
          <c:tx>
            <c:strRef>
              <c:f>Sheet1!$B$1</c:f>
              <c:strCache>
                <c:ptCount val="1"/>
                <c:pt idx="0">
                  <c:v>Middle Teachers</c:v>
                </c:pt>
              </c:strCache>
            </c:strRef>
          </c:tx>
          <c:dLbls>
            <c:dLblPos val="outEnd"/>
            <c:showLegendKey val="0"/>
            <c:showVal val="1"/>
            <c:showCatName val="0"/>
            <c:showSerName val="0"/>
            <c:showPercent val="0"/>
            <c:showBubbleSize val="0"/>
            <c:showLeaderLines val="1"/>
          </c:dLbls>
          <c:cat>
            <c:strRef>
              <c:f>Sheet1!$A$2:$A$6</c:f>
              <c:strCache>
                <c:ptCount val="5"/>
                <c:pt idx="0">
                  <c:v>Courses in algebra, calculus, geometry, number theory, probability, and statistics</c:v>
                </c:pt>
                <c:pt idx="1">
                  <c:v>Courses in 4–5 of the 6 areas</c:v>
                </c:pt>
                <c:pt idx="2">
                  <c:v>Courses in 2–3 of the 6 areas</c:v>
                </c:pt>
                <c:pt idx="3">
                  <c:v>Course in 1 of the 6 areas</c:v>
                </c:pt>
                <c:pt idx="4">
                  <c:v>Courses in 0 of the 6 areas</c:v>
                </c:pt>
              </c:strCache>
            </c:strRef>
          </c:cat>
          <c:val>
            <c:numRef>
              <c:f>Sheet1!$B$2:$B$6</c:f>
              <c:numCache>
                <c:formatCode>General</c:formatCode>
                <c:ptCount val="5"/>
                <c:pt idx="0">
                  <c:v>21</c:v>
                </c:pt>
                <c:pt idx="1">
                  <c:v>37</c:v>
                </c:pt>
                <c:pt idx="2">
                  <c:v>27</c:v>
                </c:pt>
                <c:pt idx="3">
                  <c:v>9</c:v>
                </c:pt>
                <c:pt idx="4">
                  <c:v>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5234685508061487"/>
          <c:y val="0.12749894166455"/>
          <c:w val="0.41045076396700414"/>
          <c:h val="0.8375548217763102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Percent of Teachers</a:t>
            </a:r>
            <a:endParaRPr lang="en-US" sz="1800" dirty="0"/>
          </a:p>
        </c:rich>
      </c:tx>
      <c:layout/>
      <c:overlay val="0"/>
    </c:title>
    <c:autoTitleDeleted val="0"/>
    <c:plotArea>
      <c:layout>
        <c:manualLayout>
          <c:layoutTarget val="inner"/>
          <c:xMode val="edge"/>
          <c:yMode val="edge"/>
          <c:x val="0.15066964285714285"/>
          <c:y val="0.16743827160493827"/>
          <c:w val="0.33705357142857145"/>
          <c:h val="0.69907407407407407"/>
        </c:manualLayout>
      </c:layout>
      <c:pieChart>
        <c:varyColors val="1"/>
        <c:ser>
          <c:idx val="0"/>
          <c:order val="0"/>
          <c:tx>
            <c:strRef>
              <c:f>Sheet1!$B$1</c:f>
              <c:strCache>
                <c:ptCount val="1"/>
                <c:pt idx="0">
                  <c:v>High </c:v>
                </c:pt>
              </c:strCache>
            </c:strRef>
          </c:tx>
          <c:dLbls>
            <c:dLblPos val="outEnd"/>
            <c:showLegendKey val="0"/>
            <c:showVal val="1"/>
            <c:showCatName val="0"/>
            <c:showSerName val="0"/>
            <c:showPercent val="0"/>
            <c:showBubbleSize val="0"/>
            <c:showLeaderLines val="1"/>
          </c:dLbls>
          <c:cat>
            <c:strRef>
              <c:f>Sheet1!$A$2:$A$6</c:f>
              <c:strCache>
                <c:ptCount val="5"/>
                <c:pt idx="0">
                  <c:v>Courses in algebra, calculus, discrete mathematics, geometry, number theory, probability, and statistics</c:v>
                </c:pt>
                <c:pt idx="1">
                  <c:v>Courses in 5–6 of the 7 areas</c:v>
                </c:pt>
                <c:pt idx="2">
                  <c:v>Courses in 3–4 of the 7 areas</c:v>
                </c:pt>
                <c:pt idx="3">
                  <c:v>Courses in 1–2 of the 7 areas</c:v>
                </c:pt>
                <c:pt idx="4">
                  <c:v>Courses in 0 of the 7 areas</c:v>
                </c:pt>
              </c:strCache>
            </c:strRef>
          </c:cat>
          <c:val>
            <c:numRef>
              <c:f>Sheet1!$B$2:$B$6</c:f>
              <c:numCache>
                <c:formatCode>General</c:formatCode>
                <c:ptCount val="5"/>
                <c:pt idx="0">
                  <c:v>36</c:v>
                </c:pt>
                <c:pt idx="1">
                  <c:v>40</c:v>
                </c:pt>
                <c:pt idx="2">
                  <c:v>16</c:v>
                </c:pt>
                <c:pt idx="3">
                  <c:v>6</c:v>
                </c:pt>
                <c:pt idx="4">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5234685508061487"/>
          <c:y val="0.14910958005249345"/>
          <c:w val="0.41045076396700414"/>
          <c:h val="0.7334936570428696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Bachelor's degree w/ teaching credential</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65</c:v>
                </c:pt>
                <c:pt idx="1">
                  <c:v>61</c:v>
                </c:pt>
                <c:pt idx="2">
                  <c:v>57</c:v>
                </c:pt>
              </c:numCache>
            </c:numRef>
          </c:val>
        </c:ser>
        <c:ser>
          <c:idx val="1"/>
          <c:order val="1"/>
          <c:tx>
            <c:strRef>
              <c:f>Sheet1!$C$1</c:f>
              <c:strCache>
                <c:ptCount val="1"/>
                <c:pt idx="0">
                  <c:v>Post-baccalaureate credentialing program (no master's)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Sheet1!$C$2:$C$4</c:f>
              <c:numCache>
                <c:formatCode>General</c:formatCode>
                <c:ptCount val="3"/>
                <c:pt idx="0">
                  <c:v>10</c:v>
                </c:pt>
                <c:pt idx="1">
                  <c:v>14</c:v>
                </c:pt>
                <c:pt idx="2">
                  <c:v>16</c:v>
                </c:pt>
              </c:numCache>
            </c:numRef>
          </c:val>
        </c:ser>
        <c:ser>
          <c:idx val="2"/>
          <c:order val="2"/>
          <c:tx>
            <c:strRef>
              <c:f>Sheet1!$D$1</c:f>
              <c:strCache>
                <c:ptCount val="1"/>
                <c:pt idx="0">
                  <c:v>Master's program w/ teaching credential</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Sheet1!$D$2:$D$4</c:f>
              <c:numCache>
                <c:formatCode>General</c:formatCode>
                <c:ptCount val="3"/>
                <c:pt idx="0">
                  <c:v>23</c:v>
                </c:pt>
                <c:pt idx="1">
                  <c:v>20</c:v>
                </c:pt>
                <c:pt idx="2">
                  <c:v>21</c:v>
                </c:pt>
              </c:numCache>
            </c:numRef>
          </c:val>
        </c:ser>
        <c:ser>
          <c:idx val="3"/>
          <c:order val="3"/>
          <c:tx>
            <c:strRef>
              <c:f>Sheet1!$E$1</c:f>
              <c:strCache>
                <c:ptCount val="1"/>
                <c:pt idx="0">
                  <c:v>No formal teacher preparation</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Sheet1!$E$2:$E$4</c:f>
              <c:numCache>
                <c:formatCode>General</c:formatCode>
                <c:ptCount val="3"/>
                <c:pt idx="0">
                  <c:v>2</c:v>
                </c:pt>
                <c:pt idx="1">
                  <c:v>4</c:v>
                </c:pt>
                <c:pt idx="2">
                  <c:v>7</c:v>
                </c:pt>
              </c:numCache>
            </c:numRef>
          </c:val>
        </c:ser>
        <c:dLbls>
          <c:showLegendKey val="0"/>
          <c:showVal val="0"/>
          <c:showCatName val="0"/>
          <c:showSerName val="0"/>
          <c:showPercent val="0"/>
          <c:showBubbleSize val="0"/>
        </c:dLbls>
        <c:gapWidth val="151"/>
        <c:axId val="256077184"/>
        <c:axId val="256087168"/>
      </c:barChart>
      <c:catAx>
        <c:axId val="256077184"/>
        <c:scaling>
          <c:orientation val="minMax"/>
        </c:scaling>
        <c:delete val="0"/>
        <c:axPos val="b"/>
        <c:majorTickMark val="out"/>
        <c:minorTickMark val="none"/>
        <c:tickLblPos val="nextTo"/>
        <c:crossAx val="256087168"/>
        <c:crosses val="autoZero"/>
        <c:auto val="1"/>
        <c:lblAlgn val="ctr"/>
        <c:lblOffset val="100"/>
        <c:noMultiLvlLbl val="0"/>
      </c:catAx>
      <c:valAx>
        <c:axId val="256087168"/>
        <c:scaling>
          <c:orientation val="minMax"/>
          <c:min val="0"/>
        </c:scaling>
        <c:delete val="0"/>
        <c:axPos val="l"/>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25607718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Teachers Having Full-Time Work Experience</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7</c:v>
                </c:pt>
                <c:pt idx="1">
                  <c:v>12</c:v>
                </c:pt>
                <c:pt idx="2">
                  <c:v>19</c:v>
                </c:pt>
              </c:numCache>
            </c:numRef>
          </c:val>
        </c:ser>
        <c:dLbls>
          <c:showLegendKey val="0"/>
          <c:showVal val="0"/>
          <c:showCatName val="0"/>
          <c:showSerName val="0"/>
          <c:showPercent val="0"/>
          <c:showBubbleSize val="0"/>
        </c:dLbls>
        <c:gapWidth val="151"/>
        <c:axId val="256189952"/>
        <c:axId val="256191488"/>
      </c:barChart>
      <c:catAx>
        <c:axId val="256189952"/>
        <c:scaling>
          <c:orientation val="minMax"/>
        </c:scaling>
        <c:delete val="0"/>
        <c:axPos val="b"/>
        <c:majorTickMark val="out"/>
        <c:minorTickMark val="none"/>
        <c:tickLblPos val="nextTo"/>
        <c:crossAx val="256191488"/>
        <c:crosses val="autoZero"/>
        <c:auto val="1"/>
        <c:lblAlgn val="ctr"/>
        <c:lblOffset val="100"/>
        <c:noMultiLvlLbl val="0"/>
      </c:catAx>
      <c:valAx>
        <c:axId val="256191488"/>
        <c:scaling>
          <c:orientation val="minMax"/>
          <c:max val="100"/>
          <c:min val="0"/>
        </c:scaling>
        <c:delete val="0"/>
        <c:axPos val="l"/>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2561899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309467130562169"/>
          <c:y val="3.0188682507117138E-2"/>
          <c:w val="0.46102236312030764"/>
          <c:h val="0.77529550117318791"/>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Sheet1!$A$2:$A$7</c:f>
              <c:strCache>
                <c:ptCount val="6"/>
                <c:pt idx="0">
                  <c:v>It is better for instruction to focus on ideas in depth, even if that means covering fewer topics</c:v>
                </c:pt>
                <c:pt idx="1">
                  <c:v>Most classes should provide opportunities for students to apply mathematical ideas to real-world </c:v>
                </c:pt>
                <c:pt idx="2">
                  <c:v>Most classes should provide students opportunities to share thinking and reasoning</c:v>
                </c:pt>
                <c:pt idx="3">
                  <c:v>Teachers should ask students to justify their mathematical thinking</c:v>
                </c:pt>
                <c:pt idx="4">
                  <c:v>Students should learn mathematics by doing mathematics</c:v>
                </c:pt>
                <c:pt idx="5">
                  <c:v>Students learn best when instruction is connected to their everyday lives</c:v>
                </c:pt>
              </c:strCache>
            </c:strRef>
          </c:cat>
          <c:val>
            <c:numRef>
              <c:f>Sheet1!$B$2:$B$7</c:f>
              <c:numCache>
                <c:formatCode>General</c:formatCode>
                <c:ptCount val="6"/>
                <c:pt idx="0">
                  <c:v>77</c:v>
                </c:pt>
                <c:pt idx="1">
                  <c:v>93</c:v>
                </c:pt>
                <c:pt idx="2">
                  <c:v>96</c:v>
                </c:pt>
                <c:pt idx="3">
                  <c:v>97</c:v>
                </c:pt>
                <c:pt idx="4">
                  <c:v>97</c:v>
                </c:pt>
                <c:pt idx="5">
                  <c:v>97</c:v>
                </c:pt>
              </c:numCache>
            </c:numRef>
          </c:val>
        </c:ser>
        <c:dLbls>
          <c:showLegendKey val="0"/>
          <c:showVal val="0"/>
          <c:showCatName val="0"/>
          <c:showSerName val="0"/>
          <c:showPercent val="0"/>
          <c:showBubbleSize val="0"/>
        </c:dLbls>
        <c:gapWidth val="150"/>
        <c:axId val="256795008"/>
        <c:axId val="256796544"/>
      </c:barChart>
      <c:catAx>
        <c:axId val="256795008"/>
        <c:scaling>
          <c:orientation val="minMax"/>
        </c:scaling>
        <c:delete val="0"/>
        <c:axPos val="l"/>
        <c:majorTickMark val="out"/>
        <c:minorTickMark val="none"/>
        <c:tickLblPos val="nextTo"/>
        <c:txPr>
          <a:bodyPr anchor="ctr"/>
          <a:lstStyle/>
          <a:p>
            <a:pPr>
              <a:defRPr sz="1600">
                <a:latin typeface="+mn-lt"/>
                <a:cs typeface="Arial" panose="020B0604020202020204" pitchFamily="34" charset="0"/>
              </a:defRPr>
            </a:pPr>
            <a:endParaRPr lang="en-US"/>
          </a:p>
        </c:txPr>
        <c:crossAx val="256796544"/>
        <c:crosses val="autoZero"/>
        <c:auto val="1"/>
        <c:lblAlgn val="ctr"/>
        <c:lblOffset val="100"/>
        <c:noMultiLvlLbl val="0"/>
      </c:catAx>
      <c:valAx>
        <c:axId val="256796544"/>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6795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an idea to students before having them investigate the idea</c:v>
                </c:pt>
                <c:pt idx="1">
                  <c:v>Students learn mathematics best in classes with students of similar abilities</c:v>
                </c:pt>
                <c:pt idx="2">
                  <c:v>Hands-on activities/‌manipulatives should be used primarily to reinforce a mathematical idea that the students have already learned</c:v>
                </c:pt>
                <c:pt idx="3">
                  <c:v>Students should be provided definitions for new vocabulary at beginning  of instruction on an idea</c:v>
                </c:pt>
              </c:strCache>
            </c:strRef>
          </c:cat>
          <c:val>
            <c:numRef>
              <c:f>Sheet1!$B$2:$B$5</c:f>
              <c:numCache>
                <c:formatCode>General</c:formatCode>
                <c:ptCount val="4"/>
                <c:pt idx="0">
                  <c:v>34</c:v>
                </c:pt>
                <c:pt idx="1">
                  <c:v>49</c:v>
                </c:pt>
                <c:pt idx="2">
                  <c:v>53</c:v>
                </c:pt>
                <c:pt idx="3">
                  <c:v>82</c:v>
                </c:pt>
              </c:numCache>
            </c:numRef>
          </c:val>
        </c:ser>
        <c:dLbls>
          <c:showLegendKey val="0"/>
          <c:showVal val="0"/>
          <c:showCatName val="0"/>
          <c:showSerName val="0"/>
          <c:showPercent val="0"/>
          <c:showBubbleSize val="0"/>
        </c:dLbls>
        <c:gapWidth val="150"/>
        <c:axId val="256942080"/>
        <c:axId val="256943616"/>
      </c:barChart>
      <c:catAx>
        <c:axId val="256942080"/>
        <c:scaling>
          <c:orientation val="minMax"/>
        </c:scaling>
        <c:delete val="0"/>
        <c:axPos val="l"/>
        <c:majorTickMark val="out"/>
        <c:minorTickMark val="none"/>
        <c:tickLblPos val="nextTo"/>
        <c:txPr>
          <a:bodyPr/>
          <a:lstStyle/>
          <a:p>
            <a:pPr>
              <a:defRPr sz="1600"/>
            </a:pPr>
            <a:endParaRPr lang="en-US"/>
          </a:p>
        </c:txPr>
        <c:crossAx val="256943616"/>
        <c:crosses val="autoZero"/>
        <c:auto val="1"/>
        <c:lblAlgn val="ctr"/>
        <c:lblOffset val="100"/>
        <c:noMultiLvlLbl val="0"/>
      </c:catAx>
      <c:valAx>
        <c:axId val="25694361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6942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364457761362"/>
          <c:y val="4.2030834466522164E-2"/>
          <c:w val="0.88256161010847101"/>
          <c:h val="0.60127347863722991"/>
        </c:manualLayout>
      </c:layout>
      <c:barChart>
        <c:barDir val="col"/>
        <c:grouping val="clustered"/>
        <c:varyColors val="0"/>
        <c:ser>
          <c:idx val="0"/>
          <c:order val="0"/>
          <c:tx>
            <c:strRef>
              <c:f>Sheet1!$B$1</c:f>
              <c:strCache>
                <c:ptCount val="1"/>
                <c:pt idx="0">
                  <c:v>American Indian/Alaskan Native</c:v>
                </c:pt>
              </c:strCache>
            </c:strRef>
          </c:tx>
          <c:spPr>
            <a:solidFill>
              <a:schemeClr val="accent1"/>
            </a:solidFill>
          </c:spPr>
          <c:invertIfNegative val="0"/>
          <c:cat>
            <c:strRef>
              <c:f>Sheet1!$A$2:$A$4</c:f>
              <c:strCache>
                <c:ptCount val="3"/>
                <c:pt idx="0">
                  <c:v>Elementary</c:v>
                </c:pt>
                <c:pt idx="1">
                  <c:v>Middle</c:v>
                </c:pt>
                <c:pt idx="2">
                  <c:v>High</c:v>
                </c:pt>
              </c:strCache>
            </c:strRef>
          </c:cat>
          <c:val>
            <c:numRef>
              <c:f>Sheet1!$B$2:$B$4</c:f>
              <c:numCache>
                <c:formatCode>General</c:formatCode>
                <c:ptCount val="3"/>
                <c:pt idx="0">
                  <c:v>1</c:v>
                </c:pt>
                <c:pt idx="1">
                  <c:v>1</c:v>
                </c:pt>
                <c:pt idx="2">
                  <c:v>2</c:v>
                </c:pt>
              </c:numCache>
            </c:numRef>
          </c:val>
        </c:ser>
        <c:ser>
          <c:idx val="1"/>
          <c:order val="1"/>
          <c:tx>
            <c:strRef>
              <c:f>Sheet1!$C$1</c:f>
              <c:strCache>
                <c:ptCount val="1"/>
                <c:pt idx="0">
                  <c:v>Asian</c:v>
                </c:pt>
              </c:strCache>
            </c:strRef>
          </c:tx>
          <c:spPr>
            <a:solidFill>
              <a:schemeClr val="accent2"/>
            </a:solidFill>
          </c:spPr>
          <c:invertIfNegative val="0"/>
          <c:cat>
            <c:strRef>
              <c:f>Sheet1!$A$2:$A$4</c:f>
              <c:strCache>
                <c:ptCount val="3"/>
                <c:pt idx="0">
                  <c:v>Elementary</c:v>
                </c:pt>
                <c:pt idx="1">
                  <c:v>Middle</c:v>
                </c:pt>
                <c:pt idx="2">
                  <c:v>High</c:v>
                </c:pt>
              </c:strCache>
            </c:strRef>
          </c:cat>
          <c:val>
            <c:numRef>
              <c:f>Sheet1!$C$2:$C$4</c:f>
              <c:numCache>
                <c:formatCode>General</c:formatCode>
                <c:ptCount val="3"/>
                <c:pt idx="0">
                  <c:v>3</c:v>
                </c:pt>
                <c:pt idx="1">
                  <c:v>3</c:v>
                </c:pt>
                <c:pt idx="2">
                  <c:v>4</c:v>
                </c:pt>
              </c:numCache>
            </c:numRef>
          </c:val>
        </c:ser>
        <c:ser>
          <c:idx val="2"/>
          <c:order val="2"/>
          <c:tx>
            <c:strRef>
              <c:f>Sheet1!$D$1</c:f>
              <c:strCache>
                <c:ptCount val="1"/>
                <c:pt idx="0">
                  <c:v>Black or African-American</c:v>
                </c:pt>
              </c:strCache>
            </c:strRef>
          </c:tx>
          <c:spPr>
            <a:solidFill>
              <a:schemeClr val="accent3"/>
            </a:solidFill>
          </c:spPr>
          <c:invertIfNegative val="0"/>
          <c:cat>
            <c:strRef>
              <c:f>Sheet1!$A$2:$A$4</c:f>
              <c:strCache>
                <c:ptCount val="3"/>
                <c:pt idx="0">
                  <c:v>Elementary</c:v>
                </c:pt>
                <c:pt idx="1">
                  <c:v>Middle</c:v>
                </c:pt>
                <c:pt idx="2">
                  <c:v>High</c:v>
                </c:pt>
              </c:strCache>
            </c:strRef>
          </c:cat>
          <c:val>
            <c:numRef>
              <c:f>Sheet1!$D$2:$D$4</c:f>
              <c:numCache>
                <c:formatCode>General</c:formatCode>
                <c:ptCount val="3"/>
                <c:pt idx="0">
                  <c:v>7</c:v>
                </c:pt>
                <c:pt idx="1">
                  <c:v>8</c:v>
                </c:pt>
                <c:pt idx="2">
                  <c:v>5</c:v>
                </c:pt>
              </c:numCache>
            </c:numRef>
          </c:val>
        </c:ser>
        <c:ser>
          <c:idx val="3"/>
          <c:order val="3"/>
          <c:tx>
            <c:strRef>
              <c:f>Sheet1!$E$1</c:f>
              <c:strCache>
                <c:ptCount val="1"/>
                <c:pt idx="0">
                  <c:v>Hispanic or Latino</c:v>
                </c:pt>
              </c:strCache>
            </c:strRef>
          </c:tx>
          <c:spPr>
            <a:solidFill>
              <a:schemeClr val="accent4"/>
            </a:solidFill>
          </c:spPr>
          <c:invertIfNegative val="0"/>
          <c:cat>
            <c:strRef>
              <c:f>Sheet1!$A$2:$A$4</c:f>
              <c:strCache>
                <c:ptCount val="3"/>
                <c:pt idx="0">
                  <c:v>Elementary</c:v>
                </c:pt>
                <c:pt idx="1">
                  <c:v>Middle</c:v>
                </c:pt>
                <c:pt idx="2">
                  <c:v>High</c:v>
                </c:pt>
              </c:strCache>
            </c:strRef>
          </c:cat>
          <c:val>
            <c:numRef>
              <c:f>Sheet1!$E$2:$E$4</c:f>
              <c:numCache>
                <c:formatCode>General</c:formatCode>
                <c:ptCount val="3"/>
                <c:pt idx="0">
                  <c:v>10</c:v>
                </c:pt>
                <c:pt idx="1">
                  <c:v>8</c:v>
                </c:pt>
                <c:pt idx="2">
                  <c:v>7</c:v>
                </c:pt>
              </c:numCache>
            </c:numRef>
          </c:val>
        </c:ser>
        <c:ser>
          <c:idx val="4"/>
          <c:order val="4"/>
          <c:tx>
            <c:strRef>
              <c:f>Sheet1!$F$1</c:f>
              <c:strCache>
                <c:ptCount val="1"/>
                <c:pt idx="0">
                  <c:v>Native Hawaiian or Other Pacific Islander</c:v>
                </c:pt>
              </c:strCache>
            </c:strRef>
          </c:tx>
          <c:spPr>
            <a:solidFill>
              <a:schemeClr val="accent5"/>
            </a:solidFill>
          </c:spPr>
          <c:invertIfNegative val="0"/>
          <c:cat>
            <c:strRef>
              <c:f>Sheet1!$A$2:$A$4</c:f>
              <c:strCache>
                <c:ptCount val="3"/>
                <c:pt idx="0">
                  <c:v>Elementary</c:v>
                </c:pt>
                <c:pt idx="1">
                  <c:v>Middle</c:v>
                </c:pt>
                <c:pt idx="2">
                  <c:v>High</c:v>
                </c:pt>
              </c:strCache>
            </c:strRef>
          </c:cat>
          <c:val>
            <c:numRef>
              <c:f>Sheet1!$F$2:$F$4</c:f>
              <c:numCache>
                <c:formatCode>General</c:formatCode>
                <c:ptCount val="3"/>
                <c:pt idx="0">
                  <c:v>0</c:v>
                </c:pt>
                <c:pt idx="1">
                  <c:v>1</c:v>
                </c:pt>
                <c:pt idx="2">
                  <c:v>1</c:v>
                </c:pt>
              </c:numCache>
            </c:numRef>
          </c:val>
        </c:ser>
        <c:ser>
          <c:idx val="5"/>
          <c:order val="5"/>
          <c:tx>
            <c:strRef>
              <c:f>Sheet1!$G$1</c:f>
              <c:strCache>
                <c:ptCount val="1"/>
                <c:pt idx="0">
                  <c:v>White</c:v>
                </c:pt>
              </c:strCache>
            </c:strRef>
          </c:tx>
          <c:invertIfNegative val="0"/>
          <c:cat>
            <c:strRef>
              <c:f>Sheet1!$A$2:$A$4</c:f>
              <c:strCache>
                <c:ptCount val="3"/>
                <c:pt idx="0">
                  <c:v>Elementary</c:v>
                </c:pt>
                <c:pt idx="1">
                  <c:v>Middle</c:v>
                </c:pt>
                <c:pt idx="2">
                  <c:v>High</c:v>
                </c:pt>
              </c:strCache>
            </c:strRef>
          </c:cat>
          <c:val>
            <c:numRef>
              <c:f>Sheet1!$G$2:$G$4</c:f>
              <c:numCache>
                <c:formatCode>General</c:formatCode>
                <c:ptCount val="3"/>
                <c:pt idx="0">
                  <c:v>89</c:v>
                </c:pt>
                <c:pt idx="1">
                  <c:v>89</c:v>
                </c:pt>
                <c:pt idx="2">
                  <c:v>91</c:v>
                </c:pt>
              </c:numCache>
            </c:numRef>
          </c:val>
        </c:ser>
        <c:dLbls>
          <c:showLegendKey val="0"/>
          <c:showVal val="1"/>
          <c:showCatName val="0"/>
          <c:showSerName val="0"/>
          <c:showPercent val="0"/>
          <c:showBubbleSize val="0"/>
        </c:dLbls>
        <c:gapWidth val="75"/>
        <c:axId val="129328256"/>
        <c:axId val="129329792"/>
      </c:barChart>
      <c:catAx>
        <c:axId val="129328256"/>
        <c:scaling>
          <c:orientation val="minMax"/>
        </c:scaling>
        <c:delete val="0"/>
        <c:axPos val="b"/>
        <c:majorTickMark val="out"/>
        <c:minorTickMark val="none"/>
        <c:tickLblPos val="nextTo"/>
        <c:crossAx val="129329792"/>
        <c:crosses val="autoZero"/>
        <c:auto val="1"/>
        <c:lblAlgn val="ctr"/>
        <c:lblOffset val="100"/>
        <c:noMultiLvlLbl val="0"/>
      </c:catAx>
      <c:valAx>
        <c:axId val="129329792"/>
        <c:scaling>
          <c:orientation val="minMax"/>
        </c:scaling>
        <c:delete val="0"/>
        <c:axPos val="l"/>
        <c:title>
          <c:tx>
            <c:rich>
              <a:bodyPr rot="-5400000" vert="horz"/>
              <a:lstStyle/>
              <a:p>
                <a:pPr>
                  <a:defRPr/>
                </a:pPr>
                <a:r>
                  <a:rPr lang="en-US" dirty="0" smtClean="0"/>
                  <a:t>Percent of Teachers</a:t>
                </a:r>
                <a:endParaRPr lang="en-US" dirty="0"/>
              </a:p>
            </c:rich>
          </c:tx>
          <c:layout>
            <c:manualLayout>
              <c:xMode val="edge"/>
              <c:yMode val="edge"/>
              <c:x val="0"/>
              <c:y val="0.13987616583895834"/>
            </c:manualLayout>
          </c:layout>
          <c:overlay val="0"/>
        </c:title>
        <c:numFmt formatCode="General" sourceLinked="1"/>
        <c:majorTickMark val="out"/>
        <c:minorTickMark val="none"/>
        <c:tickLblPos val="nextTo"/>
        <c:crossAx val="129328256"/>
        <c:crosses val="autoZero"/>
        <c:crossBetween val="between"/>
        <c:majorUnit val="20"/>
      </c:valAx>
    </c:plotArea>
    <c:legend>
      <c:legendPos val="b"/>
      <c:layout>
        <c:manualLayout>
          <c:xMode val="edge"/>
          <c:yMode val="edge"/>
          <c:x val="5.1622418879056046E-2"/>
          <c:y val="0.80274420417644166"/>
          <c:w val="0.94631825889020504"/>
          <c:h val="0.194626811540951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Sheet1!$A$2:$A$7</c:f>
              <c:strCache>
                <c:ptCount val="6"/>
                <c:pt idx="0">
                  <c:v>It is better for instruction to focus on ideas in depth, even if that means covering fewer topics</c:v>
                </c:pt>
                <c:pt idx="1">
                  <c:v>Most classes should provide opportunities for students to apply mathematical ideas to real-world</c:v>
                </c:pt>
                <c:pt idx="2">
                  <c:v>Students learn best when instruction is connected to their everyday lives</c:v>
                </c:pt>
                <c:pt idx="3">
                  <c:v>Most class periods should provide opportunities for students to share their thinking and reasoning</c:v>
                </c:pt>
                <c:pt idx="4">
                  <c:v>Students should learn mathematics by doing mathematics </c:v>
                </c:pt>
                <c:pt idx="5">
                  <c:v>Teachers should ask students to justify their mathematical thinking</c:v>
                </c:pt>
              </c:strCache>
            </c:strRef>
          </c:cat>
          <c:val>
            <c:numRef>
              <c:f>Sheet1!$B$2:$B$7</c:f>
              <c:numCache>
                <c:formatCode>General</c:formatCode>
                <c:ptCount val="6"/>
                <c:pt idx="0">
                  <c:v>89</c:v>
                </c:pt>
                <c:pt idx="1">
                  <c:v>92</c:v>
                </c:pt>
                <c:pt idx="2">
                  <c:v>93</c:v>
                </c:pt>
                <c:pt idx="3">
                  <c:v>95</c:v>
                </c:pt>
                <c:pt idx="4">
                  <c:v>97</c:v>
                </c:pt>
                <c:pt idx="5">
                  <c:v>99</c:v>
                </c:pt>
              </c:numCache>
            </c:numRef>
          </c:val>
        </c:ser>
        <c:dLbls>
          <c:showLegendKey val="0"/>
          <c:showVal val="0"/>
          <c:showCatName val="0"/>
          <c:showSerName val="0"/>
          <c:showPercent val="0"/>
          <c:showBubbleSize val="0"/>
        </c:dLbls>
        <c:gapWidth val="150"/>
        <c:axId val="256843136"/>
        <c:axId val="256857216"/>
      </c:barChart>
      <c:catAx>
        <c:axId val="256843136"/>
        <c:scaling>
          <c:orientation val="minMax"/>
        </c:scaling>
        <c:delete val="0"/>
        <c:axPos val="l"/>
        <c:numFmt formatCode="General" sourceLinked="1"/>
        <c:majorTickMark val="out"/>
        <c:minorTickMark val="none"/>
        <c:tickLblPos val="nextTo"/>
        <c:txPr>
          <a:bodyPr/>
          <a:lstStyle/>
          <a:p>
            <a:pPr>
              <a:defRPr sz="1600"/>
            </a:pPr>
            <a:endParaRPr lang="en-US"/>
          </a:p>
        </c:txPr>
        <c:crossAx val="256857216"/>
        <c:crosses val="autoZero"/>
        <c:auto val="1"/>
        <c:lblAlgn val="ctr"/>
        <c:lblOffset val="100"/>
        <c:noMultiLvlLbl val="0"/>
      </c:catAx>
      <c:valAx>
        <c:axId val="25685721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6843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an idea to students before having them investigate the idea</c:v>
                </c:pt>
                <c:pt idx="1">
                  <c:v>Hands-on activities/‌manipulatives should be used primarily to reinforce a mathematical idea that the students have already learned</c:v>
                </c:pt>
                <c:pt idx="2">
                  <c:v>Students learn mathematics best in classes with students of similar abilities</c:v>
                </c:pt>
                <c:pt idx="3">
                  <c:v>Students should be provided definitions for new vocabulary at beginning of instruction on an idea</c:v>
                </c:pt>
              </c:strCache>
            </c:strRef>
          </c:cat>
          <c:val>
            <c:numRef>
              <c:f>Sheet1!$B$2:$B$5</c:f>
              <c:numCache>
                <c:formatCode>General</c:formatCode>
                <c:ptCount val="4"/>
                <c:pt idx="0">
                  <c:v>31</c:v>
                </c:pt>
                <c:pt idx="1">
                  <c:v>43</c:v>
                </c:pt>
                <c:pt idx="2">
                  <c:v>66</c:v>
                </c:pt>
                <c:pt idx="3">
                  <c:v>78</c:v>
                </c:pt>
              </c:numCache>
            </c:numRef>
          </c:val>
        </c:ser>
        <c:dLbls>
          <c:showLegendKey val="0"/>
          <c:showVal val="0"/>
          <c:showCatName val="0"/>
          <c:showSerName val="0"/>
          <c:showPercent val="0"/>
          <c:showBubbleSize val="0"/>
        </c:dLbls>
        <c:gapWidth val="150"/>
        <c:axId val="259493248"/>
        <c:axId val="259499136"/>
      </c:barChart>
      <c:catAx>
        <c:axId val="259493248"/>
        <c:scaling>
          <c:orientation val="minMax"/>
        </c:scaling>
        <c:delete val="0"/>
        <c:axPos val="l"/>
        <c:numFmt formatCode="General" sourceLinked="1"/>
        <c:majorTickMark val="out"/>
        <c:minorTickMark val="none"/>
        <c:tickLblPos val="nextTo"/>
        <c:txPr>
          <a:bodyPr/>
          <a:lstStyle/>
          <a:p>
            <a:pPr>
              <a:defRPr sz="1600"/>
            </a:pPr>
            <a:endParaRPr lang="en-US"/>
          </a:p>
        </c:txPr>
        <c:crossAx val="259499136"/>
        <c:crosses val="autoZero"/>
        <c:auto val="1"/>
        <c:lblAlgn val="ctr"/>
        <c:lblOffset val="100"/>
        <c:noMultiLvlLbl val="0"/>
      </c:catAx>
      <c:valAx>
        <c:axId val="25949913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9493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Sheet1!$A$2:$A$7</c:f>
              <c:strCache>
                <c:ptCount val="6"/>
                <c:pt idx="0">
                  <c:v>Most classes should provide opportunities for students to apply mathematical ideas to real-world</c:v>
                </c:pt>
                <c:pt idx="1">
                  <c:v>It is better for instruction to focus on ideas in depth, even if that means covering fewer topics</c:v>
                </c:pt>
                <c:pt idx="2">
                  <c:v>Students learn best when instruction is connected to their everyday lives</c:v>
                </c:pt>
                <c:pt idx="3">
                  <c:v>Most classes should provide opportunities to share thinking and reasoning</c:v>
                </c:pt>
                <c:pt idx="4">
                  <c:v>Students should learn mathematics by doing mathematics </c:v>
                </c:pt>
                <c:pt idx="5">
                  <c:v>Teachers should ask students to justify their mathematical thinking</c:v>
                </c:pt>
              </c:strCache>
            </c:strRef>
          </c:cat>
          <c:val>
            <c:numRef>
              <c:f>Sheet1!$B$2:$B$7</c:f>
              <c:numCache>
                <c:formatCode>General</c:formatCode>
                <c:ptCount val="6"/>
                <c:pt idx="0">
                  <c:v>78</c:v>
                </c:pt>
                <c:pt idx="1">
                  <c:v>83</c:v>
                </c:pt>
                <c:pt idx="2">
                  <c:v>85</c:v>
                </c:pt>
                <c:pt idx="3">
                  <c:v>94</c:v>
                </c:pt>
                <c:pt idx="4">
                  <c:v>96</c:v>
                </c:pt>
                <c:pt idx="5">
                  <c:v>98</c:v>
                </c:pt>
              </c:numCache>
            </c:numRef>
          </c:val>
        </c:ser>
        <c:dLbls>
          <c:showLegendKey val="0"/>
          <c:showVal val="0"/>
          <c:showCatName val="0"/>
          <c:showSerName val="0"/>
          <c:showPercent val="0"/>
          <c:showBubbleSize val="0"/>
        </c:dLbls>
        <c:gapWidth val="150"/>
        <c:axId val="259517824"/>
        <c:axId val="259544192"/>
      </c:barChart>
      <c:catAx>
        <c:axId val="259517824"/>
        <c:scaling>
          <c:orientation val="minMax"/>
        </c:scaling>
        <c:delete val="0"/>
        <c:axPos val="l"/>
        <c:numFmt formatCode="General" sourceLinked="1"/>
        <c:majorTickMark val="out"/>
        <c:minorTickMark val="none"/>
        <c:tickLblPos val="nextTo"/>
        <c:txPr>
          <a:bodyPr anchor="ctr" anchorCtr="1"/>
          <a:lstStyle/>
          <a:p>
            <a:pPr>
              <a:defRPr sz="1600"/>
            </a:pPr>
            <a:endParaRPr lang="en-US"/>
          </a:p>
        </c:txPr>
        <c:crossAx val="259544192"/>
        <c:crosses val="autoZero"/>
        <c:auto val="1"/>
        <c:lblAlgn val="ctr"/>
        <c:lblOffset val="100"/>
        <c:noMultiLvlLbl val="0"/>
      </c:catAx>
      <c:valAx>
        <c:axId val="25954419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95178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an idea to students before having them investigate the idea</c:v>
                </c:pt>
                <c:pt idx="1">
                  <c:v>Hands-on activities/‌manipulatives should be used primarily to reinforce a mathematical idea that the students have already learned</c:v>
                </c:pt>
                <c:pt idx="2">
                  <c:v>Students learn mathematics best in classes with students of similar abilities</c:v>
                </c:pt>
                <c:pt idx="3">
                  <c:v>Students should be provided definitions for new vocabulary at beginning of instruction on an idea</c:v>
                </c:pt>
              </c:strCache>
            </c:strRef>
          </c:cat>
          <c:val>
            <c:numRef>
              <c:f>Sheet1!$B$2:$B$5</c:f>
              <c:numCache>
                <c:formatCode>General</c:formatCode>
                <c:ptCount val="4"/>
                <c:pt idx="0">
                  <c:v>32</c:v>
                </c:pt>
                <c:pt idx="1">
                  <c:v>44</c:v>
                </c:pt>
                <c:pt idx="2">
                  <c:v>70</c:v>
                </c:pt>
                <c:pt idx="3">
                  <c:v>78</c:v>
                </c:pt>
              </c:numCache>
            </c:numRef>
          </c:val>
        </c:ser>
        <c:dLbls>
          <c:showLegendKey val="0"/>
          <c:showVal val="0"/>
          <c:showCatName val="0"/>
          <c:showSerName val="0"/>
          <c:showPercent val="0"/>
          <c:showBubbleSize val="0"/>
        </c:dLbls>
        <c:gapWidth val="150"/>
        <c:axId val="259571072"/>
        <c:axId val="259585152"/>
      </c:barChart>
      <c:catAx>
        <c:axId val="259571072"/>
        <c:scaling>
          <c:orientation val="minMax"/>
        </c:scaling>
        <c:delete val="0"/>
        <c:axPos val="l"/>
        <c:numFmt formatCode="General" sourceLinked="1"/>
        <c:majorTickMark val="out"/>
        <c:minorTickMark val="none"/>
        <c:tickLblPos val="nextTo"/>
        <c:txPr>
          <a:bodyPr/>
          <a:lstStyle/>
          <a:p>
            <a:pPr>
              <a:defRPr sz="1600"/>
            </a:pPr>
            <a:endParaRPr lang="en-US"/>
          </a:p>
        </c:txPr>
        <c:crossAx val="259585152"/>
        <c:crosses val="autoZero"/>
        <c:auto val="1"/>
        <c:lblAlgn val="ctr"/>
        <c:lblOffset val="100"/>
        <c:noMultiLvlLbl val="0"/>
      </c:catAx>
      <c:valAx>
        <c:axId val="25958515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9571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Traditional Teaching Beliefs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59</c:v>
                </c:pt>
                <c:pt idx="1">
                  <c:v>60</c:v>
                </c:pt>
                <c:pt idx="2">
                  <c:v>61</c:v>
                </c:pt>
              </c:numCache>
            </c:numRef>
          </c:val>
        </c:ser>
        <c:ser>
          <c:idx val="1"/>
          <c:order val="1"/>
          <c:tx>
            <c:strRef>
              <c:f>Sheet1!$C$1</c:f>
              <c:strCache>
                <c:ptCount val="1"/>
                <c:pt idx="0">
                  <c:v>Reform-Oriented Teaching Beliefs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Sheet1!$C$2:$C$4</c:f>
              <c:numCache>
                <c:formatCode>General</c:formatCode>
                <c:ptCount val="3"/>
                <c:pt idx="0">
                  <c:v>84</c:v>
                </c:pt>
                <c:pt idx="1">
                  <c:v>84</c:v>
                </c:pt>
                <c:pt idx="2">
                  <c:v>79</c:v>
                </c:pt>
              </c:numCache>
            </c:numRef>
          </c:val>
        </c:ser>
        <c:dLbls>
          <c:showLegendKey val="0"/>
          <c:showVal val="0"/>
          <c:showCatName val="0"/>
          <c:showSerName val="0"/>
          <c:showPercent val="0"/>
          <c:showBubbleSize val="0"/>
        </c:dLbls>
        <c:gapWidth val="151"/>
        <c:axId val="259275776"/>
        <c:axId val="259277568"/>
      </c:barChart>
      <c:catAx>
        <c:axId val="259275776"/>
        <c:scaling>
          <c:orientation val="minMax"/>
        </c:scaling>
        <c:delete val="0"/>
        <c:axPos val="b"/>
        <c:majorTickMark val="out"/>
        <c:minorTickMark val="none"/>
        <c:tickLblPos val="nextTo"/>
        <c:crossAx val="259277568"/>
        <c:crosses val="autoZero"/>
        <c:auto val="1"/>
        <c:lblAlgn val="ctr"/>
        <c:lblOffset val="100"/>
        <c:noMultiLvlLbl val="0"/>
      </c:catAx>
      <c:valAx>
        <c:axId val="259277568"/>
        <c:scaling>
          <c:orientation val="minMax"/>
          <c:min val="0"/>
        </c:scaling>
        <c:delete val="0"/>
        <c:axPos val="l"/>
        <c:title>
          <c:tx>
            <c:rich>
              <a:bodyPr rot="-5400000" vert="horz"/>
              <a:lstStyle/>
              <a:p>
                <a:pPr>
                  <a:defRPr/>
                </a:pPr>
                <a:r>
                  <a:rPr lang="en-US" dirty="0" smtClean="0"/>
                  <a:t>Teacher Mean Score</a:t>
                </a:r>
                <a:endParaRPr lang="en-US" dirty="0"/>
              </a:p>
            </c:rich>
          </c:tx>
          <c:layout>
            <c:manualLayout>
              <c:xMode val="edge"/>
              <c:yMode val="edge"/>
              <c:x val="0"/>
              <c:y val="0.21314293705090145"/>
            </c:manualLayout>
          </c:layout>
          <c:overlay val="0"/>
        </c:title>
        <c:numFmt formatCode="General" sourceLinked="1"/>
        <c:majorTickMark val="out"/>
        <c:minorTickMark val="none"/>
        <c:tickLblPos val="nextTo"/>
        <c:crossAx val="25927577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7089781880713"/>
          <c:y val="4.3681640204810461E-2"/>
          <c:w val="0.81388100733098012"/>
          <c:h val="0.76000215137042293"/>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Sheet1!$A$2:$A$3</c:f>
              <c:strCache>
                <c:ptCount val="2"/>
                <c:pt idx="0">
                  <c:v>Tradtional Beliefs</c:v>
                </c:pt>
                <c:pt idx="1">
                  <c:v>Reform-Oriented Beliefs</c:v>
                </c:pt>
              </c:strCache>
            </c:strRef>
          </c:cat>
          <c:val>
            <c:numRef>
              <c:f>Sheet1!$B$2:$B$3</c:f>
              <c:numCache>
                <c:formatCode>General</c:formatCode>
                <c:ptCount val="2"/>
                <c:pt idx="0">
                  <c:v>58</c:v>
                </c:pt>
                <c:pt idx="1">
                  <c:v>81</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Sheet1!$A$2:$A$3</c:f>
              <c:strCache>
                <c:ptCount val="2"/>
                <c:pt idx="0">
                  <c:v>Tradtional Beliefs</c:v>
                </c:pt>
                <c:pt idx="1">
                  <c:v>Reform-Oriented Beliefs</c:v>
                </c:pt>
              </c:strCache>
            </c:strRef>
          </c:cat>
          <c:val>
            <c:numRef>
              <c:f>Sheet1!$C$2:$C$3</c:f>
              <c:numCache>
                <c:formatCode>General</c:formatCode>
                <c:ptCount val="2"/>
                <c:pt idx="0">
                  <c:v>60</c:v>
                </c:pt>
                <c:pt idx="1">
                  <c:v>82</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Sheet1!$A$2:$A$3</c:f>
              <c:strCache>
                <c:ptCount val="2"/>
                <c:pt idx="0">
                  <c:v>Tradtional Beliefs</c:v>
                </c:pt>
                <c:pt idx="1">
                  <c:v>Reform-Oriented Beliefs</c:v>
                </c:pt>
              </c:strCache>
            </c:strRef>
          </c:cat>
          <c:val>
            <c:numRef>
              <c:f>Sheet1!$D$2:$D$3</c:f>
              <c:numCache>
                <c:formatCode>General</c:formatCode>
                <c:ptCount val="2"/>
                <c:pt idx="0">
                  <c:v>59</c:v>
                </c:pt>
                <c:pt idx="1">
                  <c:v>84</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Sheet1!$A$2:$A$3</c:f>
              <c:strCache>
                <c:ptCount val="2"/>
                <c:pt idx="0">
                  <c:v>Tradtional Beliefs</c:v>
                </c:pt>
                <c:pt idx="1">
                  <c:v>Reform-Oriented Beliefs</c:v>
                </c:pt>
              </c:strCache>
            </c:strRef>
          </c:cat>
          <c:val>
            <c:numRef>
              <c:f>Sheet1!$E$2:$E$3</c:f>
              <c:numCache>
                <c:formatCode>General</c:formatCode>
                <c:ptCount val="2"/>
                <c:pt idx="0">
                  <c:v>63</c:v>
                </c:pt>
                <c:pt idx="1">
                  <c:v>85</c:v>
                </c:pt>
              </c:numCache>
            </c:numRef>
          </c:val>
        </c:ser>
        <c:dLbls>
          <c:showLegendKey val="0"/>
          <c:showVal val="0"/>
          <c:showCatName val="0"/>
          <c:showSerName val="0"/>
          <c:showPercent val="0"/>
          <c:showBubbleSize val="0"/>
        </c:dLbls>
        <c:gapWidth val="100"/>
        <c:axId val="256630144"/>
        <c:axId val="256644224"/>
      </c:barChart>
      <c:catAx>
        <c:axId val="256630144"/>
        <c:scaling>
          <c:orientation val="minMax"/>
        </c:scaling>
        <c:delete val="0"/>
        <c:axPos val="b"/>
        <c:majorTickMark val="out"/>
        <c:minorTickMark val="none"/>
        <c:tickLblPos val="nextTo"/>
        <c:crossAx val="256644224"/>
        <c:crosses val="autoZero"/>
        <c:auto val="1"/>
        <c:lblAlgn val="ctr"/>
        <c:lblOffset val="100"/>
        <c:noMultiLvlLbl val="0"/>
      </c:catAx>
      <c:valAx>
        <c:axId val="256644224"/>
        <c:scaling>
          <c:orientation val="minMax"/>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5663014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7089781880713"/>
          <c:y val="4.3681640204810461E-2"/>
          <c:w val="0.83601803246816375"/>
          <c:h val="0.71583090308155928"/>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Sheet1!$A$2:$A$3</c:f>
              <c:strCache>
                <c:ptCount val="2"/>
                <c:pt idx="0">
                  <c:v>Traditional Beliefs</c:v>
                </c:pt>
                <c:pt idx="1">
                  <c:v>Reform-Oriented Beliefs</c:v>
                </c:pt>
              </c:strCache>
            </c:strRef>
          </c:cat>
          <c:val>
            <c:numRef>
              <c:f>Sheet1!$B$2:$B$3</c:f>
              <c:numCache>
                <c:formatCode>General</c:formatCode>
                <c:ptCount val="2"/>
                <c:pt idx="0">
                  <c:v>57</c:v>
                </c:pt>
                <c:pt idx="1">
                  <c:v>82</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Sheet1!$A$2:$A$3</c:f>
              <c:strCache>
                <c:ptCount val="2"/>
                <c:pt idx="0">
                  <c:v>Traditional Beliefs</c:v>
                </c:pt>
                <c:pt idx="1">
                  <c:v>Reform-Oriented Beliefs</c:v>
                </c:pt>
              </c:strCache>
            </c:strRef>
          </c:cat>
          <c:val>
            <c:numRef>
              <c:f>Sheet1!$C$2:$C$3</c:f>
              <c:numCache>
                <c:formatCode>General</c:formatCode>
                <c:ptCount val="2"/>
                <c:pt idx="0">
                  <c:v>59</c:v>
                </c:pt>
                <c:pt idx="1">
                  <c:v>82</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Sheet1!$A$2:$A$3</c:f>
              <c:strCache>
                <c:ptCount val="2"/>
                <c:pt idx="0">
                  <c:v>Traditional Beliefs</c:v>
                </c:pt>
                <c:pt idx="1">
                  <c:v>Reform-Oriented Beliefs</c:v>
                </c:pt>
              </c:strCache>
            </c:strRef>
          </c:cat>
          <c:val>
            <c:numRef>
              <c:f>Sheet1!$D$2:$D$3</c:f>
              <c:numCache>
                <c:formatCode>General</c:formatCode>
                <c:ptCount val="2"/>
                <c:pt idx="0">
                  <c:v>61</c:v>
                </c:pt>
                <c:pt idx="1">
                  <c:v>84</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Sheet1!$A$2:$A$3</c:f>
              <c:strCache>
                <c:ptCount val="2"/>
                <c:pt idx="0">
                  <c:v>Traditional Beliefs</c:v>
                </c:pt>
                <c:pt idx="1">
                  <c:v>Reform-Oriented Beliefs</c:v>
                </c:pt>
              </c:strCache>
            </c:strRef>
          </c:cat>
          <c:val>
            <c:numRef>
              <c:f>Sheet1!$E$2:$E$3</c:f>
              <c:numCache>
                <c:formatCode>General</c:formatCode>
                <c:ptCount val="2"/>
                <c:pt idx="0">
                  <c:v>63</c:v>
                </c:pt>
                <c:pt idx="1">
                  <c:v>85</c:v>
                </c:pt>
              </c:numCache>
            </c:numRef>
          </c:val>
        </c:ser>
        <c:dLbls>
          <c:showLegendKey val="0"/>
          <c:showVal val="0"/>
          <c:showCatName val="0"/>
          <c:showSerName val="0"/>
          <c:showPercent val="0"/>
          <c:showBubbleSize val="0"/>
        </c:dLbls>
        <c:gapWidth val="100"/>
        <c:axId val="256703488"/>
        <c:axId val="256705280"/>
      </c:barChart>
      <c:catAx>
        <c:axId val="256703488"/>
        <c:scaling>
          <c:orientation val="minMax"/>
        </c:scaling>
        <c:delete val="0"/>
        <c:axPos val="b"/>
        <c:majorTickMark val="out"/>
        <c:minorTickMark val="none"/>
        <c:tickLblPos val="nextTo"/>
        <c:crossAx val="256705280"/>
        <c:crosses val="autoZero"/>
        <c:auto val="1"/>
        <c:lblAlgn val="ctr"/>
        <c:lblOffset val="100"/>
        <c:noMultiLvlLbl val="0"/>
      </c:catAx>
      <c:valAx>
        <c:axId val="256705280"/>
        <c:scaling>
          <c:orientation val="minMax"/>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56703488"/>
        <c:crosses val="autoZero"/>
        <c:crossBetween val="between"/>
        <c:majorUnit val="20"/>
      </c:valAx>
    </c:plotArea>
    <c:legend>
      <c:legendPos val="b"/>
      <c:layout>
        <c:manualLayout>
          <c:xMode val="edge"/>
          <c:yMode val="edge"/>
          <c:x val="5.4629629629629632E-2"/>
          <c:y val="0.90507655293088363"/>
          <c:w val="0.90000000000000013"/>
          <c:h val="8.566418780985710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31790207258578"/>
          <c:y val="8.1933006325029048E-2"/>
          <c:w val="0.56639548827948227"/>
          <c:h val="0.650559786584054"/>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Computer Science/Programming</c:v>
                </c:pt>
                <c:pt idx="1">
                  <c:v>Science</c:v>
                </c:pt>
                <c:pt idx="2">
                  <c:v>Social Studies</c:v>
                </c:pt>
                <c:pt idx="3">
                  <c:v>Mathematics</c:v>
                </c:pt>
                <c:pt idx="4">
                  <c:v>Reading/Language Arts</c:v>
                </c:pt>
              </c:strCache>
            </c:strRef>
          </c:cat>
          <c:val>
            <c:numRef>
              <c:f>Sheet1!$B$2:$B$6</c:f>
              <c:numCache>
                <c:formatCode>General</c:formatCode>
                <c:ptCount val="5"/>
                <c:pt idx="0">
                  <c:v>6</c:v>
                </c:pt>
                <c:pt idx="1">
                  <c:v>31</c:v>
                </c:pt>
                <c:pt idx="2">
                  <c:v>42</c:v>
                </c:pt>
                <c:pt idx="3">
                  <c:v>73</c:v>
                </c:pt>
                <c:pt idx="4">
                  <c:v>77</c:v>
                </c:pt>
              </c:numCache>
            </c:numRef>
          </c:val>
        </c:ser>
        <c:dLbls>
          <c:showLegendKey val="0"/>
          <c:showVal val="0"/>
          <c:showCatName val="0"/>
          <c:showSerName val="0"/>
          <c:showPercent val="0"/>
          <c:showBubbleSize val="0"/>
        </c:dLbls>
        <c:gapWidth val="151"/>
        <c:axId val="259386752"/>
        <c:axId val="259409024"/>
      </c:barChart>
      <c:catAx>
        <c:axId val="259386752"/>
        <c:scaling>
          <c:orientation val="minMax"/>
        </c:scaling>
        <c:delete val="0"/>
        <c:axPos val="l"/>
        <c:majorTickMark val="out"/>
        <c:minorTickMark val="none"/>
        <c:tickLblPos val="nextTo"/>
        <c:crossAx val="259409024"/>
        <c:crosses val="autoZero"/>
        <c:auto val="1"/>
        <c:lblAlgn val="ctr"/>
        <c:lblOffset val="100"/>
        <c:noMultiLvlLbl val="0"/>
      </c:catAx>
      <c:valAx>
        <c:axId val="259409024"/>
        <c:scaling>
          <c:orientation val="minMax"/>
        </c:scaling>
        <c:delete val="0"/>
        <c:axPos val="b"/>
        <c:numFmt formatCode="General" sourceLinked="1"/>
        <c:majorTickMark val="out"/>
        <c:minorTickMark val="none"/>
        <c:tickLblPos val="nextTo"/>
        <c:crossAx val="259386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Number and Operations</c:v>
                </c:pt>
                <c:pt idx="1">
                  <c:v>Measurement and Data Representation</c:v>
                </c:pt>
                <c:pt idx="2">
                  <c:v>Geometry</c:v>
                </c:pt>
                <c:pt idx="3">
                  <c:v>Early Algebra</c:v>
                </c:pt>
              </c:strCache>
            </c:strRef>
          </c:cat>
          <c:val>
            <c:numRef>
              <c:f>Sheet1!$B$2:$B$5</c:f>
              <c:numCache>
                <c:formatCode>General</c:formatCode>
                <c:ptCount val="4"/>
                <c:pt idx="0">
                  <c:v>74</c:v>
                </c:pt>
                <c:pt idx="1">
                  <c:v>53</c:v>
                </c:pt>
                <c:pt idx="2">
                  <c:v>49</c:v>
                </c:pt>
                <c:pt idx="3">
                  <c:v>41</c:v>
                </c:pt>
              </c:numCache>
            </c:numRef>
          </c:val>
        </c:ser>
        <c:dLbls>
          <c:showLegendKey val="0"/>
          <c:showVal val="0"/>
          <c:showCatName val="0"/>
          <c:showSerName val="0"/>
          <c:showPercent val="0"/>
          <c:showBubbleSize val="0"/>
        </c:dLbls>
        <c:gapWidth val="151"/>
        <c:axId val="260126592"/>
        <c:axId val="260128128"/>
      </c:barChart>
      <c:catAx>
        <c:axId val="260126592"/>
        <c:scaling>
          <c:orientation val="minMax"/>
        </c:scaling>
        <c:delete val="0"/>
        <c:axPos val="b"/>
        <c:majorTickMark val="out"/>
        <c:minorTickMark val="none"/>
        <c:tickLblPos val="nextTo"/>
        <c:crossAx val="260128128"/>
        <c:crosses val="autoZero"/>
        <c:auto val="1"/>
        <c:lblAlgn val="ctr"/>
        <c:lblOffset val="100"/>
        <c:noMultiLvlLbl val="0"/>
      </c:catAx>
      <c:valAx>
        <c:axId val="260128128"/>
        <c:scaling>
          <c:orientation val="minMax"/>
          <c:max val="100"/>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0126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Sheet1!$A$2:$A$10</c:f>
              <c:strCache>
                <c:ptCount val="9"/>
                <c:pt idx="0">
                  <c:v>Computer science/‌programming</c:v>
                </c:pt>
                <c:pt idx="1">
                  <c:v>Discrete mathematics</c:v>
                </c:pt>
                <c:pt idx="2">
                  <c:v>Statistics and probability</c:v>
                </c:pt>
                <c:pt idx="3">
                  <c:v>Modeling</c:v>
                </c:pt>
                <c:pt idx="4">
                  <c:v>Functions</c:v>
                </c:pt>
                <c:pt idx="5">
                  <c:v>Geometry</c:v>
                </c:pt>
                <c:pt idx="6">
                  <c:v>Measurement</c:v>
                </c:pt>
                <c:pt idx="7">
                  <c:v>Algebraic thinking</c:v>
                </c:pt>
                <c:pt idx="8">
                  <c:v>The number system and operations</c:v>
                </c:pt>
              </c:strCache>
            </c:strRef>
          </c:cat>
          <c:val>
            <c:numRef>
              <c:f>Sheet1!$B$2:$B$10</c:f>
              <c:numCache>
                <c:formatCode>General</c:formatCode>
                <c:ptCount val="9"/>
                <c:pt idx="0">
                  <c:v>4</c:v>
                </c:pt>
                <c:pt idx="1">
                  <c:v>12</c:v>
                </c:pt>
                <c:pt idx="2">
                  <c:v>40</c:v>
                </c:pt>
                <c:pt idx="3">
                  <c:v>46</c:v>
                </c:pt>
                <c:pt idx="4">
                  <c:v>57</c:v>
                </c:pt>
                <c:pt idx="5">
                  <c:v>59</c:v>
                </c:pt>
                <c:pt idx="6">
                  <c:v>61</c:v>
                </c:pt>
                <c:pt idx="7">
                  <c:v>78</c:v>
                </c:pt>
                <c:pt idx="8">
                  <c:v>85</c:v>
                </c:pt>
              </c:numCache>
            </c:numRef>
          </c:val>
        </c:ser>
        <c:dLbls>
          <c:showLegendKey val="0"/>
          <c:showVal val="0"/>
          <c:showCatName val="0"/>
          <c:showSerName val="0"/>
          <c:showPercent val="0"/>
          <c:showBubbleSize val="0"/>
        </c:dLbls>
        <c:gapWidth val="151"/>
        <c:axId val="260026752"/>
        <c:axId val="260028288"/>
      </c:barChart>
      <c:catAx>
        <c:axId val="260026752"/>
        <c:scaling>
          <c:orientation val="minMax"/>
        </c:scaling>
        <c:delete val="0"/>
        <c:axPos val="l"/>
        <c:majorTickMark val="out"/>
        <c:minorTickMark val="none"/>
        <c:tickLblPos val="nextTo"/>
        <c:txPr>
          <a:bodyPr/>
          <a:lstStyle/>
          <a:p>
            <a:pPr>
              <a:defRPr sz="1800"/>
            </a:pPr>
            <a:endParaRPr lang="en-US"/>
          </a:p>
        </c:txPr>
        <c:crossAx val="260028288"/>
        <c:crosses val="autoZero"/>
        <c:auto val="1"/>
        <c:lblAlgn val="ctr"/>
        <c:lblOffset val="100"/>
        <c:noMultiLvlLbl val="0"/>
      </c:catAx>
      <c:valAx>
        <c:axId val="26002828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0026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≤30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20</c:v>
                </c:pt>
                <c:pt idx="1">
                  <c:v>17</c:v>
                </c:pt>
                <c:pt idx="2">
                  <c:v>20</c:v>
                </c:pt>
              </c:numCache>
            </c:numRef>
          </c:val>
        </c:ser>
        <c:ser>
          <c:idx val="1"/>
          <c:order val="1"/>
          <c:tx>
            <c:strRef>
              <c:f>Sheet1!$C$1</c:f>
              <c:strCache>
                <c:ptCount val="1"/>
                <c:pt idx="0">
                  <c:v>31–40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27</c:v>
                </c:pt>
                <c:pt idx="1">
                  <c:v>31</c:v>
                </c:pt>
                <c:pt idx="2">
                  <c:v>27</c:v>
                </c:pt>
              </c:numCache>
            </c:numRef>
          </c:val>
        </c:ser>
        <c:ser>
          <c:idx val="2"/>
          <c:order val="2"/>
          <c:tx>
            <c:strRef>
              <c:f>Sheet1!$D$1</c:f>
              <c:strCache>
                <c:ptCount val="1"/>
                <c:pt idx="0">
                  <c:v>41–50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29</c:v>
                </c:pt>
                <c:pt idx="1">
                  <c:v>29</c:v>
                </c:pt>
                <c:pt idx="2">
                  <c:v>28</c:v>
                </c:pt>
              </c:numCache>
            </c:numRef>
          </c:val>
        </c:ser>
        <c:ser>
          <c:idx val="3"/>
          <c:order val="3"/>
          <c:tx>
            <c:strRef>
              <c:f>Sheet1!$E$1</c:f>
              <c:strCache>
                <c:ptCount val="1"/>
                <c:pt idx="0">
                  <c:v>51–60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18</c:v>
                </c:pt>
                <c:pt idx="1">
                  <c:v>18</c:v>
                </c:pt>
                <c:pt idx="2">
                  <c:v>19</c:v>
                </c:pt>
              </c:numCache>
            </c:numRef>
          </c:val>
        </c:ser>
        <c:ser>
          <c:idx val="4"/>
          <c:order val="4"/>
          <c:tx>
            <c:strRef>
              <c:f>Sheet1!$F$1</c:f>
              <c:strCache>
                <c:ptCount val="1"/>
                <c:pt idx="0">
                  <c:v>61+</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5</c:v>
                </c:pt>
                <c:pt idx="1">
                  <c:v>4</c:v>
                </c:pt>
                <c:pt idx="2">
                  <c:v>6</c:v>
                </c:pt>
              </c:numCache>
            </c:numRef>
          </c:val>
        </c:ser>
        <c:dLbls>
          <c:showLegendKey val="0"/>
          <c:showVal val="0"/>
          <c:showCatName val="0"/>
          <c:showSerName val="0"/>
          <c:showPercent val="0"/>
          <c:showBubbleSize val="0"/>
        </c:dLbls>
        <c:gapWidth val="150"/>
        <c:axId val="129419136"/>
        <c:axId val="129420672"/>
      </c:barChart>
      <c:catAx>
        <c:axId val="129419136"/>
        <c:scaling>
          <c:orientation val="minMax"/>
        </c:scaling>
        <c:delete val="0"/>
        <c:axPos val="b"/>
        <c:majorTickMark val="out"/>
        <c:minorTickMark val="none"/>
        <c:tickLblPos val="nextTo"/>
        <c:crossAx val="129420672"/>
        <c:crosses val="autoZero"/>
        <c:auto val="1"/>
        <c:lblAlgn val="ctr"/>
        <c:lblOffset val="100"/>
        <c:noMultiLvlLbl val="0"/>
      </c:catAx>
      <c:valAx>
        <c:axId val="129420672"/>
        <c:scaling>
          <c:orientation val="minMax"/>
        </c:scaling>
        <c:delete val="0"/>
        <c:axPos val="l"/>
        <c:minorGridlines>
          <c:spPr>
            <a:ln>
              <a:noFill/>
            </a:ln>
          </c:spPr>
        </c:minorGridlines>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129419136"/>
        <c:crosses val="autoZero"/>
        <c:crossBetween val="between"/>
        <c:majorUnit val="20"/>
      </c:valAx>
    </c:plotArea>
    <c:legend>
      <c:legendPos val="b"/>
      <c:layout>
        <c:manualLayout>
          <c:xMode val="edge"/>
          <c:yMode val="edge"/>
          <c:x val="0.2366247912192794"/>
          <c:y val="0.91433581219014293"/>
          <c:w val="0.52675029825817232"/>
          <c:h val="8.566418780985710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Sheet1!$A$2:$A$10</c:f>
              <c:strCache>
                <c:ptCount val="9"/>
                <c:pt idx="0">
                  <c:v>Computer science/‌programming</c:v>
                </c:pt>
                <c:pt idx="1">
                  <c:v>Discrete mathematics</c:v>
                </c:pt>
                <c:pt idx="2">
                  <c:v>Statistics and probability</c:v>
                </c:pt>
                <c:pt idx="3">
                  <c:v>Modeling</c:v>
                </c:pt>
                <c:pt idx="4">
                  <c:v>Geometry</c:v>
                </c:pt>
                <c:pt idx="5">
                  <c:v>Measurement</c:v>
                </c:pt>
                <c:pt idx="6">
                  <c:v>Functions</c:v>
                </c:pt>
                <c:pt idx="7">
                  <c:v>The number system and operations</c:v>
                </c:pt>
                <c:pt idx="8">
                  <c:v>Algebraic thinking</c:v>
                </c:pt>
              </c:strCache>
            </c:strRef>
          </c:cat>
          <c:val>
            <c:numRef>
              <c:f>Sheet1!$B$2:$B$10</c:f>
              <c:numCache>
                <c:formatCode>General</c:formatCode>
                <c:ptCount val="9"/>
                <c:pt idx="0">
                  <c:v>5</c:v>
                </c:pt>
                <c:pt idx="1">
                  <c:v>21</c:v>
                </c:pt>
                <c:pt idx="2">
                  <c:v>31</c:v>
                </c:pt>
                <c:pt idx="3">
                  <c:v>59</c:v>
                </c:pt>
                <c:pt idx="4">
                  <c:v>65</c:v>
                </c:pt>
                <c:pt idx="5">
                  <c:v>74</c:v>
                </c:pt>
                <c:pt idx="6">
                  <c:v>84</c:v>
                </c:pt>
                <c:pt idx="7">
                  <c:v>89</c:v>
                </c:pt>
                <c:pt idx="8">
                  <c:v>89</c:v>
                </c:pt>
              </c:numCache>
            </c:numRef>
          </c:val>
        </c:ser>
        <c:dLbls>
          <c:showLegendKey val="0"/>
          <c:showVal val="0"/>
          <c:showCatName val="0"/>
          <c:showSerName val="0"/>
          <c:showPercent val="0"/>
          <c:showBubbleSize val="0"/>
        </c:dLbls>
        <c:gapWidth val="151"/>
        <c:axId val="259969408"/>
        <c:axId val="259970944"/>
      </c:barChart>
      <c:catAx>
        <c:axId val="259969408"/>
        <c:scaling>
          <c:orientation val="minMax"/>
        </c:scaling>
        <c:delete val="0"/>
        <c:axPos val="l"/>
        <c:majorTickMark val="out"/>
        <c:minorTickMark val="none"/>
        <c:tickLblPos val="nextTo"/>
        <c:txPr>
          <a:bodyPr/>
          <a:lstStyle/>
          <a:p>
            <a:pPr>
              <a:defRPr lang="en-US" sz="1800"/>
            </a:pPr>
            <a:endParaRPr lang="en-US"/>
          </a:p>
        </c:txPr>
        <c:crossAx val="259970944"/>
        <c:crosses val="autoZero"/>
        <c:auto val="1"/>
        <c:lblAlgn val="ctr"/>
        <c:lblOffset val="100"/>
        <c:noMultiLvlLbl val="0"/>
      </c:catAx>
      <c:valAx>
        <c:axId val="259970944"/>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99694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Mathematics Content Preparedness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79</c:v>
                </c:pt>
                <c:pt idx="1">
                  <c:v>78</c:v>
                </c:pt>
                <c:pt idx="2">
                  <c:v>82</c:v>
                </c:pt>
              </c:numCache>
            </c:numRef>
          </c:val>
        </c:ser>
        <c:dLbls>
          <c:showLegendKey val="0"/>
          <c:showVal val="0"/>
          <c:showCatName val="0"/>
          <c:showSerName val="0"/>
          <c:showPercent val="0"/>
          <c:showBubbleSize val="0"/>
        </c:dLbls>
        <c:gapWidth val="151"/>
        <c:axId val="260106880"/>
        <c:axId val="260108672"/>
      </c:barChart>
      <c:catAx>
        <c:axId val="260106880"/>
        <c:scaling>
          <c:orientation val="minMax"/>
        </c:scaling>
        <c:delete val="0"/>
        <c:axPos val="b"/>
        <c:majorTickMark val="out"/>
        <c:minorTickMark val="none"/>
        <c:tickLblPos val="nextTo"/>
        <c:crossAx val="260108672"/>
        <c:crosses val="autoZero"/>
        <c:auto val="1"/>
        <c:lblAlgn val="ctr"/>
        <c:lblOffset val="100"/>
        <c:noMultiLvlLbl val="0"/>
      </c:catAx>
      <c:valAx>
        <c:axId val="260108672"/>
        <c:scaling>
          <c:orientation val="minMax"/>
          <c:min val="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2601068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Encourage students’ interest in mathematics</c:v>
                </c:pt>
                <c:pt idx="1">
                  <c:v>Develop students’ conceptual understanding</c:v>
                </c:pt>
                <c:pt idx="2">
                  <c:v>Develop students’ abilities to do mathematics </c:v>
                </c:pt>
                <c:pt idx="3">
                  <c:v>Use formative assessment to monitor student learning</c:v>
                </c:pt>
                <c:pt idx="4">
                  <c:v>Encourage participation of all students in mathematics</c:v>
                </c:pt>
              </c:strCache>
            </c:strRef>
          </c:cat>
          <c:val>
            <c:numRef>
              <c:f>Sheet1!$B$2:$B$6</c:f>
              <c:numCache>
                <c:formatCode>General</c:formatCode>
                <c:ptCount val="5"/>
                <c:pt idx="0">
                  <c:v>42</c:v>
                </c:pt>
                <c:pt idx="1">
                  <c:v>46</c:v>
                </c:pt>
                <c:pt idx="2">
                  <c:v>46</c:v>
                </c:pt>
                <c:pt idx="3">
                  <c:v>53</c:v>
                </c:pt>
                <c:pt idx="4">
                  <c:v>56</c:v>
                </c:pt>
              </c:numCache>
            </c:numRef>
          </c:val>
        </c:ser>
        <c:dLbls>
          <c:showLegendKey val="0"/>
          <c:showVal val="0"/>
          <c:showCatName val="0"/>
          <c:showSerName val="0"/>
          <c:showPercent val="0"/>
          <c:showBubbleSize val="0"/>
        </c:dLbls>
        <c:gapWidth val="151"/>
        <c:axId val="267680768"/>
        <c:axId val="267809536"/>
      </c:barChart>
      <c:catAx>
        <c:axId val="267680768"/>
        <c:scaling>
          <c:orientation val="minMax"/>
        </c:scaling>
        <c:delete val="0"/>
        <c:axPos val="l"/>
        <c:majorTickMark val="out"/>
        <c:minorTickMark val="none"/>
        <c:tickLblPos val="nextTo"/>
        <c:txPr>
          <a:bodyPr/>
          <a:lstStyle/>
          <a:p>
            <a:pPr>
              <a:defRPr lang="en-US" sz="1800"/>
            </a:pPr>
            <a:endParaRPr lang="en-US"/>
          </a:p>
        </c:txPr>
        <c:crossAx val="267809536"/>
        <c:crosses val="autoZero"/>
        <c:auto val="1"/>
        <c:lblAlgn val="ctr"/>
        <c:lblOffset val="100"/>
        <c:noMultiLvlLbl val="0"/>
      </c:catAx>
      <c:valAx>
        <c:axId val="26780953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7680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Develop students’ awareness of STEM careers</c:v>
                </c:pt>
                <c:pt idx="1">
                  <c:v>Incorporate students’ cultural backgrounds into mathematics instruction</c:v>
                </c:pt>
                <c:pt idx="2">
                  <c:v>Provide mathematics instruction that is based on students’ ideas </c:v>
                </c:pt>
                <c:pt idx="3">
                  <c:v>Differentiate mathematics instruction to meet the needs of diverse learners</c:v>
                </c:pt>
              </c:strCache>
            </c:strRef>
          </c:cat>
          <c:val>
            <c:numRef>
              <c:f>Sheet1!$B$2:$B$5</c:f>
              <c:numCache>
                <c:formatCode>General</c:formatCode>
                <c:ptCount val="4"/>
                <c:pt idx="0">
                  <c:v>8</c:v>
                </c:pt>
                <c:pt idx="1">
                  <c:v>15</c:v>
                </c:pt>
                <c:pt idx="2">
                  <c:v>19</c:v>
                </c:pt>
                <c:pt idx="3">
                  <c:v>41</c:v>
                </c:pt>
              </c:numCache>
            </c:numRef>
          </c:val>
        </c:ser>
        <c:dLbls>
          <c:showLegendKey val="0"/>
          <c:showVal val="0"/>
          <c:showCatName val="0"/>
          <c:showSerName val="0"/>
          <c:showPercent val="0"/>
          <c:showBubbleSize val="0"/>
        </c:dLbls>
        <c:gapWidth val="151"/>
        <c:axId val="267827840"/>
        <c:axId val="267723136"/>
      </c:barChart>
      <c:catAx>
        <c:axId val="267827840"/>
        <c:scaling>
          <c:orientation val="minMax"/>
        </c:scaling>
        <c:delete val="0"/>
        <c:axPos val="l"/>
        <c:majorTickMark val="out"/>
        <c:minorTickMark val="none"/>
        <c:tickLblPos val="nextTo"/>
        <c:txPr>
          <a:bodyPr/>
          <a:lstStyle/>
          <a:p>
            <a:pPr>
              <a:defRPr lang="en-US" sz="1800"/>
            </a:pPr>
            <a:endParaRPr lang="en-US"/>
          </a:p>
        </c:txPr>
        <c:crossAx val="267723136"/>
        <c:crosses val="autoZero"/>
        <c:auto val="1"/>
        <c:lblAlgn val="ctr"/>
        <c:lblOffset val="100"/>
        <c:noMultiLvlLbl val="0"/>
      </c:catAx>
      <c:valAx>
        <c:axId val="26772313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7827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Encourage students’ interest in mathematics</c:v>
                </c:pt>
                <c:pt idx="1">
                  <c:v>Encourage participation of all students in mathematics</c:v>
                </c:pt>
                <c:pt idx="2">
                  <c:v>Develop students’ conceptual understanding</c:v>
                </c:pt>
                <c:pt idx="3">
                  <c:v>Develop students’ abilities to do mathematics </c:v>
                </c:pt>
                <c:pt idx="4">
                  <c:v>Use formative assessment to monitor student learning</c:v>
                </c:pt>
              </c:strCache>
            </c:strRef>
          </c:cat>
          <c:val>
            <c:numRef>
              <c:f>Sheet1!$B$2:$B$6</c:f>
              <c:numCache>
                <c:formatCode>General</c:formatCode>
                <c:ptCount val="5"/>
                <c:pt idx="0">
                  <c:v>37</c:v>
                </c:pt>
                <c:pt idx="1">
                  <c:v>49</c:v>
                </c:pt>
                <c:pt idx="2">
                  <c:v>49</c:v>
                </c:pt>
                <c:pt idx="3">
                  <c:v>55</c:v>
                </c:pt>
                <c:pt idx="4">
                  <c:v>57</c:v>
                </c:pt>
              </c:numCache>
            </c:numRef>
          </c:val>
        </c:ser>
        <c:dLbls>
          <c:showLegendKey val="0"/>
          <c:showVal val="0"/>
          <c:showCatName val="0"/>
          <c:showSerName val="0"/>
          <c:showPercent val="0"/>
          <c:showBubbleSize val="0"/>
        </c:dLbls>
        <c:gapWidth val="151"/>
        <c:axId val="267921664"/>
        <c:axId val="267923456"/>
      </c:barChart>
      <c:catAx>
        <c:axId val="267921664"/>
        <c:scaling>
          <c:orientation val="minMax"/>
        </c:scaling>
        <c:delete val="0"/>
        <c:axPos val="l"/>
        <c:majorTickMark val="out"/>
        <c:minorTickMark val="none"/>
        <c:tickLblPos val="nextTo"/>
        <c:txPr>
          <a:bodyPr/>
          <a:lstStyle/>
          <a:p>
            <a:pPr>
              <a:defRPr lang="en-US" sz="1800"/>
            </a:pPr>
            <a:endParaRPr lang="en-US"/>
          </a:p>
        </c:txPr>
        <c:crossAx val="267923456"/>
        <c:crosses val="autoZero"/>
        <c:auto val="1"/>
        <c:lblAlgn val="ctr"/>
        <c:lblOffset val="100"/>
        <c:noMultiLvlLbl val="0"/>
      </c:catAx>
      <c:valAx>
        <c:axId val="26792345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7921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Develop students’ awareness of STEM careers</c:v>
                </c:pt>
                <c:pt idx="1">
                  <c:v>Incorporate students’ cultural backgrounds into mathematics instruction</c:v>
                </c:pt>
                <c:pt idx="2">
                  <c:v>Provide mathematics instruction that is based on students’ ideas </c:v>
                </c:pt>
                <c:pt idx="3">
                  <c:v>Differentiate mathematics instruction to meet the needs of diverse learners</c:v>
                </c:pt>
              </c:strCache>
            </c:strRef>
          </c:cat>
          <c:val>
            <c:numRef>
              <c:f>Sheet1!$B$2:$B$5</c:f>
              <c:numCache>
                <c:formatCode>General</c:formatCode>
                <c:ptCount val="4"/>
                <c:pt idx="0">
                  <c:v>10</c:v>
                </c:pt>
                <c:pt idx="1">
                  <c:v>13</c:v>
                </c:pt>
                <c:pt idx="2">
                  <c:v>23</c:v>
                </c:pt>
                <c:pt idx="3">
                  <c:v>36</c:v>
                </c:pt>
              </c:numCache>
            </c:numRef>
          </c:val>
        </c:ser>
        <c:dLbls>
          <c:showLegendKey val="0"/>
          <c:showVal val="0"/>
          <c:showCatName val="0"/>
          <c:showSerName val="0"/>
          <c:showPercent val="0"/>
          <c:showBubbleSize val="0"/>
        </c:dLbls>
        <c:gapWidth val="151"/>
        <c:axId val="267990912"/>
        <c:axId val="267992448"/>
      </c:barChart>
      <c:catAx>
        <c:axId val="267990912"/>
        <c:scaling>
          <c:orientation val="minMax"/>
        </c:scaling>
        <c:delete val="0"/>
        <c:axPos val="l"/>
        <c:majorTickMark val="out"/>
        <c:minorTickMark val="none"/>
        <c:tickLblPos val="nextTo"/>
        <c:txPr>
          <a:bodyPr/>
          <a:lstStyle/>
          <a:p>
            <a:pPr>
              <a:defRPr lang="en-US" sz="1800"/>
            </a:pPr>
            <a:endParaRPr lang="en-US"/>
          </a:p>
        </c:txPr>
        <c:crossAx val="267992448"/>
        <c:crosses val="autoZero"/>
        <c:auto val="1"/>
        <c:lblAlgn val="ctr"/>
        <c:lblOffset val="100"/>
        <c:noMultiLvlLbl val="0"/>
      </c:catAx>
      <c:valAx>
        <c:axId val="26799244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7990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Encourage students’ interest in mathematics</c:v>
                </c:pt>
                <c:pt idx="1">
                  <c:v>Encourage participation of all students in mathematics</c:v>
                </c:pt>
                <c:pt idx="2">
                  <c:v>Use formative assessment to monitor student learning</c:v>
                </c:pt>
                <c:pt idx="3">
                  <c:v>Develop students’ conceptual understanding</c:v>
                </c:pt>
                <c:pt idx="4">
                  <c:v>Develop students’ abilities to do mathematics</c:v>
                </c:pt>
              </c:strCache>
            </c:strRef>
          </c:cat>
          <c:val>
            <c:numRef>
              <c:f>Sheet1!$B$2:$B$6</c:f>
              <c:numCache>
                <c:formatCode>General</c:formatCode>
                <c:ptCount val="5"/>
                <c:pt idx="0">
                  <c:v>38</c:v>
                </c:pt>
                <c:pt idx="1">
                  <c:v>46</c:v>
                </c:pt>
                <c:pt idx="2">
                  <c:v>57</c:v>
                </c:pt>
                <c:pt idx="3">
                  <c:v>61</c:v>
                </c:pt>
                <c:pt idx="4">
                  <c:v>66</c:v>
                </c:pt>
              </c:numCache>
            </c:numRef>
          </c:val>
        </c:ser>
        <c:dLbls>
          <c:showLegendKey val="0"/>
          <c:showVal val="0"/>
          <c:showCatName val="0"/>
          <c:showSerName val="0"/>
          <c:showPercent val="0"/>
          <c:showBubbleSize val="0"/>
        </c:dLbls>
        <c:gapWidth val="151"/>
        <c:axId val="268121600"/>
        <c:axId val="268123136"/>
      </c:barChart>
      <c:catAx>
        <c:axId val="268121600"/>
        <c:scaling>
          <c:orientation val="minMax"/>
        </c:scaling>
        <c:delete val="0"/>
        <c:axPos val="l"/>
        <c:majorTickMark val="out"/>
        <c:minorTickMark val="none"/>
        <c:tickLblPos val="nextTo"/>
        <c:txPr>
          <a:bodyPr/>
          <a:lstStyle/>
          <a:p>
            <a:pPr>
              <a:defRPr lang="en-US" sz="1800"/>
            </a:pPr>
            <a:endParaRPr lang="en-US"/>
          </a:p>
        </c:txPr>
        <c:crossAx val="268123136"/>
        <c:crosses val="autoZero"/>
        <c:auto val="1"/>
        <c:lblAlgn val="ctr"/>
        <c:lblOffset val="100"/>
        <c:noMultiLvlLbl val="0"/>
      </c:catAx>
      <c:valAx>
        <c:axId val="26812313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81216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Develop students’ awareness of STEM careers</c:v>
                </c:pt>
                <c:pt idx="1">
                  <c:v>Incorporate students’ cultural backgrounds into mathematics instruction</c:v>
                </c:pt>
                <c:pt idx="2">
                  <c:v>Provide mathematics instruction that is based on students’ ideas </c:v>
                </c:pt>
                <c:pt idx="3">
                  <c:v>Differentiate mathematics instruction to meet the needs of diverse learners</c:v>
                </c:pt>
              </c:strCache>
            </c:strRef>
          </c:cat>
          <c:val>
            <c:numRef>
              <c:f>Sheet1!$B$2:$B$5</c:f>
              <c:numCache>
                <c:formatCode>General</c:formatCode>
                <c:ptCount val="4"/>
                <c:pt idx="0">
                  <c:v>15</c:v>
                </c:pt>
                <c:pt idx="1">
                  <c:v>17</c:v>
                </c:pt>
                <c:pt idx="2">
                  <c:v>26</c:v>
                </c:pt>
                <c:pt idx="3">
                  <c:v>33</c:v>
                </c:pt>
              </c:numCache>
            </c:numRef>
          </c:val>
        </c:ser>
        <c:dLbls>
          <c:showLegendKey val="0"/>
          <c:showVal val="0"/>
          <c:showCatName val="0"/>
          <c:showSerName val="0"/>
          <c:showPercent val="0"/>
          <c:showBubbleSize val="0"/>
        </c:dLbls>
        <c:gapWidth val="151"/>
        <c:axId val="268051584"/>
        <c:axId val="268053120"/>
      </c:barChart>
      <c:catAx>
        <c:axId val="268051584"/>
        <c:scaling>
          <c:orientation val="minMax"/>
        </c:scaling>
        <c:delete val="0"/>
        <c:axPos val="l"/>
        <c:majorTickMark val="out"/>
        <c:minorTickMark val="none"/>
        <c:tickLblPos val="nextTo"/>
        <c:txPr>
          <a:bodyPr/>
          <a:lstStyle/>
          <a:p>
            <a:pPr>
              <a:defRPr lang="en-US" sz="1800"/>
            </a:pPr>
            <a:endParaRPr lang="en-US"/>
          </a:p>
        </c:txPr>
        <c:crossAx val="268053120"/>
        <c:crosses val="autoZero"/>
        <c:auto val="1"/>
        <c:lblAlgn val="ctr"/>
        <c:lblOffset val="100"/>
        <c:noMultiLvlLbl val="0"/>
      </c:catAx>
      <c:valAx>
        <c:axId val="268053120"/>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80515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Mathematics Content Preparedness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69</c:v>
                </c:pt>
                <c:pt idx="1">
                  <c:v>69</c:v>
                </c:pt>
                <c:pt idx="2">
                  <c:v>71</c:v>
                </c:pt>
              </c:numCache>
            </c:numRef>
          </c:val>
        </c:ser>
        <c:dLbls>
          <c:showLegendKey val="0"/>
          <c:showVal val="0"/>
          <c:showCatName val="0"/>
          <c:showSerName val="0"/>
          <c:showPercent val="0"/>
          <c:showBubbleSize val="0"/>
        </c:dLbls>
        <c:gapWidth val="151"/>
        <c:axId val="268212864"/>
        <c:axId val="268214656"/>
      </c:barChart>
      <c:catAx>
        <c:axId val="268212864"/>
        <c:scaling>
          <c:orientation val="minMax"/>
        </c:scaling>
        <c:delete val="0"/>
        <c:axPos val="b"/>
        <c:majorTickMark val="out"/>
        <c:minorTickMark val="none"/>
        <c:tickLblPos val="nextTo"/>
        <c:crossAx val="268214656"/>
        <c:crosses val="autoZero"/>
        <c:auto val="1"/>
        <c:lblAlgn val="ctr"/>
        <c:lblOffset val="100"/>
        <c:noMultiLvlLbl val="0"/>
      </c:catAx>
      <c:valAx>
        <c:axId val="268214656"/>
        <c:scaling>
          <c:orientation val="minMax"/>
          <c:max val="100"/>
          <c:min val="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2682128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Find out what students thought or already knew about the key mathematical ideas</c:v>
                </c:pt>
                <c:pt idx="1">
                  <c:v>Anticipate student difficulties with mathematical ideas/procedures</c:v>
                </c:pt>
                <c:pt idx="2">
                  <c:v>Implement the instructional materials to be used during the unit</c:v>
                </c:pt>
                <c:pt idx="3">
                  <c:v>Monitor student understanding</c:v>
                </c:pt>
                <c:pt idx="4">
                  <c:v>Assess student understanding at the conclusion of this unit</c:v>
                </c:pt>
              </c:strCache>
            </c:strRef>
          </c:cat>
          <c:val>
            <c:numRef>
              <c:f>Sheet1!$B$2:$B$6</c:f>
              <c:numCache>
                <c:formatCode>General</c:formatCode>
                <c:ptCount val="5"/>
                <c:pt idx="0">
                  <c:v>42</c:v>
                </c:pt>
                <c:pt idx="1">
                  <c:v>43</c:v>
                </c:pt>
                <c:pt idx="2">
                  <c:v>55</c:v>
                </c:pt>
                <c:pt idx="3">
                  <c:v>60</c:v>
                </c:pt>
                <c:pt idx="4">
                  <c:v>64</c:v>
                </c:pt>
              </c:numCache>
            </c:numRef>
          </c:val>
        </c:ser>
        <c:dLbls>
          <c:showLegendKey val="0"/>
          <c:showVal val="0"/>
          <c:showCatName val="0"/>
          <c:showSerName val="0"/>
          <c:showPercent val="0"/>
          <c:showBubbleSize val="0"/>
        </c:dLbls>
        <c:gapWidth val="151"/>
        <c:axId val="268336512"/>
        <c:axId val="268338304"/>
      </c:barChart>
      <c:catAx>
        <c:axId val="268336512"/>
        <c:scaling>
          <c:orientation val="minMax"/>
        </c:scaling>
        <c:delete val="0"/>
        <c:axPos val="l"/>
        <c:majorTickMark val="out"/>
        <c:minorTickMark val="none"/>
        <c:tickLblPos val="nextTo"/>
        <c:txPr>
          <a:bodyPr/>
          <a:lstStyle/>
          <a:p>
            <a:pPr>
              <a:defRPr lang="en-US" sz="1800"/>
            </a:pPr>
            <a:endParaRPr lang="en-US"/>
          </a:p>
        </c:txPr>
        <c:crossAx val="268338304"/>
        <c:crosses val="autoZero"/>
        <c:auto val="1"/>
        <c:lblAlgn val="ctr"/>
        <c:lblOffset val="100"/>
        <c:noMultiLvlLbl val="0"/>
      </c:catAx>
      <c:valAx>
        <c:axId val="268338304"/>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83365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63378796400451"/>
          <c:y val="4.934407504617478E-2"/>
          <c:w val="0.85799716441694784"/>
          <c:h val="0.72619354692732374"/>
        </c:manualLayout>
      </c:layout>
      <c:barChart>
        <c:barDir val="col"/>
        <c:grouping val="clustered"/>
        <c:varyColors val="0"/>
        <c:ser>
          <c:idx val="0"/>
          <c:order val="0"/>
          <c:tx>
            <c:strRef>
              <c:f>Sheet1!$B$1</c:f>
              <c:strCache>
                <c:ptCount val="1"/>
                <c:pt idx="0">
                  <c:v>0–2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14</c:v>
                </c:pt>
                <c:pt idx="1">
                  <c:v>18</c:v>
                </c:pt>
                <c:pt idx="2">
                  <c:v>11</c:v>
                </c:pt>
              </c:numCache>
            </c:numRef>
          </c:val>
        </c:ser>
        <c:ser>
          <c:idx val="1"/>
          <c:order val="1"/>
          <c:tx>
            <c:strRef>
              <c:f>Sheet1!$C$1</c:f>
              <c:strCache>
                <c:ptCount val="1"/>
                <c:pt idx="0">
                  <c:v>3–5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17</c:v>
                </c:pt>
                <c:pt idx="1">
                  <c:v>19</c:v>
                </c:pt>
                <c:pt idx="2">
                  <c:v>18</c:v>
                </c:pt>
              </c:numCache>
            </c:numRef>
          </c:val>
        </c:ser>
        <c:ser>
          <c:idx val="2"/>
          <c:order val="2"/>
          <c:tx>
            <c:strRef>
              <c:f>Sheet1!$D$1</c:f>
              <c:strCache>
                <c:ptCount val="1"/>
                <c:pt idx="0">
                  <c:v>6–10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18</c:v>
                </c:pt>
                <c:pt idx="1">
                  <c:v>20</c:v>
                </c:pt>
                <c:pt idx="2">
                  <c:v>17</c:v>
                </c:pt>
              </c:numCache>
            </c:numRef>
          </c:val>
        </c:ser>
        <c:ser>
          <c:idx val="3"/>
          <c:order val="3"/>
          <c:tx>
            <c:strRef>
              <c:f>Sheet1!$E$1</c:f>
              <c:strCache>
                <c:ptCount val="1"/>
                <c:pt idx="0">
                  <c:v>11–20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33</c:v>
                </c:pt>
                <c:pt idx="1">
                  <c:v>32</c:v>
                </c:pt>
                <c:pt idx="2">
                  <c:v>34</c:v>
                </c:pt>
              </c:numCache>
            </c:numRef>
          </c:val>
        </c:ser>
        <c:ser>
          <c:idx val="4"/>
          <c:order val="4"/>
          <c:tx>
            <c:strRef>
              <c:f>Sheet1!$F$1</c:f>
              <c:strCache>
                <c:ptCount val="1"/>
                <c:pt idx="0">
                  <c:v>≥21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17</c:v>
                </c:pt>
                <c:pt idx="1">
                  <c:v>11</c:v>
                </c:pt>
                <c:pt idx="2">
                  <c:v>20</c:v>
                </c:pt>
              </c:numCache>
            </c:numRef>
          </c:val>
        </c:ser>
        <c:dLbls>
          <c:showLegendKey val="0"/>
          <c:showVal val="0"/>
          <c:showCatName val="0"/>
          <c:showSerName val="0"/>
          <c:showPercent val="0"/>
          <c:showBubbleSize val="0"/>
        </c:dLbls>
        <c:gapWidth val="150"/>
        <c:axId val="129489920"/>
        <c:axId val="129495808"/>
      </c:barChart>
      <c:catAx>
        <c:axId val="129489920"/>
        <c:scaling>
          <c:orientation val="minMax"/>
        </c:scaling>
        <c:delete val="0"/>
        <c:axPos val="b"/>
        <c:majorTickMark val="out"/>
        <c:minorTickMark val="none"/>
        <c:tickLblPos val="nextTo"/>
        <c:crossAx val="129495808"/>
        <c:crosses val="autoZero"/>
        <c:auto val="1"/>
        <c:lblAlgn val="ctr"/>
        <c:lblOffset val="100"/>
        <c:noMultiLvlLbl val="0"/>
      </c:catAx>
      <c:valAx>
        <c:axId val="129495808"/>
        <c:scaling>
          <c:orientation val="minMax"/>
        </c:scaling>
        <c:delete val="0"/>
        <c:axPos val="l"/>
        <c:title>
          <c:tx>
            <c:rich>
              <a:bodyPr rot="-5400000" vert="horz"/>
              <a:lstStyle/>
              <a:p>
                <a:pPr>
                  <a:defRPr/>
                </a:pPr>
                <a:r>
                  <a:rPr lang="en-US"/>
                  <a:t>Percent of Teachers</a:t>
                </a:r>
              </a:p>
            </c:rich>
          </c:tx>
          <c:layout>
            <c:manualLayout>
              <c:xMode val="edge"/>
              <c:yMode val="edge"/>
              <c:x val="1.488095238095238E-2"/>
              <c:y val="0.17760887527947897"/>
            </c:manualLayout>
          </c:layout>
          <c:overlay val="0"/>
        </c:title>
        <c:numFmt formatCode="General" sourceLinked="1"/>
        <c:majorTickMark val="out"/>
        <c:minorTickMark val="none"/>
        <c:tickLblPos val="nextTo"/>
        <c:crossAx val="12948992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Find out what students thought or already knew about the key mathematical ideas</c:v>
                </c:pt>
                <c:pt idx="1">
                  <c:v>Anticipate student difficulties with mathematical ideas/procedures</c:v>
                </c:pt>
                <c:pt idx="2">
                  <c:v>Implement the instructional materials to be used during the unit</c:v>
                </c:pt>
                <c:pt idx="3">
                  <c:v>Monitor student understanding</c:v>
                </c:pt>
                <c:pt idx="4">
                  <c:v>Assess student understanding at the conclusion of this unit</c:v>
                </c:pt>
              </c:strCache>
            </c:strRef>
          </c:cat>
          <c:val>
            <c:numRef>
              <c:f>Sheet1!$B$2:$B$6</c:f>
              <c:numCache>
                <c:formatCode>General</c:formatCode>
                <c:ptCount val="5"/>
                <c:pt idx="0">
                  <c:v>38</c:v>
                </c:pt>
                <c:pt idx="1">
                  <c:v>50</c:v>
                </c:pt>
                <c:pt idx="2">
                  <c:v>55</c:v>
                </c:pt>
                <c:pt idx="3">
                  <c:v>57</c:v>
                </c:pt>
                <c:pt idx="4">
                  <c:v>62</c:v>
                </c:pt>
              </c:numCache>
            </c:numRef>
          </c:val>
        </c:ser>
        <c:dLbls>
          <c:showLegendKey val="0"/>
          <c:showVal val="0"/>
          <c:showCatName val="0"/>
          <c:showSerName val="0"/>
          <c:showPercent val="0"/>
          <c:showBubbleSize val="0"/>
        </c:dLbls>
        <c:gapWidth val="151"/>
        <c:axId val="268368896"/>
        <c:axId val="292336384"/>
      </c:barChart>
      <c:catAx>
        <c:axId val="268368896"/>
        <c:scaling>
          <c:orientation val="minMax"/>
        </c:scaling>
        <c:delete val="0"/>
        <c:axPos val="l"/>
        <c:majorTickMark val="out"/>
        <c:minorTickMark val="none"/>
        <c:tickLblPos val="nextTo"/>
        <c:txPr>
          <a:bodyPr/>
          <a:lstStyle/>
          <a:p>
            <a:pPr>
              <a:defRPr lang="en-US" sz="1800"/>
            </a:pPr>
            <a:endParaRPr lang="en-US"/>
          </a:p>
        </c:txPr>
        <c:crossAx val="292336384"/>
        <c:crosses val="autoZero"/>
        <c:auto val="1"/>
        <c:lblAlgn val="ctr"/>
        <c:lblOffset val="100"/>
        <c:noMultiLvlLbl val="0"/>
      </c:catAx>
      <c:valAx>
        <c:axId val="292336384"/>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8368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Find out what students thought or already knew about the key mathematical ideas</c:v>
                </c:pt>
                <c:pt idx="1">
                  <c:v>Anticipate student difficulties with mathematical ideas/procedures</c:v>
                </c:pt>
                <c:pt idx="2">
                  <c:v>Monitor student understanding</c:v>
                </c:pt>
                <c:pt idx="3">
                  <c:v>Implement the instructional materials to be used during the unit</c:v>
                </c:pt>
                <c:pt idx="4">
                  <c:v>Assess student understanding at the conclusion of this unit</c:v>
                </c:pt>
              </c:strCache>
            </c:strRef>
          </c:cat>
          <c:val>
            <c:numRef>
              <c:f>Sheet1!$B$2:$B$6</c:f>
              <c:numCache>
                <c:formatCode>General</c:formatCode>
                <c:ptCount val="5"/>
                <c:pt idx="0">
                  <c:v>47</c:v>
                </c:pt>
                <c:pt idx="1">
                  <c:v>59</c:v>
                </c:pt>
                <c:pt idx="2">
                  <c:v>60</c:v>
                </c:pt>
                <c:pt idx="3">
                  <c:v>61</c:v>
                </c:pt>
                <c:pt idx="4">
                  <c:v>68</c:v>
                </c:pt>
              </c:numCache>
            </c:numRef>
          </c:val>
        </c:ser>
        <c:dLbls>
          <c:showLegendKey val="0"/>
          <c:showVal val="0"/>
          <c:showCatName val="0"/>
          <c:showSerName val="0"/>
          <c:showPercent val="0"/>
          <c:showBubbleSize val="0"/>
        </c:dLbls>
        <c:gapWidth val="151"/>
        <c:axId val="268384896"/>
        <c:axId val="268411264"/>
      </c:barChart>
      <c:catAx>
        <c:axId val="268384896"/>
        <c:scaling>
          <c:orientation val="minMax"/>
        </c:scaling>
        <c:delete val="0"/>
        <c:axPos val="l"/>
        <c:majorTickMark val="out"/>
        <c:minorTickMark val="none"/>
        <c:tickLblPos val="nextTo"/>
        <c:txPr>
          <a:bodyPr/>
          <a:lstStyle/>
          <a:p>
            <a:pPr>
              <a:defRPr lang="en-US" sz="1800"/>
            </a:pPr>
            <a:endParaRPr lang="en-US"/>
          </a:p>
        </c:txPr>
        <c:crossAx val="268411264"/>
        <c:crosses val="autoZero"/>
        <c:auto val="1"/>
        <c:lblAlgn val="ctr"/>
        <c:lblOffset val="100"/>
        <c:noMultiLvlLbl val="0"/>
      </c:catAx>
      <c:valAx>
        <c:axId val="268411264"/>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8384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Mathematics Content Preparedness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81</c:v>
                </c:pt>
                <c:pt idx="1">
                  <c:v>80</c:v>
                </c:pt>
                <c:pt idx="2">
                  <c:v>83</c:v>
                </c:pt>
              </c:numCache>
            </c:numRef>
          </c:val>
        </c:ser>
        <c:dLbls>
          <c:showLegendKey val="0"/>
          <c:showVal val="0"/>
          <c:showCatName val="0"/>
          <c:showSerName val="0"/>
          <c:showPercent val="0"/>
          <c:showBubbleSize val="0"/>
        </c:dLbls>
        <c:gapWidth val="151"/>
        <c:axId val="292356480"/>
        <c:axId val="292358016"/>
      </c:barChart>
      <c:catAx>
        <c:axId val="292356480"/>
        <c:scaling>
          <c:orientation val="minMax"/>
        </c:scaling>
        <c:delete val="0"/>
        <c:axPos val="b"/>
        <c:majorTickMark val="out"/>
        <c:minorTickMark val="none"/>
        <c:tickLblPos val="nextTo"/>
        <c:crossAx val="292358016"/>
        <c:crosses val="autoZero"/>
        <c:auto val="1"/>
        <c:lblAlgn val="ctr"/>
        <c:lblOffset val="100"/>
        <c:noMultiLvlLbl val="0"/>
      </c:catAx>
      <c:valAx>
        <c:axId val="292358016"/>
        <c:scaling>
          <c:orientation val="minMax"/>
          <c:max val="100"/>
          <c:min val="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29235648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Sheet1!$B$2:$B$4</c:f>
              <c:numCache>
                <c:formatCode>General</c:formatCode>
                <c:ptCount val="3"/>
                <c:pt idx="0">
                  <c:v>84</c:v>
                </c:pt>
                <c:pt idx="1">
                  <c:v>71</c:v>
                </c:pt>
                <c:pt idx="2">
                  <c:v>85</c:v>
                </c:pt>
              </c:numCache>
            </c:numRef>
          </c:val>
        </c:ser>
        <c:ser>
          <c:idx val="1"/>
          <c:order val="1"/>
          <c:tx>
            <c:strRef>
              <c:f>Sheet1!$C$1</c:f>
              <c:strCache>
                <c:ptCount val="1"/>
                <c:pt idx="0">
                  <c:v>Average/Mixed Achievers</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Sheet1!$C$2:$C$4</c:f>
              <c:numCache>
                <c:formatCode>General</c:formatCode>
                <c:ptCount val="3"/>
                <c:pt idx="0">
                  <c:v>79</c:v>
                </c:pt>
                <c:pt idx="1">
                  <c:v>70</c:v>
                </c:pt>
                <c:pt idx="2">
                  <c:v>82</c:v>
                </c:pt>
              </c:numCache>
            </c:numRef>
          </c:val>
        </c:ser>
        <c:ser>
          <c:idx val="2"/>
          <c:order val="2"/>
          <c:tx>
            <c:strRef>
              <c:f>Sheet1!$D$1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Sheet1!$D$2:$D$4</c:f>
              <c:numCache>
                <c:formatCode>General</c:formatCode>
                <c:ptCount val="3"/>
                <c:pt idx="0">
                  <c:v>78</c:v>
                </c:pt>
                <c:pt idx="1">
                  <c:v>69</c:v>
                </c:pt>
                <c:pt idx="2">
                  <c:v>79</c:v>
                </c:pt>
              </c:numCache>
            </c:numRef>
          </c:val>
        </c:ser>
        <c:dLbls>
          <c:showLegendKey val="0"/>
          <c:showVal val="0"/>
          <c:showCatName val="0"/>
          <c:showSerName val="0"/>
          <c:showPercent val="0"/>
          <c:showBubbleSize val="0"/>
        </c:dLbls>
        <c:gapWidth val="151"/>
        <c:axId val="259820928"/>
        <c:axId val="259826816"/>
      </c:barChart>
      <c:catAx>
        <c:axId val="259820928"/>
        <c:scaling>
          <c:orientation val="minMax"/>
        </c:scaling>
        <c:delete val="0"/>
        <c:axPos val="b"/>
        <c:majorTickMark val="out"/>
        <c:minorTickMark val="none"/>
        <c:tickLblPos val="nextTo"/>
        <c:crossAx val="259826816"/>
        <c:crosses val="autoZero"/>
        <c:auto val="1"/>
        <c:lblAlgn val="ctr"/>
        <c:lblOffset val="100"/>
        <c:noMultiLvlLbl val="0"/>
      </c:catAx>
      <c:valAx>
        <c:axId val="259826816"/>
        <c:scaling>
          <c:orientation val="minMax"/>
          <c:min val="0"/>
        </c:scaling>
        <c:delete val="0"/>
        <c:axPos val="l"/>
        <c:title>
          <c:tx>
            <c:rich>
              <a:bodyPr rot="-5400000" vert="horz"/>
              <a:lstStyle/>
              <a:p>
                <a:pPr>
                  <a:defRPr/>
                </a:pPr>
                <a:r>
                  <a:rPr lang="en-US" dirty="0" smtClean="0"/>
                  <a:t>Class Mean</a:t>
                </a:r>
                <a:r>
                  <a:rPr lang="en-US" baseline="0" dirty="0" smtClean="0"/>
                  <a:t> Score</a:t>
                </a:r>
                <a:endParaRPr lang="en-US" dirty="0"/>
              </a:p>
            </c:rich>
          </c:tx>
          <c:layout>
            <c:manualLayout>
              <c:xMode val="edge"/>
              <c:yMode val="edge"/>
              <c:x val="1.5804597701149427E-2"/>
              <c:y val="0.23236414095779012"/>
            </c:manualLayout>
          </c:layout>
          <c:overlay val="0"/>
        </c:title>
        <c:numFmt formatCode="General" sourceLinked="1"/>
        <c:majorTickMark val="out"/>
        <c:minorTickMark val="none"/>
        <c:tickLblPos val="nextTo"/>
        <c:crossAx val="25982092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Sheet1!$B$2:$B$4</c:f>
              <c:numCache>
                <c:formatCode>General</c:formatCode>
                <c:ptCount val="3"/>
                <c:pt idx="0">
                  <c:v>81</c:v>
                </c:pt>
                <c:pt idx="1">
                  <c:v>68</c:v>
                </c:pt>
                <c:pt idx="2">
                  <c:v>83</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Sheet1!$C$2:$C$4</c:f>
              <c:numCache>
                <c:formatCode>General</c:formatCode>
                <c:ptCount val="3"/>
                <c:pt idx="0">
                  <c:v>80</c:v>
                </c:pt>
                <c:pt idx="1">
                  <c:v>70</c:v>
                </c:pt>
                <c:pt idx="2">
                  <c:v>83</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Sheet1!$D$2:$D$4</c:f>
              <c:numCache>
                <c:formatCode>General</c:formatCode>
                <c:ptCount val="3"/>
                <c:pt idx="0">
                  <c:v>78</c:v>
                </c:pt>
                <c:pt idx="1">
                  <c:v>70</c:v>
                </c:pt>
                <c:pt idx="2">
                  <c:v>81</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Sheet1!$E$2:$E$4</c:f>
              <c:numCache>
                <c:formatCode>General</c:formatCode>
                <c:ptCount val="3"/>
                <c:pt idx="0">
                  <c:v>79</c:v>
                </c:pt>
                <c:pt idx="1">
                  <c:v>71</c:v>
                </c:pt>
                <c:pt idx="2">
                  <c:v>80</c:v>
                </c:pt>
              </c:numCache>
            </c:numRef>
          </c:val>
        </c:ser>
        <c:dLbls>
          <c:showLegendKey val="0"/>
          <c:showVal val="0"/>
          <c:showCatName val="0"/>
          <c:showSerName val="0"/>
          <c:showPercent val="0"/>
          <c:showBubbleSize val="0"/>
        </c:dLbls>
        <c:gapWidth val="151"/>
        <c:axId val="296998784"/>
        <c:axId val="297000320"/>
      </c:barChart>
      <c:catAx>
        <c:axId val="296998784"/>
        <c:scaling>
          <c:orientation val="minMax"/>
        </c:scaling>
        <c:delete val="0"/>
        <c:axPos val="b"/>
        <c:majorTickMark val="out"/>
        <c:minorTickMark val="none"/>
        <c:tickLblPos val="nextTo"/>
        <c:crossAx val="297000320"/>
        <c:crosses val="autoZero"/>
        <c:auto val="1"/>
        <c:lblAlgn val="ctr"/>
        <c:lblOffset val="100"/>
        <c:noMultiLvlLbl val="0"/>
      </c:catAx>
      <c:valAx>
        <c:axId val="297000320"/>
        <c:scaling>
          <c:orientation val="minMax"/>
          <c:min val="0"/>
        </c:scaling>
        <c:delete val="0"/>
        <c:axPos val="l"/>
        <c:title>
          <c:tx>
            <c:rich>
              <a:bodyPr rot="-5400000" vert="horz"/>
              <a:lstStyle/>
              <a:p>
                <a:pPr>
                  <a:defRPr/>
                </a:pPr>
                <a:r>
                  <a:rPr lang="en-US" dirty="0" smtClean="0"/>
                  <a:t>Mean</a:t>
                </a:r>
                <a:r>
                  <a:rPr lang="en-US" baseline="0" dirty="0" smtClean="0"/>
                  <a:t> Score</a:t>
                </a:r>
                <a:endParaRPr lang="en-US" dirty="0"/>
              </a:p>
            </c:rich>
          </c:tx>
          <c:layout/>
          <c:overlay val="0"/>
        </c:title>
        <c:numFmt formatCode="General" sourceLinked="1"/>
        <c:majorTickMark val="out"/>
        <c:minorTickMark val="none"/>
        <c:tickLblPos val="nextTo"/>
        <c:crossAx val="29699878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Sheet1!$B$2:$B$4</c:f>
              <c:numCache>
                <c:formatCode>General</c:formatCode>
                <c:ptCount val="3"/>
                <c:pt idx="0">
                  <c:v>82</c:v>
                </c:pt>
                <c:pt idx="1">
                  <c:v>71</c:v>
                </c:pt>
                <c:pt idx="2">
                  <c:v>84</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Sheet1!$C$2:$C$4</c:f>
              <c:numCache>
                <c:formatCode>General</c:formatCode>
                <c:ptCount val="3"/>
                <c:pt idx="0">
                  <c:v>79</c:v>
                </c:pt>
                <c:pt idx="1">
                  <c:v>69</c:v>
                </c:pt>
                <c:pt idx="2">
                  <c:v>82</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Sheet1!$D$2:$D$4</c:f>
              <c:numCache>
                <c:formatCode>General</c:formatCode>
                <c:ptCount val="3"/>
                <c:pt idx="0">
                  <c:v>79</c:v>
                </c:pt>
                <c:pt idx="1">
                  <c:v>68</c:v>
                </c:pt>
                <c:pt idx="2">
                  <c:v>71</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Content Preparedness</c:v>
                </c:pt>
                <c:pt idx="1">
                  <c:v>Pedagogical Preparedness</c:v>
                </c:pt>
                <c:pt idx="2">
                  <c:v>Preparedness to Implement Instruction in Particular Unit</c:v>
                </c:pt>
              </c:strCache>
            </c:strRef>
          </c:cat>
          <c:val>
            <c:numRef>
              <c:f>Sheet1!$E$2:$E$4</c:f>
              <c:numCache>
                <c:formatCode>General</c:formatCode>
                <c:ptCount val="3"/>
                <c:pt idx="0">
                  <c:v>79</c:v>
                </c:pt>
                <c:pt idx="1">
                  <c:v>71</c:v>
                </c:pt>
                <c:pt idx="2">
                  <c:v>80</c:v>
                </c:pt>
              </c:numCache>
            </c:numRef>
          </c:val>
        </c:ser>
        <c:dLbls>
          <c:showLegendKey val="0"/>
          <c:showVal val="0"/>
          <c:showCatName val="0"/>
          <c:showSerName val="0"/>
          <c:showPercent val="0"/>
          <c:showBubbleSize val="0"/>
        </c:dLbls>
        <c:gapWidth val="151"/>
        <c:axId val="292734464"/>
        <c:axId val="292736000"/>
      </c:barChart>
      <c:catAx>
        <c:axId val="292734464"/>
        <c:scaling>
          <c:orientation val="minMax"/>
        </c:scaling>
        <c:delete val="0"/>
        <c:axPos val="b"/>
        <c:majorTickMark val="out"/>
        <c:minorTickMark val="none"/>
        <c:tickLblPos val="nextTo"/>
        <c:crossAx val="292736000"/>
        <c:crosses val="autoZero"/>
        <c:auto val="1"/>
        <c:lblAlgn val="ctr"/>
        <c:lblOffset val="100"/>
        <c:noMultiLvlLbl val="0"/>
      </c:catAx>
      <c:valAx>
        <c:axId val="292736000"/>
        <c:scaling>
          <c:orientation val="minMax"/>
          <c:min val="0"/>
        </c:scaling>
        <c:delete val="0"/>
        <c:axPos val="l"/>
        <c:title>
          <c:tx>
            <c:rich>
              <a:bodyPr rot="-5400000" vert="horz"/>
              <a:lstStyle/>
              <a:p>
                <a:pPr>
                  <a:defRPr/>
                </a:pPr>
                <a:r>
                  <a:rPr lang="en-US" dirty="0" smtClean="0"/>
                  <a:t>Mean</a:t>
                </a:r>
                <a:r>
                  <a:rPr lang="en-US" baseline="0" dirty="0" smtClean="0"/>
                  <a:t> Score</a:t>
                </a:r>
                <a:endParaRPr lang="en-US" dirty="0"/>
              </a:p>
            </c:rich>
          </c:tx>
          <c:layout/>
          <c:overlay val="0"/>
        </c:title>
        <c:numFmt formatCode="General" sourceLinked="1"/>
        <c:majorTickMark val="out"/>
        <c:minorTickMark val="none"/>
        <c:tickLblPos val="nextTo"/>
        <c:crossAx val="292734464"/>
        <c:crosses val="autoZero"/>
        <c:crossBetween val="between"/>
        <c:majorUnit val="20"/>
      </c:valAx>
    </c:plotArea>
    <c:legend>
      <c:legendPos val="b"/>
      <c:layout>
        <c:manualLayout>
          <c:xMode val="edge"/>
          <c:yMode val="edge"/>
          <c:x val="5.1436781609195396E-2"/>
          <c:y val="0.91596940751258549"/>
          <c:w val="0.9"/>
          <c:h val="7.58338711759390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Sheet1!$A$2:$A$8</c:f>
              <c:strCache>
                <c:ptCount val="7"/>
                <c:pt idx="0">
                  <c:v>Served as a formal mentor or coach</c:v>
                </c:pt>
                <c:pt idx="1">
                  <c:v>Led or co-led a workshop or professional learning community</c:v>
                </c:pt>
                <c:pt idx="2">
                  <c:v>Served as a lead teacher or department chair in mathematics</c:v>
                </c:pt>
                <c:pt idx="3">
                  <c:v>Served on a school or district-wide mathematics committee</c:v>
                </c:pt>
                <c:pt idx="4">
                  <c:v>Supervised a student teacher in their classroom</c:v>
                </c:pt>
                <c:pt idx="5">
                  <c:v>Observed another teacher’s mathematics lesson for the purpose of giving him/‌her feedback</c:v>
                </c:pt>
                <c:pt idx="6">
                  <c:v>Taught a mathematics lesson for others to observe</c:v>
                </c:pt>
              </c:strCache>
            </c:strRef>
          </c:cat>
          <c:val>
            <c:numRef>
              <c:f>Sheet1!$B$2:$B$8</c:f>
              <c:numCache>
                <c:formatCode>General</c:formatCode>
                <c:ptCount val="7"/>
                <c:pt idx="0">
                  <c:v>6</c:v>
                </c:pt>
                <c:pt idx="1">
                  <c:v>10</c:v>
                </c:pt>
                <c:pt idx="2">
                  <c:v>14</c:v>
                </c:pt>
                <c:pt idx="3">
                  <c:v>21</c:v>
                </c:pt>
                <c:pt idx="4">
                  <c:v>27</c:v>
                </c:pt>
                <c:pt idx="5">
                  <c:v>27</c:v>
                </c:pt>
                <c:pt idx="6">
                  <c:v>28</c:v>
                </c:pt>
              </c:numCache>
            </c:numRef>
          </c:val>
        </c:ser>
        <c:dLbls>
          <c:showLegendKey val="0"/>
          <c:showVal val="0"/>
          <c:showCatName val="0"/>
          <c:showSerName val="0"/>
          <c:showPercent val="0"/>
          <c:showBubbleSize val="0"/>
        </c:dLbls>
        <c:gapWidth val="151"/>
        <c:axId val="297161856"/>
        <c:axId val="297163392"/>
      </c:barChart>
      <c:catAx>
        <c:axId val="297161856"/>
        <c:scaling>
          <c:orientation val="minMax"/>
        </c:scaling>
        <c:delete val="0"/>
        <c:axPos val="l"/>
        <c:majorTickMark val="out"/>
        <c:minorTickMark val="none"/>
        <c:tickLblPos val="nextTo"/>
        <c:txPr>
          <a:bodyPr/>
          <a:lstStyle/>
          <a:p>
            <a:pPr>
              <a:defRPr lang="en-US" sz="1600"/>
            </a:pPr>
            <a:endParaRPr lang="en-US"/>
          </a:p>
        </c:txPr>
        <c:crossAx val="297163392"/>
        <c:crosses val="autoZero"/>
        <c:auto val="1"/>
        <c:lblAlgn val="ctr"/>
        <c:lblOffset val="100"/>
        <c:noMultiLvlLbl val="0"/>
      </c:catAx>
      <c:valAx>
        <c:axId val="29716339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971618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Sheet1!$A$2:$A$8</c:f>
              <c:strCache>
                <c:ptCount val="7"/>
                <c:pt idx="0">
                  <c:v>Supervised a student teacher in their classroom</c:v>
                </c:pt>
                <c:pt idx="1">
                  <c:v>Served as a formal mentor or coach</c:v>
                </c:pt>
                <c:pt idx="2">
                  <c:v>Led or co-led a workshop or professional learning community</c:v>
                </c:pt>
                <c:pt idx="3">
                  <c:v>Served as a lead teacher or department chair in mathematics</c:v>
                </c:pt>
                <c:pt idx="4">
                  <c:v>Taught a mathematics lesson for others to observe</c:v>
                </c:pt>
                <c:pt idx="5">
                  <c:v>Served on a school or district-wide mathematics committee</c:v>
                </c:pt>
                <c:pt idx="6">
                  <c:v>Observed another teacher’s mathematics lesson for the purpose of giving him/‌her feedback</c:v>
                </c:pt>
              </c:strCache>
            </c:strRef>
          </c:cat>
          <c:val>
            <c:numRef>
              <c:f>Sheet1!$B$2:$B$8</c:f>
              <c:numCache>
                <c:formatCode>General</c:formatCode>
                <c:ptCount val="7"/>
                <c:pt idx="0">
                  <c:v>21</c:v>
                </c:pt>
                <c:pt idx="1">
                  <c:v>21</c:v>
                </c:pt>
                <c:pt idx="2">
                  <c:v>23</c:v>
                </c:pt>
                <c:pt idx="3">
                  <c:v>31</c:v>
                </c:pt>
                <c:pt idx="4">
                  <c:v>43</c:v>
                </c:pt>
                <c:pt idx="5">
                  <c:v>45</c:v>
                </c:pt>
                <c:pt idx="6">
                  <c:v>47</c:v>
                </c:pt>
              </c:numCache>
            </c:numRef>
          </c:val>
        </c:ser>
        <c:dLbls>
          <c:showLegendKey val="0"/>
          <c:showVal val="0"/>
          <c:showCatName val="0"/>
          <c:showSerName val="0"/>
          <c:showPercent val="0"/>
          <c:showBubbleSize val="0"/>
        </c:dLbls>
        <c:gapWidth val="151"/>
        <c:axId val="297083648"/>
        <c:axId val="297085184"/>
      </c:barChart>
      <c:catAx>
        <c:axId val="297083648"/>
        <c:scaling>
          <c:orientation val="minMax"/>
        </c:scaling>
        <c:delete val="0"/>
        <c:axPos val="l"/>
        <c:majorTickMark val="out"/>
        <c:minorTickMark val="none"/>
        <c:tickLblPos val="nextTo"/>
        <c:txPr>
          <a:bodyPr/>
          <a:lstStyle/>
          <a:p>
            <a:pPr>
              <a:defRPr lang="en-US" sz="1600"/>
            </a:pPr>
            <a:endParaRPr lang="en-US"/>
          </a:p>
        </c:txPr>
        <c:crossAx val="297085184"/>
        <c:crosses val="autoZero"/>
        <c:auto val="1"/>
        <c:lblAlgn val="ctr"/>
        <c:lblOffset val="100"/>
        <c:noMultiLvlLbl val="0"/>
      </c:catAx>
      <c:valAx>
        <c:axId val="297085184"/>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970836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Sheet1!$A$2:$A$8</c:f>
              <c:strCache>
                <c:ptCount val="7"/>
                <c:pt idx="0">
                  <c:v>Supervised a student teacher in their classroom</c:v>
                </c:pt>
                <c:pt idx="1">
                  <c:v>Led or co-led a workshop or professional learning community</c:v>
                </c:pt>
                <c:pt idx="2">
                  <c:v>Served as a lead teacher or department chair in mathematics</c:v>
                </c:pt>
                <c:pt idx="3">
                  <c:v>Served as a formal mentor or coach</c:v>
                </c:pt>
                <c:pt idx="4">
                  <c:v>Taught a mathematics lesson for others to observe</c:v>
                </c:pt>
                <c:pt idx="5">
                  <c:v>Served on a school or district-wide mathematics committee</c:v>
                </c:pt>
                <c:pt idx="6">
                  <c:v>Observed another teacher’s mathematics lesson for the purpose of giving him/‌her feedback</c:v>
                </c:pt>
              </c:strCache>
            </c:strRef>
          </c:cat>
          <c:val>
            <c:numRef>
              <c:f>Sheet1!$B$2:$B$8</c:f>
              <c:numCache>
                <c:formatCode>General</c:formatCode>
                <c:ptCount val="7"/>
                <c:pt idx="0">
                  <c:v>20</c:v>
                </c:pt>
                <c:pt idx="1">
                  <c:v>26</c:v>
                </c:pt>
                <c:pt idx="2">
                  <c:v>28</c:v>
                </c:pt>
                <c:pt idx="3">
                  <c:v>29</c:v>
                </c:pt>
                <c:pt idx="4">
                  <c:v>41</c:v>
                </c:pt>
                <c:pt idx="5">
                  <c:v>49</c:v>
                </c:pt>
                <c:pt idx="6">
                  <c:v>53</c:v>
                </c:pt>
              </c:numCache>
            </c:numRef>
          </c:val>
        </c:ser>
        <c:dLbls>
          <c:showLegendKey val="0"/>
          <c:showVal val="0"/>
          <c:showCatName val="0"/>
          <c:showSerName val="0"/>
          <c:showPercent val="0"/>
          <c:showBubbleSize val="0"/>
        </c:dLbls>
        <c:gapWidth val="151"/>
        <c:axId val="297300352"/>
        <c:axId val="297301888"/>
      </c:barChart>
      <c:catAx>
        <c:axId val="297300352"/>
        <c:scaling>
          <c:orientation val="minMax"/>
        </c:scaling>
        <c:delete val="0"/>
        <c:axPos val="l"/>
        <c:majorTickMark val="out"/>
        <c:minorTickMark val="none"/>
        <c:tickLblPos val="nextTo"/>
        <c:txPr>
          <a:bodyPr/>
          <a:lstStyle/>
          <a:p>
            <a:pPr>
              <a:defRPr lang="en-US" sz="1600"/>
            </a:pPr>
            <a:endParaRPr lang="en-US"/>
          </a:p>
        </c:txPr>
        <c:crossAx val="297301888"/>
        <c:crosses val="autoZero"/>
        <c:auto val="1"/>
        <c:lblAlgn val="ctr"/>
        <c:lblOffset val="100"/>
        <c:noMultiLvlLbl val="0"/>
      </c:catAx>
      <c:valAx>
        <c:axId val="29730188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973003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806464981351"/>
          <c:y val="4.7581786651668539E-2"/>
          <c:w val="0.85899111295298625"/>
          <c:h val="0.72064234158230223"/>
        </c:manualLayout>
      </c:layout>
      <c:barChart>
        <c:barDir val="col"/>
        <c:grouping val="clustered"/>
        <c:varyColors val="0"/>
        <c:ser>
          <c:idx val="0"/>
          <c:order val="0"/>
          <c:tx>
            <c:strRef>
              <c:f>Sheet1!$B$1</c:f>
              <c:strCache>
                <c:ptCount val="1"/>
                <c:pt idx="0">
                  <c:v>5 or Fewer Years Experience</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29</c:v>
                </c:pt>
                <c:pt idx="1">
                  <c:v>29</c:v>
                </c:pt>
                <c:pt idx="2">
                  <c:v>31</c:v>
                </c:pt>
                <c:pt idx="3">
                  <c:v>34</c:v>
                </c:pt>
              </c:numCache>
            </c:numRef>
          </c:val>
        </c:ser>
        <c:dLbls>
          <c:showLegendKey val="0"/>
          <c:showVal val="0"/>
          <c:showCatName val="0"/>
          <c:showSerName val="0"/>
          <c:showPercent val="0"/>
          <c:showBubbleSize val="0"/>
        </c:dLbls>
        <c:gapWidth val="150"/>
        <c:axId val="129213952"/>
        <c:axId val="129215872"/>
      </c:barChart>
      <c:catAx>
        <c:axId val="129213952"/>
        <c:scaling>
          <c:orientation val="minMax"/>
        </c:scaling>
        <c:delete val="0"/>
        <c:axPos val="b"/>
        <c:title>
          <c:tx>
            <c:rich>
              <a:bodyPr/>
              <a:lstStyle/>
              <a:p>
                <a:pPr>
                  <a:defRPr/>
                </a:pPr>
                <a:r>
                  <a:rPr lang="en-US" dirty="0" smtClean="0"/>
                  <a:t>Percent of Students Eligible for Free/Reduced</a:t>
                </a:r>
                <a:r>
                  <a:rPr lang="en-US" baseline="0" dirty="0" smtClean="0"/>
                  <a:t>-Price Lunch</a:t>
                </a:r>
                <a:endParaRPr lang="en-US" dirty="0"/>
              </a:p>
            </c:rich>
          </c:tx>
          <c:layout>
            <c:manualLayout>
              <c:xMode val="edge"/>
              <c:yMode val="edge"/>
              <c:x val="0.20292146174035938"/>
              <c:y val="0.92566952568428951"/>
            </c:manualLayout>
          </c:layout>
          <c:overlay val="0"/>
        </c:title>
        <c:majorTickMark val="out"/>
        <c:minorTickMark val="none"/>
        <c:tickLblPos val="nextTo"/>
        <c:crossAx val="129215872"/>
        <c:crosses val="autoZero"/>
        <c:auto val="1"/>
        <c:lblAlgn val="ctr"/>
        <c:lblOffset val="100"/>
        <c:noMultiLvlLbl val="0"/>
      </c:catAx>
      <c:valAx>
        <c:axId val="129215872"/>
        <c:scaling>
          <c:orientation val="minMax"/>
          <c:max val="100"/>
        </c:scaling>
        <c:delete val="0"/>
        <c:axPos val="l"/>
        <c:title>
          <c:tx>
            <c:rich>
              <a:bodyPr rot="-5400000" vert="horz"/>
              <a:lstStyle/>
              <a:p>
                <a:pPr>
                  <a:defRPr/>
                </a:pPr>
                <a:r>
                  <a:rPr lang="en-US"/>
                  <a:t>Percent of Classes</a:t>
                </a:r>
              </a:p>
            </c:rich>
          </c:tx>
          <c:layout>
            <c:manualLayout>
              <c:xMode val="edge"/>
              <c:yMode val="edge"/>
              <c:x val="5.6161071971266721E-3"/>
              <c:y val="0.20290284026996624"/>
            </c:manualLayout>
          </c:layout>
          <c:overlay val="0"/>
        </c:title>
        <c:numFmt formatCode="General" sourceLinked="1"/>
        <c:majorTickMark val="out"/>
        <c:minorTickMark val="none"/>
        <c:tickLblPos val="nextTo"/>
        <c:crossAx val="1292139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469563437597823"/>
          <c:y val="4.3681640204810461E-2"/>
          <c:w val="0.85848479375857834"/>
          <c:h val="0.73261154855643051"/>
        </c:manualLayout>
      </c:layout>
      <c:barChart>
        <c:barDir val="col"/>
        <c:grouping val="clustered"/>
        <c:varyColors val="0"/>
        <c:ser>
          <c:idx val="0"/>
          <c:order val="0"/>
          <c:tx>
            <c:strRef>
              <c:f>Sheet1!$B$1</c:f>
              <c:strCache>
                <c:ptCount val="1"/>
                <c:pt idx="0">
                  <c:v>Proportion NAM in class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3</c:v>
                </c:pt>
                <c:pt idx="1">
                  <c:v>5</c:v>
                </c:pt>
                <c:pt idx="2">
                  <c:v>12</c:v>
                </c:pt>
                <c:pt idx="3">
                  <c:v>45</c:v>
                </c:pt>
              </c:numCache>
            </c:numRef>
          </c:val>
        </c:ser>
        <c:dLbls>
          <c:showLegendKey val="0"/>
          <c:showVal val="0"/>
          <c:showCatName val="0"/>
          <c:showSerName val="0"/>
          <c:showPercent val="0"/>
          <c:showBubbleSize val="0"/>
        </c:dLbls>
        <c:gapWidth val="150"/>
        <c:axId val="129277312"/>
        <c:axId val="133387776"/>
      </c:barChart>
      <c:catAx>
        <c:axId val="129277312"/>
        <c:scaling>
          <c:orientation val="minMax"/>
        </c:scaling>
        <c:delete val="0"/>
        <c:axPos val="b"/>
        <c:title>
          <c:tx>
            <c:rich>
              <a:bodyPr/>
              <a:lstStyle/>
              <a:p>
                <a:pPr algn="ctr">
                  <a:defRPr/>
                </a:pPr>
                <a:r>
                  <a:rPr lang="en-US" sz="1800" b="1" i="0" baseline="0" dirty="0" smtClean="0">
                    <a:effectLst/>
                    <a:latin typeface="+mn-lt"/>
                  </a:rPr>
                  <a:t>Percentage Historically Underrepresented Students in Class</a:t>
                </a:r>
                <a:endParaRPr lang="en-US" dirty="0">
                  <a:effectLst/>
                  <a:latin typeface="+mn-lt"/>
                </a:endParaRPr>
              </a:p>
            </c:rich>
          </c:tx>
          <c:layout>
            <c:manualLayout>
              <c:xMode val="edge"/>
              <c:yMode val="edge"/>
              <c:x val="0.21237075296780564"/>
              <c:y val="0.8907785809560691"/>
            </c:manualLayout>
          </c:layout>
          <c:overlay val="0"/>
        </c:title>
        <c:numFmt formatCode="General" sourceLinked="1"/>
        <c:majorTickMark val="out"/>
        <c:minorTickMark val="none"/>
        <c:tickLblPos val="nextTo"/>
        <c:crossAx val="133387776"/>
        <c:crosses val="autoZero"/>
        <c:auto val="1"/>
        <c:lblAlgn val="ctr"/>
        <c:lblOffset val="100"/>
        <c:noMultiLvlLbl val="0"/>
      </c:catAx>
      <c:valAx>
        <c:axId val="133387776"/>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292773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Mathematics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c:v>
                </c:pt>
                <c:pt idx="1">
                  <c:v>26</c:v>
                </c:pt>
                <c:pt idx="2">
                  <c:v>55</c:v>
                </c:pt>
              </c:numCache>
            </c:numRef>
          </c:val>
        </c:ser>
        <c:ser>
          <c:idx val="1"/>
          <c:order val="1"/>
          <c:tx>
            <c:strRef>
              <c:f>Sheet1!$C$1</c:f>
              <c:strCache>
                <c:ptCount val="1"/>
                <c:pt idx="0">
                  <c:v>Mathematics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c:v>
                </c:pt>
                <c:pt idx="1">
                  <c:v>28</c:v>
                </c:pt>
                <c:pt idx="2">
                  <c:v>53</c:v>
                </c:pt>
              </c:numCache>
            </c:numRef>
          </c:val>
        </c:ser>
        <c:ser>
          <c:idx val="2"/>
          <c:order val="2"/>
          <c:tx>
            <c:strRef>
              <c:f>Sheet1!$D$1</c:f>
              <c:strCache>
                <c:ptCount val="1"/>
                <c:pt idx="0">
                  <c:v>Mathematics or Mathematics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3</c:v>
                </c:pt>
                <c:pt idx="1">
                  <c:v>45</c:v>
                </c:pt>
                <c:pt idx="2">
                  <c:v>79</c:v>
                </c:pt>
              </c:numCache>
            </c:numRef>
          </c:val>
        </c:ser>
        <c:dLbls>
          <c:showLegendKey val="0"/>
          <c:showVal val="0"/>
          <c:showCatName val="0"/>
          <c:showSerName val="0"/>
          <c:showPercent val="0"/>
          <c:showBubbleSize val="0"/>
        </c:dLbls>
        <c:gapWidth val="150"/>
        <c:axId val="129817216"/>
        <c:axId val="129823104"/>
      </c:barChart>
      <c:catAx>
        <c:axId val="129817216"/>
        <c:scaling>
          <c:orientation val="minMax"/>
        </c:scaling>
        <c:delete val="0"/>
        <c:axPos val="b"/>
        <c:majorTickMark val="out"/>
        <c:minorTickMark val="none"/>
        <c:tickLblPos val="nextTo"/>
        <c:crossAx val="129823104"/>
        <c:crosses val="autoZero"/>
        <c:auto val="1"/>
        <c:lblAlgn val="ctr"/>
        <c:lblOffset val="100"/>
        <c:noMultiLvlLbl val="0"/>
      </c:catAx>
      <c:valAx>
        <c:axId val="129823104"/>
        <c:scaling>
          <c:orientation val="minMax"/>
          <c:max val="100"/>
        </c:scaling>
        <c:delete val="0"/>
        <c:axPos val="l"/>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129817216"/>
        <c:crosses val="autoZero"/>
        <c:crossBetween val="between"/>
        <c:majorUnit val="20"/>
      </c:valAx>
    </c:plotArea>
    <c:legend>
      <c:legendPos val="b"/>
      <c:layout>
        <c:manualLayout>
          <c:xMode val="edge"/>
          <c:yMode val="edge"/>
          <c:x val="3.5372822715342409E-2"/>
          <c:y val="0.75207460296276529"/>
          <c:w val="0.92773908375089487"/>
          <c:h val="0.2309762444948618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Elementary Teachers</c:v>
                </c:pt>
              </c:strCache>
            </c:strRef>
          </c:tx>
          <c:invertIfNegative val="0"/>
          <c:dLbls>
            <c:showLegendKey val="0"/>
            <c:showVal val="1"/>
            <c:showCatName val="0"/>
            <c:showSerName val="0"/>
            <c:showPercent val="0"/>
            <c:showBubbleSize val="0"/>
            <c:showLeaderLines val="0"/>
          </c:dLbls>
          <c:cat>
            <c:strRef>
              <c:f>Sheet1!$A$2:$A$13</c:f>
              <c:strCache>
                <c:ptCount val="12"/>
                <c:pt idx="0">
                  <c:v>Engineering</c:v>
                </c:pt>
                <c:pt idx="1">
                  <c:v>Computer Science</c:v>
                </c:pt>
                <c:pt idx="3">
                  <c:v>Other upper division mathematics</c:v>
                </c:pt>
                <c:pt idx="4">
                  <c:v>Discrete mathematics</c:v>
                </c:pt>
                <c:pt idx="5">
                  <c:v>Calculus</c:v>
                </c:pt>
                <c:pt idx="6">
                  <c:v>Probability</c:v>
                </c:pt>
                <c:pt idx="7">
                  <c:v>College geometry</c:v>
                </c:pt>
                <c:pt idx="8">
                  <c:v>Integrated mathematics</c:v>
                </c:pt>
                <c:pt idx="9">
                  <c:v>Statistics</c:v>
                </c:pt>
                <c:pt idx="10">
                  <c:v>College algebra/‌trigonometry/‌functions</c:v>
                </c:pt>
                <c:pt idx="11">
                  <c:v>Mathematics for Elementary Teachers</c:v>
                </c:pt>
              </c:strCache>
            </c:strRef>
          </c:cat>
          <c:val>
            <c:numRef>
              <c:f>Sheet1!$B$2:$B$13</c:f>
              <c:numCache>
                <c:formatCode>General</c:formatCode>
                <c:ptCount val="12"/>
                <c:pt idx="0">
                  <c:v>2</c:v>
                </c:pt>
                <c:pt idx="1">
                  <c:v>27</c:v>
                </c:pt>
                <c:pt idx="3">
                  <c:v>14</c:v>
                </c:pt>
                <c:pt idx="4">
                  <c:v>6</c:v>
                </c:pt>
                <c:pt idx="5">
                  <c:v>18</c:v>
                </c:pt>
                <c:pt idx="6">
                  <c:v>25</c:v>
                </c:pt>
                <c:pt idx="7">
                  <c:v>32</c:v>
                </c:pt>
                <c:pt idx="8">
                  <c:v>34</c:v>
                </c:pt>
                <c:pt idx="9">
                  <c:v>47</c:v>
                </c:pt>
                <c:pt idx="10">
                  <c:v>49</c:v>
                </c:pt>
                <c:pt idx="11">
                  <c:v>92</c:v>
                </c:pt>
              </c:numCache>
            </c:numRef>
          </c:val>
        </c:ser>
        <c:dLbls>
          <c:showLegendKey val="0"/>
          <c:showVal val="0"/>
          <c:showCatName val="0"/>
          <c:showSerName val="0"/>
          <c:showPercent val="0"/>
          <c:showBubbleSize val="0"/>
        </c:dLbls>
        <c:gapWidth val="151"/>
        <c:axId val="130061056"/>
        <c:axId val="130062592"/>
      </c:barChart>
      <c:catAx>
        <c:axId val="130061056"/>
        <c:scaling>
          <c:orientation val="minMax"/>
        </c:scaling>
        <c:delete val="0"/>
        <c:axPos val="l"/>
        <c:majorTickMark val="out"/>
        <c:minorTickMark val="none"/>
        <c:tickLblPos val="nextTo"/>
        <c:crossAx val="130062592"/>
        <c:crosses val="autoZero"/>
        <c:auto val="1"/>
        <c:lblAlgn val="ctr"/>
        <c:lblOffset val="100"/>
        <c:noMultiLvlLbl val="0"/>
      </c:catAx>
      <c:valAx>
        <c:axId val="130062592"/>
        <c:scaling>
          <c:orientation val="minMax"/>
        </c:scaling>
        <c:delete val="0"/>
        <c:axPos val="b"/>
        <c:title>
          <c:tx>
            <c:rich>
              <a:bodyPr rot="0" vert="horz"/>
              <a:lstStyle/>
              <a:p>
                <a:pPr>
                  <a:defRPr/>
                </a:pPr>
                <a:r>
                  <a:rPr lang="en-US"/>
                  <a:t>Percent of Teachers </a:t>
                </a:r>
              </a:p>
            </c:rich>
          </c:tx>
          <c:layout/>
          <c:overlay val="0"/>
        </c:title>
        <c:numFmt formatCode="General" sourceLinked="1"/>
        <c:majorTickMark val="out"/>
        <c:minorTickMark val="none"/>
        <c:tickLblPos val="nextTo"/>
        <c:crossAx val="1300610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Percent of Teachers</a:t>
            </a:r>
            <a:endParaRPr lang="en-US" sz="1800" dirty="0"/>
          </a:p>
        </c:rich>
      </c:tx>
      <c:layout/>
      <c:overlay val="0"/>
    </c:title>
    <c:autoTitleDeleted val="0"/>
    <c:plotArea>
      <c:layout>
        <c:manualLayout>
          <c:layoutTarget val="inner"/>
          <c:xMode val="edge"/>
          <c:yMode val="edge"/>
          <c:x val="0.13430059523809523"/>
          <c:y val="0.14891975308641975"/>
          <c:w val="0.3549107142857143"/>
          <c:h val="0.73611111111111116"/>
        </c:manualLayout>
      </c:layout>
      <c:pieChart>
        <c:varyColors val="1"/>
        <c:ser>
          <c:idx val="0"/>
          <c:order val="0"/>
          <c:tx>
            <c:strRef>
              <c:f>Sheet1!$B$1</c:f>
              <c:strCache>
                <c:ptCount val="1"/>
                <c:pt idx="0">
                  <c:v>Elementary Teachers</c:v>
                </c:pt>
              </c:strCache>
            </c:strRef>
          </c:tx>
          <c:dLbls>
            <c:dLblPos val="outEnd"/>
            <c:showLegendKey val="0"/>
            <c:showVal val="1"/>
            <c:showCatName val="0"/>
            <c:showSerName val="0"/>
            <c:showPercent val="0"/>
            <c:showBubbleSize val="0"/>
            <c:showLeaderLines val="1"/>
          </c:dLbls>
          <c:cat>
            <c:strRef>
              <c:f>Sheet1!$A$2:$A$5</c:f>
              <c:strCache>
                <c:ptCount val="4"/>
                <c:pt idx="0">
                  <c:v>Courses in algebra, geometry, number and operations, probability, and statistics</c:v>
                </c:pt>
                <c:pt idx="1">
                  <c:v>Courses in 3–4 of the 5 areas</c:v>
                </c:pt>
                <c:pt idx="2">
                  <c:v>Courses in 1–2 of the 5 areas</c:v>
                </c:pt>
                <c:pt idx="3">
                  <c:v>Courses in 0 of the 5 areas</c:v>
                </c:pt>
              </c:strCache>
            </c:strRef>
          </c:cat>
          <c:val>
            <c:numRef>
              <c:f>Sheet1!$B$2:$B$5</c:f>
              <c:numCache>
                <c:formatCode>General</c:formatCode>
                <c:ptCount val="4"/>
                <c:pt idx="0">
                  <c:v>7</c:v>
                </c:pt>
                <c:pt idx="1">
                  <c:v>39</c:v>
                </c:pt>
                <c:pt idx="2">
                  <c:v>53</c:v>
                </c:pt>
                <c:pt idx="3">
                  <c:v>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740637889013871"/>
          <c:y val="0.23909473121415378"/>
          <c:w val="0.32562933539557554"/>
          <c:h val="0.6482764654418198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0.56897</cdr:x>
      <cdr:y>0.85246</cdr:y>
    </cdr:from>
    <cdr:to>
      <cdr:x>0.83621</cdr:x>
      <cdr:y>0.91803</cdr:y>
    </cdr:to>
    <cdr:sp macro="" textlink="">
      <cdr:nvSpPr>
        <cdr:cNvPr id="2" name="TextBox 1"/>
        <cdr:cNvSpPr txBox="1"/>
      </cdr:nvSpPr>
      <cdr:spPr>
        <a:xfrm xmlns:a="http://schemas.openxmlformats.org/drawingml/2006/main">
          <a:off x="5029200" y="3962400"/>
          <a:ext cx="2362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Percent of Teachers</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64811-3F94-4F2A-B2D0-75E103D6552A}"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28B4C-C885-4CBA-9396-894D6208880F}" type="slidenum">
              <a:rPr lang="en-US" smtClean="0"/>
              <a:t>‹#›</a:t>
            </a:fld>
            <a:endParaRPr lang="en-US"/>
          </a:p>
        </p:txBody>
      </p:sp>
    </p:spTree>
    <p:extLst>
      <p:ext uri="{BB962C8B-B14F-4D97-AF65-F5344CB8AC3E}">
        <p14:creationId xmlns:p14="http://schemas.microsoft.com/office/powerpoint/2010/main" val="145581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89294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Underrepresented Students/Teachers includes American Indian or Alaskan Native, Black or African American, Hispanic or Latino, or Native Hawaiian or Other Pacific Islander </a:t>
            </a:r>
            <a:r>
              <a:rPr lang="en-US" dirty="0" smtClean="0"/>
              <a:t>students/teachers.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historically underrepresented students in the randomly selected class.</a:t>
            </a:r>
            <a:endParaRPr lang="en-US" b="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057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2389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2.6, p. 13 in Technical Report</a:t>
            </a:r>
          </a:p>
          <a:p>
            <a:endParaRPr lang="en-US" dirty="0" smtClean="0"/>
          </a:p>
          <a:p>
            <a:pPr defTabSz="897252">
              <a:defRPr/>
            </a:pPr>
            <a:r>
              <a:rPr lang="en-US" b="1" dirty="0" smtClean="0"/>
              <a:t>This slide shows data derived</a:t>
            </a:r>
            <a:r>
              <a:rPr lang="en-US" b="1" baseline="0" dirty="0" smtClean="0"/>
              <a:t> from: </a:t>
            </a:r>
          </a:p>
          <a:p>
            <a:endParaRPr lang="en-US" dirty="0" smtClean="0"/>
          </a:p>
          <a:p>
            <a:r>
              <a:rPr lang="en-US" dirty="0" smtClean="0"/>
              <a:t>Mathematics</a:t>
            </a:r>
            <a:r>
              <a:rPr lang="en-US" baseline="0" dirty="0" smtClean="0"/>
              <a:t> </a:t>
            </a:r>
            <a:r>
              <a:rPr lang="en-US" dirty="0" smtClean="0"/>
              <a:t>Teacher Questionnaire</a:t>
            </a:r>
          </a:p>
          <a:p>
            <a:r>
              <a:rPr lang="en-US" dirty="0" smtClean="0"/>
              <a:t>Q12. Have you been awarded one or more bachelor’s and/or graduate degrees in the following fields? (With regard to bachelor’s degrees, count only areas in which you majored.) (Response Options: Yes, No) </a:t>
            </a:r>
          </a:p>
          <a:p>
            <a:pPr marL="672939" lvl="1" indent="-224312">
              <a:buFont typeface="+mj-lt"/>
              <a:buAutoNum type="alphaLcPeriod"/>
            </a:pPr>
            <a:r>
              <a:rPr lang="en-US" strike="sngStrike" dirty="0"/>
              <a:t>Education, including mathematics education</a:t>
            </a:r>
          </a:p>
          <a:p>
            <a:pPr marL="672939" lvl="1" indent="-224312">
              <a:buFont typeface="+mj-lt"/>
              <a:buAutoNum type="alphaLcPeriod"/>
            </a:pPr>
            <a:r>
              <a:rPr lang="en-US" dirty="0" smtClean="0"/>
              <a:t>Mathematics</a:t>
            </a:r>
          </a:p>
          <a:p>
            <a:pPr marL="672939" lvl="1" indent="-224312">
              <a:buFont typeface="+mj-lt"/>
              <a:buAutoNum type="alphaLcPeriod"/>
            </a:pPr>
            <a:r>
              <a:rPr lang="en-US" dirty="0" smtClean="0"/>
              <a:t>Statistics</a:t>
            </a:r>
            <a:endParaRPr lang="en-US" dirty="0"/>
          </a:p>
          <a:p>
            <a:pPr marL="672939" lvl="1" indent="-224312">
              <a:buFont typeface="+mj-lt"/>
              <a:buAutoNum type="alphaLcPeriod"/>
            </a:pPr>
            <a:r>
              <a:rPr lang="en-US" strike="sngStrike" dirty="0"/>
              <a:t>Computer Science</a:t>
            </a:r>
          </a:p>
          <a:p>
            <a:pPr marL="672939" lvl="1" indent="-224312">
              <a:buFont typeface="+mj-lt"/>
              <a:buAutoNum type="alphaLcPeriod"/>
            </a:pPr>
            <a:r>
              <a:rPr lang="en-US" strike="sngStrike" dirty="0"/>
              <a:t>Engineering </a:t>
            </a:r>
          </a:p>
          <a:p>
            <a:pPr marL="672939" lvl="1" indent="-224312">
              <a:buFont typeface="+mj-lt"/>
              <a:buAutoNum type="alphaLcPeriod"/>
            </a:pPr>
            <a:r>
              <a:rPr lang="en-US" strike="sngStrike" dirty="0"/>
              <a:t>Other, please specify. _____</a:t>
            </a:r>
          </a:p>
          <a:p>
            <a:pPr marL="448625" lvl="1"/>
            <a:endParaRPr lang="en-US" dirty="0"/>
          </a:p>
          <a:p>
            <a:r>
              <a:rPr lang="en-US" dirty="0" smtClean="0"/>
              <a:t>Q13. What type of education degree do you have? (With regard to bachelor’s degrees, count only areas in which you majored.) (Select all that apply.)	</a:t>
            </a:r>
          </a:p>
          <a:p>
            <a:pPr marL="616860" lvl="1" indent="-168235" defTabSz="897252">
              <a:buFont typeface="Wingdings" panose="05000000000000000000" pitchFamily="2" charset="2"/>
              <a:buChar char="q"/>
              <a:defRPr/>
            </a:pPr>
            <a:r>
              <a:rPr lang="en-US" b="0" strike="sngStrike" dirty="0" smtClean="0"/>
              <a:t>Elementary Education </a:t>
            </a:r>
          </a:p>
          <a:p>
            <a:pPr marL="616860" lvl="1" indent="-168235" defTabSz="897252">
              <a:buFont typeface="Wingdings" panose="05000000000000000000" pitchFamily="2" charset="2"/>
              <a:buChar char="q"/>
              <a:defRPr/>
            </a:pPr>
            <a:r>
              <a:rPr lang="en-US" b="0" dirty="0" smtClean="0"/>
              <a:t>Mathematics Education </a:t>
            </a:r>
          </a:p>
          <a:p>
            <a:pPr marL="616860" lvl="1" indent="-168235" defTabSz="897252">
              <a:buFont typeface="Wingdings" panose="05000000000000000000" pitchFamily="2" charset="2"/>
              <a:buChar char="q"/>
              <a:defRPr/>
            </a:pPr>
            <a:r>
              <a:rPr lang="en-US" b="0" strike="sngStrike" dirty="0" smtClean="0"/>
              <a:t>Science Education </a:t>
            </a:r>
          </a:p>
          <a:p>
            <a:pPr marL="616860" lvl="1" indent="-168235" defTabSz="897252">
              <a:buFont typeface="Wingdings" panose="05000000000000000000" pitchFamily="2" charset="2"/>
              <a:buChar char="q"/>
              <a:defRPr/>
            </a:pPr>
            <a:r>
              <a:rPr lang="en-US" b="0" strike="sngStrike" dirty="0" smtClean="0"/>
              <a:t>Other Education, please specify. _____</a:t>
            </a:r>
          </a:p>
          <a:p>
            <a:pPr marL="448625" lvl="1" defTabSz="897252">
              <a:defRPr/>
            </a:pPr>
            <a:endParaRPr lang="en-US" dirty="0" smtClean="0"/>
          </a:p>
          <a:p>
            <a:pPr defTabSz="897252">
              <a:defRPr/>
            </a:pPr>
            <a:r>
              <a:rPr lang="en-US" dirty="0" smtClean="0"/>
              <a:t>The numbers in parentheses</a:t>
            </a:r>
            <a:r>
              <a:rPr lang="en-US" baseline="0" dirty="0" smtClean="0"/>
              <a:t> are standard errors.</a:t>
            </a:r>
          </a:p>
          <a:p>
            <a:endParaRPr lang="en-US" dirty="0" smtClean="0"/>
          </a:p>
          <a:p>
            <a:pPr defTabSz="897252">
              <a:defRPr/>
            </a:pPr>
            <a:r>
              <a:rPr lang="en-US" b="1" dirty="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 can be seen in Table 2.6, very few elementary teachers have college or graduate degrees in science or mathematics.  The percentage of teachers with one or more degrees in science or mathematics increases with increasing grade range, with 79 percent of high school science teachers and 55 percent of high school mathematics teachers having a major in their discipline.  If the definition of degree in discipline is expanded to include degrees in science/‌mathematics education, these figures increase to 91 percent of high school science teachers and 79 percent of high school mathematics teachers.  Only about 1 in 4 computer science teachers have a degree in computer engineering, computer science, or information science, and very few have a degree in computer science education.”</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87490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2.17, p. 19 in Technical Report</a:t>
            </a:r>
          </a:p>
          <a:p>
            <a:endParaRPr lang="en-US" dirty="0" smtClean="0"/>
          </a:p>
          <a:p>
            <a:r>
              <a:rPr lang="en-US" b="1" dirty="0" smtClean="0"/>
              <a:t>This slide shows data from individual items.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Q14. Did you complete any of the following mathematics courses</a:t>
            </a:r>
            <a:r>
              <a:rPr lang="en-US" baseline="0" dirty="0" smtClean="0"/>
              <a:t> at the undergraduate or graduate level? [Select one  on each row.] </a:t>
            </a:r>
            <a:r>
              <a:rPr lang="en-US" dirty="0" smtClean="0"/>
              <a:t>(Response Options: Yes, No) </a:t>
            </a:r>
            <a:endParaRPr lang="en-US" dirty="0"/>
          </a:p>
          <a:p>
            <a:pPr marL="672939" lvl="1" indent="-224312" defTabSz="897252">
              <a:buFont typeface="+mj-lt"/>
              <a:buAutoNum type="alphaLcPeriod"/>
              <a:defRPr/>
            </a:pPr>
            <a:r>
              <a:rPr lang="en-US" dirty="0"/>
              <a:t>Mathematics content for elementary school teachers </a:t>
            </a:r>
            <a:r>
              <a:rPr lang="en-US" dirty="0" smtClean="0"/>
              <a:t>     </a:t>
            </a:r>
            <a:endParaRPr lang="en-US" dirty="0"/>
          </a:p>
          <a:p>
            <a:pPr marL="672939" lvl="1" indent="-224312" defTabSz="897252">
              <a:buFont typeface="+mj-lt"/>
              <a:buAutoNum type="alphaLcPeriod"/>
              <a:defRPr/>
            </a:pPr>
            <a:r>
              <a:rPr lang="en-US" strike="sngStrike" dirty="0"/>
              <a:t>Mathematics content for middle school teachers </a:t>
            </a:r>
            <a:r>
              <a:rPr lang="en-US" strike="sngStrike" dirty="0" smtClean="0"/>
              <a:t>     </a:t>
            </a:r>
            <a:endParaRPr lang="en-US" strike="sngStrike" dirty="0"/>
          </a:p>
          <a:p>
            <a:pPr marL="672939" lvl="1" indent="-224312" defTabSz="897252">
              <a:buFont typeface="+mj-lt"/>
              <a:buAutoNum type="alphaLcPeriod"/>
              <a:defRPr/>
            </a:pPr>
            <a:r>
              <a:rPr lang="en-US" strike="sngStrike" dirty="0"/>
              <a:t>Mathematics content for high school teachers </a:t>
            </a:r>
            <a:r>
              <a:rPr lang="en-US" strike="sngStrike" dirty="0" smtClean="0"/>
              <a:t>     </a:t>
            </a:r>
            <a:endParaRPr lang="en-US" strike="sngStrike" dirty="0"/>
          </a:p>
          <a:p>
            <a:pPr marL="672939" lvl="1" indent="-224312" defTabSz="897252">
              <a:buFont typeface="+mj-lt"/>
              <a:buAutoNum type="alphaLcPeriod"/>
              <a:defRPr/>
            </a:pPr>
            <a:r>
              <a:rPr lang="en-US" dirty="0"/>
              <a:t>Integrated mathematics (a single course that addresses content across multiple mathematics subjects, such as algebra and geometry) </a:t>
            </a:r>
            <a:r>
              <a:rPr lang="en-US" dirty="0" smtClean="0"/>
              <a:t>     </a:t>
            </a:r>
            <a:endParaRPr lang="en-US" dirty="0"/>
          </a:p>
          <a:p>
            <a:pPr marL="672939" lvl="1" indent="-224312" defTabSz="897252">
              <a:buFont typeface="+mj-lt"/>
              <a:buAutoNum type="alphaLcPeriod"/>
              <a:defRPr/>
            </a:pPr>
            <a:r>
              <a:rPr lang="en-US" dirty="0"/>
              <a:t>College algebra/trigonometry/functions </a:t>
            </a:r>
            <a:r>
              <a:rPr lang="en-US" dirty="0" smtClean="0"/>
              <a:t>     </a:t>
            </a:r>
            <a:endParaRPr lang="en-US" dirty="0"/>
          </a:p>
          <a:p>
            <a:pPr marL="672939" lvl="1" indent="-224312" defTabSz="897252">
              <a:buFont typeface="+mj-lt"/>
              <a:buAutoNum type="alphaLcPeriod"/>
              <a:defRPr/>
            </a:pPr>
            <a:r>
              <a:rPr lang="en-US" strike="sngStrike" dirty="0"/>
              <a:t>Abstract algebra (for example: groups, rings, ideals, fields) [Presented to grades </a:t>
            </a:r>
            <a:r>
              <a:rPr lang="en-US" strike="sngStrike" dirty="0" smtClean="0"/>
              <a:t>6–12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strike="sngStrike" dirty="0"/>
              <a:t>Linear algebra (for example: vectors, matrices, eigenvalues) [Presented to grades </a:t>
            </a:r>
            <a:r>
              <a:rPr lang="en-US" strike="sngStrike" dirty="0" smtClean="0"/>
              <a:t>6–12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dirty="0"/>
              <a:t>Calculus </a:t>
            </a:r>
            <a:r>
              <a:rPr lang="en-US" dirty="0" smtClean="0"/>
              <a:t>     </a:t>
            </a:r>
            <a:endParaRPr lang="en-US" dirty="0"/>
          </a:p>
          <a:p>
            <a:pPr marL="672939" lvl="1" indent="-224312" defTabSz="897252">
              <a:buFont typeface="+mj-lt"/>
              <a:buAutoNum type="alphaLcPeriod"/>
              <a:defRPr/>
            </a:pPr>
            <a:r>
              <a:rPr lang="en-US" strike="sngStrike" dirty="0"/>
              <a:t>Advanced calculus [Presented to grades </a:t>
            </a:r>
            <a:r>
              <a:rPr lang="en-US" strike="sngStrike" dirty="0" smtClean="0"/>
              <a:t>6–12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strike="sngStrike" dirty="0"/>
              <a:t>Real analysis [Presented to grades </a:t>
            </a:r>
            <a:r>
              <a:rPr lang="en-US" strike="sngStrike" dirty="0" smtClean="0"/>
              <a:t>6–12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strike="sngStrike" dirty="0"/>
              <a:t>Differential equations [Presented to grades </a:t>
            </a:r>
            <a:r>
              <a:rPr lang="en-US" strike="sngStrike" dirty="0" smtClean="0"/>
              <a:t>6–12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strike="sngStrike" dirty="0"/>
              <a:t>Analytic/Coordinate Geometry (for example: transformations or isometries, conic sections) [Presented to grades </a:t>
            </a:r>
            <a:r>
              <a:rPr lang="en-US" strike="sngStrike" dirty="0" smtClean="0"/>
              <a:t>6–12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strike="sngStrike" dirty="0"/>
              <a:t>Axiomatic Geometry (Euclidean or non-Euclidean) [Presented to grades </a:t>
            </a:r>
            <a:r>
              <a:rPr lang="en-US" strike="sngStrike" dirty="0" smtClean="0"/>
              <a:t>6–12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dirty="0"/>
              <a:t>College geometry [Presented to grades </a:t>
            </a:r>
            <a:r>
              <a:rPr lang="en-US" dirty="0" smtClean="0"/>
              <a:t>K–5 </a:t>
            </a:r>
            <a:r>
              <a:rPr lang="en-US" dirty="0"/>
              <a:t>teachers only] </a:t>
            </a:r>
            <a:r>
              <a:rPr lang="en-US" dirty="0" smtClean="0"/>
              <a:t>     </a:t>
            </a:r>
            <a:endParaRPr lang="en-US" dirty="0"/>
          </a:p>
          <a:p>
            <a:pPr marL="672939" lvl="1" indent="-224312" defTabSz="897252">
              <a:buFont typeface="+mj-lt"/>
              <a:buAutoNum type="alphaLcPeriod"/>
              <a:defRPr/>
            </a:pPr>
            <a:r>
              <a:rPr lang="en-US" dirty="0"/>
              <a:t>Probability </a:t>
            </a:r>
            <a:r>
              <a:rPr lang="en-US" dirty="0" smtClean="0"/>
              <a:t>     </a:t>
            </a:r>
            <a:endParaRPr lang="en-US" dirty="0"/>
          </a:p>
          <a:p>
            <a:pPr marL="672939" lvl="1" indent="-224312" defTabSz="897252">
              <a:buFont typeface="+mj-lt"/>
              <a:buAutoNum type="alphaLcPeriod"/>
              <a:defRPr/>
            </a:pPr>
            <a:r>
              <a:rPr lang="en-US" dirty="0"/>
              <a:t>Statistics </a:t>
            </a:r>
            <a:r>
              <a:rPr lang="en-US" dirty="0" smtClean="0"/>
              <a:t>     </a:t>
            </a:r>
            <a:endParaRPr lang="en-US" dirty="0"/>
          </a:p>
          <a:p>
            <a:pPr marL="672939" lvl="1" indent="-224312" defTabSz="897252">
              <a:buFont typeface="+mj-lt"/>
              <a:buAutoNum type="alphaLcPeriod"/>
              <a:defRPr/>
            </a:pPr>
            <a:r>
              <a:rPr lang="en-US" strike="sngStrike" dirty="0"/>
              <a:t>Number theory (for example: divisibility theorems, properties of prime numbers) [Presented to grades </a:t>
            </a:r>
            <a:r>
              <a:rPr lang="en-US" strike="sngStrike" dirty="0" smtClean="0"/>
              <a:t>6–12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strike="noStrike" dirty="0"/>
              <a:t>Discrete mathematics (for example: combinatorics, graph theory, game theory) </a:t>
            </a:r>
            <a:r>
              <a:rPr lang="en-US" strike="noStrike" dirty="0" smtClean="0"/>
              <a:t>   </a:t>
            </a:r>
            <a:r>
              <a:rPr lang="en-US" strike="sngStrike" dirty="0" smtClean="0"/>
              <a:t>  </a:t>
            </a:r>
            <a:endParaRPr lang="en-US" strike="sngStrike" dirty="0"/>
          </a:p>
          <a:p>
            <a:pPr marL="672939" lvl="1" indent="-224312" defTabSz="897252">
              <a:buFont typeface="+mj-lt"/>
              <a:buAutoNum type="alphaLcPeriod"/>
              <a:defRPr/>
            </a:pPr>
            <a:r>
              <a:rPr lang="en-US" strike="noStrike" dirty="0"/>
              <a:t>Other upper division mathematics </a:t>
            </a:r>
            <a:r>
              <a:rPr lang="en-US" strike="noStrike" dirty="0" smtClean="0"/>
              <a:t>     </a:t>
            </a:r>
            <a:endParaRPr lang="en-US" strike="noStrike" dirty="0"/>
          </a:p>
          <a:p>
            <a:pPr lvl="0"/>
            <a:endParaRPr lang="en-US" dirty="0"/>
          </a:p>
          <a:p>
            <a:pPr lvl="0"/>
            <a:r>
              <a:rPr lang="en-US" dirty="0" smtClean="0"/>
              <a:t>Q15. Did you complete one or more courses</a:t>
            </a:r>
            <a:r>
              <a:rPr lang="en-US" baseline="0" dirty="0" smtClean="0"/>
              <a:t> in each of the following areas at the undergraduate or graduate level? [Select one on each row.]</a:t>
            </a:r>
            <a:endParaRPr lang="en-US" dirty="0"/>
          </a:p>
          <a:p>
            <a:pPr marL="672939" lvl="1" indent="-224312" defTabSz="897252">
              <a:buFont typeface="+mj-lt"/>
              <a:buAutoNum type="alphaLcPeriod"/>
              <a:defRPr/>
            </a:pPr>
            <a:r>
              <a:rPr lang="en-US" dirty="0" smtClean="0"/>
              <a:t>Computer </a:t>
            </a:r>
            <a:r>
              <a:rPr lang="en-US" dirty="0"/>
              <a:t>science </a:t>
            </a:r>
            <a:r>
              <a:rPr lang="en-US" dirty="0" smtClean="0"/>
              <a:t>     </a:t>
            </a:r>
            <a:endParaRPr lang="en-US" dirty="0"/>
          </a:p>
          <a:p>
            <a:pPr marL="672939" lvl="1" indent="-224312" defTabSz="897252">
              <a:buFont typeface="+mj-lt"/>
              <a:buAutoNum type="alphaLcPeriod"/>
              <a:defRPr/>
            </a:pPr>
            <a:r>
              <a:rPr lang="en-US" dirty="0" smtClean="0"/>
              <a:t>Engineering</a:t>
            </a:r>
            <a:endParaRPr lang="en-US" dirty="0"/>
          </a:p>
          <a:p>
            <a:endParaRPr lang="en-US" dirty="0" smtClean="0"/>
          </a:p>
          <a:p>
            <a:r>
              <a:rPr lang="en-US" dirty="0" smtClean="0"/>
              <a:t>The</a:t>
            </a:r>
            <a:r>
              <a:rPr lang="en-US" baseline="0" dirty="0" smtClean="0"/>
              <a:t> numbers in parentheses are standard errors.</a:t>
            </a:r>
            <a:endParaRPr lang="en-US" dirty="0" smtClean="0"/>
          </a:p>
          <a:p>
            <a:endParaRPr lang="en-US" dirty="0"/>
          </a:p>
          <a:p>
            <a:r>
              <a:rPr lang="en-US" b="1" dirty="0"/>
              <a:t>Findings Highlighted in Technical Report</a:t>
            </a:r>
            <a:endParaRPr lang="en-US" dirty="0"/>
          </a:p>
          <a:p>
            <a:pPr marL="0" marR="0" indent="0" algn="l" defTabSz="897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Turning to elementary grades mathematics, as can be seen in Table 2.17, nearly all teachers have completed college coursework in mathematics for elementary school teachers.  Roughly half of elementary mathematics teachers have had college courses in each of a number of areas of mathematics, including algebra and statistics.  About 1 in 4 elementary mathematics teachers have had a course in computer science, though very few have taken a course in engineering.”</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2.18, p. 20 in Technical Report</a:t>
            </a:r>
          </a:p>
          <a:p>
            <a:endParaRPr lang="en-US" dirty="0" smtClean="0"/>
          </a:p>
          <a:p>
            <a:r>
              <a:rPr lang="en-US" b="1" dirty="0"/>
              <a:t>This slide shows data derived from:</a:t>
            </a:r>
          </a:p>
          <a:p>
            <a:endParaRPr lang="en-US" dirty="0"/>
          </a:p>
          <a:p>
            <a:r>
              <a:rPr lang="en-US" dirty="0"/>
              <a:t>Mathematics Teacher </a:t>
            </a:r>
            <a:r>
              <a:rPr lang="en-US" dirty="0" smtClean="0"/>
              <a:t>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Q14. Did you complete any of the following mathematics courses</a:t>
            </a:r>
            <a:r>
              <a:rPr lang="en-US" baseline="0" dirty="0" smtClean="0"/>
              <a:t> at the undergraduate or graduate level? [Select one  on each row.] </a:t>
            </a:r>
            <a:r>
              <a:rPr lang="en-US" dirty="0" smtClean="0"/>
              <a:t>(Response Options: Yes, No) </a:t>
            </a:r>
          </a:p>
          <a:p>
            <a:pPr marL="672939" lvl="1" indent="-224312" defTabSz="897252">
              <a:buFont typeface="+mj-lt"/>
              <a:buAutoNum type="alphaLcPeriod"/>
              <a:defRPr/>
            </a:pPr>
            <a:r>
              <a:rPr lang="en-US" dirty="0" smtClean="0"/>
              <a:t>Mathematics content for elementary school teachers      </a:t>
            </a:r>
          </a:p>
          <a:p>
            <a:pPr marL="672939" lvl="1" indent="-224312" defTabSz="897252">
              <a:buFont typeface="+mj-lt"/>
              <a:buAutoNum type="alphaLcPeriod"/>
              <a:defRPr/>
            </a:pPr>
            <a:r>
              <a:rPr lang="en-US" strike="sngStrike" dirty="0" smtClean="0"/>
              <a:t>Mathematics content for middle school teachers      </a:t>
            </a:r>
          </a:p>
          <a:p>
            <a:pPr marL="672939" lvl="1" indent="-224312" defTabSz="897252">
              <a:buFont typeface="+mj-lt"/>
              <a:buAutoNum type="alphaLcPeriod"/>
              <a:defRPr/>
            </a:pPr>
            <a:r>
              <a:rPr lang="en-US" strike="sngStrike" dirty="0" smtClean="0"/>
              <a:t>Mathematics content for high school teachers      </a:t>
            </a:r>
          </a:p>
          <a:p>
            <a:pPr marL="672939" lvl="1" indent="-224312" defTabSz="897252">
              <a:buFont typeface="+mj-lt"/>
              <a:buAutoNum type="alphaLcPeriod"/>
              <a:defRPr/>
            </a:pPr>
            <a:r>
              <a:rPr lang="en-US" dirty="0" smtClean="0"/>
              <a:t>Integrated mathematics (a single course that addresses content across multiple mathematics subjects, such as algebra and geometry)      </a:t>
            </a:r>
          </a:p>
          <a:p>
            <a:pPr marL="672939" lvl="1" indent="-224312" defTabSz="897252">
              <a:buFont typeface="+mj-lt"/>
              <a:buAutoNum type="alphaLcPeriod"/>
              <a:defRPr/>
            </a:pPr>
            <a:r>
              <a:rPr lang="en-US" dirty="0" smtClean="0"/>
              <a:t>College algebra/trigonometry/functions      </a:t>
            </a:r>
          </a:p>
          <a:p>
            <a:pPr marL="672939" lvl="1" indent="-224312" defTabSz="897252">
              <a:buFont typeface="+mj-lt"/>
              <a:buAutoNum type="alphaLcPeriod"/>
              <a:defRPr/>
            </a:pPr>
            <a:r>
              <a:rPr lang="en-US" strike="sngStrike" dirty="0" smtClean="0"/>
              <a:t>Abstract algebra (for example: groups, rings, ideals, fields) [Presented to grades 6–12 teachers only]      </a:t>
            </a:r>
          </a:p>
          <a:p>
            <a:pPr marL="672939" lvl="1" indent="-224312" defTabSz="897252">
              <a:buFont typeface="+mj-lt"/>
              <a:buAutoNum type="alphaLcPeriod"/>
              <a:defRPr/>
            </a:pPr>
            <a:r>
              <a:rPr lang="en-US" strike="sngStrike" dirty="0" smtClean="0"/>
              <a:t>Linear algebra (for example: vectors, matrices, eigenvalues) [Presented to grades 6–12 teachers only]      </a:t>
            </a:r>
          </a:p>
          <a:p>
            <a:pPr marL="672939" lvl="1" indent="-224312" defTabSz="897252">
              <a:buFont typeface="+mj-lt"/>
              <a:buAutoNum type="alphaLcPeriod"/>
              <a:defRPr/>
            </a:pPr>
            <a:r>
              <a:rPr lang="en-US" dirty="0" smtClean="0"/>
              <a:t>Calculus      </a:t>
            </a:r>
          </a:p>
          <a:p>
            <a:pPr marL="672939" lvl="1" indent="-224312" defTabSz="897252">
              <a:buFont typeface="+mj-lt"/>
              <a:buAutoNum type="alphaLcPeriod"/>
              <a:defRPr/>
            </a:pPr>
            <a:r>
              <a:rPr lang="en-US" strike="sngStrike" dirty="0" smtClean="0"/>
              <a:t>Advanced calculus [Presented to grades 6–12 teachers only]      </a:t>
            </a:r>
          </a:p>
          <a:p>
            <a:pPr marL="672939" lvl="1" indent="-224312" defTabSz="897252">
              <a:buFont typeface="+mj-lt"/>
              <a:buAutoNum type="alphaLcPeriod"/>
              <a:defRPr/>
            </a:pPr>
            <a:r>
              <a:rPr lang="en-US" strike="sngStrike" dirty="0" smtClean="0"/>
              <a:t>Real analysis [Presented to grades 6–12 teachers only]      </a:t>
            </a:r>
          </a:p>
          <a:p>
            <a:pPr marL="672939" lvl="1" indent="-224312" defTabSz="897252">
              <a:buFont typeface="+mj-lt"/>
              <a:buAutoNum type="alphaLcPeriod"/>
              <a:defRPr/>
            </a:pPr>
            <a:r>
              <a:rPr lang="en-US" strike="sngStrike" dirty="0" smtClean="0"/>
              <a:t>Differential equations [Presented to grades 6–12 teachers only]      </a:t>
            </a:r>
          </a:p>
          <a:p>
            <a:pPr marL="672939" lvl="1" indent="-224312" defTabSz="897252">
              <a:buFont typeface="+mj-lt"/>
              <a:buAutoNum type="alphaLcPeriod"/>
              <a:defRPr/>
            </a:pPr>
            <a:r>
              <a:rPr lang="en-US" strike="sngStrike" dirty="0" smtClean="0"/>
              <a:t>Analytic/Coordinate Geometry (for example: transformations or isometries, conic sections) [Presented to grades 6–12 teachers only]      </a:t>
            </a:r>
          </a:p>
          <a:p>
            <a:pPr marL="672939" lvl="1" indent="-224312" defTabSz="897252">
              <a:buFont typeface="+mj-lt"/>
              <a:buAutoNum type="alphaLcPeriod"/>
              <a:defRPr/>
            </a:pPr>
            <a:r>
              <a:rPr lang="en-US" strike="sngStrike" dirty="0" smtClean="0"/>
              <a:t>Axiomatic Geometry (Euclidean or non-Euclidean) [Presented to grades 6–12 teachers only]      </a:t>
            </a:r>
          </a:p>
          <a:p>
            <a:pPr marL="672939" lvl="1" indent="-224312" defTabSz="897252">
              <a:buFont typeface="+mj-lt"/>
              <a:buAutoNum type="alphaLcPeriod"/>
              <a:defRPr/>
            </a:pPr>
            <a:r>
              <a:rPr lang="en-US" dirty="0" smtClean="0"/>
              <a:t>College geometry [Presented to grades K–5 teachers only]      </a:t>
            </a:r>
          </a:p>
          <a:p>
            <a:pPr marL="672939" lvl="1" indent="-224312" defTabSz="897252">
              <a:buFont typeface="+mj-lt"/>
              <a:buAutoNum type="alphaLcPeriod"/>
              <a:defRPr/>
            </a:pPr>
            <a:r>
              <a:rPr lang="en-US" dirty="0" smtClean="0"/>
              <a:t>Probability      </a:t>
            </a:r>
          </a:p>
          <a:p>
            <a:pPr marL="672939" lvl="1" indent="-224312" defTabSz="897252">
              <a:buFont typeface="+mj-lt"/>
              <a:buAutoNum type="alphaLcPeriod"/>
              <a:defRPr/>
            </a:pPr>
            <a:r>
              <a:rPr lang="en-US" dirty="0" smtClean="0"/>
              <a:t>Statistics      </a:t>
            </a:r>
          </a:p>
          <a:p>
            <a:pPr marL="672939" lvl="1" indent="-224312" defTabSz="897252">
              <a:buFont typeface="+mj-lt"/>
              <a:buAutoNum type="alphaLcPeriod"/>
              <a:defRPr/>
            </a:pPr>
            <a:r>
              <a:rPr lang="en-US" strike="sngStrike" dirty="0" smtClean="0"/>
              <a:t>Number theory (for example: divisibility theorems, properties of prime numbers) [Presented to grades 6–12 teachers only]      </a:t>
            </a:r>
          </a:p>
          <a:p>
            <a:pPr marL="672939" lvl="1" indent="-224312" defTabSz="897252">
              <a:buFont typeface="+mj-lt"/>
              <a:buAutoNum type="alphaLcPeriod"/>
              <a:defRPr/>
            </a:pPr>
            <a:r>
              <a:rPr lang="en-US" strike="noStrike" dirty="0" smtClean="0"/>
              <a:t>Discrete mathematics (for example: combinatorics, graph theory, game theory)    </a:t>
            </a:r>
            <a:r>
              <a:rPr lang="en-US" strike="sngStrike" dirty="0" smtClean="0"/>
              <a:t>  </a:t>
            </a:r>
          </a:p>
          <a:p>
            <a:pPr marL="672939" lvl="1" indent="-224312" defTabSz="897252">
              <a:buFont typeface="+mj-lt"/>
              <a:buAutoNum type="alphaLcPeriod"/>
              <a:defRPr/>
            </a:pPr>
            <a:r>
              <a:rPr lang="en-US" strike="noStrike" dirty="0" smtClean="0"/>
              <a:t>Other upper division mathematics      </a:t>
            </a:r>
          </a:p>
          <a:p>
            <a:endParaRPr lang="en-US" dirty="0" smtClean="0"/>
          </a:p>
          <a:p>
            <a:r>
              <a:rPr lang="en-US" dirty="0" smtClean="0"/>
              <a:t>The</a:t>
            </a:r>
            <a:r>
              <a:rPr lang="en-US" baseline="0" dirty="0" smtClean="0"/>
              <a:t> numbers in parentheses are standard errors.</a:t>
            </a:r>
            <a:endParaRPr lang="en-US" dirty="0" smtClean="0"/>
          </a:p>
          <a:p>
            <a:endParaRPr lang="en-US" dirty="0" smtClean="0"/>
          </a:p>
          <a:p>
            <a:r>
              <a:rPr lang="en-US" b="1" dirty="0" smtClean="0"/>
              <a:t>Findings Highlighted in Technical Report</a:t>
            </a:r>
          </a:p>
          <a:p>
            <a:r>
              <a:rPr lang="en-US" sz="1200" kern="1200" dirty="0" smtClean="0">
                <a:solidFill>
                  <a:schemeClr val="tx1"/>
                </a:solidFill>
                <a:effectLst/>
                <a:latin typeface="+mn-lt"/>
                <a:ea typeface="+mn-ea"/>
                <a:cs typeface="+mn-cs"/>
              </a:rPr>
              <a:t>The National Council of Teachers of Mathematics (NCTM) has recommended that elementary mathematics teachers take college coursework in a number of different areas, including number and operations (for which “mathematics content for elementary teachers” can serve as a proxy), algebra, geometry, probability, and statistics.  As can be seen in Table 2.18, only 7 percent of elementary mathematics teachers have had courses in each of these areas; the typical elementary teacher has had coursework in only 1 or 2 of these 5 areas.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National Council of Teachers of Mathematics. (2012). NCTM CAEP mathematics content for elementary mathematics specialist. Reston, VA: NCTM.</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course areas include: algebra, geometry, number and operations, probability, and statistics.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2.19, p. 21 in Technical Report</a:t>
            </a:r>
          </a:p>
          <a:p>
            <a:endParaRPr lang="en-US" baseline="0" dirty="0" smtClean="0"/>
          </a:p>
          <a:p>
            <a:r>
              <a:rPr lang="en-US" b="1" dirty="0"/>
              <a:t>This slide shows data </a:t>
            </a:r>
            <a:r>
              <a:rPr lang="en-US" b="1" dirty="0" smtClean="0"/>
              <a:t>from</a:t>
            </a:r>
            <a:r>
              <a:rPr lang="en-US" b="1" baseline="0" dirty="0" smtClean="0"/>
              <a:t> individual items.</a:t>
            </a:r>
            <a:endParaRPr lang="en-US" b="1" dirty="0"/>
          </a:p>
          <a:p>
            <a:endParaRPr lang="en-US" dirty="0"/>
          </a:p>
          <a:p>
            <a:r>
              <a:rPr lang="en-US" dirty="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Q14. Did you complete any of the following mathematics courses at the undergraduate or graduate level? [Select one on each row.] (Response Options: Yes, No) </a:t>
            </a:r>
            <a:endParaRPr lang="en-US" dirty="0"/>
          </a:p>
          <a:p>
            <a:pPr marL="672939" lvl="1" indent="-224312" defTabSz="897252">
              <a:buFont typeface="+mj-lt"/>
              <a:buAutoNum type="alphaLcPeriod"/>
              <a:defRPr/>
            </a:pPr>
            <a:r>
              <a:rPr lang="en-US" strike="sngStrike" dirty="0"/>
              <a:t>Mathematics content for elementary school teachers </a:t>
            </a:r>
            <a:r>
              <a:rPr lang="en-US" strike="sngStrike" dirty="0" smtClean="0"/>
              <a:t>     </a:t>
            </a:r>
            <a:endParaRPr lang="en-US" strike="sngStrike" dirty="0"/>
          </a:p>
          <a:p>
            <a:pPr marL="672939" lvl="1" indent="-224312" defTabSz="897252">
              <a:buFont typeface="+mj-lt"/>
              <a:buAutoNum type="alphaLcPeriod"/>
              <a:defRPr/>
            </a:pPr>
            <a:r>
              <a:rPr lang="en-US" dirty="0"/>
              <a:t>Mathematics content for middle school teachers </a:t>
            </a:r>
            <a:r>
              <a:rPr lang="en-US" dirty="0" smtClean="0"/>
              <a:t>     </a:t>
            </a:r>
            <a:endParaRPr lang="en-US" dirty="0"/>
          </a:p>
          <a:p>
            <a:pPr marL="672939" lvl="1" indent="-224312" defTabSz="897252">
              <a:buFont typeface="+mj-lt"/>
              <a:buAutoNum type="alphaLcPeriod"/>
              <a:defRPr/>
            </a:pPr>
            <a:r>
              <a:rPr lang="en-US" dirty="0"/>
              <a:t>Mathematics content for high school teachers </a:t>
            </a:r>
            <a:r>
              <a:rPr lang="en-US" dirty="0" smtClean="0"/>
              <a:t>     </a:t>
            </a:r>
            <a:endParaRPr lang="en-US" dirty="0"/>
          </a:p>
          <a:p>
            <a:pPr marL="672939" lvl="1" indent="-224312" defTabSz="897252">
              <a:buFont typeface="+mj-lt"/>
              <a:buAutoNum type="alphaLcPeriod"/>
              <a:defRPr/>
            </a:pPr>
            <a:r>
              <a:rPr lang="en-US" dirty="0"/>
              <a:t>Integrated mathematics (a single course that addresses content across multiple mathematics subjects, such as algebra and geometry) </a:t>
            </a:r>
            <a:r>
              <a:rPr lang="en-US" dirty="0" smtClean="0"/>
              <a:t>     </a:t>
            </a:r>
            <a:endParaRPr lang="en-US" dirty="0"/>
          </a:p>
          <a:p>
            <a:pPr marL="672939" lvl="1" indent="-224312" defTabSz="897252">
              <a:buFont typeface="+mj-lt"/>
              <a:buAutoNum type="alphaLcPeriod"/>
              <a:defRPr/>
            </a:pPr>
            <a:r>
              <a:rPr lang="en-US" dirty="0"/>
              <a:t>College algebra/trigonometry/functions </a:t>
            </a:r>
            <a:r>
              <a:rPr lang="en-US" dirty="0" smtClean="0"/>
              <a:t>     </a:t>
            </a:r>
            <a:endParaRPr lang="en-US" dirty="0"/>
          </a:p>
          <a:p>
            <a:pPr marL="672939" lvl="1" indent="-224312" defTabSz="897252">
              <a:buFont typeface="+mj-lt"/>
              <a:buAutoNum type="alphaLcPeriod"/>
              <a:defRPr/>
            </a:pPr>
            <a:r>
              <a:rPr lang="en-US" dirty="0"/>
              <a:t>Abstract algebra (for example: groups, rings, ideals, fields) [Presented to grades </a:t>
            </a:r>
            <a:r>
              <a:rPr lang="en-US" dirty="0" smtClean="0"/>
              <a:t>6–12 </a:t>
            </a:r>
            <a:r>
              <a:rPr lang="en-US" dirty="0"/>
              <a:t>teachers only] </a:t>
            </a:r>
            <a:r>
              <a:rPr lang="en-US" dirty="0" smtClean="0"/>
              <a:t>     </a:t>
            </a:r>
            <a:endParaRPr lang="en-US" dirty="0"/>
          </a:p>
          <a:p>
            <a:pPr marL="672939" lvl="1" indent="-224312" defTabSz="897252">
              <a:buFont typeface="+mj-lt"/>
              <a:buAutoNum type="alphaLcPeriod"/>
              <a:defRPr/>
            </a:pPr>
            <a:r>
              <a:rPr lang="en-US" dirty="0"/>
              <a:t>Linear algebra (for example: vectors, matrices, eigenvalues) [Presented to grades </a:t>
            </a:r>
            <a:r>
              <a:rPr lang="en-US" dirty="0" smtClean="0"/>
              <a:t>6–12 </a:t>
            </a:r>
            <a:r>
              <a:rPr lang="en-US" dirty="0"/>
              <a:t>teachers only] </a:t>
            </a:r>
            <a:r>
              <a:rPr lang="en-US" dirty="0" smtClean="0"/>
              <a:t>     </a:t>
            </a:r>
            <a:endParaRPr lang="en-US" dirty="0"/>
          </a:p>
          <a:p>
            <a:pPr marL="672939" lvl="1" indent="-224312" defTabSz="897252">
              <a:buFont typeface="+mj-lt"/>
              <a:buAutoNum type="alphaLcPeriod"/>
              <a:defRPr/>
            </a:pPr>
            <a:r>
              <a:rPr lang="en-US" dirty="0"/>
              <a:t>Calculus </a:t>
            </a:r>
            <a:r>
              <a:rPr lang="en-US" dirty="0" smtClean="0"/>
              <a:t>     </a:t>
            </a:r>
            <a:endParaRPr lang="en-US" dirty="0"/>
          </a:p>
          <a:p>
            <a:pPr marL="672939" lvl="1" indent="-224312" defTabSz="897252">
              <a:buFont typeface="+mj-lt"/>
              <a:buAutoNum type="alphaLcPeriod"/>
              <a:defRPr/>
            </a:pPr>
            <a:r>
              <a:rPr lang="en-US" dirty="0"/>
              <a:t>Advanced calculus [Presented to grades </a:t>
            </a:r>
            <a:r>
              <a:rPr lang="en-US" dirty="0" smtClean="0"/>
              <a:t>6–12 </a:t>
            </a:r>
            <a:r>
              <a:rPr lang="en-US" dirty="0"/>
              <a:t>teachers only] </a:t>
            </a:r>
            <a:r>
              <a:rPr lang="en-US" dirty="0" smtClean="0"/>
              <a:t>     </a:t>
            </a:r>
            <a:endParaRPr lang="en-US" dirty="0"/>
          </a:p>
          <a:p>
            <a:pPr marL="672939" lvl="1" indent="-224312" defTabSz="897252">
              <a:buFont typeface="+mj-lt"/>
              <a:buAutoNum type="alphaLcPeriod"/>
              <a:defRPr/>
            </a:pPr>
            <a:r>
              <a:rPr lang="en-US" dirty="0"/>
              <a:t>Real analysis [Presented to grades </a:t>
            </a:r>
            <a:r>
              <a:rPr lang="en-US" dirty="0" smtClean="0"/>
              <a:t>6–12 </a:t>
            </a:r>
            <a:r>
              <a:rPr lang="en-US" dirty="0"/>
              <a:t>teachers only] </a:t>
            </a:r>
            <a:r>
              <a:rPr lang="en-US" dirty="0" smtClean="0"/>
              <a:t>     </a:t>
            </a:r>
            <a:endParaRPr lang="en-US" dirty="0"/>
          </a:p>
          <a:p>
            <a:pPr marL="672939" lvl="1" indent="-224312" defTabSz="897252">
              <a:buFont typeface="+mj-lt"/>
              <a:buAutoNum type="alphaLcPeriod"/>
              <a:defRPr/>
            </a:pPr>
            <a:r>
              <a:rPr lang="en-US" dirty="0"/>
              <a:t>Differential equations [Presented to grades </a:t>
            </a:r>
            <a:r>
              <a:rPr lang="en-US" dirty="0" smtClean="0"/>
              <a:t>6–12 </a:t>
            </a:r>
            <a:r>
              <a:rPr lang="en-US" dirty="0"/>
              <a:t>teachers only] </a:t>
            </a:r>
            <a:r>
              <a:rPr lang="en-US" dirty="0" smtClean="0"/>
              <a:t>     </a:t>
            </a:r>
            <a:endParaRPr lang="en-US" dirty="0"/>
          </a:p>
          <a:p>
            <a:pPr marL="672939" lvl="1" indent="-224312" defTabSz="897252">
              <a:buFont typeface="+mj-lt"/>
              <a:buAutoNum type="alphaLcPeriod"/>
              <a:defRPr/>
            </a:pPr>
            <a:r>
              <a:rPr lang="en-US" dirty="0"/>
              <a:t>Analytic/Coordinate Geometry (for example: transformations or isometries, conic sections) [Presented to grades </a:t>
            </a:r>
            <a:r>
              <a:rPr lang="en-US" dirty="0" smtClean="0"/>
              <a:t>6–12 </a:t>
            </a:r>
            <a:r>
              <a:rPr lang="en-US" dirty="0"/>
              <a:t>teachers only] </a:t>
            </a:r>
            <a:r>
              <a:rPr lang="en-US" dirty="0" smtClean="0"/>
              <a:t>     </a:t>
            </a:r>
            <a:endParaRPr lang="en-US" dirty="0"/>
          </a:p>
          <a:p>
            <a:pPr marL="672939" lvl="1" indent="-224312" defTabSz="897252">
              <a:buFont typeface="+mj-lt"/>
              <a:buAutoNum type="alphaLcPeriod"/>
              <a:defRPr/>
            </a:pPr>
            <a:r>
              <a:rPr lang="en-US" dirty="0"/>
              <a:t>Axiomatic Geometry (Euclidean or non-Euclidean) [Presented to grades </a:t>
            </a:r>
            <a:r>
              <a:rPr lang="en-US" dirty="0" smtClean="0"/>
              <a:t>6–12 </a:t>
            </a:r>
            <a:r>
              <a:rPr lang="en-US" dirty="0"/>
              <a:t>teachers only] </a:t>
            </a:r>
            <a:r>
              <a:rPr lang="en-US" dirty="0" smtClean="0"/>
              <a:t>     </a:t>
            </a:r>
            <a:endParaRPr lang="en-US" dirty="0"/>
          </a:p>
          <a:p>
            <a:pPr marL="672939" lvl="1" indent="-224312" defTabSz="897252">
              <a:buFont typeface="+mj-lt"/>
              <a:buAutoNum type="alphaLcPeriod"/>
              <a:defRPr/>
            </a:pPr>
            <a:r>
              <a:rPr lang="en-US" strike="sngStrike" dirty="0"/>
              <a:t>College geometry [Presented to grades </a:t>
            </a:r>
            <a:r>
              <a:rPr lang="en-US" strike="sngStrike" dirty="0" smtClean="0"/>
              <a:t>K–5 </a:t>
            </a:r>
            <a:r>
              <a:rPr lang="en-US" strike="sngStrike" dirty="0"/>
              <a:t>teachers only] </a:t>
            </a:r>
            <a:r>
              <a:rPr lang="en-US" strike="sngStrike" dirty="0" smtClean="0"/>
              <a:t>     </a:t>
            </a:r>
            <a:endParaRPr lang="en-US" strike="sngStrike" dirty="0"/>
          </a:p>
          <a:p>
            <a:pPr marL="672939" lvl="1" indent="-224312" defTabSz="897252">
              <a:buFont typeface="+mj-lt"/>
              <a:buAutoNum type="alphaLcPeriod"/>
              <a:defRPr/>
            </a:pPr>
            <a:r>
              <a:rPr lang="en-US" dirty="0"/>
              <a:t>Probability </a:t>
            </a:r>
            <a:r>
              <a:rPr lang="en-US" dirty="0" smtClean="0"/>
              <a:t>     </a:t>
            </a:r>
            <a:endParaRPr lang="en-US" dirty="0"/>
          </a:p>
          <a:p>
            <a:pPr marL="672939" lvl="1" indent="-224312" defTabSz="897252">
              <a:buFont typeface="+mj-lt"/>
              <a:buAutoNum type="alphaLcPeriod"/>
              <a:defRPr/>
            </a:pPr>
            <a:r>
              <a:rPr lang="en-US" dirty="0"/>
              <a:t>Statistics </a:t>
            </a:r>
            <a:r>
              <a:rPr lang="en-US" dirty="0" smtClean="0"/>
              <a:t>     </a:t>
            </a:r>
            <a:endParaRPr lang="en-US" dirty="0"/>
          </a:p>
          <a:p>
            <a:pPr marL="672939" lvl="1" indent="-224312" defTabSz="897252">
              <a:buFont typeface="+mj-lt"/>
              <a:buAutoNum type="alphaLcPeriod"/>
              <a:defRPr/>
            </a:pPr>
            <a:r>
              <a:rPr lang="en-US" dirty="0"/>
              <a:t>Number theory (for example: divisibility theorems, properties of prime numbers) [Presented to grades </a:t>
            </a:r>
            <a:r>
              <a:rPr lang="en-US" dirty="0" smtClean="0"/>
              <a:t>6–12 </a:t>
            </a:r>
            <a:r>
              <a:rPr lang="en-US" dirty="0"/>
              <a:t>teachers only] </a:t>
            </a:r>
            <a:r>
              <a:rPr lang="en-US" dirty="0" smtClean="0"/>
              <a:t>     </a:t>
            </a:r>
            <a:endParaRPr lang="en-US" dirty="0"/>
          </a:p>
          <a:p>
            <a:pPr marL="672939" lvl="1" indent="-224312" defTabSz="897252">
              <a:buFont typeface="+mj-lt"/>
              <a:buAutoNum type="alphaLcPeriod"/>
              <a:defRPr/>
            </a:pPr>
            <a:r>
              <a:rPr lang="en-US" dirty="0"/>
              <a:t>Discrete mathematics (for example: combinatorics, graph theory, game theory) </a:t>
            </a:r>
            <a:r>
              <a:rPr lang="en-US" dirty="0" smtClean="0"/>
              <a:t>     </a:t>
            </a:r>
            <a:endParaRPr lang="en-US" dirty="0"/>
          </a:p>
          <a:p>
            <a:pPr marL="672939" lvl="1" indent="-224312" defTabSz="897252">
              <a:buFont typeface="+mj-lt"/>
              <a:buAutoNum type="alphaLcPeriod"/>
              <a:defRPr/>
            </a:pPr>
            <a:r>
              <a:rPr lang="en-US" dirty="0"/>
              <a:t>Other upper division mathematics </a:t>
            </a:r>
            <a:r>
              <a:rPr lang="en-US" dirty="0" smtClean="0"/>
              <a:t>     </a:t>
            </a:r>
            <a:endParaRPr lang="en-US" dirty="0"/>
          </a:p>
          <a:p>
            <a:endParaRPr lang="en-US" dirty="0" smtClean="0"/>
          </a:p>
          <a:p>
            <a:pPr lvl="0"/>
            <a:r>
              <a:rPr lang="en-US" dirty="0" smtClean="0"/>
              <a:t>Q15. Did you complete one or more courses</a:t>
            </a:r>
            <a:r>
              <a:rPr lang="en-US" baseline="0" dirty="0" smtClean="0"/>
              <a:t> in each of the following areas at the undergraduate or graduate level? [Select one on each row.]</a:t>
            </a:r>
            <a:endParaRPr lang="en-US" dirty="0" smtClean="0"/>
          </a:p>
          <a:p>
            <a:pPr marL="672939" lvl="1" indent="-224312" defTabSz="897252">
              <a:buFont typeface="+mj-lt"/>
              <a:buAutoNum type="alphaLcPeriod"/>
              <a:defRPr/>
            </a:pPr>
            <a:r>
              <a:rPr lang="en-US" dirty="0" smtClean="0"/>
              <a:t>Computer science      </a:t>
            </a:r>
          </a:p>
          <a:p>
            <a:pPr marL="672939" lvl="1" indent="-224312" defTabSz="897252">
              <a:buFont typeface="+mj-lt"/>
              <a:buAutoNum type="alphaLcPeriod"/>
              <a:defRPr/>
            </a:pPr>
            <a:r>
              <a:rPr lang="en-US" dirty="0" smtClean="0"/>
              <a:t>Engineering</a:t>
            </a:r>
          </a:p>
          <a:p>
            <a:endParaRPr lang="en-US" dirty="0"/>
          </a:p>
          <a:p>
            <a:r>
              <a:rPr lang="en-US" dirty="0"/>
              <a:t>The numbers in parentheses are standard errors.</a:t>
            </a:r>
          </a:p>
          <a:p>
            <a:endParaRPr lang="en-US" dirty="0"/>
          </a:p>
          <a:p>
            <a:r>
              <a:rPr lang="en-US" b="1" dirty="0"/>
              <a:t>Findings Highlighted in Technical </a:t>
            </a:r>
            <a:r>
              <a:rPr lang="en-US" b="1" dirty="0" smtClean="0"/>
              <a:t>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Table 2.19 shows the percentage of middle and high school mathematics teachers with coursework in each of a number of areas.  Nearly all high school mathematics teachers have completed a calculus course, and 85 percent have taken a course in advanced calculus.  Similar proportions have had college coursework in linear algebra and in statistics.  Other college courses completed by a majority of high school mathematics teachers include abstract algebra, differential equations, axiomatic geometry, analytic geometry, probability, number theory, and discrete mathematics.  Substantially fewer teachers at the middle grades have had college coursework in each of these areas though about three-quarters have had a course in statistics and two-thirds in calculus.”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 Each grade-level chart is sorted independently; consequently items may appear in different orders.</a:t>
            </a:r>
            <a:endParaRPr lang="en-US" b="0"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a:t>
            </a:r>
            <a:r>
              <a:rPr lang="en-US" baseline="0" dirty="0" smtClean="0"/>
              <a:t> p. 9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a:t>
            </a:r>
            <a:r>
              <a:rPr lang="en-US" b="1" baseline="0" dirty="0" smtClean="0"/>
              <a:t> items. </a:t>
            </a:r>
          </a:p>
          <a:p>
            <a:endParaRPr lang="en-US" dirty="0" smtClean="0"/>
          </a:p>
          <a:p>
            <a:r>
              <a:rPr lang="en-US" dirty="0" smtClean="0"/>
              <a:t>Mathematics Teacher Questionnaire</a:t>
            </a:r>
          </a:p>
          <a:p>
            <a:r>
              <a:rPr lang="en-US" dirty="0" smtClean="0"/>
              <a:t>Q1. How many years have you taught prior to this school year: </a:t>
            </a:r>
          </a:p>
          <a:p>
            <a:pPr marL="685800" lvl="1" indent="-228600">
              <a:buFont typeface="+mj-lt"/>
              <a:buAutoNum type="alphaLcPeriod"/>
            </a:pPr>
            <a:r>
              <a:rPr lang="en-US" dirty="0" smtClean="0"/>
              <a:t>any subject at the K–12 level? _____ </a:t>
            </a:r>
          </a:p>
          <a:p>
            <a:pPr marL="685800" lvl="1" indent="-228600">
              <a:buFont typeface="+mj-lt"/>
              <a:buAutoNum type="alphaLcPeriod"/>
            </a:pPr>
            <a:r>
              <a:rPr lang="en-US" dirty="0" smtClean="0"/>
              <a:t>science at the K–12 level? _____ </a:t>
            </a:r>
          </a:p>
          <a:p>
            <a:pPr marL="685800" lvl="1" indent="-228600">
              <a:buFont typeface="+mj-lt"/>
              <a:buAutoNum type="alphaLcPeriod"/>
            </a:pPr>
            <a:r>
              <a:rPr lang="en-US" dirty="0" smtClean="0"/>
              <a:t>at this school, any subject? _____ </a:t>
            </a:r>
          </a:p>
          <a:p>
            <a:pPr marL="0" lvl="0" indent="0">
              <a:buFont typeface="+mj-lt"/>
              <a:buNone/>
            </a:pPr>
            <a:endParaRPr lang="en-US" dirty="0" smtClean="0"/>
          </a:p>
          <a:p>
            <a:pPr marL="0" lvl="0" indent="0">
              <a:buFont typeface="+mj-lt"/>
              <a:buNone/>
            </a:pPr>
            <a:r>
              <a:rPr lang="en-US" dirty="0" smtClean="0"/>
              <a:t>Q57. Indicate your sex: </a:t>
            </a:r>
          </a:p>
          <a:p>
            <a:pPr marL="628650" lvl="1" indent="-171450">
              <a:buFont typeface="Courier New" panose="02070309020205020404" pitchFamily="49" charset="0"/>
              <a:buChar char="o"/>
            </a:pPr>
            <a:r>
              <a:rPr lang="en-US" dirty="0" smtClean="0"/>
              <a:t>Female</a:t>
            </a:r>
          </a:p>
          <a:p>
            <a:pPr marL="628650" lvl="1" indent="-171450">
              <a:buFont typeface="Courier New" panose="02070309020205020404" pitchFamily="49" charset="0"/>
              <a:buChar char="o"/>
            </a:pPr>
            <a:r>
              <a:rPr lang="en-US" dirty="0" smtClean="0"/>
              <a:t>Male</a:t>
            </a:r>
          </a:p>
          <a:p>
            <a:pPr marL="628650" lvl="1" indent="-171450">
              <a:buFont typeface="Courier New" panose="02070309020205020404" pitchFamily="49" charset="0"/>
              <a:buChar char="o"/>
            </a:pPr>
            <a:r>
              <a:rPr lang="en-US" dirty="0" smtClean="0"/>
              <a:t>Other</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Q58. Are you of Hispanic or Latino origin? </a:t>
            </a:r>
          </a:p>
          <a:p>
            <a:pPr marL="628650" lvl="1" indent="-171450">
              <a:buFont typeface="Courier New" panose="02070309020205020404" pitchFamily="49" charset="0"/>
              <a:buChar char="o"/>
            </a:pPr>
            <a:r>
              <a:rPr lang="en-US" dirty="0" smtClean="0"/>
              <a:t>Yes </a:t>
            </a:r>
          </a:p>
          <a:p>
            <a:pPr marL="628650" lvl="1" indent="-171450">
              <a:buFont typeface="Courier New" panose="02070309020205020404" pitchFamily="49" charset="0"/>
              <a:buChar char="o"/>
            </a:pPr>
            <a:r>
              <a:rPr lang="en-US" dirty="0" smtClean="0"/>
              <a:t>No </a:t>
            </a:r>
          </a:p>
          <a:p>
            <a:pPr marL="0" lvl="0" indent="0">
              <a:buFont typeface="Arial" panose="020B0604020202020204" pitchFamily="34" charset="0"/>
              <a:buNone/>
            </a:pPr>
            <a:r>
              <a:rPr lang="en-US" dirty="0" smtClean="0"/>
              <a:t> </a:t>
            </a:r>
          </a:p>
          <a:p>
            <a:pPr marL="0" lvl="0" indent="0">
              <a:buFont typeface="Arial" panose="020B0604020202020204" pitchFamily="34" charset="0"/>
              <a:buNone/>
            </a:pPr>
            <a:r>
              <a:rPr lang="en-US" dirty="0" smtClean="0"/>
              <a:t>Q59. What is your race? (Select all that apply.)</a:t>
            </a:r>
          </a:p>
          <a:p>
            <a:pPr marL="628650" lvl="1" indent="-171450">
              <a:buFont typeface="Wingdings" panose="05000000000000000000" pitchFamily="2" charset="2"/>
              <a:buChar char="q"/>
            </a:pPr>
            <a:r>
              <a:rPr lang="en-US" dirty="0" smtClean="0"/>
              <a:t>American Indian or Alaskan Native </a:t>
            </a:r>
          </a:p>
          <a:p>
            <a:pPr marL="628650" lvl="1" indent="-171450">
              <a:buFont typeface="Wingdings" panose="05000000000000000000" pitchFamily="2" charset="2"/>
              <a:buChar char="q"/>
            </a:pPr>
            <a:r>
              <a:rPr lang="en-US" dirty="0" smtClean="0"/>
              <a:t>Asian </a:t>
            </a:r>
          </a:p>
          <a:p>
            <a:pPr marL="628650" lvl="1" indent="-171450">
              <a:buFont typeface="Wingdings" panose="05000000000000000000" pitchFamily="2" charset="2"/>
              <a:buChar char="q"/>
            </a:pPr>
            <a:r>
              <a:rPr lang="en-US" dirty="0" smtClean="0"/>
              <a:t>Black or African American </a:t>
            </a:r>
          </a:p>
          <a:p>
            <a:pPr marL="628650" lvl="1" indent="-171450">
              <a:buFont typeface="Wingdings" panose="05000000000000000000" pitchFamily="2" charset="2"/>
              <a:buChar char="q"/>
            </a:pPr>
            <a:r>
              <a:rPr lang="en-US" dirty="0" smtClean="0"/>
              <a:t>Native Hawaiian or Other Pacific Islander </a:t>
            </a:r>
          </a:p>
          <a:p>
            <a:pPr marL="628650" lvl="1" indent="-171450">
              <a:buFont typeface="Wingdings" panose="05000000000000000000" pitchFamily="2" charset="2"/>
              <a:buChar char="q"/>
            </a:pPr>
            <a:r>
              <a:rPr lang="en-US" dirty="0" smtClean="0"/>
              <a:t>White </a:t>
            </a:r>
          </a:p>
          <a:p>
            <a:pPr marL="0" lvl="0" indent="0">
              <a:buFont typeface="Arial" panose="020B0604020202020204" pitchFamily="34" charset="0"/>
              <a:buNone/>
            </a:pPr>
            <a:r>
              <a:rPr lang="en-US"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Q60. In what year were you born? _____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 numbers in parentheses</a:t>
            </a:r>
            <a:r>
              <a:rPr lang="en-US" baseline="0" dirty="0" smtClean="0"/>
              <a:t> are standard errors.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t>
            </a:r>
            <a:r>
              <a:rPr lang="en-US" sz="1200" kern="1200" dirty="0" smtClean="0">
                <a:solidFill>
                  <a:schemeClr val="tx1"/>
                </a:solidFill>
                <a:effectLst/>
                <a:latin typeface="+mn-lt"/>
                <a:ea typeface="+mn-ea"/>
                <a:cs typeface="+mn-cs"/>
              </a:rPr>
              <a:t>Table 2.2 shows characteristics of the mathematics teaching force, which overall, are quite similar to those of the science teaching force.  For example, elementary mathematics teachers are also predominantly female, and the proportion who are female decreases as grade level increases.  Mathematics teacher experience data are also strikingly similar to those of science teachers.  As is the case in science, the typical mathematics teacher in each grade range is White, non-Hispanic, and older than 40.”</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Note: Each grade-level chart is sorted independently; consequently items may appear in different orders.</a:t>
            </a:r>
          </a:p>
          <a:p>
            <a:endParaRPr lang="en-US" b="0"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2.20, p. 21 in Technical Report</a:t>
            </a:r>
            <a:r>
              <a:rPr lang="en-US" baseline="0" dirty="0" smtClean="0"/>
              <a:t>  </a:t>
            </a:r>
          </a:p>
          <a:p>
            <a:endParaRPr lang="en-US" baseline="0" dirty="0" smtClean="0"/>
          </a:p>
          <a:p>
            <a:r>
              <a:rPr lang="en-US" b="1" dirty="0"/>
              <a:t>This slide shows data derived from: </a:t>
            </a:r>
            <a:endParaRPr lang="en-US" dirty="0"/>
          </a:p>
          <a:p>
            <a:r>
              <a:rPr lang="en-US" dirty="0"/>
              <a:t> </a:t>
            </a:r>
          </a:p>
          <a:p>
            <a:r>
              <a:rPr lang="en-US" dirty="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Q14. Did you complete any of the following mathematics courses at the undergraduate or graduate level? [Select one on each row.] (Response Options: Yes, No) </a:t>
            </a:r>
          </a:p>
          <a:p>
            <a:pPr marL="672939" lvl="1" indent="-224312" defTabSz="897252">
              <a:buFont typeface="+mj-lt"/>
              <a:buAutoNum type="alphaLcPeriod"/>
              <a:defRPr/>
            </a:pPr>
            <a:r>
              <a:rPr lang="en-US" strike="sngStrike" dirty="0" smtClean="0"/>
              <a:t>Mathematics content for elementary school teachers      </a:t>
            </a:r>
          </a:p>
          <a:p>
            <a:pPr marL="672939" lvl="1" indent="-224312" defTabSz="897252">
              <a:buFont typeface="+mj-lt"/>
              <a:buAutoNum type="alphaLcPeriod"/>
              <a:defRPr/>
            </a:pPr>
            <a:r>
              <a:rPr lang="en-US" dirty="0" smtClean="0"/>
              <a:t>Mathematics content for middle school teachers      </a:t>
            </a:r>
          </a:p>
          <a:p>
            <a:pPr marL="672939" lvl="1" indent="-224312" defTabSz="897252">
              <a:buFont typeface="+mj-lt"/>
              <a:buAutoNum type="alphaLcPeriod"/>
              <a:defRPr/>
            </a:pPr>
            <a:r>
              <a:rPr lang="en-US" dirty="0" smtClean="0"/>
              <a:t>Mathematics content for high school teachers      </a:t>
            </a:r>
          </a:p>
          <a:p>
            <a:pPr marL="672939" lvl="1" indent="-224312" defTabSz="897252">
              <a:buFont typeface="+mj-lt"/>
              <a:buAutoNum type="alphaLcPeriod"/>
              <a:defRPr/>
            </a:pPr>
            <a:r>
              <a:rPr lang="en-US" dirty="0" smtClean="0"/>
              <a:t>Integrated mathematics (a single course that addresses content across multiple mathematics subjects, such as algebra and geometry)      </a:t>
            </a:r>
          </a:p>
          <a:p>
            <a:pPr marL="672939" lvl="1" indent="-224312" defTabSz="897252">
              <a:buFont typeface="+mj-lt"/>
              <a:buAutoNum type="alphaLcPeriod"/>
              <a:defRPr/>
            </a:pPr>
            <a:r>
              <a:rPr lang="en-US" dirty="0" smtClean="0"/>
              <a:t>College algebra/trigonometry/functions      </a:t>
            </a:r>
          </a:p>
          <a:p>
            <a:pPr marL="672939" lvl="1" indent="-224312" defTabSz="897252">
              <a:buFont typeface="+mj-lt"/>
              <a:buAutoNum type="alphaLcPeriod"/>
              <a:defRPr/>
            </a:pPr>
            <a:r>
              <a:rPr lang="en-US" dirty="0" smtClean="0"/>
              <a:t>Abstract algebra (for example: groups, rings, ideals, fields) [Presented to grades 6–12 teachers only]      </a:t>
            </a:r>
          </a:p>
          <a:p>
            <a:pPr marL="672939" lvl="1" indent="-224312" defTabSz="897252">
              <a:buFont typeface="+mj-lt"/>
              <a:buAutoNum type="alphaLcPeriod"/>
              <a:defRPr/>
            </a:pPr>
            <a:r>
              <a:rPr lang="en-US" dirty="0" smtClean="0"/>
              <a:t>Linear algebra (for example: vectors, matrices, eigenvalues) [Presented to grades 6–12 teachers only]      </a:t>
            </a:r>
          </a:p>
          <a:p>
            <a:pPr marL="672939" lvl="1" indent="-224312" defTabSz="897252">
              <a:buFont typeface="+mj-lt"/>
              <a:buAutoNum type="alphaLcPeriod"/>
              <a:defRPr/>
            </a:pPr>
            <a:r>
              <a:rPr lang="en-US" dirty="0" smtClean="0"/>
              <a:t>Calculus      </a:t>
            </a:r>
          </a:p>
          <a:p>
            <a:pPr marL="672939" lvl="1" indent="-224312" defTabSz="897252">
              <a:buFont typeface="+mj-lt"/>
              <a:buAutoNum type="alphaLcPeriod"/>
              <a:defRPr/>
            </a:pPr>
            <a:r>
              <a:rPr lang="en-US" dirty="0" smtClean="0"/>
              <a:t>Advanced calculus [Presented to grades 6–12 teachers only]      </a:t>
            </a:r>
          </a:p>
          <a:p>
            <a:pPr marL="672939" lvl="1" indent="-224312" defTabSz="897252">
              <a:buFont typeface="+mj-lt"/>
              <a:buAutoNum type="alphaLcPeriod"/>
              <a:defRPr/>
            </a:pPr>
            <a:r>
              <a:rPr lang="en-US" dirty="0" smtClean="0"/>
              <a:t>Real analysis [Presented to grades 6–12 teachers only]      </a:t>
            </a:r>
          </a:p>
          <a:p>
            <a:pPr marL="672939" lvl="1" indent="-224312" defTabSz="897252">
              <a:buFont typeface="+mj-lt"/>
              <a:buAutoNum type="alphaLcPeriod"/>
              <a:defRPr/>
            </a:pPr>
            <a:r>
              <a:rPr lang="en-US" dirty="0" smtClean="0"/>
              <a:t>Differential equations [Presented to grades 6–12 teachers only]      </a:t>
            </a:r>
          </a:p>
          <a:p>
            <a:pPr marL="672939" lvl="1" indent="-224312" defTabSz="897252">
              <a:buFont typeface="+mj-lt"/>
              <a:buAutoNum type="alphaLcPeriod"/>
              <a:defRPr/>
            </a:pPr>
            <a:r>
              <a:rPr lang="en-US" dirty="0" smtClean="0"/>
              <a:t>Analytic/Coordinate Geometry (for example: transformations or isometries, conic sections) [Presented to grades 6–12 teachers only]      </a:t>
            </a:r>
          </a:p>
          <a:p>
            <a:pPr marL="672939" lvl="1" indent="-224312" defTabSz="897252">
              <a:buFont typeface="+mj-lt"/>
              <a:buAutoNum type="alphaLcPeriod"/>
              <a:defRPr/>
            </a:pPr>
            <a:r>
              <a:rPr lang="en-US" dirty="0" smtClean="0"/>
              <a:t>Axiomatic Geometry (Euclidean or non-Euclidean) [Presented to grades 6–12 teachers only]      </a:t>
            </a:r>
          </a:p>
          <a:p>
            <a:pPr marL="672939" lvl="1" indent="-224312" defTabSz="897252">
              <a:buFont typeface="+mj-lt"/>
              <a:buAutoNum type="alphaLcPeriod"/>
              <a:defRPr/>
            </a:pPr>
            <a:r>
              <a:rPr lang="en-US" strike="sngStrike" dirty="0" smtClean="0"/>
              <a:t>College geometry [Presented to grades K–5 teachers only]      </a:t>
            </a:r>
          </a:p>
          <a:p>
            <a:pPr marL="672939" lvl="1" indent="-224312" defTabSz="897252">
              <a:buFont typeface="+mj-lt"/>
              <a:buAutoNum type="alphaLcPeriod"/>
              <a:defRPr/>
            </a:pPr>
            <a:r>
              <a:rPr lang="en-US" dirty="0" smtClean="0"/>
              <a:t>Probability      </a:t>
            </a:r>
          </a:p>
          <a:p>
            <a:pPr marL="672939" lvl="1" indent="-224312" defTabSz="897252">
              <a:buFont typeface="+mj-lt"/>
              <a:buAutoNum type="alphaLcPeriod"/>
              <a:defRPr/>
            </a:pPr>
            <a:r>
              <a:rPr lang="en-US" dirty="0" smtClean="0"/>
              <a:t>Statistics      </a:t>
            </a:r>
          </a:p>
          <a:p>
            <a:pPr marL="672939" lvl="1" indent="-224312" defTabSz="897252">
              <a:buFont typeface="+mj-lt"/>
              <a:buAutoNum type="alphaLcPeriod"/>
              <a:defRPr/>
            </a:pPr>
            <a:r>
              <a:rPr lang="en-US" dirty="0" smtClean="0"/>
              <a:t>Number theory (for example: divisibility theorems, properties of prime numbers) [Presented to grades 6–12 teachers only]      </a:t>
            </a:r>
          </a:p>
          <a:p>
            <a:pPr marL="672939" lvl="1" indent="-224312" defTabSz="897252">
              <a:buFont typeface="+mj-lt"/>
              <a:buAutoNum type="alphaLcPeriod"/>
              <a:defRPr/>
            </a:pPr>
            <a:r>
              <a:rPr lang="en-US" dirty="0" smtClean="0"/>
              <a:t>Discrete mathematics (for example: combinatorics, graph theory, game theory)      </a:t>
            </a:r>
          </a:p>
          <a:p>
            <a:pPr marL="672939" lvl="1" indent="-224312" defTabSz="897252">
              <a:buFont typeface="+mj-lt"/>
              <a:buAutoNum type="alphaLcPeriod"/>
              <a:defRPr/>
            </a:pPr>
            <a:r>
              <a:rPr lang="en-US" dirty="0" smtClean="0"/>
              <a:t>Other upper division mathematics      </a:t>
            </a:r>
            <a:endParaRPr lang="en-US" strike="sngStrike" dirty="0"/>
          </a:p>
          <a:p>
            <a:r>
              <a:rPr lang="en-US" dirty="0"/>
              <a:t> </a:t>
            </a:r>
          </a:p>
          <a:p>
            <a:r>
              <a:rPr lang="en-US" dirty="0"/>
              <a:t>The numbers in parentheses are standard errors.</a:t>
            </a:r>
          </a:p>
          <a:p>
            <a:r>
              <a:rPr lang="en-US" dirty="0"/>
              <a:t> </a:t>
            </a:r>
          </a:p>
          <a:p>
            <a:r>
              <a:rPr lang="en-US" b="1" dirty="0"/>
              <a:t>Findings Highlighted in Technical </a:t>
            </a:r>
            <a:r>
              <a:rPr lang="en-US" b="1" dirty="0" smtClean="0"/>
              <a:t>Report</a:t>
            </a:r>
          </a:p>
          <a:p>
            <a:r>
              <a:rPr lang="en-US" dirty="0" smtClean="0"/>
              <a:t>“</a:t>
            </a:r>
            <a:r>
              <a:rPr lang="en-US" sz="1200" kern="1200" dirty="0" smtClean="0">
                <a:solidFill>
                  <a:schemeClr val="tx1"/>
                </a:solidFill>
                <a:effectLst/>
                <a:latin typeface="+mn-lt"/>
                <a:ea typeface="+mn-ea"/>
                <a:cs typeface="+mn-cs"/>
              </a:rPr>
              <a:t>At the middle grades level, NCTM recommends that teachers have more extensive college coursework, including courses in number theory (for which “mathematics for middle school teachers” can serve as a proxy), algebra, geometry, probability, statistics, and calculus.  As can be seen in Table 2.20, more than half of middle grades mathematics teachers have had college courses in all or nearly all of these areas, having completed at least 4 of the 6 recommended courses.”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National Council of Teachers of Mathematics. (2012). NCTM CAEP mathematics content for middle grades. Reston, VA: NCTM. </a:t>
            </a:r>
          </a:p>
          <a:p>
            <a:pPr defTabSz="897252">
              <a:defRPr/>
            </a:pP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a:t>
            </a:r>
            <a:r>
              <a:rPr lang="en-US" baseline="0" dirty="0" smtClean="0"/>
              <a:t> course areas include: algebra, calculus, geometry, number theory, probability, and statistics.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2.21, p. 22 in Technical Report</a:t>
            </a:r>
            <a:r>
              <a:rPr lang="en-US" baseline="0" dirty="0" smtClean="0"/>
              <a:t>  </a:t>
            </a:r>
          </a:p>
          <a:p>
            <a:endParaRPr lang="en-US" baseline="0" dirty="0" smtClean="0"/>
          </a:p>
          <a:p>
            <a:r>
              <a:rPr lang="en-US" b="1" dirty="0" smtClean="0"/>
              <a:t>This slide shows data derived from: </a:t>
            </a:r>
            <a:endParaRPr lang="en-US" dirty="0" smtClean="0"/>
          </a:p>
          <a:p>
            <a:r>
              <a:rPr lang="en-US" dirty="0" smtClean="0"/>
              <a:t> </a:t>
            </a:r>
          </a:p>
          <a:p>
            <a:r>
              <a:rPr lang="en-US" dirty="0" smtClean="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Q14. Did you complete any of the following mathematics courses at the undergraduate or graduate level? [Select one on each row.] (Response Options: Yes, No) </a:t>
            </a:r>
          </a:p>
          <a:p>
            <a:pPr marL="672939" lvl="1" indent="-224312" defTabSz="897252">
              <a:buFont typeface="+mj-lt"/>
              <a:buAutoNum type="alphaLcPeriod"/>
              <a:defRPr/>
            </a:pPr>
            <a:r>
              <a:rPr lang="en-US" strike="sngStrike" dirty="0" smtClean="0"/>
              <a:t>Mathematics content for elementary school teachers      </a:t>
            </a:r>
          </a:p>
          <a:p>
            <a:pPr marL="672939" lvl="1" indent="-224312" defTabSz="897252">
              <a:buFont typeface="+mj-lt"/>
              <a:buAutoNum type="alphaLcPeriod"/>
              <a:defRPr/>
            </a:pPr>
            <a:r>
              <a:rPr lang="en-US" dirty="0" smtClean="0"/>
              <a:t>Mathematics content for middle school teachers      </a:t>
            </a:r>
          </a:p>
          <a:p>
            <a:pPr marL="672939" lvl="1" indent="-224312" defTabSz="897252">
              <a:buFont typeface="+mj-lt"/>
              <a:buAutoNum type="alphaLcPeriod"/>
              <a:defRPr/>
            </a:pPr>
            <a:r>
              <a:rPr lang="en-US" dirty="0" smtClean="0"/>
              <a:t>Mathematics content for high school teachers      </a:t>
            </a:r>
          </a:p>
          <a:p>
            <a:pPr marL="672939" lvl="1" indent="-224312" defTabSz="897252">
              <a:buFont typeface="+mj-lt"/>
              <a:buAutoNum type="alphaLcPeriod"/>
              <a:defRPr/>
            </a:pPr>
            <a:r>
              <a:rPr lang="en-US" dirty="0" smtClean="0"/>
              <a:t>Integrated mathematics (a single course that addresses content across multiple mathematics subjects, such as algebra and geometry)      </a:t>
            </a:r>
          </a:p>
          <a:p>
            <a:pPr marL="672939" lvl="1" indent="-224312" defTabSz="897252">
              <a:buFont typeface="+mj-lt"/>
              <a:buAutoNum type="alphaLcPeriod"/>
              <a:defRPr/>
            </a:pPr>
            <a:r>
              <a:rPr lang="en-US" dirty="0" smtClean="0"/>
              <a:t>College algebra/trigonometry/functions      </a:t>
            </a:r>
          </a:p>
          <a:p>
            <a:pPr marL="672939" lvl="1" indent="-224312" defTabSz="897252">
              <a:buFont typeface="+mj-lt"/>
              <a:buAutoNum type="alphaLcPeriod"/>
              <a:defRPr/>
            </a:pPr>
            <a:r>
              <a:rPr lang="en-US" dirty="0" smtClean="0"/>
              <a:t>Abstract algebra (for example: groups, rings, ideals, fields) [Presented to grades 6–12 teachers only]      </a:t>
            </a:r>
          </a:p>
          <a:p>
            <a:pPr marL="672939" lvl="1" indent="-224312" defTabSz="897252">
              <a:buFont typeface="+mj-lt"/>
              <a:buAutoNum type="alphaLcPeriod"/>
              <a:defRPr/>
            </a:pPr>
            <a:r>
              <a:rPr lang="en-US" dirty="0" smtClean="0"/>
              <a:t>Linear algebra (for example: vectors, matrices, eigenvalues) [Presented to grades 6–12 teachers only]      </a:t>
            </a:r>
          </a:p>
          <a:p>
            <a:pPr marL="672939" lvl="1" indent="-224312" defTabSz="897252">
              <a:buFont typeface="+mj-lt"/>
              <a:buAutoNum type="alphaLcPeriod"/>
              <a:defRPr/>
            </a:pPr>
            <a:r>
              <a:rPr lang="en-US" dirty="0" smtClean="0"/>
              <a:t>Calculus      </a:t>
            </a:r>
          </a:p>
          <a:p>
            <a:pPr marL="672939" lvl="1" indent="-224312" defTabSz="897252">
              <a:buFont typeface="+mj-lt"/>
              <a:buAutoNum type="alphaLcPeriod"/>
              <a:defRPr/>
            </a:pPr>
            <a:r>
              <a:rPr lang="en-US" dirty="0" smtClean="0"/>
              <a:t>Advanced calculus [Presented to grades 6–12 teachers only]      </a:t>
            </a:r>
          </a:p>
          <a:p>
            <a:pPr marL="672939" lvl="1" indent="-224312" defTabSz="897252">
              <a:buFont typeface="+mj-lt"/>
              <a:buAutoNum type="alphaLcPeriod"/>
              <a:defRPr/>
            </a:pPr>
            <a:r>
              <a:rPr lang="en-US" dirty="0" smtClean="0"/>
              <a:t>Real analysis [Presented to grades 6–12 teachers only]      </a:t>
            </a:r>
          </a:p>
          <a:p>
            <a:pPr marL="672939" lvl="1" indent="-224312" defTabSz="897252">
              <a:buFont typeface="+mj-lt"/>
              <a:buAutoNum type="alphaLcPeriod"/>
              <a:defRPr/>
            </a:pPr>
            <a:r>
              <a:rPr lang="en-US" dirty="0" smtClean="0"/>
              <a:t>Differential equations [Presented to grades 6–12 teachers only]      </a:t>
            </a:r>
          </a:p>
          <a:p>
            <a:pPr marL="672939" lvl="1" indent="-224312" defTabSz="897252">
              <a:buFont typeface="+mj-lt"/>
              <a:buAutoNum type="alphaLcPeriod"/>
              <a:defRPr/>
            </a:pPr>
            <a:r>
              <a:rPr lang="en-US" dirty="0" smtClean="0"/>
              <a:t>Analytic/Coordinate Geometry (for example: transformations or isometries, conic sections) [Presented to grades 6–12 teachers only]      </a:t>
            </a:r>
          </a:p>
          <a:p>
            <a:pPr marL="672939" lvl="1" indent="-224312" defTabSz="897252">
              <a:buFont typeface="+mj-lt"/>
              <a:buAutoNum type="alphaLcPeriod"/>
              <a:defRPr/>
            </a:pPr>
            <a:r>
              <a:rPr lang="en-US" dirty="0" smtClean="0"/>
              <a:t>Axiomatic Geometry (Euclidean or non-Euclidean) [Presented to grades 6–12 teachers only]      </a:t>
            </a:r>
          </a:p>
          <a:p>
            <a:pPr marL="672939" lvl="1" indent="-224312" defTabSz="897252">
              <a:buFont typeface="+mj-lt"/>
              <a:buAutoNum type="alphaLcPeriod"/>
              <a:defRPr/>
            </a:pPr>
            <a:r>
              <a:rPr lang="en-US" strike="sngStrike" dirty="0" smtClean="0"/>
              <a:t>College geometry [Presented to grades K–5 teachers only]      </a:t>
            </a:r>
          </a:p>
          <a:p>
            <a:pPr marL="672939" lvl="1" indent="-224312" defTabSz="897252">
              <a:buFont typeface="+mj-lt"/>
              <a:buAutoNum type="alphaLcPeriod"/>
              <a:defRPr/>
            </a:pPr>
            <a:r>
              <a:rPr lang="en-US" dirty="0" smtClean="0"/>
              <a:t>Probability      </a:t>
            </a:r>
          </a:p>
          <a:p>
            <a:pPr marL="672939" lvl="1" indent="-224312" defTabSz="897252">
              <a:buFont typeface="+mj-lt"/>
              <a:buAutoNum type="alphaLcPeriod"/>
              <a:defRPr/>
            </a:pPr>
            <a:r>
              <a:rPr lang="en-US" dirty="0" smtClean="0"/>
              <a:t>Statistics      </a:t>
            </a:r>
          </a:p>
          <a:p>
            <a:pPr marL="672939" lvl="1" indent="-224312" defTabSz="897252">
              <a:buFont typeface="+mj-lt"/>
              <a:buAutoNum type="alphaLcPeriod"/>
              <a:defRPr/>
            </a:pPr>
            <a:r>
              <a:rPr lang="en-US" dirty="0" smtClean="0"/>
              <a:t>Number theory (for example: divisibility theorems, properties of prime numbers) [Presented to grades 6–12 teachers only]      </a:t>
            </a:r>
          </a:p>
          <a:p>
            <a:pPr marL="672939" lvl="1" indent="-224312" defTabSz="897252">
              <a:buFont typeface="+mj-lt"/>
              <a:buAutoNum type="alphaLcPeriod"/>
              <a:defRPr/>
            </a:pPr>
            <a:r>
              <a:rPr lang="en-US" dirty="0" smtClean="0"/>
              <a:t>Discrete mathematics (for example: combinatorics, graph theory, game theory)      </a:t>
            </a:r>
          </a:p>
          <a:p>
            <a:pPr marL="672939" lvl="1" indent="-224312" defTabSz="897252">
              <a:buFont typeface="+mj-lt"/>
              <a:buAutoNum type="alphaLcPeriod"/>
              <a:defRPr/>
            </a:pPr>
            <a:r>
              <a:rPr lang="en-US" dirty="0" smtClean="0"/>
              <a:t>Other upper division mathematics      </a:t>
            </a:r>
            <a:endParaRPr lang="en-US" strike="sngStrike" dirty="0" smtClean="0"/>
          </a:p>
          <a:p>
            <a:r>
              <a:rPr lang="en-US" dirty="0" smtClean="0"/>
              <a:t> </a:t>
            </a:r>
          </a:p>
          <a:p>
            <a:r>
              <a:rPr lang="en-US" dirty="0" smtClean="0"/>
              <a:t>The numbers in parentheses are standard errors.</a:t>
            </a:r>
          </a:p>
          <a:p>
            <a:r>
              <a:rPr lang="en-US" dirty="0" smtClean="0"/>
              <a:t> </a:t>
            </a:r>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Table 2.21 provides analogous data for high school mathematics teachers, in this case based on a total of seven courses, including number theory and discrete mathematics and omitting mathematics coursework specifically aimed at teachers.  Approximately three-quarters of high school teachers meet or come close to having taken courses in all seven areas, completing at least five.”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National Council of Teachers of Mathematics. (2012). NCTM CAEP mathematics content for secondary. Reston, VA: NCTM.</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seven course areas include:</a:t>
            </a:r>
            <a:r>
              <a:rPr lang="en-US" baseline="0" dirty="0" smtClean="0"/>
              <a:t> algebra, calculus, discrete mathematics, geometry, number theory, probability, and statistics.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2.24,</a:t>
            </a:r>
            <a:r>
              <a:rPr lang="en-US" baseline="0" dirty="0" smtClean="0"/>
              <a:t> p. 24 in Technical Report</a:t>
            </a:r>
          </a:p>
          <a:p>
            <a:endParaRPr lang="en-US" baseline="0" dirty="0" smtClean="0"/>
          </a:p>
          <a:p>
            <a:r>
              <a:rPr lang="en-US" b="1" dirty="0"/>
              <a:t>This slide shows data from an individual item. </a:t>
            </a:r>
            <a:endParaRPr lang="en-US" dirty="0"/>
          </a:p>
          <a:p>
            <a:r>
              <a:rPr lang="en-US" dirty="0"/>
              <a:t> </a:t>
            </a:r>
          </a:p>
          <a:p>
            <a:r>
              <a:rPr lang="en-US" dirty="0"/>
              <a:t>Mathematics Teacher Questionnaire</a:t>
            </a:r>
          </a:p>
          <a:p>
            <a:pPr lvl="0"/>
            <a:r>
              <a:rPr lang="en-US" dirty="0"/>
              <a:t>Q16. Which of the following best describes your teacher certification program?</a:t>
            </a:r>
          </a:p>
          <a:p>
            <a:pPr marL="616860" lvl="1" indent="-168235">
              <a:buFont typeface="Courier New" panose="02070309020205020404" pitchFamily="49" charset="0"/>
              <a:buChar char="o"/>
            </a:pPr>
            <a:r>
              <a:rPr lang="en-US" dirty="0"/>
              <a:t>An undergraduate program leading to a bachelor’s degree and a teaching credential  </a:t>
            </a:r>
          </a:p>
          <a:p>
            <a:pPr marL="616860" lvl="1" indent="-168235">
              <a:buFont typeface="Courier New" panose="02070309020205020404" pitchFamily="49" charset="0"/>
              <a:buChar char="o"/>
            </a:pPr>
            <a:r>
              <a:rPr lang="en-US" dirty="0"/>
              <a:t>A post-baccalaureate credentialing program (no master’s degree awarded) </a:t>
            </a:r>
          </a:p>
          <a:p>
            <a:pPr marL="616860" lvl="1" indent="-168235">
              <a:buFont typeface="Courier New" panose="02070309020205020404" pitchFamily="49" charset="0"/>
              <a:buChar char="o"/>
            </a:pPr>
            <a:r>
              <a:rPr lang="en-US" dirty="0"/>
              <a:t>A master’s program that also awarded a teaching credential</a:t>
            </a:r>
          </a:p>
          <a:p>
            <a:pPr marL="616860" lvl="1" indent="-168235">
              <a:buFont typeface="Courier New" panose="02070309020205020404" pitchFamily="49" charset="0"/>
              <a:buChar char="o"/>
            </a:pPr>
            <a:r>
              <a:rPr lang="en-US" dirty="0" smtClean="0"/>
              <a:t>I have not completed a program to earn a teaching credential.</a:t>
            </a:r>
            <a:endParaRPr lang="en-US" dirty="0"/>
          </a:p>
          <a:p>
            <a:r>
              <a:rPr lang="en-US" dirty="0"/>
              <a:t> </a:t>
            </a:r>
          </a:p>
          <a:p>
            <a:r>
              <a:rPr lang="en-US" dirty="0"/>
              <a:t>The numbers in parentheses are standard errors.</a:t>
            </a:r>
          </a:p>
          <a:p>
            <a:r>
              <a:rPr lang="en-US" dirty="0"/>
              <a:t> </a:t>
            </a:r>
          </a:p>
          <a:p>
            <a:r>
              <a:rPr lang="en-US" b="1" dirty="0"/>
              <a:t>Findings Highlighted in Technical Report</a:t>
            </a:r>
            <a:endParaRPr lang="en-US" dirty="0"/>
          </a:p>
          <a:p>
            <a:pPr marL="0" marR="0" indent="0" algn="l" defTabSz="897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Teachers were also asked about their path to certification.  As can be seen in Table 2.24, elementary science teachers are more likely than those at the high school level to have had an undergraduate program leading to a bachelor’s degree and a teaching credential, and high school science teachers are more likely than their elementary school counterparts to have completed a post-baccalaureate credentialing program that did not include a master’s degree.  Similar patterns are seen among mathematics teachers’ paths to certification across grade ranges, though the differences are not as striking.  Seven percent of high school mathematics teachers and the same proportion of high school science teachers have not earned a teaching credential.  Thirty-eight percent of high school computer science teachers have earned a teaching credential through an undergraduate program leading to a bachelor’s degree, and 24 percent through a post-baccalaureate credentialing program that did not include a master’s degree.  Sixteen percent of computer science teachers have not earned a teaching credential.”</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a:t>
            </a:r>
            <a:r>
              <a:rPr lang="en-US" baseline="0" dirty="0" smtClean="0"/>
              <a:t> of table 2.27, p. 26 in Technical Report</a:t>
            </a:r>
          </a:p>
          <a:p>
            <a:endParaRPr lang="en-US" baseline="0" dirty="0" smtClean="0"/>
          </a:p>
          <a:p>
            <a:r>
              <a:rPr lang="en-US" b="1" dirty="0" smtClean="0"/>
              <a:t>This slide shows data from an individual item. </a:t>
            </a:r>
            <a:endParaRPr lang="en-US" dirty="0" smtClean="0"/>
          </a:p>
          <a:p>
            <a:r>
              <a:rPr lang="en-US" dirty="0" smtClean="0"/>
              <a:t> </a:t>
            </a:r>
          </a:p>
          <a:p>
            <a:r>
              <a:rPr lang="en-US" dirty="0" smtClean="0"/>
              <a:t>Mathematics Teacher Questionnaire</a:t>
            </a:r>
          </a:p>
          <a:p>
            <a:pPr lvl="0"/>
            <a:r>
              <a:rPr lang="en-US" dirty="0" smtClean="0"/>
              <a:t>Q17. After</a:t>
            </a:r>
            <a:r>
              <a:rPr lang="en-US" baseline="0" dirty="0" smtClean="0"/>
              <a:t> completing your undergraduate degree and prior to becoming a teacher, did you have a full-time job in a mathematics-related field (for example: accounting, engineering, computer programming)?</a:t>
            </a:r>
          </a:p>
          <a:p>
            <a:pPr marL="628650" lvl="1" indent="-171450">
              <a:buFont typeface="Courier New" panose="02070309020205020404" pitchFamily="49" charset="0"/>
              <a:buChar char="o"/>
            </a:pPr>
            <a:r>
              <a:rPr lang="en-US" baseline="0" dirty="0" smtClean="0"/>
              <a:t>Yes</a:t>
            </a:r>
          </a:p>
          <a:p>
            <a:pPr marL="628650" lvl="1" indent="-171450">
              <a:buFont typeface="Courier New" panose="02070309020205020404" pitchFamily="49" charset="0"/>
              <a:buChar char="o"/>
            </a:pPr>
            <a:r>
              <a:rPr lang="en-US" baseline="0" dirty="0" smtClean="0"/>
              <a:t>No</a:t>
            </a:r>
          </a:p>
          <a:p>
            <a:pPr lvl="0"/>
            <a:r>
              <a:rPr lang="en-US" dirty="0" smtClean="0"/>
              <a:t> </a:t>
            </a:r>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pPr marL="0" marR="0" indent="0" algn="l" defTabSz="897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Recognizing that teaching is not always an individual’s first career, the survey also included an item asking whether teachers had a full-time job in their designated field after completing their undergraduate degree and prior to teaching.  Science teachers were asked whether they had full-time job experience in a science- or engineering-related field.  Mathematics and computer science teachers were asked about experience in a mathematics-related field (e.g., accounting, engineering, computer programming) and computer programming or computer/‌software engineering, respectively.  As can be seen in Table 2.27, the likelihood of science and mathematics teachers having prior career experience in their field substantially increases with increasing grade range.  In addition, high school science and computer science teachers are more likely than their mathematics colleagues to have prior job experience in their respective fields (about one-third vs. one-fifth). “</a:t>
            </a:r>
          </a:p>
        </p:txBody>
      </p:sp>
      <p:sp>
        <p:nvSpPr>
          <p:cNvPr id="4" name="Slide Number Placeholder 3"/>
          <p:cNvSpPr>
            <a:spLocks noGrp="1"/>
          </p:cNvSpPr>
          <p:nvPr>
            <p:ph type="sldNum" sz="quarter" idx="10"/>
          </p:nvPr>
        </p:nvSpPr>
        <p:spPr/>
        <p:txBody>
          <a:bodyPr/>
          <a:lstStyle/>
          <a:p>
            <a:fld id="{90E28B4C-C885-4CBA-9396-894D6208880F}" type="slidenum">
              <a:rPr lang="en-US" smtClean="0"/>
              <a:t>30</a:t>
            </a:fld>
            <a:endParaRPr lang="en-US"/>
          </a:p>
        </p:txBody>
      </p:sp>
    </p:spTree>
    <p:extLst>
      <p:ext uri="{BB962C8B-B14F-4D97-AF65-F5344CB8AC3E}">
        <p14:creationId xmlns:p14="http://schemas.microsoft.com/office/powerpoint/2010/main" val="351648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443776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2.30, p. 28 in Technical Report</a:t>
            </a:r>
          </a:p>
          <a:p>
            <a:endParaRPr lang="en-US" dirty="0" smtClean="0"/>
          </a:p>
          <a:p>
            <a:r>
              <a:rPr lang="en-US" b="1" dirty="0"/>
              <a:t>This slide shows data from an individual item. </a:t>
            </a:r>
            <a:endParaRPr lang="en-US" dirty="0"/>
          </a:p>
          <a:p>
            <a:r>
              <a:rPr lang="en-US" dirty="0"/>
              <a:t> </a:t>
            </a:r>
          </a:p>
          <a:p>
            <a:r>
              <a:rPr lang="en-US" dirty="0"/>
              <a:t>Mathematics Teacher Questionnaire</a:t>
            </a:r>
          </a:p>
          <a:p>
            <a:pPr lvl="0"/>
            <a:r>
              <a:rPr lang="en-US" dirty="0" smtClean="0"/>
              <a:t>Q26. </a:t>
            </a:r>
            <a:r>
              <a:rPr lang="en-US" dirty="0"/>
              <a:t>Please provide your opinion about each of the following statements. (Response Options: [1] Strongly Disagree, [2] Disagree, [3] No Opinion, [4] Agree, [5] Strongly Agree)</a:t>
            </a:r>
          </a:p>
          <a:p>
            <a:pPr marL="672939" lvl="1" indent="-224312">
              <a:buFont typeface="+mj-lt"/>
              <a:buAutoNum type="alphaLcPeriod"/>
            </a:pPr>
            <a:r>
              <a:rPr lang="en-US" dirty="0"/>
              <a:t>Students learn mathematics best in classes with students of similar abilities.</a:t>
            </a:r>
          </a:p>
          <a:p>
            <a:pPr marL="672939" lvl="1" indent="-224312">
              <a:buFont typeface="+mj-lt"/>
              <a:buAutoNum type="alphaLcPeriod"/>
            </a:pPr>
            <a:r>
              <a:rPr lang="en-US" dirty="0"/>
              <a:t>Inadequacies in students’ mathematics background can be overcome by effective teaching.</a:t>
            </a:r>
          </a:p>
          <a:p>
            <a:pPr marL="672939" lvl="1" indent="-224312">
              <a:buFont typeface="+mj-lt"/>
              <a:buAutoNum type="alphaLcPeriod"/>
            </a:pPr>
            <a:r>
              <a:rPr lang="en-US" dirty="0"/>
              <a:t>It is better for mathematics instruction to focus on ideas in depth, even if that means covering fewer topics.  </a:t>
            </a:r>
          </a:p>
          <a:p>
            <a:pPr marL="672939" lvl="1" indent="-224312">
              <a:buFont typeface="+mj-lt"/>
              <a:buAutoNum type="alphaLcPeriod"/>
            </a:pPr>
            <a:r>
              <a:rPr lang="en-US" dirty="0"/>
              <a:t>Students should be provided with the purpose for a lesson as it begins.</a:t>
            </a:r>
          </a:p>
          <a:p>
            <a:pPr marL="672939" lvl="1" indent="-224312">
              <a:buFont typeface="+mj-lt"/>
              <a:buAutoNum type="alphaLcPeriod"/>
            </a:pPr>
            <a:r>
              <a:rPr lang="en-US" dirty="0"/>
              <a:t>At the beginning of instruction on a mathematical idea, students should be provided with definitions for new vocabulary that will be used.</a:t>
            </a:r>
          </a:p>
          <a:p>
            <a:pPr marL="672939" lvl="1" indent="-224312">
              <a:buFont typeface="+mj-lt"/>
              <a:buAutoNum type="alphaLcPeriod"/>
            </a:pPr>
            <a:r>
              <a:rPr lang="en-US" dirty="0"/>
              <a:t>Teachers should explain an idea to students before having them investigate the idea.</a:t>
            </a:r>
          </a:p>
          <a:p>
            <a:pPr marL="672939" lvl="1" indent="-224312">
              <a:buFont typeface="+mj-lt"/>
              <a:buAutoNum type="alphaLcPeriod"/>
            </a:pPr>
            <a:r>
              <a:rPr lang="en-US" dirty="0"/>
              <a:t>Most class periods should include some review of previously covered ideas and skills.</a:t>
            </a:r>
          </a:p>
          <a:p>
            <a:pPr marL="672939" lvl="1" indent="-224312">
              <a:buFont typeface="+mj-lt"/>
              <a:buAutoNum type="alphaLcPeriod"/>
            </a:pPr>
            <a:r>
              <a:rPr lang="en-US" dirty="0"/>
              <a:t>Most class periods should provide opportunities for students to share their thinking and reasoning.</a:t>
            </a:r>
          </a:p>
          <a:p>
            <a:pPr marL="672939" lvl="1" indent="-224312">
              <a:buFont typeface="+mj-lt"/>
              <a:buAutoNum type="alphaLcPeriod"/>
            </a:pPr>
            <a:r>
              <a:rPr lang="en-US" dirty="0"/>
              <a:t>Hands-on activities/manipulatives should be used primarily to reinforce a mathematical idea that the students have already learned.</a:t>
            </a:r>
          </a:p>
          <a:p>
            <a:pPr marL="672939" lvl="1" indent="-224312">
              <a:buFont typeface="+mj-lt"/>
              <a:buAutoNum type="alphaLcPeriod"/>
            </a:pPr>
            <a:r>
              <a:rPr lang="en-US" dirty="0"/>
              <a:t>Students should be assigned homework most days. </a:t>
            </a:r>
          </a:p>
          <a:p>
            <a:pPr marL="672939" lvl="1" indent="-224312">
              <a:buFont typeface="+mj-lt"/>
              <a:buAutoNum type="alphaLcPeriod"/>
            </a:pPr>
            <a:r>
              <a:rPr lang="en-US" dirty="0"/>
              <a:t>Most class periods should conclude with a summary of the key ideas addressed.</a:t>
            </a:r>
          </a:p>
          <a:p>
            <a:endParaRPr lang="en-US" dirty="0">
              <a:sym typeface="Wingdings 2"/>
            </a:endParaRPr>
          </a:p>
          <a:p>
            <a:r>
              <a:rPr lang="en-US" dirty="0"/>
              <a:t>The numbers in parentheses are standard errors.</a:t>
            </a:r>
          </a:p>
          <a:p>
            <a:r>
              <a:rPr lang="en-US" dirty="0"/>
              <a:t> </a:t>
            </a:r>
          </a:p>
          <a:p>
            <a:r>
              <a:rPr lang="en-US" b="1" dirty="0"/>
              <a:t>Findings Highlighted in Technical Report</a:t>
            </a:r>
            <a:endParaRPr lang="en-US" dirty="0"/>
          </a:p>
          <a:p>
            <a:r>
              <a:rPr lang="en-US" dirty="0" smtClean="0"/>
              <a:t>“</a:t>
            </a:r>
            <a:r>
              <a:rPr lang="en-US" sz="1200" kern="1200" dirty="0" smtClean="0">
                <a:solidFill>
                  <a:schemeClr val="tx1"/>
                </a:solidFill>
                <a:effectLst/>
                <a:latin typeface="+mn-lt"/>
                <a:ea typeface="+mn-ea"/>
                <a:cs typeface="+mn-cs"/>
              </a:rPr>
              <a:t>As can be seen in Table 2.30, mathematics teachers share many of the reform-oriented beliefs of science teachers, with at least 85 percent of teachers in each grade range agreeing that (1) teachers should ask students to justify their mathematical thinking, (2) students should learn mathematics by doing mathematics, (3) most class periods should provide students opportunities to share their thinking and reasoning, and (4) students learn best when instruction is connected to their everyday lives.  At the same time, 49 percent of elementary mathematics teachers, increasing to 66 percent in the middle grades and 70 percent at the high school level, believe that students learn mathematics best in classes with students of similar abilities.</a:t>
            </a:r>
          </a:p>
          <a:p>
            <a:r>
              <a:rPr lang="en-US" sz="1200" kern="1200" dirty="0" smtClean="0">
                <a:solidFill>
                  <a:schemeClr val="tx1"/>
                </a:solidFill>
                <a:effectLst/>
                <a:latin typeface="+mn-lt"/>
                <a:ea typeface="+mn-ea"/>
                <a:cs typeface="+mn-cs"/>
              </a:rPr>
              <a:t>As is the case in science, most mathematics teachers agree with the notion of covering fewer ideas in greater depth, but sizeable proportions do not agree with other recommendations for improving mathematics teaching and learning.  For example, 43–53 percent of mathematics teachers, depending on grade range, believe that hands-on activities/‌manipulatives should be used primarily to reinforce ideas the students have already learned, despite recommendations that these be used to help students develop their initial understanding of key concepts.  And even larger proportions of mathematics teachers, from 78 percent at the high school level to 82 percent at the elementary level, believe that students should be given definitions of new vocabulary at the beginning of instruction on a mathematical idea.”</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p>
          <a:p>
            <a:endParaRPr lang="en-US" u="none" dirty="0" smtClean="0"/>
          </a:p>
          <a:p>
            <a:pPr defTabSz="897301">
              <a:defRPr/>
            </a:pPr>
            <a:r>
              <a:rPr lang="en-US" dirty="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a:t>
            </a:r>
            <a:r>
              <a:rPr lang="en-US" dirty="0" smtClean="0"/>
              <a:t>strongly </a:t>
            </a:r>
            <a:r>
              <a:rPr lang="en-US" dirty="0"/>
              <a:t>agree</a:t>
            </a:r>
            <a:r>
              <a:rPr lang="en-US" dirty="0" smtClean="0"/>
              <a:t>.”</a:t>
            </a:r>
          </a:p>
          <a:p>
            <a:endParaRPr lang="en-US" u="none" dirty="0" smtClean="0"/>
          </a:p>
          <a:p>
            <a:pPr defTabSz="897301">
              <a:defRPr/>
            </a:pPr>
            <a:r>
              <a:rPr lang="en-US" dirty="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endParaRPr lang="en-US" u="none" dirty="0" smtClean="0"/>
          </a:p>
          <a:p>
            <a:endParaRPr lang="en-US" u="none" dirty="0" smtClean="0"/>
          </a:p>
          <a:p>
            <a:pPr defTabSz="897301">
              <a:defRPr/>
            </a:pPr>
            <a:r>
              <a:rPr lang="en-US" dirty="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p>
          <a:p>
            <a:endParaRPr lang="en-US" u="none" dirty="0" smtClean="0"/>
          </a:p>
          <a:p>
            <a:pPr defTabSz="897301">
              <a:defRPr/>
            </a:pPr>
            <a:r>
              <a:rPr lang="en-US" dirty="0"/>
              <a:t>Note: Each grade-level chart is sorted independently; consequently items may appear in different orders.</a:t>
            </a:r>
          </a:p>
          <a:p>
            <a:endParaRPr lang="en-US" u="none"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p>
          <a:p>
            <a:endParaRPr lang="en-US" u="none" dirty="0" smtClean="0"/>
          </a:p>
          <a:p>
            <a:pPr defTabSz="897301">
              <a:defRPr/>
            </a:pPr>
            <a:r>
              <a:rPr lang="en-US" dirty="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r>
              <a:rPr lang="en-US" dirty="0" smtClean="0"/>
              <a:t>.”</a:t>
            </a:r>
          </a:p>
          <a:p>
            <a:endParaRPr lang="en-US" u="none" dirty="0" smtClean="0"/>
          </a:p>
          <a:p>
            <a:pPr defTabSz="897301">
              <a:defRPr/>
            </a:pPr>
            <a:r>
              <a:rPr lang="en-US" dirty="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2.31, p. 29 in Technical Report</a:t>
            </a:r>
          </a:p>
          <a:p>
            <a:endParaRPr lang="en-US" dirty="0" smtClean="0"/>
          </a:p>
          <a:p>
            <a:r>
              <a:rPr lang="en-US" b="1" dirty="0" smtClean="0"/>
              <a:t>This slide shows data from composites: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dirty="0" smtClean="0"/>
          </a:p>
          <a:p>
            <a:endParaRPr lang="en-US" dirty="0" smtClean="0"/>
          </a:p>
          <a:p>
            <a:r>
              <a:rPr lang="en-US" b="1" i="1" dirty="0" smtClean="0"/>
              <a:t>Traditional Teaching Beliefs Composite Items</a:t>
            </a:r>
          </a:p>
          <a:p>
            <a:pPr marL="457200" lvl="1" indent="0">
              <a:buFont typeface="+mj-lt"/>
              <a:buNone/>
            </a:pPr>
            <a:r>
              <a:rPr lang="en-US" sz="1200" kern="1200" dirty="0" smtClean="0">
                <a:solidFill>
                  <a:schemeClr val="tx1"/>
                </a:solidFill>
                <a:effectLst/>
                <a:latin typeface="+mn-lt"/>
                <a:ea typeface="+mn-ea"/>
                <a:cs typeface="+mn-cs"/>
              </a:rPr>
              <a:t>Q26a.   Students learn mathematics best in classes with students of similar abilities.</a:t>
            </a:r>
          </a:p>
          <a:p>
            <a:pPr marL="457200" lvl="1" indent="0">
              <a:buFont typeface="+mj-lt"/>
              <a:buNone/>
            </a:pPr>
            <a:r>
              <a:rPr lang="en-US" sz="1200" kern="1200" dirty="0" smtClean="0">
                <a:solidFill>
                  <a:schemeClr val="tx1"/>
                </a:solidFill>
                <a:effectLst/>
                <a:latin typeface="+mn-lt"/>
                <a:ea typeface="+mn-ea"/>
                <a:cs typeface="+mn-cs"/>
              </a:rPr>
              <a:t>Q26c.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the beginning of instruction on a mathematical idea, students should be provided with definitions for new mathematics vocabulary that will be used.</a:t>
            </a:r>
          </a:p>
          <a:p>
            <a:pPr marL="457200" lvl="1" indent="0">
              <a:buFont typeface="+mj-lt"/>
              <a:buNone/>
            </a:pPr>
            <a:r>
              <a:rPr lang="en-US" sz="1200" kern="1200" dirty="0" smtClean="0">
                <a:solidFill>
                  <a:schemeClr val="tx1"/>
                </a:solidFill>
                <a:effectLst/>
                <a:latin typeface="+mn-lt"/>
                <a:ea typeface="+mn-ea"/>
                <a:cs typeface="+mn-cs"/>
              </a:rPr>
              <a:t>Q26d.   Teachers should explain an idea to students before having them investigate the idea.</a:t>
            </a:r>
          </a:p>
          <a:p>
            <a:pPr marL="457200" lvl="1" indent="0">
              <a:buFont typeface="+mj-lt"/>
              <a:buNone/>
            </a:pPr>
            <a:r>
              <a:rPr lang="en-US" sz="1200" kern="1200" dirty="0" smtClean="0">
                <a:solidFill>
                  <a:schemeClr val="tx1"/>
                </a:solidFill>
                <a:effectLst/>
                <a:latin typeface="+mn-lt"/>
                <a:ea typeface="+mn-ea"/>
                <a:cs typeface="+mn-cs"/>
              </a:rPr>
              <a:t>Q26f.   Hands-on activities/manipulatives should be used primarily to reinforce a mathematical idea that the students have already learned.</a:t>
            </a:r>
          </a:p>
          <a:p>
            <a:endParaRPr lang="en-US" dirty="0" smtClean="0">
              <a:sym typeface="Wingdings 2"/>
            </a:endParaRPr>
          </a:p>
          <a:p>
            <a:r>
              <a:rPr lang="en-US" b="1" i="1" dirty="0" smtClean="0">
                <a:sym typeface="Wingdings 2"/>
              </a:rPr>
              <a:t>Reform-Oriented</a:t>
            </a:r>
            <a:r>
              <a:rPr lang="en-US" b="1" i="1" baseline="0" dirty="0" smtClean="0">
                <a:sym typeface="Wingdings 2"/>
              </a:rPr>
              <a:t> Teaching Beliefs Composite Items</a:t>
            </a:r>
            <a:endParaRPr lang="en-US" b="1" i="1" dirty="0" smtClean="0">
              <a:sym typeface="Wingdings 2"/>
            </a:endParaRPr>
          </a:p>
          <a:p>
            <a:pPr lvl="1"/>
            <a:r>
              <a:rPr lang="en-US" sz="1200" kern="1200" dirty="0" smtClean="0">
                <a:solidFill>
                  <a:schemeClr val="tx1"/>
                </a:solidFill>
                <a:effectLst/>
                <a:latin typeface="+mn-lt"/>
                <a:ea typeface="+mn-ea"/>
                <a:cs typeface="+mn-cs"/>
              </a:rPr>
              <a:t>Q26e.   Most class periods should provide opportunities for students to share their thinking and reasoning.</a:t>
            </a:r>
          </a:p>
          <a:p>
            <a:pPr lvl="1"/>
            <a:r>
              <a:rPr lang="en-US" sz="1200" kern="1200" dirty="0" smtClean="0">
                <a:solidFill>
                  <a:schemeClr val="tx1"/>
                </a:solidFill>
                <a:effectLst/>
                <a:latin typeface="+mn-lt"/>
                <a:ea typeface="+mn-ea"/>
                <a:cs typeface="+mn-cs"/>
              </a:rPr>
              <a:t>Q26g.   Teachers should ask students to justify their mathematical thinking.</a:t>
            </a:r>
          </a:p>
          <a:p>
            <a:pPr lvl="1"/>
            <a:r>
              <a:rPr lang="en-US" sz="1200" kern="1200" dirty="0" smtClean="0">
                <a:solidFill>
                  <a:schemeClr val="tx1"/>
                </a:solidFill>
                <a:effectLst/>
                <a:latin typeface="+mn-lt"/>
                <a:ea typeface="+mn-ea"/>
                <a:cs typeface="+mn-cs"/>
              </a:rPr>
              <a:t>Q26h.   Students learn best when instruction is connected to their everyday lives.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Q26i.   Most class periods should provide opportunities for students to apply mathematical ideas to real-world contexts.</a:t>
            </a:r>
          </a:p>
          <a:p>
            <a:pPr lvl="1"/>
            <a:r>
              <a:rPr lang="en-US" sz="1200" kern="1200" dirty="0" smtClean="0">
                <a:solidFill>
                  <a:schemeClr val="tx1"/>
                </a:solidFill>
                <a:effectLst/>
                <a:latin typeface="+mn-lt"/>
                <a:ea typeface="+mn-ea"/>
                <a:cs typeface="+mn-cs"/>
              </a:rPr>
              <a:t>Q26j.   Students should learn mathematics by doing mathematics (for example: considering how to approach a problem, explaining and justifying solutions, creating and using mathematical models).</a:t>
            </a:r>
          </a:p>
          <a:p>
            <a:endParaRPr lang="en-US" dirty="0" smtClean="0">
              <a:sym typeface="Wingdings 2"/>
            </a:endParaRPr>
          </a:p>
          <a:p>
            <a:r>
              <a:rPr lang="en-US" dirty="0" smtClean="0">
                <a:sym typeface="Wingdings 2"/>
              </a:rPr>
              <a:t>Math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Q26. Please provide your opinion about each of the following statements. (Response Options: [1] Strongly Disagree, [2] Disagree, [3] No Opinion, [4] Agree, [5] Strongly Agree)</a:t>
            </a:r>
            <a:endParaRPr lang="en-US" dirty="0" smtClean="0">
              <a:sym typeface="Wingdings 2"/>
            </a:endParaRPr>
          </a:p>
          <a:p>
            <a:pPr marL="685800" lvl="1" indent="-228600">
              <a:buFont typeface="+mj-lt"/>
              <a:buAutoNum type="alphaLcPeriod"/>
            </a:pPr>
            <a:r>
              <a:rPr lang="en-US" sz="1200" kern="1200" dirty="0" smtClean="0">
                <a:solidFill>
                  <a:schemeClr val="tx1"/>
                </a:solidFill>
                <a:effectLst/>
                <a:latin typeface="+mn-lt"/>
                <a:ea typeface="+mn-ea"/>
                <a:cs typeface="+mn-cs"/>
              </a:rPr>
              <a:t>Students learn mathematics best in classes with students of similar abilities.</a:t>
            </a:r>
          </a:p>
          <a:p>
            <a:pPr marL="685800" lvl="1" indent="-228600">
              <a:buFont typeface="+mj-lt"/>
              <a:buAutoNum type="alphaLcPeriod"/>
            </a:pPr>
            <a:r>
              <a:rPr lang="en-US" sz="1200" kern="1200" dirty="0" smtClean="0">
                <a:solidFill>
                  <a:schemeClr val="tx1"/>
                </a:solidFill>
                <a:effectLst/>
                <a:latin typeface="+mn-lt"/>
                <a:ea typeface="+mn-ea"/>
                <a:cs typeface="+mn-cs"/>
              </a:rPr>
              <a:t>It is better for mathematics instruction to focus on ideas in depth, even if that means covering fewer topics.  </a:t>
            </a:r>
          </a:p>
          <a:p>
            <a:pPr marL="685800" lvl="1" indent="-228600">
              <a:buFont typeface="+mj-lt"/>
              <a:buAutoNum type="alphaLcPeriod"/>
            </a:pPr>
            <a:r>
              <a:rPr lang="en-US" sz="1200" kern="1200" dirty="0" smtClean="0">
                <a:solidFill>
                  <a:schemeClr val="tx1"/>
                </a:solidFill>
                <a:effectLst/>
                <a:latin typeface="+mn-lt"/>
                <a:ea typeface="+mn-ea"/>
                <a:cs typeface="+mn-cs"/>
              </a:rPr>
              <a:t>At the beginning of instruction on a mathematical idea, students should be provided with definitions for new mathematics vocabulary that will be used.</a:t>
            </a:r>
          </a:p>
          <a:p>
            <a:pPr marL="685800" lvl="1" indent="-228600">
              <a:buFont typeface="+mj-lt"/>
              <a:buAutoNum type="alphaLcPeriod"/>
            </a:pPr>
            <a:r>
              <a:rPr lang="en-US" sz="1200" kern="1200" dirty="0" smtClean="0">
                <a:solidFill>
                  <a:schemeClr val="tx1"/>
                </a:solidFill>
                <a:effectLst/>
                <a:latin typeface="+mn-lt"/>
                <a:ea typeface="+mn-ea"/>
                <a:cs typeface="+mn-cs"/>
              </a:rPr>
              <a:t>Teachers should explain an idea to students before having them investigate the idea.</a:t>
            </a:r>
          </a:p>
          <a:p>
            <a:pPr marL="685800" lvl="1" indent="-228600">
              <a:buFont typeface="+mj-lt"/>
              <a:buAutoNum type="alphaLcPeriod"/>
            </a:pPr>
            <a:r>
              <a:rPr lang="en-US" sz="1200" kern="1200" dirty="0" smtClean="0">
                <a:solidFill>
                  <a:schemeClr val="tx1"/>
                </a:solidFill>
                <a:effectLst/>
                <a:latin typeface="+mn-lt"/>
                <a:ea typeface="+mn-ea"/>
                <a:cs typeface="+mn-cs"/>
              </a:rPr>
              <a:t>Most class periods should provide opportunities for students to share their thinking and reasoning.</a:t>
            </a:r>
          </a:p>
          <a:p>
            <a:pPr marL="685800" lvl="1" indent="-228600">
              <a:buFont typeface="+mj-lt"/>
              <a:buAutoNum type="alphaLcPeriod"/>
            </a:pPr>
            <a:r>
              <a:rPr lang="en-US" sz="1200" kern="1200" dirty="0" smtClean="0">
                <a:solidFill>
                  <a:schemeClr val="tx1"/>
                </a:solidFill>
                <a:effectLst/>
                <a:latin typeface="+mn-lt"/>
                <a:ea typeface="+mn-ea"/>
                <a:cs typeface="+mn-cs"/>
              </a:rPr>
              <a:t>Hands-on activities/manipulatives should be used primarily to reinforce a mathematical idea that the students have already learned.</a:t>
            </a:r>
          </a:p>
          <a:p>
            <a:pPr marL="685800" lvl="1" indent="-228600">
              <a:buFont typeface="+mj-lt"/>
              <a:buAutoNum type="alphaLcPeriod"/>
            </a:pPr>
            <a:r>
              <a:rPr lang="en-US" sz="1200" kern="1200" dirty="0" smtClean="0">
                <a:solidFill>
                  <a:schemeClr val="tx1"/>
                </a:solidFill>
                <a:effectLst/>
                <a:latin typeface="+mn-lt"/>
                <a:ea typeface="+mn-ea"/>
                <a:cs typeface="+mn-cs"/>
              </a:rPr>
              <a:t>Teachers should ask students to justify their mathematical thinking.</a:t>
            </a:r>
          </a:p>
          <a:p>
            <a:pPr marL="685800" lvl="1" indent="-228600">
              <a:buFont typeface="+mj-lt"/>
              <a:buAutoNum type="alphaLcPeriod"/>
            </a:pPr>
            <a:r>
              <a:rPr lang="en-US" sz="1200" kern="1200" dirty="0" smtClean="0">
                <a:solidFill>
                  <a:schemeClr val="tx1"/>
                </a:solidFill>
                <a:effectLst/>
                <a:latin typeface="+mn-lt"/>
                <a:ea typeface="+mn-ea"/>
                <a:cs typeface="+mn-cs"/>
              </a:rPr>
              <a:t>Students learn best when instruction is connected to their everyday lives.</a:t>
            </a:r>
          </a:p>
          <a:p>
            <a:pPr marL="685800" lvl="1" indent="-228600">
              <a:buFont typeface="+mj-lt"/>
              <a:buAutoNum type="alphaLcPeriod"/>
            </a:pPr>
            <a:r>
              <a:rPr lang="en-US" sz="1200" kern="1200" dirty="0" smtClean="0">
                <a:solidFill>
                  <a:schemeClr val="tx1"/>
                </a:solidFill>
                <a:effectLst/>
                <a:latin typeface="+mn-lt"/>
                <a:ea typeface="+mn-ea"/>
                <a:cs typeface="+mn-cs"/>
              </a:rPr>
              <a:t>Most class periods should provide opportunities for students to apply mathematical ideas to real-world contexts.</a:t>
            </a:r>
          </a:p>
          <a:p>
            <a:pPr marL="685800" lvl="1" indent="-228600">
              <a:buFont typeface="+mj-lt"/>
              <a:buAutoNum type="alphaLcPeriod"/>
            </a:pPr>
            <a:r>
              <a:rPr lang="en-US" sz="1200" kern="1200" dirty="0" smtClean="0">
                <a:solidFill>
                  <a:schemeClr val="tx1"/>
                </a:solidFill>
                <a:effectLst/>
                <a:latin typeface="+mn-lt"/>
                <a:ea typeface="+mn-ea"/>
                <a:cs typeface="+mn-cs"/>
              </a:rPr>
              <a:t>Students should learn mathematics by doing mathematics (for example: considering how to approach a problem, explaining and justifying solutions, creating and using mathematical models).</a:t>
            </a:r>
          </a:p>
          <a:p>
            <a:endParaRPr lang="en-US" dirty="0" smtClean="0">
              <a:sym typeface="Wingdings 2"/>
            </a:endParaRPr>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Similar to science teachers, mathematics teachers also have relatively strong reform-oriented beliefs (see Table 2.31).  Traditional beliefs are also fairly common among mathematics teachers at all grade levels.“</a:t>
            </a:r>
          </a:p>
        </p:txBody>
      </p:sp>
      <p:sp>
        <p:nvSpPr>
          <p:cNvPr id="4" name="Slide Number Placeholder 3"/>
          <p:cNvSpPr>
            <a:spLocks noGrp="1"/>
          </p:cNvSpPr>
          <p:nvPr>
            <p:ph type="sldNum" sz="quarter" idx="10"/>
          </p:nvPr>
        </p:nvSpPr>
        <p:spPr/>
        <p:txBody>
          <a:bodyPr/>
          <a:lstStyle/>
          <a:p>
            <a:fld id="{90E28B4C-C885-4CBA-9396-894D6208880F}" type="slidenum">
              <a:rPr lang="en-US" smtClean="0"/>
              <a:t>40</a:t>
            </a:fld>
            <a:endParaRPr lang="en-US"/>
          </a:p>
        </p:txBody>
      </p:sp>
    </p:spTree>
    <p:extLst>
      <p:ext uri="{BB962C8B-B14F-4D97-AF65-F5344CB8AC3E}">
        <p14:creationId xmlns:p14="http://schemas.microsoft.com/office/powerpoint/2010/main" val="3697383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2.35, p. 31 in Technical Report</a:t>
            </a:r>
          </a:p>
          <a:p>
            <a:endParaRPr lang="en-US" dirty="0" smtClean="0"/>
          </a:p>
          <a:p>
            <a:r>
              <a:rPr lang="en-US" b="1" dirty="0" smtClean="0"/>
              <a:t>This slide shows data from composites: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dirty="0" smtClean="0"/>
          </a:p>
          <a:p>
            <a:endParaRPr lang="en-US" dirty="0" smtClean="0"/>
          </a:p>
          <a:p>
            <a:r>
              <a:rPr lang="en-US" b="1" i="1" dirty="0" smtClean="0"/>
              <a:t>Traditional Teaching Beliefs Composite Items</a:t>
            </a:r>
          </a:p>
          <a:p>
            <a:pPr marL="457200" lvl="1" indent="0">
              <a:buFont typeface="+mj-lt"/>
              <a:buNone/>
            </a:pPr>
            <a:r>
              <a:rPr lang="en-US" sz="1200" kern="1200" dirty="0" smtClean="0">
                <a:solidFill>
                  <a:schemeClr val="tx1"/>
                </a:solidFill>
                <a:effectLst/>
                <a:latin typeface="+mn-lt"/>
                <a:ea typeface="+mn-ea"/>
                <a:cs typeface="+mn-cs"/>
              </a:rPr>
              <a:t>Q26a.   Students learn mathematics best in classes with students of similar abilities.</a:t>
            </a:r>
          </a:p>
          <a:p>
            <a:pPr marL="457200" lvl="1" indent="0">
              <a:buFont typeface="+mj-lt"/>
              <a:buNone/>
            </a:pPr>
            <a:r>
              <a:rPr lang="en-US" sz="1200" kern="1200" dirty="0" smtClean="0">
                <a:solidFill>
                  <a:schemeClr val="tx1"/>
                </a:solidFill>
                <a:effectLst/>
                <a:latin typeface="+mn-lt"/>
                <a:ea typeface="+mn-ea"/>
                <a:cs typeface="+mn-cs"/>
              </a:rPr>
              <a:t>Q26c.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the beginning of instruction on a mathematical idea, students should be provided with definitions for new mathematics vocabulary that will be used.</a:t>
            </a:r>
          </a:p>
          <a:p>
            <a:pPr marL="457200" lvl="1" indent="0">
              <a:buFont typeface="+mj-lt"/>
              <a:buNone/>
            </a:pPr>
            <a:r>
              <a:rPr lang="en-US" sz="1200" kern="1200" dirty="0" smtClean="0">
                <a:solidFill>
                  <a:schemeClr val="tx1"/>
                </a:solidFill>
                <a:effectLst/>
                <a:latin typeface="+mn-lt"/>
                <a:ea typeface="+mn-ea"/>
                <a:cs typeface="+mn-cs"/>
              </a:rPr>
              <a:t>Q26d.   Teachers should explain an idea to students before having them investigate the idea.</a:t>
            </a:r>
          </a:p>
          <a:p>
            <a:pPr marL="457200" lvl="1" indent="0">
              <a:buFont typeface="+mj-lt"/>
              <a:buNone/>
            </a:pPr>
            <a:r>
              <a:rPr lang="en-US" sz="1200" kern="1200" dirty="0" smtClean="0">
                <a:solidFill>
                  <a:schemeClr val="tx1"/>
                </a:solidFill>
                <a:effectLst/>
                <a:latin typeface="+mn-lt"/>
                <a:ea typeface="+mn-ea"/>
                <a:cs typeface="+mn-cs"/>
              </a:rPr>
              <a:t>Q26f.   Hands-on activities/manipulatives should be used primarily to reinforce a mathematical idea that the students have already learned.</a:t>
            </a:r>
          </a:p>
          <a:p>
            <a:endParaRPr lang="en-US" dirty="0" smtClean="0">
              <a:sym typeface="Wingdings 2"/>
            </a:endParaRPr>
          </a:p>
          <a:p>
            <a:r>
              <a:rPr lang="en-US" b="1" i="1" dirty="0" smtClean="0">
                <a:sym typeface="Wingdings 2"/>
              </a:rPr>
              <a:t>Reform-Oriented</a:t>
            </a:r>
            <a:r>
              <a:rPr lang="en-US" b="1" i="1" baseline="0" dirty="0" smtClean="0">
                <a:sym typeface="Wingdings 2"/>
              </a:rPr>
              <a:t> Teaching Beliefs Composite Items</a:t>
            </a:r>
            <a:endParaRPr lang="en-US" b="1" i="1" dirty="0" smtClean="0">
              <a:sym typeface="Wingdings 2"/>
            </a:endParaRPr>
          </a:p>
          <a:p>
            <a:pPr lvl="1"/>
            <a:r>
              <a:rPr lang="en-US" sz="1200" kern="1200" dirty="0" smtClean="0">
                <a:solidFill>
                  <a:schemeClr val="tx1"/>
                </a:solidFill>
                <a:effectLst/>
                <a:latin typeface="+mn-lt"/>
                <a:ea typeface="+mn-ea"/>
                <a:cs typeface="+mn-cs"/>
              </a:rPr>
              <a:t>Q26e.   Most class periods should provide opportunities for students to share their thinking and reasoning.</a:t>
            </a:r>
          </a:p>
          <a:p>
            <a:pPr lvl="1"/>
            <a:r>
              <a:rPr lang="en-US" sz="1200" kern="1200" dirty="0" smtClean="0">
                <a:solidFill>
                  <a:schemeClr val="tx1"/>
                </a:solidFill>
                <a:effectLst/>
                <a:latin typeface="+mn-lt"/>
                <a:ea typeface="+mn-ea"/>
                <a:cs typeface="+mn-cs"/>
              </a:rPr>
              <a:t>Q26g.   Teachers should ask students to justify their mathematical thinking.</a:t>
            </a:r>
          </a:p>
          <a:p>
            <a:pPr lvl="1"/>
            <a:r>
              <a:rPr lang="en-US" sz="1200" kern="1200" dirty="0" smtClean="0">
                <a:solidFill>
                  <a:schemeClr val="tx1"/>
                </a:solidFill>
                <a:effectLst/>
                <a:latin typeface="+mn-lt"/>
                <a:ea typeface="+mn-ea"/>
                <a:cs typeface="+mn-cs"/>
              </a:rPr>
              <a:t>Q26h.   Students learn best when instruction is connected to their everyday lives.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Q26i.   Most class periods should provide opportunities for students to apply mathematical ideas to real-world contexts.</a:t>
            </a:r>
          </a:p>
          <a:p>
            <a:pPr lvl="1"/>
            <a:r>
              <a:rPr lang="en-US" sz="1200" kern="1200" dirty="0" smtClean="0">
                <a:solidFill>
                  <a:schemeClr val="tx1"/>
                </a:solidFill>
                <a:effectLst/>
                <a:latin typeface="+mn-lt"/>
                <a:ea typeface="+mn-ea"/>
                <a:cs typeface="+mn-cs"/>
              </a:rPr>
              <a:t>Q26j.   Students should learn mathematics by doing mathematics (for example: considering how to approach a problem, explaining and Q26justifying solutions, creating and using mathematical models).</a:t>
            </a:r>
          </a:p>
          <a:p>
            <a:endParaRPr lang="en-US" dirty="0" smtClean="0">
              <a:sym typeface="Wingdings 2"/>
            </a:endParaRPr>
          </a:p>
          <a:p>
            <a:r>
              <a:rPr lang="en-US" dirty="0" smtClean="0">
                <a:sym typeface="Wingdings 2"/>
              </a:rPr>
              <a:t>Math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Q26. Please provide your opinion about each of the following statements. (Response Options: [1] Strongly Disagree, [2] Disagree, [3] No Opinion, [4] Agree, [5] Strongly Agree)</a:t>
            </a:r>
            <a:endParaRPr lang="en-US" dirty="0" smtClean="0">
              <a:sym typeface="Wingdings 2"/>
            </a:endParaRPr>
          </a:p>
          <a:p>
            <a:pPr marL="685800" lvl="1" indent="-228600">
              <a:buFont typeface="+mj-lt"/>
              <a:buAutoNum type="alphaLcPeriod"/>
            </a:pPr>
            <a:r>
              <a:rPr lang="en-US" sz="1200" kern="1200" dirty="0" smtClean="0">
                <a:solidFill>
                  <a:schemeClr val="tx1"/>
                </a:solidFill>
                <a:effectLst/>
                <a:latin typeface="+mn-lt"/>
                <a:ea typeface="+mn-ea"/>
                <a:cs typeface="+mn-cs"/>
              </a:rPr>
              <a:t>Students learn mathematics best in classes with students of similar abilities.</a:t>
            </a:r>
          </a:p>
          <a:p>
            <a:pPr marL="685800" lvl="1" indent="-228600">
              <a:buFont typeface="+mj-lt"/>
              <a:buAutoNum type="alphaLcPeriod"/>
            </a:pPr>
            <a:r>
              <a:rPr lang="en-US" sz="1200" kern="1200" dirty="0" smtClean="0">
                <a:solidFill>
                  <a:schemeClr val="tx1"/>
                </a:solidFill>
                <a:effectLst/>
                <a:latin typeface="+mn-lt"/>
                <a:ea typeface="+mn-ea"/>
                <a:cs typeface="+mn-cs"/>
              </a:rPr>
              <a:t>It is better for mathematics instruction to focus on ideas in depth, even if that means covering fewer topics.  </a:t>
            </a:r>
          </a:p>
          <a:p>
            <a:pPr marL="685800" lvl="1" indent="-228600">
              <a:buFont typeface="+mj-lt"/>
              <a:buAutoNum type="alphaLcPeriod"/>
            </a:pPr>
            <a:r>
              <a:rPr lang="en-US" sz="1200" kern="1200" dirty="0" smtClean="0">
                <a:solidFill>
                  <a:schemeClr val="tx1"/>
                </a:solidFill>
                <a:effectLst/>
                <a:latin typeface="+mn-lt"/>
                <a:ea typeface="+mn-ea"/>
                <a:cs typeface="+mn-cs"/>
              </a:rPr>
              <a:t>At the beginning of instruction on a mathematical idea, students should be provided with definitions for new mathematics vocabulary that will be used.</a:t>
            </a:r>
          </a:p>
          <a:p>
            <a:pPr marL="685800" lvl="1" indent="-228600">
              <a:buFont typeface="+mj-lt"/>
              <a:buAutoNum type="alphaLcPeriod"/>
            </a:pPr>
            <a:r>
              <a:rPr lang="en-US" sz="1200" kern="1200" dirty="0" smtClean="0">
                <a:solidFill>
                  <a:schemeClr val="tx1"/>
                </a:solidFill>
                <a:effectLst/>
                <a:latin typeface="+mn-lt"/>
                <a:ea typeface="+mn-ea"/>
                <a:cs typeface="+mn-cs"/>
              </a:rPr>
              <a:t>Teachers should explain an idea to students before having them investigate the idea.</a:t>
            </a:r>
          </a:p>
          <a:p>
            <a:pPr marL="685800" lvl="1" indent="-228600">
              <a:buFont typeface="+mj-lt"/>
              <a:buAutoNum type="alphaLcPeriod"/>
            </a:pPr>
            <a:r>
              <a:rPr lang="en-US" sz="1200" kern="1200" dirty="0" smtClean="0">
                <a:solidFill>
                  <a:schemeClr val="tx1"/>
                </a:solidFill>
                <a:effectLst/>
                <a:latin typeface="+mn-lt"/>
                <a:ea typeface="+mn-ea"/>
                <a:cs typeface="+mn-cs"/>
              </a:rPr>
              <a:t>Most class periods should provide opportunities for students to share their thinking and reasoning.</a:t>
            </a:r>
          </a:p>
          <a:p>
            <a:pPr marL="685800" lvl="1" indent="-228600">
              <a:buFont typeface="+mj-lt"/>
              <a:buAutoNum type="alphaLcPeriod"/>
            </a:pPr>
            <a:r>
              <a:rPr lang="en-US" sz="1200" kern="1200" dirty="0" smtClean="0">
                <a:solidFill>
                  <a:schemeClr val="tx1"/>
                </a:solidFill>
                <a:effectLst/>
                <a:latin typeface="+mn-lt"/>
                <a:ea typeface="+mn-ea"/>
                <a:cs typeface="+mn-cs"/>
              </a:rPr>
              <a:t>Hands-on activities/manipulatives should be used primarily to reinforce a mathematical idea that the students have already learned.</a:t>
            </a:r>
          </a:p>
          <a:p>
            <a:pPr marL="685800" lvl="1" indent="-228600">
              <a:buFont typeface="+mj-lt"/>
              <a:buAutoNum type="alphaLcPeriod"/>
            </a:pPr>
            <a:r>
              <a:rPr lang="en-US" sz="1200" kern="1200" dirty="0" smtClean="0">
                <a:solidFill>
                  <a:schemeClr val="tx1"/>
                </a:solidFill>
                <a:effectLst/>
                <a:latin typeface="+mn-lt"/>
                <a:ea typeface="+mn-ea"/>
                <a:cs typeface="+mn-cs"/>
              </a:rPr>
              <a:t>Teachers should ask students to justify their mathematical thinking.</a:t>
            </a:r>
          </a:p>
          <a:p>
            <a:pPr marL="685800" lvl="1" indent="-228600">
              <a:buFont typeface="+mj-lt"/>
              <a:buAutoNum type="alphaLcPeriod"/>
            </a:pPr>
            <a:r>
              <a:rPr lang="en-US" sz="1200" kern="1200" dirty="0" smtClean="0">
                <a:solidFill>
                  <a:schemeClr val="tx1"/>
                </a:solidFill>
                <a:effectLst/>
                <a:latin typeface="+mn-lt"/>
                <a:ea typeface="+mn-ea"/>
                <a:cs typeface="+mn-cs"/>
              </a:rPr>
              <a:t>Students learn best when instruction is connected to their everyday lives.</a:t>
            </a:r>
          </a:p>
          <a:p>
            <a:pPr marL="685800" lvl="1" indent="-228600">
              <a:buFont typeface="+mj-lt"/>
              <a:buAutoNum type="alphaLcPeriod"/>
            </a:pPr>
            <a:r>
              <a:rPr lang="en-US" sz="1200" kern="1200" dirty="0" smtClean="0">
                <a:solidFill>
                  <a:schemeClr val="tx1"/>
                </a:solidFill>
                <a:effectLst/>
                <a:latin typeface="+mn-lt"/>
                <a:ea typeface="+mn-ea"/>
                <a:cs typeface="+mn-cs"/>
              </a:rPr>
              <a:t>Most class periods should provide opportunities for students to apply mathematical ideas to real-world contexts.</a:t>
            </a:r>
          </a:p>
          <a:p>
            <a:pPr marL="685800" lvl="1" indent="-228600">
              <a:buFont typeface="+mj-lt"/>
              <a:buAutoNum type="alphaLcPeriod"/>
            </a:pPr>
            <a:r>
              <a:rPr lang="en-US" sz="1200" kern="1200" dirty="0" smtClean="0">
                <a:solidFill>
                  <a:schemeClr val="tx1"/>
                </a:solidFill>
                <a:effectLst/>
                <a:latin typeface="+mn-lt"/>
                <a:ea typeface="+mn-ea"/>
                <a:cs typeface="+mn-cs"/>
              </a:rPr>
              <a:t>Students should learn mathematics by doing mathematics (for example: considering how to approach a problem, explaining and justifying solutions, creating and using mathematical models).</a:t>
            </a:r>
          </a:p>
          <a:p>
            <a:endParaRPr lang="en-US" dirty="0" smtClean="0">
              <a:sym typeface="Wingdings 2"/>
            </a:endParaRPr>
          </a:p>
          <a:p>
            <a:pPr lvl="0"/>
            <a:r>
              <a:rPr lang="en-US" dirty="0" smtClean="0"/>
              <a:t>Q31. </a:t>
            </a:r>
            <a:r>
              <a:rPr lang="en-US" sz="1200" kern="1200" dirty="0" smtClean="0">
                <a:solidFill>
                  <a:schemeClr val="tx1"/>
                </a:solidFill>
                <a:effectLst/>
                <a:latin typeface="+mn-lt"/>
                <a:ea typeface="+mn-ea"/>
                <a:cs typeface="+mn-cs"/>
              </a:rPr>
              <a:t>Which of the following best describes the prior mathematics achievement levels of the students in this class relative to other students in this school?</a:t>
            </a:r>
          </a:p>
          <a:p>
            <a:pPr marL="628615" lvl="1" indent="-171441">
              <a:buFont typeface="Courier New" panose="02070309020205020404" pitchFamily="49" charset="0"/>
              <a:buChar char="o"/>
            </a:pPr>
            <a:r>
              <a:rPr lang="en-US" dirty="0" smtClean="0"/>
              <a:t>Mostly low achievers </a:t>
            </a:r>
          </a:p>
          <a:p>
            <a:pPr marL="628615" lvl="1" indent="-171441">
              <a:buFont typeface="Courier New" panose="02070309020205020404" pitchFamily="49" charset="0"/>
              <a:buChar char="o"/>
            </a:pPr>
            <a:r>
              <a:rPr lang="en-US" dirty="0" smtClean="0"/>
              <a:t>Mostly average achievers </a:t>
            </a:r>
          </a:p>
          <a:p>
            <a:pPr marL="628615" lvl="1" indent="-171441">
              <a:buFont typeface="Courier New" panose="02070309020205020404" pitchFamily="49" charset="0"/>
              <a:buChar char="o"/>
            </a:pPr>
            <a:r>
              <a:rPr lang="en-US" dirty="0" smtClean="0"/>
              <a:t>Mostly high achievers </a:t>
            </a:r>
          </a:p>
          <a:p>
            <a:pPr marL="628615" lvl="1" indent="-171441">
              <a:buFont typeface="Courier New" panose="02070309020205020404" pitchFamily="49" charset="0"/>
              <a:buChar char="o"/>
            </a:pPr>
            <a:r>
              <a:rPr lang="en-US" dirty="0" smtClean="0"/>
              <a:t>A mixture of levels </a:t>
            </a:r>
          </a:p>
          <a:p>
            <a:endParaRPr lang="en-US" dirty="0" smtClean="0">
              <a:sym typeface="Wingdings 2"/>
            </a:endParaRPr>
          </a:p>
          <a:p>
            <a:r>
              <a:rPr lang="en-US" dirty="0" smtClean="0"/>
              <a:t>The numbers in parentheses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endParaRPr lang="en-US" dirty="0" smtClean="0"/>
          </a:p>
          <a:p>
            <a:endParaRPr lang="en-US" dirty="0" smtClean="0"/>
          </a:p>
          <a:p>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Data in Table 2.35 suggest weak relationships between mathematics teachers’ beliefs and the proportion of students in the class from race/‌ethnicity groups historically underrepresented in STEM and the proportion of students in the school who are eligible for free/‌reduced-price lunch.  Interestingly, the two factors share the same pattern, with traditional beliefs and reform-oriented beliefs being strongest among teachers of classes with the greatest percentage of students from race/‌ethnicity groups historically underrepresented in STEM and students eligible for free/‌reduced-price lunch.“</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37702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Historically Underrepresented Students/Teachers includes American Indian or Alaskan Native, Black or African American, Hispanic or Latino, or Native Hawaiian or Other Pacific Islander students/teachers.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historically underrepresented students in the randomly selected class.</a:t>
            </a:r>
            <a:endParaRPr lang="en-US" b="0" dirty="0" smtClean="0"/>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43</a:t>
            </a:fld>
            <a:endParaRPr lang="en-US"/>
          </a:p>
        </p:txBody>
      </p:sp>
    </p:spTree>
    <p:extLst>
      <p:ext uri="{BB962C8B-B14F-4D97-AF65-F5344CB8AC3E}">
        <p14:creationId xmlns:p14="http://schemas.microsoft.com/office/powerpoint/2010/main" val="1225709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of students eligible for free or reduced-price lunch in the school.</a:t>
            </a:r>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44</a:t>
            </a:fld>
            <a:endParaRPr lang="en-US"/>
          </a:p>
        </p:txBody>
      </p:sp>
    </p:spTree>
    <p:extLst>
      <p:ext uri="{BB962C8B-B14F-4D97-AF65-F5344CB8AC3E}">
        <p14:creationId xmlns:p14="http://schemas.microsoft.com/office/powerpoint/2010/main" val="2715103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681740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2.37, p. 32 in Technical Report</a:t>
            </a:r>
          </a:p>
          <a:p>
            <a:endParaRPr lang="en-US" dirty="0" smtClean="0"/>
          </a:p>
          <a:p>
            <a:r>
              <a:rPr lang="en-US" sz="1200" b="1" kern="1200" dirty="0" smtClean="0">
                <a:solidFill>
                  <a:schemeClr val="tx1"/>
                </a:solidFill>
                <a:effectLst/>
                <a:latin typeface="+mn-lt"/>
                <a:ea typeface="+mn-ea"/>
                <a:cs typeface="+mn-cs"/>
              </a:rPr>
              <a:t>This slide shows data from individual items found on both</a:t>
            </a:r>
            <a:r>
              <a:rPr lang="en-US" sz="1200" b="1" kern="1200" baseline="0" dirty="0" smtClean="0">
                <a:solidFill>
                  <a:schemeClr val="tx1"/>
                </a:solidFill>
                <a:effectLst/>
                <a:latin typeface="+mn-lt"/>
                <a:ea typeface="+mn-ea"/>
                <a:cs typeface="+mn-cs"/>
              </a:rPr>
              <a:t> the Science Teacher Questionnaire and Mathematics Teacher Questionnaire</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teachers feel better prepared to teach some subject areas than others.  How well prepared do you feel to teach each of the following subjects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strike="sngStrike" kern="1200" dirty="0" smtClean="0">
                <a:solidFill>
                  <a:schemeClr val="tx1"/>
                </a:solidFill>
                <a:effectLst/>
                <a:latin typeface="+mn-lt"/>
                <a:ea typeface="+mn-ea"/>
                <a:cs typeface="+mn-cs"/>
              </a:rPr>
              <a:t>Life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Earth/Space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Physical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Engineering </a:t>
            </a:r>
          </a:p>
          <a:p>
            <a:pPr marL="685800" lvl="1" indent="-228600">
              <a:buFont typeface="+mj-lt"/>
              <a:buAutoNum type="alphaLcPeriod"/>
            </a:pPr>
            <a:r>
              <a:rPr lang="en-US" sz="1200" b="0" kern="1200" dirty="0" smtClean="0">
                <a:solidFill>
                  <a:schemeClr val="tx1"/>
                </a:solidFill>
                <a:effectLst/>
                <a:latin typeface="+mn-lt"/>
                <a:ea typeface="+mn-ea"/>
                <a:cs typeface="+mn-cs"/>
              </a:rPr>
              <a:t>Mathematics </a:t>
            </a:r>
          </a:p>
          <a:p>
            <a:pPr marL="685800" lvl="1" indent="-228600">
              <a:buFont typeface="+mj-lt"/>
              <a:buAutoNum type="alphaLcPeriod"/>
            </a:pPr>
            <a:r>
              <a:rPr lang="en-US" sz="1200" b="0" kern="1200" dirty="0" smtClean="0">
                <a:solidFill>
                  <a:schemeClr val="tx1"/>
                </a:solidFill>
                <a:effectLst/>
                <a:latin typeface="+mn-lt"/>
                <a:ea typeface="+mn-ea"/>
                <a:cs typeface="+mn-cs"/>
              </a:rPr>
              <a:t>Reading/Language Arts</a:t>
            </a:r>
          </a:p>
          <a:p>
            <a:pPr marL="685800" lvl="1" indent="-228600">
              <a:buFont typeface="+mj-lt"/>
              <a:buAutoNum type="alphaLcPeriod"/>
            </a:pPr>
            <a:r>
              <a:rPr lang="en-US" sz="1200" b="0" kern="1200" dirty="0" smtClean="0">
                <a:solidFill>
                  <a:schemeClr val="tx1"/>
                </a:solidFill>
                <a:effectLst/>
                <a:latin typeface="+mn-lt"/>
                <a:ea typeface="+mn-ea"/>
                <a:cs typeface="+mn-cs"/>
              </a:rPr>
              <a:t>Social Studies </a:t>
            </a:r>
          </a:p>
          <a:p>
            <a:pPr marL="685800" lvl="1" indent="-228600">
              <a:buFont typeface="+mj-lt"/>
              <a:buAutoNum type="alphaLcPeriod"/>
            </a:pPr>
            <a:r>
              <a:rPr lang="en-US" sz="1200" b="0" kern="1200" dirty="0" smtClean="0">
                <a:solidFill>
                  <a:schemeClr val="tx1"/>
                </a:solidFill>
                <a:effectLst/>
                <a:latin typeface="+mn-lt"/>
                <a:ea typeface="+mn-ea"/>
                <a:cs typeface="+mn-cs"/>
              </a:rPr>
              <a:t>Computer Science/Programming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Mathematics Teacher Questionnaire</a:t>
            </a:r>
          </a:p>
          <a:p>
            <a:r>
              <a:rPr lang="en-US" sz="1200" kern="1200" dirty="0" smtClean="0">
                <a:solidFill>
                  <a:schemeClr val="tx1"/>
                </a:solidFill>
                <a:effectLst/>
                <a:latin typeface="+mn-lt"/>
                <a:ea typeface="+mn-ea"/>
                <a:cs typeface="+mn-cs"/>
              </a:rPr>
              <a:t>Q23.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teachers feel better prepared to teach some subjects/topics than others.  How well prepared do you feel to teach each of the following </a:t>
            </a:r>
            <a:r>
              <a:rPr lang="en-US" sz="1200" b="0" kern="1200" dirty="0" smtClean="0">
                <a:solidFill>
                  <a:schemeClr val="tx1"/>
                </a:solidFill>
                <a:effectLst/>
                <a:latin typeface="+mn-lt"/>
                <a:ea typeface="+mn-ea"/>
                <a:cs typeface="+mn-cs"/>
              </a:rPr>
              <a:t>at the grade level(s) you teach, </a:t>
            </a:r>
            <a:r>
              <a:rPr lang="en-US" sz="1200" kern="1200" dirty="0" smtClean="0">
                <a:solidFill>
                  <a:schemeClr val="tx1"/>
                </a:solidFill>
                <a:effectLst/>
                <a:latin typeface="+mn-lt"/>
                <a:ea typeface="+mn-ea"/>
                <a:cs typeface="+mn-cs"/>
              </a:rPr>
              <a:t>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strike="sngStrike" kern="1200" dirty="0" smtClean="0">
                <a:solidFill>
                  <a:schemeClr val="tx1"/>
                </a:solidFill>
                <a:effectLst/>
                <a:latin typeface="+mn-lt"/>
                <a:ea typeface="+mn-ea"/>
                <a:cs typeface="+mn-cs"/>
              </a:rPr>
              <a:t>Number and Operations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Early Algebra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Geometry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Measurement and Data Representation </a:t>
            </a:r>
          </a:p>
          <a:p>
            <a:pPr marL="685800" lvl="1" indent="-228600">
              <a:buFont typeface="+mj-lt"/>
              <a:buAutoNum type="alphaLcPeriod"/>
            </a:pPr>
            <a:r>
              <a:rPr lang="en-US" sz="1200" b="0" kern="1200" dirty="0" smtClean="0">
                <a:solidFill>
                  <a:schemeClr val="tx1"/>
                </a:solidFill>
                <a:effectLst/>
                <a:latin typeface="+mn-lt"/>
                <a:ea typeface="+mn-ea"/>
                <a:cs typeface="+mn-cs"/>
              </a:rPr>
              <a:t>Science </a:t>
            </a:r>
          </a:p>
          <a:p>
            <a:pPr marL="685800" lvl="1" indent="-228600">
              <a:buFont typeface="+mj-lt"/>
              <a:buAutoNum type="alphaLcPeriod"/>
            </a:pPr>
            <a:r>
              <a:rPr lang="en-US" sz="1200" b="0" kern="1200" dirty="0" smtClean="0">
                <a:solidFill>
                  <a:schemeClr val="tx1"/>
                </a:solidFill>
                <a:effectLst/>
                <a:latin typeface="+mn-lt"/>
                <a:ea typeface="+mn-ea"/>
                <a:cs typeface="+mn-cs"/>
              </a:rPr>
              <a:t>Computer Science/Programming</a:t>
            </a:r>
          </a:p>
          <a:p>
            <a:pPr marL="685800" lvl="1" indent="-228600">
              <a:buFont typeface="+mj-lt"/>
              <a:buAutoNum type="alphaLcPeriod"/>
            </a:pPr>
            <a:r>
              <a:rPr lang="en-US" sz="1200" b="0" kern="1200" dirty="0" smtClean="0">
                <a:solidFill>
                  <a:schemeClr val="tx1"/>
                </a:solidFill>
                <a:effectLst/>
                <a:latin typeface="+mn-lt"/>
                <a:ea typeface="+mn-ea"/>
                <a:cs typeface="+mn-cs"/>
              </a:rPr>
              <a:t>Reading/Language Arts  </a:t>
            </a:r>
          </a:p>
          <a:p>
            <a:pPr marL="685800" lvl="1" indent="-228600">
              <a:buFont typeface="+mj-lt"/>
              <a:buAutoNum type="alphaLcPeriod"/>
            </a:pPr>
            <a:r>
              <a:rPr lang="en-US" sz="1200" b="0" kern="1200" dirty="0" smtClean="0">
                <a:solidFill>
                  <a:schemeClr val="tx1"/>
                </a:solidFill>
                <a:effectLst/>
                <a:latin typeface="+mn-lt"/>
                <a:ea typeface="+mn-ea"/>
                <a:cs typeface="+mn-cs"/>
              </a:rPr>
              <a:t>Social Studies </a:t>
            </a: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“Elementary teachers are typically assigned to teach multiple subjects to a single group of students, including not only science and mathematics, but other areas as well.  However, as can be seen in Table 2.37, these teachers do not feel equally well prepared to teach the various subjects.  Although 73 percent of elementary teachers of self-contained classes feel very well prepared to teach mathematics—slightly lower than the 77 percent for reading/‌language arts—only 31 percent feel very well prepared to teach science, and only 6 percent feel very well prepared to teach computer science or programming.”</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teachers assigned to teach multiple subjects to a single class of students in grades K–6.</a:t>
            </a:r>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2.39, p. 33 in Technical Report</a:t>
            </a:r>
          </a:p>
          <a:p>
            <a:endParaRPr lang="en-US" baseline="0" dirty="0" smtClean="0"/>
          </a:p>
          <a:p>
            <a:r>
              <a:rPr lang="en-US" b="1" dirty="0"/>
              <a:t>This slide shows data from an individual item. </a:t>
            </a:r>
            <a:endParaRPr lang="en-US" dirty="0"/>
          </a:p>
          <a:p>
            <a:r>
              <a:rPr lang="en-US" dirty="0"/>
              <a:t> </a:t>
            </a:r>
          </a:p>
          <a:p>
            <a:r>
              <a:rPr lang="en-US" dirty="0"/>
              <a:t>Mathematics Teacher Questionnaire</a:t>
            </a:r>
          </a:p>
          <a:p>
            <a:r>
              <a:rPr lang="en-US" dirty="0" smtClean="0"/>
              <a:t>Q23. </a:t>
            </a:r>
            <a:r>
              <a:rPr lang="en-US" dirty="0"/>
              <a:t>Many teachers feel better prepared to teach some subjects/topics than others.  How well prepared do you feel to teach each of the following at the grade level(s) you teach, whether or not they are currently included in your teaching responsibilities? (Response Options: [1] Not adequately prepared, [2] Somewhat prepared,  [3] Fairly well prepared, [4] Very well prepared)</a:t>
            </a:r>
          </a:p>
          <a:p>
            <a:pPr marL="672939" lvl="1" indent="-224312">
              <a:buFont typeface="+mj-lt"/>
              <a:buAutoNum type="alphaLcPeriod"/>
            </a:pPr>
            <a:r>
              <a:rPr lang="en-US" dirty="0"/>
              <a:t>Number and Operations </a:t>
            </a:r>
          </a:p>
          <a:p>
            <a:pPr marL="672939" lvl="1" indent="-224312">
              <a:buFont typeface="+mj-lt"/>
              <a:buAutoNum type="alphaLcPeriod"/>
            </a:pPr>
            <a:r>
              <a:rPr lang="en-US" dirty="0"/>
              <a:t>Early Algebra </a:t>
            </a:r>
          </a:p>
          <a:p>
            <a:pPr marL="672939" lvl="1" indent="-224312">
              <a:buFont typeface="+mj-lt"/>
              <a:buAutoNum type="alphaLcPeriod"/>
            </a:pPr>
            <a:r>
              <a:rPr lang="en-US" dirty="0"/>
              <a:t>Geometry </a:t>
            </a:r>
          </a:p>
          <a:p>
            <a:pPr marL="672939" lvl="1" indent="-224312">
              <a:buFont typeface="+mj-lt"/>
              <a:buAutoNum type="alphaLcPeriod"/>
            </a:pPr>
            <a:r>
              <a:rPr lang="en-US" dirty="0"/>
              <a:t>Measurement and Data Representation</a:t>
            </a:r>
          </a:p>
          <a:p>
            <a:pPr marL="672939" lvl="1" indent="-224312">
              <a:buFont typeface="+mj-lt"/>
              <a:buAutoNum type="alphaLcPeriod"/>
            </a:pPr>
            <a:r>
              <a:rPr lang="en-US" strike="sngStrike" dirty="0"/>
              <a:t>Science </a:t>
            </a:r>
            <a:endParaRPr lang="en-US" strike="sngStrike" dirty="0" smtClean="0"/>
          </a:p>
          <a:p>
            <a:pPr marL="672939" lvl="1" indent="-224312">
              <a:buFont typeface="+mj-lt"/>
              <a:buAutoNum type="alphaLcPeriod"/>
            </a:pPr>
            <a:r>
              <a:rPr lang="en-US" strike="sngStrike" dirty="0" smtClean="0"/>
              <a:t>Computer Science</a:t>
            </a:r>
            <a:endParaRPr lang="en-US" strike="sngStrike" dirty="0"/>
          </a:p>
          <a:p>
            <a:pPr marL="672939" lvl="1" indent="-224312">
              <a:buFont typeface="+mj-lt"/>
              <a:buAutoNum type="alphaLcPeriod"/>
            </a:pPr>
            <a:r>
              <a:rPr lang="en-US" strike="sngStrike" dirty="0"/>
              <a:t>Reading/Language Arts</a:t>
            </a:r>
          </a:p>
          <a:p>
            <a:pPr marL="672939" lvl="1" indent="-224312">
              <a:buFont typeface="+mj-lt"/>
              <a:buAutoNum type="alphaLcPeriod"/>
            </a:pPr>
            <a:r>
              <a:rPr lang="en-US" strike="sngStrike" dirty="0"/>
              <a:t>Social Studies</a:t>
            </a:r>
          </a:p>
          <a:p>
            <a:r>
              <a:rPr lang="en-US" dirty="0"/>
              <a:t> </a:t>
            </a:r>
          </a:p>
          <a:p>
            <a:r>
              <a:rPr lang="en-US" dirty="0"/>
              <a:t>The numbers in parentheses are standard errors.</a:t>
            </a:r>
          </a:p>
          <a:p>
            <a:r>
              <a:rPr lang="en-US" dirty="0"/>
              <a:t> </a:t>
            </a:r>
          </a:p>
          <a:p>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Table 2.39 provides data on elementary teachers’ perceptions of their preparedness to teach each of a number of mathematics topics at their assigned grade level.  Interestingly, 74 percent of elementary teachers feel very well prepared to teach number and operations, which is about the same proportion that feel very well prepared to teach mathematics in general.  The fact that markedly fewer teachers feel very well prepared to teach measurement and data representation, geometry, and early algebra suggests that elementary teachers equate teaching mathematics with teaching number and operations.”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2.44, p. 36 in Technical Report</a:t>
            </a:r>
          </a:p>
          <a:p>
            <a:endParaRPr lang="en-US" dirty="0" smtClean="0"/>
          </a:p>
          <a:p>
            <a:r>
              <a:rPr lang="en-US" b="1" dirty="0"/>
              <a:t>This slide shows data from an individual item. </a:t>
            </a:r>
            <a:endParaRPr lang="en-US" dirty="0"/>
          </a:p>
          <a:p>
            <a:r>
              <a:rPr lang="en-US" dirty="0"/>
              <a:t> </a:t>
            </a:r>
          </a:p>
          <a:p>
            <a:r>
              <a:rPr lang="en-US" dirty="0"/>
              <a:t>Mathematics Teacher Questionnaire</a:t>
            </a:r>
          </a:p>
          <a:p>
            <a:r>
              <a:rPr lang="en-US" dirty="0" smtClean="0"/>
              <a:t>Q24. </a:t>
            </a:r>
            <a:r>
              <a:rPr lang="en-US" dirty="0"/>
              <a:t>Within mathematics many teachers feel better prepared to teach some topics than others.  How prepared do you feel to teach each of the following topics at the grade level(s) you teach, whether or not they are currently included in your curriculum? (Response Options: [1] Not adequately prepared, [2] Somewhat prepared,  [3] Fairly well prepared, [4] Very well prepared)</a:t>
            </a:r>
          </a:p>
          <a:p>
            <a:pPr marL="672939" lvl="1" indent="-224312">
              <a:buFont typeface="+mj-lt"/>
              <a:buAutoNum type="alphaLcPeriod"/>
            </a:pPr>
            <a:r>
              <a:rPr lang="en-US" dirty="0"/>
              <a:t>The number system and operations</a:t>
            </a:r>
          </a:p>
          <a:p>
            <a:pPr marL="672939" lvl="1" indent="-224312">
              <a:buFont typeface="+mj-lt"/>
              <a:buAutoNum type="alphaLcPeriod"/>
            </a:pPr>
            <a:r>
              <a:rPr lang="en-US" dirty="0"/>
              <a:t>Algebraic thinking </a:t>
            </a:r>
          </a:p>
          <a:p>
            <a:pPr marL="672939" lvl="1" indent="-224312">
              <a:buFont typeface="+mj-lt"/>
              <a:buAutoNum type="alphaLcPeriod"/>
            </a:pPr>
            <a:r>
              <a:rPr lang="en-US" dirty="0"/>
              <a:t>Functions </a:t>
            </a:r>
          </a:p>
          <a:p>
            <a:pPr marL="672939" lvl="1" indent="-224312">
              <a:buFont typeface="+mj-lt"/>
              <a:buAutoNum type="alphaLcPeriod"/>
            </a:pPr>
            <a:r>
              <a:rPr lang="en-US" dirty="0"/>
              <a:t>Modeling </a:t>
            </a:r>
          </a:p>
          <a:p>
            <a:pPr marL="672939" lvl="1" indent="-224312">
              <a:buFont typeface="+mj-lt"/>
              <a:buAutoNum type="alphaLcPeriod"/>
            </a:pPr>
            <a:r>
              <a:rPr lang="en-US" dirty="0"/>
              <a:t>Measurement</a:t>
            </a:r>
          </a:p>
          <a:p>
            <a:pPr marL="672939" lvl="1" indent="-224312">
              <a:buFont typeface="+mj-lt"/>
              <a:buAutoNum type="alphaLcPeriod"/>
            </a:pPr>
            <a:r>
              <a:rPr lang="en-US" dirty="0"/>
              <a:t>Geometry</a:t>
            </a:r>
          </a:p>
          <a:p>
            <a:pPr marL="672939" lvl="1" indent="-224312">
              <a:buFont typeface="+mj-lt"/>
              <a:buAutoNum type="alphaLcPeriod"/>
            </a:pPr>
            <a:r>
              <a:rPr lang="en-US" dirty="0"/>
              <a:t>Statistics and probability</a:t>
            </a:r>
          </a:p>
          <a:p>
            <a:pPr marL="672939" lvl="1" indent="-224312">
              <a:buFont typeface="+mj-lt"/>
              <a:buAutoNum type="alphaLcPeriod"/>
            </a:pPr>
            <a:r>
              <a:rPr lang="en-US" dirty="0"/>
              <a:t>Discrete </a:t>
            </a:r>
            <a:r>
              <a:rPr lang="en-US" dirty="0" smtClean="0"/>
              <a:t>mathematics</a:t>
            </a:r>
          </a:p>
          <a:p>
            <a:pPr marL="672939" lvl="1" indent="-224312">
              <a:buFont typeface="+mj-lt"/>
              <a:buAutoNum type="alphaLcPeriod"/>
            </a:pPr>
            <a:r>
              <a:rPr lang="en-US" dirty="0" smtClean="0"/>
              <a:t>Computer science/programming </a:t>
            </a:r>
            <a:endParaRPr lang="en-US" dirty="0"/>
          </a:p>
          <a:p>
            <a:endParaRPr lang="en-US" dirty="0"/>
          </a:p>
          <a:p>
            <a:r>
              <a:rPr lang="en-US" dirty="0"/>
              <a:t>The numbers in parentheses are standard errors.</a:t>
            </a:r>
          </a:p>
          <a:p>
            <a:r>
              <a:rPr lang="en-US" dirty="0"/>
              <a:t> </a:t>
            </a:r>
          </a:p>
          <a:p>
            <a:r>
              <a:rPr lang="en-US" b="1" dirty="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Table 2.44 provides data on secondary mathematics teachers’ perceptions of preparedness to teach each of a number of mathematics topics.  At each grade level, teachers are most likely to feel very well prepared to teach the number system and operations and algebraic thinking, and far less likely to feel that level of preparedness for discrete mathematics.  High school mathematics teachers are substantially more likely than middle school teachers to feel very well prepared to teach many of the listed topics.  However, in the case of statistics and probability, middle grades teachers are more likely than high school teachers to feel very well prepared.  In addition, very few secondary mathematics teachers consider themselves very well prepared to teach computer science/‌programming ideas.”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71028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2.45, p. 36 in Technical Report</a:t>
            </a:r>
          </a:p>
          <a:p>
            <a:endParaRPr lang="en-US" dirty="0" smtClean="0"/>
          </a:p>
          <a:p>
            <a:r>
              <a:rPr lang="en-US" b="1" dirty="0" smtClean="0"/>
              <a:t>This slide shows data from composites: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dirty="0" smtClean="0"/>
          </a:p>
          <a:p>
            <a:endParaRPr lang="en-US" dirty="0" smtClean="0"/>
          </a:p>
          <a:p>
            <a:r>
              <a:rPr lang="en-US" b="1" i="1" dirty="0" smtClean="0"/>
              <a:t>Perceptions of Content Preparedness (Self-Contained</a:t>
            </a:r>
            <a:r>
              <a:rPr lang="en-US" b="1" i="1" baseline="0" dirty="0" smtClean="0"/>
              <a:t> Teachers</a:t>
            </a:r>
            <a:r>
              <a:rPr lang="en-US" b="1" i="1" dirty="0" smtClean="0"/>
              <a:t>)</a:t>
            </a:r>
          </a:p>
          <a:p>
            <a:pPr marL="448627" lvl="1" indent="0">
              <a:buFont typeface="+mj-lt"/>
              <a:buNone/>
            </a:pPr>
            <a:r>
              <a:rPr lang="en-US" dirty="0" smtClean="0"/>
              <a:t>Q23a. Number and Operations </a:t>
            </a:r>
          </a:p>
          <a:p>
            <a:pPr marL="448627" lvl="1" indent="0">
              <a:buFont typeface="+mj-lt"/>
              <a:buNone/>
            </a:pPr>
            <a:r>
              <a:rPr lang="en-US" dirty="0" smtClean="0"/>
              <a:t>Q23b. Early Algebra </a:t>
            </a:r>
          </a:p>
          <a:p>
            <a:pPr marL="448627" lvl="1" indent="0">
              <a:buFont typeface="+mj-lt"/>
              <a:buNone/>
            </a:pPr>
            <a:r>
              <a:rPr lang="en-US" dirty="0" smtClean="0"/>
              <a:t>Q23c. Geometry </a:t>
            </a:r>
          </a:p>
          <a:p>
            <a:pPr marL="448627" lvl="1" indent="0">
              <a:buFont typeface="+mj-lt"/>
              <a:buNone/>
            </a:pPr>
            <a:r>
              <a:rPr lang="en-US" dirty="0" smtClean="0"/>
              <a:t>Q23d. Measurement and Data Representation</a:t>
            </a:r>
          </a:p>
          <a:p>
            <a:endParaRPr lang="en-US" dirty="0" smtClean="0">
              <a:sym typeface="Wingdings 2"/>
            </a:endParaRPr>
          </a:p>
          <a:p>
            <a:r>
              <a:rPr lang="en-US" b="1" i="1" dirty="0" smtClean="0">
                <a:sym typeface="Wingdings 2"/>
              </a:rPr>
              <a:t>Perceptions of Content Preparedness (Non Self-Contained Teachers)</a:t>
            </a:r>
          </a:p>
          <a:p>
            <a:pPr marL="448627" lvl="1" indent="0">
              <a:buFont typeface="+mj-lt"/>
              <a:buNone/>
            </a:pPr>
            <a:r>
              <a:rPr lang="en-US" dirty="0" smtClean="0"/>
              <a:t>Q24a. The number system and operations</a:t>
            </a:r>
          </a:p>
          <a:p>
            <a:pPr marL="448627" lvl="1" indent="0">
              <a:buFont typeface="+mj-lt"/>
              <a:buNone/>
            </a:pPr>
            <a:r>
              <a:rPr lang="en-US" dirty="0" smtClean="0"/>
              <a:t>Q24b. Algebraic thinking </a:t>
            </a:r>
          </a:p>
          <a:p>
            <a:pPr marL="448627" lvl="1" indent="0">
              <a:buFont typeface="+mj-lt"/>
              <a:buNone/>
            </a:pPr>
            <a:r>
              <a:rPr lang="en-US" dirty="0" smtClean="0"/>
              <a:t>Q24c. Functions </a:t>
            </a:r>
          </a:p>
          <a:p>
            <a:pPr marL="448627" lvl="1" indent="0">
              <a:buFont typeface="+mj-lt"/>
              <a:buNone/>
            </a:pPr>
            <a:r>
              <a:rPr lang="en-US" dirty="0" smtClean="0"/>
              <a:t>Q24d. Modeling </a:t>
            </a:r>
          </a:p>
          <a:p>
            <a:pPr marL="448627" lvl="1" indent="0">
              <a:buFont typeface="+mj-lt"/>
              <a:buNone/>
            </a:pPr>
            <a:r>
              <a:rPr lang="en-US" dirty="0" smtClean="0"/>
              <a:t>Q24e. Measurement</a:t>
            </a:r>
          </a:p>
          <a:p>
            <a:pPr marL="448627" lvl="1" indent="0">
              <a:buFont typeface="+mj-lt"/>
              <a:buNone/>
            </a:pPr>
            <a:r>
              <a:rPr lang="en-US" dirty="0" smtClean="0"/>
              <a:t>Q24f. Geometry</a:t>
            </a:r>
          </a:p>
          <a:p>
            <a:pPr marL="448627" lvl="1" indent="0">
              <a:buFont typeface="+mj-lt"/>
              <a:buNone/>
            </a:pPr>
            <a:r>
              <a:rPr lang="en-US" dirty="0" smtClean="0"/>
              <a:t>Q24g. Statistics and probability</a:t>
            </a:r>
          </a:p>
          <a:p>
            <a:pPr marL="448627" lvl="1" indent="0">
              <a:buFont typeface="+mj-lt"/>
              <a:buNone/>
            </a:pPr>
            <a:r>
              <a:rPr lang="en-US" dirty="0" smtClean="0"/>
              <a:t>Q24h. Discrete mathematics</a:t>
            </a:r>
          </a:p>
          <a:p>
            <a:pPr marL="448627" lvl="1" indent="0">
              <a:buFont typeface="+mj-lt"/>
              <a:buNone/>
            </a:pPr>
            <a:endParaRPr lang="en-US" strike="sngStrike" dirty="0" smtClean="0"/>
          </a:p>
          <a:p>
            <a:r>
              <a:rPr lang="en-US" dirty="0" smtClean="0"/>
              <a:t>Mathematics Teacher Questionnaire</a:t>
            </a:r>
          </a:p>
          <a:p>
            <a:r>
              <a:rPr lang="en-US" dirty="0" smtClean="0"/>
              <a:t>Q23. Many teachers feel better prepared to teach some subjects/topics than others.  How well prepared do you feel to teach each of the following at the grade level(s) you teach, whether or not they are currently included in your teaching responsibilities? (Response Options: [1] Not adequately prepared, [2] Somewhat prepared,  [3] Fairly well prepared, [4] Very well prepared)</a:t>
            </a:r>
          </a:p>
          <a:p>
            <a:pPr marL="672939" lvl="1" indent="-224312">
              <a:buFont typeface="+mj-lt"/>
              <a:buAutoNum type="alphaLcPeriod"/>
            </a:pPr>
            <a:r>
              <a:rPr lang="en-US" dirty="0" smtClean="0"/>
              <a:t>Number and Operations </a:t>
            </a:r>
          </a:p>
          <a:p>
            <a:pPr marL="672939" lvl="1" indent="-224312">
              <a:buFont typeface="+mj-lt"/>
              <a:buAutoNum type="alphaLcPeriod"/>
            </a:pPr>
            <a:r>
              <a:rPr lang="en-US" dirty="0" smtClean="0"/>
              <a:t>Early Algebra </a:t>
            </a:r>
          </a:p>
          <a:p>
            <a:pPr marL="672939" lvl="1" indent="-224312">
              <a:buFont typeface="+mj-lt"/>
              <a:buAutoNum type="alphaLcPeriod"/>
            </a:pPr>
            <a:r>
              <a:rPr lang="en-US" dirty="0" smtClean="0"/>
              <a:t>Geometry </a:t>
            </a:r>
          </a:p>
          <a:p>
            <a:pPr marL="672939" lvl="1" indent="-224312">
              <a:buFont typeface="+mj-lt"/>
              <a:buAutoNum type="alphaLcPeriod"/>
            </a:pPr>
            <a:r>
              <a:rPr lang="en-US" dirty="0" smtClean="0"/>
              <a:t>Measurement and Data Representation</a:t>
            </a:r>
          </a:p>
          <a:p>
            <a:pPr marL="672939" lvl="1" indent="-224312">
              <a:buFont typeface="+mj-lt"/>
              <a:buAutoNum type="alphaLcPeriod"/>
            </a:pPr>
            <a:r>
              <a:rPr lang="en-US" strike="sngStrike" dirty="0" smtClean="0"/>
              <a:t>Science </a:t>
            </a:r>
          </a:p>
          <a:p>
            <a:pPr marL="672939" lvl="1" indent="-224312">
              <a:buFont typeface="+mj-lt"/>
              <a:buAutoNum type="alphaLcPeriod"/>
            </a:pPr>
            <a:r>
              <a:rPr lang="en-US" strike="sngStrike" dirty="0" smtClean="0"/>
              <a:t>Computer Science</a:t>
            </a:r>
          </a:p>
          <a:p>
            <a:pPr marL="672939" lvl="1" indent="-224312">
              <a:buFont typeface="+mj-lt"/>
              <a:buAutoNum type="alphaLcPeriod"/>
            </a:pPr>
            <a:r>
              <a:rPr lang="en-US" strike="sngStrike" dirty="0" smtClean="0"/>
              <a:t>Reading/Language Arts</a:t>
            </a:r>
          </a:p>
          <a:p>
            <a:pPr marL="672939" lvl="1" indent="-224312">
              <a:buFont typeface="+mj-lt"/>
              <a:buAutoNum type="alphaLcPeriod"/>
            </a:pPr>
            <a:r>
              <a:rPr lang="en-US" strike="sngStrike" dirty="0" smtClean="0"/>
              <a:t>Social Studies</a:t>
            </a:r>
            <a:endParaRPr lang="en-US" dirty="0" smtClean="0"/>
          </a:p>
          <a:p>
            <a:endParaRPr lang="en-US" dirty="0" smtClean="0"/>
          </a:p>
          <a:p>
            <a:r>
              <a:rPr lang="en-US" dirty="0" smtClean="0"/>
              <a:t>Q24. Within mathematics many teachers feel better prepared to teach some topics than others.  How prepared do you feel to teach each of the following topics at the grade level(s) you teach, whether or not they are currently included in your curriculum? (Response Options: [1] Not adequately prepared, [2] Somewhat prepared,  [3] Fairly well prepared, [4] Very well prepared)</a:t>
            </a:r>
          </a:p>
          <a:p>
            <a:pPr marL="672939" lvl="1" indent="-224312">
              <a:buFont typeface="+mj-lt"/>
              <a:buAutoNum type="alphaLcPeriod"/>
            </a:pPr>
            <a:r>
              <a:rPr lang="en-US" dirty="0" smtClean="0"/>
              <a:t>The number system and operations</a:t>
            </a:r>
          </a:p>
          <a:p>
            <a:pPr marL="672939" lvl="1" indent="-224312">
              <a:buFont typeface="+mj-lt"/>
              <a:buAutoNum type="alphaLcPeriod"/>
            </a:pPr>
            <a:r>
              <a:rPr lang="en-US" dirty="0" smtClean="0"/>
              <a:t>Algebraic thinking </a:t>
            </a:r>
          </a:p>
          <a:p>
            <a:pPr marL="672939" lvl="1" indent="-224312">
              <a:buFont typeface="+mj-lt"/>
              <a:buAutoNum type="alphaLcPeriod"/>
            </a:pPr>
            <a:r>
              <a:rPr lang="en-US" dirty="0" smtClean="0"/>
              <a:t>Functions </a:t>
            </a:r>
          </a:p>
          <a:p>
            <a:pPr marL="672939" lvl="1" indent="-224312">
              <a:buFont typeface="+mj-lt"/>
              <a:buAutoNum type="alphaLcPeriod"/>
            </a:pPr>
            <a:r>
              <a:rPr lang="en-US" dirty="0" smtClean="0"/>
              <a:t>Modeling </a:t>
            </a:r>
          </a:p>
          <a:p>
            <a:pPr marL="672939" lvl="1" indent="-224312">
              <a:buFont typeface="+mj-lt"/>
              <a:buAutoNum type="alphaLcPeriod"/>
            </a:pPr>
            <a:r>
              <a:rPr lang="en-US" dirty="0" smtClean="0"/>
              <a:t>Measurement</a:t>
            </a:r>
          </a:p>
          <a:p>
            <a:pPr marL="672939" lvl="1" indent="-224312">
              <a:buFont typeface="+mj-lt"/>
              <a:buAutoNum type="alphaLcPeriod"/>
            </a:pPr>
            <a:r>
              <a:rPr lang="en-US" dirty="0" smtClean="0"/>
              <a:t>Geometry</a:t>
            </a:r>
          </a:p>
          <a:p>
            <a:pPr marL="672939" lvl="1" indent="-224312">
              <a:buFont typeface="+mj-lt"/>
              <a:buAutoNum type="alphaLcPeriod"/>
            </a:pPr>
            <a:r>
              <a:rPr lang="en-US" dirty="0" smtClean="0"/>
              <a:t>Statistics and probability</a:t>
            </a:r>
          </a:p>
          <a:p>
            <a:pPr marL="672939" lvl="1" indent="-224312">
              <a:buFont typeface="+mj-lt"/>
              <a:buAutoNum type="alphaLcPeriod"/>
            </a:pPr>
            <a:r>
              <a:rPr lang="en-US" dirty="0" smtClean="0"/>
              <a:t>Discrete mathematics</a:t>
            </a:r>
          </a:p>
          <a:p>
            <a:pPr marL="672939" lvl="1" indent="-224312">
              <a:buFont typeface="+mj-lt"/>
              <a:buAutoNum type="alphaLcPeriod"/>
            </a:pPr>
            <a:r>
              <a:rPr lang="en-US" strike="sngStrike" dirty="0" smtClean="0"/>
              <a:t>Computer science/programming </a:t>
            </a:r>
          </a:p>
          <a:p>
            <a:endParaRPr lang="en-US" dirty="0" smtClean="0">
              <a:sym typeface="Wingdings 2"/>
            </a:endParaRPr>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Table 2.45 shows mathematics teachers’ scores on the Perceptions of Content Preparedness composite.  Similar to science teachers, high school mathematics teachers feel better prepared than middle school mathematics teachers.  Elementary teachers feel as prepared to teach mathematics as do middle school mathematics teachers, and substantively more prepared in mathematics than they do in science.”</a:t>
            </a:r>
          </a:p>
        </p:txBody>
      </p:sp>
      <p:sp>
        <p:nvSpPr>
          <p:cNvPr id="4" name="Slide Number Placeholder 3"/>
          <p:cNvSpPr>
            <a:spLocks noGrp="1"/>
          </p:cNvSpPr>
          <p:nvPr>
            <p:ph type="sldNum" sz="quarter" idx="10"/>
          </p:nvPr>
        </p:nvSpPr>
        <p:spPr/>
        <p:txBody>
          <a:bodyPr/>
          <a:lstStyle/>
          <a:p>
            <a:fld id="{90E28B4C-C885-4CBA-9396-894D6208880F}" type="slidenum">
              <a:rPr lang="en-US" smtClean="0"/>
              <a:t>53</a:t>
            </a:fld>
            <a:endParaRPr lang="en-US"/>
          </a:p>
        </p:txBody>
      </p:sp>
    </p:spTree>
    <p:extLst>
      <p:ext uri="{BB962C8B-B14F-4D97-AF65-F5344CB8AC3E}">
        <p14:creationId xmlns:p14="http://schemas.microsoft.com/office/powerpoint/2010/main" val="2190252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2.52, p. 39 in Technical Report</a:t>
            </a:r>
          </a:p>
          <a:p>
            <a:endParaRPr lang="en-US" dirty="0" smtClean="0"/>
          </a:p>
          <a:p>
            <a:r>
              <a:rPr lang="en-US" b="1" dirty="0" smtClean="0"/>
              <a:t>Table shows data from individual items.</a:t>
            </a:r>
          </a:p>
          <a:p>
            <a:endParaRPr lang="en-US" dirty="0" smtClean="0"/>
          </a:p>
          <a:p>
            <a:r>
              <a:rPr lang="en-US" dirty="0" smtClean="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Q25. </a:t>
            </a:r>
            <a:r>
              <a:rPr lang="en-US" sz="1200" kern="1200" dirty="0" smtClean="0">
                <a:solidFill>
                  <a:schemeClr val="tx1"/>
                </a:solidFill>
                <a:effectLst/>
                <a:latin typeface="+mn-lt"/>
                <a:ea typeface="+mn-ea"/>
                <a:cs typeface="+mn-cs"/>
              </a:rPr>
              <a:t>How well prepared do you feel to do each of the following in your mathematics instruction? [Select one on each row.]</a:t>
            </a:r>
            <a:r>
              <a:rPr lang="en-US" sz="1200" b="1" kern="1200" dirty="0" smtClean="0">
                <a:solidFill>
                  <a:schemeClr val="tx1"/>
                </a:solidFill>
                <a:effectLst/>
                <a:latin typeface="+mn-lt"/>
                <a:ea typeface="+mn-ea"/>
                <a:cs typeface="+mn-cs"/>
              </a:rPr>
              <a:t> </a:t>
            </a:r>
            <a:r>
              <a:rPr lang="en-US" dirty="0" smtClean="0"/>
              <a:t>(Response Options: [1] Not adequately prepared, [2] 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Develop students’ conceptual understanding of the mathematical ideas you teach</a:t>
            </a:r>
          </a:p>
          <a:p>
            <a:pPr marL="685800" lvl="1" indent="-228600">
              <a:buFont typeface="+mj-lt"/>
              <a:buAutoNum type="alphaLcPeriod"/>
            </a:pPr>
            <a:r>
              <a:rPr lang="en-US" sz="1200" kern="1200" dirty="0" smtClean="0">
                <a:solidFill>
                  <a:schemeClr val="tx1"/>
                </a:solidFill>
                <a:effectLst/>
                <a:latin typeface="+mn-lt"/>
                <a:ea typeface="+mn-ea"/>
                <a:cs typeface="+mn-cs"/>
              </a:rPr>
              <a:t>Develop students’ abilities to do mathematics (for example: consider how to approach a problem, explain and justify solutions, create and use mathematical models)</a:t>
            </a:r>
          </a:p>
          <a:p>
            <a:pPr marL="685800" lvl="1" indent="-228600">
              <a:buFont typeface="+mj-lt"/>
              <a:buAutoNum type="alphaLcPeriod"/>
            </a:pPr>
            <a:r>
              <a:rPr lang="en-US" sz="1200" kern="1200" dirty="0" smtClean="0">
                <a:solidFill>
                  <a:schemeClr val="tx1"/>
                </a:solidFill>
                <a:effectLst/>
                <a:latin typeface="+mn-lt"/>
                <a:ea typeface="+mn-ea"/>
                <a:cs typeface="+mn-cs"/>
              </a:rPr>
              <a:t>Develop students’ awareness of STEM careers</a:t>
            </a:r>
          </a:p>
          <a:p>
            <a:pPr marL="685800" lvl="1" indent="-228600">
              <a:buFont typeface="+mj-lt"/>
              <a:buAutoNum type="alphaLcPeriod"/>
            </a:pPr>
            <a:r>
              <a:rPr lang="en-US" sz="1200" kern="1200" dirty="0" smtClean="0">
                <a:solidFill>
                  <a:schemeClr val="tx1"/>
                </a:solidFill>
                <a:effectLst/>
                <a:latin typeface="+mn-lt"/>
                <a:ea typeface="+mn-ea"/>
                <a:cs typeface="+mn-cs"/>
              </a:rPr>
              <a:t>Provide mathematics instruction that is based on students’ ideas (whether completely correct or not) about the topics you teach</a:t>
            </a:r>
          </a:p>
          <a:p>
            <a:pPr marL="685800" lvl="1" indent="-228600">
              <a:buFont typeface="+mj-lt"/>
              <a:buAutoNum type="alphaLcPeriod"/>
            </a:pPr>
            <a:r>
              <a:rPr lang="en-US" sz="1200" kern="1200" dirty="0" smtClean="0">
                <a:solidFill>
                  <a:schemeClr val="tx1"/>
                </a:solidFill>
                <a:effectLst/>
                <a:latin typeface="+mn-lt"/>
                <a:ea typeface="+mn-ea"/>
                <a:cs typeface="+mn-cs"/>
              </a:rPr>
              <a:t>Use formative assessment to monitor student learning</a:t>
            </a:r>
          </a:p>
          <a:p>
            <a:pPr marL="685800" lvl="1" indent="-228600">
              <a:buFont typeface="+mj-lt"/>
              <a:buAutoNum type="alphaLcPeriod"/>
            </a:pPr>
            <a:r>
              <a:rPr lang="en-US" sz="1200" kern="1200" dirty="0" smtClean="0">
                <a:solidFill>
                  <a:schemeClr val="tx1"/>
                </a:solidFill>
                <a:effectLst/>
                <a:latin typeface="+mn-lt"/>
                <a:ea typeface="+mn-ea"/>
                <a:cs typeface="+mn-cs"/>
              </a:rPr>
              <a:t>Differentiate mathematics instruction to meet the needs of diverse learners</a:t>
            </a:r>
          </a:p>
          <a:p>
            <a:pPr marL="685800" lvl="1" indent="-228600">
              <a:buFont typeface="+mj-lt"/>
              <a:buAutoNum type="alphaLcPeriod"/>
            </a:pPr>
            <a:r>
              <a:rPr lang="en-US" sz="1200" kern="1200" dirty="0" smtClean="0">
                <a:solidFill>
                  <a:schemeClr val="tx1"/>
                </a:solidFill>
                <a:effectLst/>
                <a:latin typeface="+mn-lt"/>
                <a:ea typeface="+mn-ea"/>
                <a:cs typeface="+mn-cs"/>
              </a:rPr>
              <a:t>Incorporate students’ cultural backgrounds into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Encourage students' interest in mathematics</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all students in mathematics</a:t>
            </a: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 can be seen in Table 2.52, mathematics teachers’ feelings of pedagogical preparedness differ by grade range.  High school teachers tend to feel more prepared than those at the elementary level to carry out tasks related to deepening students’ understanding.  For example, about two-thirds of high school mathematics teachers feel very well prepared to develop students’ abilities to do mathematics and develop students’ conceptual understanding, compared to 46 percent of elementary teachers.  In contrast, elementary teachers are more likely than their secondary counterparts to feel very well prepared to encourage students’ interest and participation in mathematics.  As in science, few mathematics teachers at any grade level feel very well prepared to incorporate students’ cultural backgrounds into instruction and develop students’ awareness of STEM careers.”</a:t>
            </a:r>
          </a:p>
        </p:txBody>
      </p:sp>
      <p:sp>
        <p:nvSpPr>
          <p:cNvPr id="4" name="Slide Number Placeholder 3"/>
          <p:cNvSpPr>
            <a:spLocks noGrp="1"/>
          </p:cNvSpPr>
          <p:nvPr>
            <p:ph type="sldNum" sz="quarter" idx="10"/>
          </p:nvPr>
        </p:nvSpPr>
        <p:spPr/>
        <p:txBody>
          <a:bodyPr/>
          <a:lstStyle/>
          <a:p>
            <a:fld id="{90E28B4C-C885-4CBA-9396-894D6208880F}" type="slidenum">
              <a:rPr lang="en-US" smtClean="0"/>
              <a:t>55</a:t>
            </a:fld>
            <a:endParaRPr lang="en-US"/>
          </a:p>
        </p:txBody>
      </p:sp>
    </p:spTree>
    <p:extLst>
      <p:ext uri="{BB962C8B-B14F-4D97-AF65-F5344CB8AC3E}">
        <p14:creationId xmlns:p14="http://schemas.microsoft.com/office/powerpoint/2010/main" val="2880030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56</a:t>
            </a:fld>
            <a:endParaRPr lang="en-US"/>
          </a:p>
        </p:txBody>
      </p:sp>
    </p:spTree>
    <p:extLst>
      <p:ext uri="{BB962C8B-B14F-4D97-AF65-F5344CB8AC3E}">
        <p14:creationId xmlns:p14="http://schemas.microsoft.com/office/powerpoint/2010/main" val="949110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57</a:t>
            </a:fld>
            <a:endParaRPr lang="en-US"/>
          </a:p>
        </p:txBody>
      </p:sp>
    </p:spTree>
    <p:extLst>
      <p:ext uri="{BB962C8B-B14F-4D97-AF65-F5344CB8AC3E}">
        <p14:creationId xmlns:p14="http://schemas.microsoft.com/office/powerpoint/2010/main" val="1640054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58</a:t>
            </a:fld>
            <a:endParaRPr lang="en-US"/>
          </a:p>
        </p:txBody>
      </p:sp>
    </p:spTree>
    <p:extLst>
      <p:ext uri="{BB962C8B-B14F-4D97-AF65-F5344CB8AC3E}">
        <p14:creationId xmlns:p14="http://schemas.microsoft.com/office/powerpoint/2010/main" val="38907007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90E28B4C-C885-4CBA-9396-894D6208880F}" type="slidenum">
              <a:rPr lang="en-US" smtClean="0"/>
              <a:t>59</a:t>
            </a:fld>
            <a:endParaRPr lang="en-US"/>
          </a:p>
        </p:txBody>
      </p:sp>
    </p:spTree>
    <p:extLst>
      <p:ext uri="{BB962C8B-B14F-4D97-AF65-F5344CB8AC3E}">
        <p14:creationId xmlns:p14="http://schemas.microsoft.com/office/powerpoint/2010/main" val="3347663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60</a:t>
            </a:fld>
            <a:endParaRPr lang="en-US"/>
          </a:p>
        </p:txBody>
      </p:sp>
    </p:spTree>
    <p:extLst>
      <p:ext uri="{BB962C8B-B14F-4D97-AF65-F5344CB8AC3E}">
        <p14:creationId xmlns:p14="http://schemas.microsoft.com/office/powerpoint/2010/main" val="2727246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61</a:t>
            </a:fld>
            <a:endParaRPr lang="en-US"/>
          </a:p>
        </p:txBody>
      </p:sp>
    </p:spTree>
    <p:extLst>
      <p:ext uri="{BB962C8B-B14F-4D97-AF65-F5344CB8AC3E}">
        <p14:creationId xmlns:p14="http://schemas.microsoft.com/office/powerpoint/2010/main" val="6019589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2.53, p. 39 in Technical Report</a:t>
            </a:r>
          </a:p>
          <a:p>
            <a:endParaRPr lang="en-US" dirty="0" smtClean="0"/>
          </a:p>
          <a:p>
            <a:r>
              <a:rPr lang="en-US" b="1" dirty="0" smtClean="0"/>
              <a:t>This</a:t>
            </a:r>
            <a:r>
              <a:rPr lang="en-US" b="1" baseline="0" dirty="0" smtClean="0"/>
              <a:t> slide shows data from composites</a:t>
            </a:r>
            <a:r>
              <a:rPr lang="en-US" b="1"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dirty="0" smtClean="0"/>
          </a:p>
          <a:p>
            <a:endParaRPr lang="en-US" dirty="0" smtClean="0"/>
          </a:p>
          <a:p>
            <a:r>
              <a:rPr lang="en-US" b="1" dirty="0" smtClean="0"/>
              <a:t>Perceptions of Pedagogical Preparedness Composite Items</a:t>
            </a:r>
            <a:endParaRPr lang="en-US" b="0" dirty="0" smtClean="0"/>
          </a:p>
          <a:p>
            <a:pPr marL="457200" lvl="1" indent="0">
              <a:buFont typeface="+mj-lt"/>
              <a:buNone/>
            </a:pPr>
            <a:r>
              <a:rPr lang="en-US" sz="1200" kern="1200" dirty="0" smtClean="0">
                <a:solidFill>
                  <a:schemeClr val="tx1"/>
                </a:solidFill>
                <a:effectLst/>
                <a:latin typeface="+mn-lt"/>
                <a:ea typeface="+mn-ea"/>
                <a:cs typeface="+mn-cs"/>
              </a:rPr>
              <a:t>Q25a. Develop students’ conceptual understanding of the mathematical ideas you teach</a:t>
            </a:r>
          </a:p>
          <a:p>
            <a:pPr marL="457200" lvl="1" indent="0">
              <a:buFont typeface="+mj-lt"/>
              <a:buNone/>
            </a:pPr>
            <a:r>
              <a:rPr lang="en-US" sz="1200" kern="1200" dirty="0" smtClean="0">
                <a:solidFill>
                  <a:schemeClr val="tx1"/>
                </a:solidFill>
                <a:effectLst/>
                <a:latin typeface="+mn-lt"/>
                <a:ea typeface="+mn-ea"/>
                <a:cs typeface="+mn-cs"/>
              </a:rPr>
              <a:t>Q25b. Develop students’ abilities to do mathematics (for example: consider how to approach a problem, explain and justify solutions, create and use mathematical models)</a:t>
            </a:r>
          </a:p>
          <a:p>
            <a:pPr marL="457200" lvl="1" indent="0">
              <a:buFont typeface="+mj-lt"/>
              <a:buNone/>
            </a:pPr>
            <a:r>
              <a:rPr lang="en-US" sz="1200" kern="1200" dirty="0" smtClean="0">
                <a:solidFill>
                  <a:schemeClr val="tx1"/>
                </a:solidFill>
                <a:effectLst/>
                <a:latin typeface="+mn-lt"/>
                <a:ea typeface="+mn-ea"/>
                <a:cs typeface="+mn-cs"/>
              </a:rPr>
              <a:t>Q25c. Develop students’ awareness of STEM careers</a:t>
            </a:r>
          </a:p>
          <a:p>
            <a:pPr marL="457200" lvl="1" indent="0">
              <a:buFont typeface="+mj-lt"/>
              <a:buNone/>
            </a:pPr>
            <a:r>
              <a:rPr lang="en-US" sz="1200" kern="1200" dirty="0" smtClean="0">
                <a:solidFill>
                  <a:schemeClr val="tx1"/>
                </a:solidFill>
                <a:effectLst/>
                <a:latin typeface="+mn-lt"/>
                <a:ea typeface="+mn-ea"/>
                <a:cs typeface="+mn-cs"/>
              </a:rPr>
              <a:t>Q25d. Provide mathematics instruction that is based on students’ ideas (whether completely correct or not) about the topics you teach</a:t>
            </a:r>
          </a:p>
          <a:p>
            <a:pPr marL="457200" lvl="1" indent="0">
              <a:buFont typeface="+mj-lt"/>
              <a:buNone/>
            </a:pPr>
            <a:r>
              <a:rPr lang="en-US" sz="1200" kern="1200" dirty="0" smtClean="0">
                <a:solidFill>
                  <a:schemeClr val="tx1"/>
                </a:solidFill>
                <a:effectLst/>
                <a:latin typeface="+mn-lt"/>
                <a:ea typeface="+mn-ea"/>
                <a:cs typeface="+mn-cs"/>
              </a:rPr>
              <a:t>Q25e. Use formative assessment to monitor student learning</a:t>
            </a:r>
          </a:p>
          <a:p>
            <a:pPr marL="457200" lvl="1" indent="0">
              <a:buFont typeface="+mj-lt"/>
              <a:buNone/>
            </a:pPr>
            <a:r>
              <a:rPr lang="en-US" sz="1200" kern="1200" dirty="0" smtClean="0">
                <a:solidFill>
                  <a:schemeClr val="tx1"/>
                </a:solidFill>
                <a:effectLst/>
                <a:latin typeface="+mn-lt"/>
                <a:ea typeface="+mn-ea"/>
                <a:cs typeface="+mn-cs"/>
              </a:rPr>
              <a:t>Q25f. Differentiate mathematics instruction to meet the needs of diverse learners</a:t>
            </a:r>
          </a:p>
          <a:p>
            <a:pPr marL="457200" lvl="1" indent="0">
              <a:buFont typeface="+mj-lt"/>
              <a:buNone/>
            </a:pPr>
            <a:r>
              <a:rPr lang="en-US" sz="1200" kern="1200" dirty="0" smtClean="0">
                <a:solidFill>
                  <a:schemeClr val="tx1"/>
                </a:solidFill>
                <a:effectLst/>
                <a:latin typeface="+mn-lt"/>
                <a:ea typeface="+mn-ea"/>
                <a:cs typeface="+mn-cs"/>
              </a:rPr>
              <a:t>Q25g. Incorporate students’ cultural backgrounds into mathematics instruction</a:t>
            </a:r>
          </a:p>
          <a:p>
            <a:pPr marL="457200" lvl="1" indent="0">
              <a:buFont typeface="+mj-lt"/>
              <a:buNone/>
            </a:pPr>
            <a:r>
              <a:rPr lang="en-US" sz="1200" kern="1200" dirty="0" smtClean="0">
                <a:solidFill>
                  <a:schemeClr val="tx1"/>
                </a:solidFill>
                <a:effectLst/>
                <a:latin typeface="+mn-lt"/>
                <a:ea typeface="+mn-ea"/>
                <a:cs typeface="+mn-cs"/>
              </a:rPr>
              <a:t>Q25h. Encourage students' interest in mathematics</a:t>
            </a:r>
          </a:p>
          <a:p>
            <a:pPr marL="457200" lvl="1" indent="0">
              <a:buFont typeface="+mj-lt"/>
              <a:buNone/>
            </a:pPr>
            <a:r>
              <a:rPr lang="en-US" sz="1200" kern="1200" dirty="0" smtClean="0">
                <a:solidFill>
                  <a:schemeClr val="tx1"/>
                </a:solidFill>
                <a:effectLst/>
                <a:latin typeface="+mn-lt"/>
                <a:ea typeface="+mn-ea"/>
                <a:cs typeface="+mn-cs"/>
              </a:rPr>
              <a:t>Q25i. Encourage participation of all students in mathematics</a:t>
            </a:r>
            <a:endParaRPr lang="en-US" b="1" dirty="0" smtClean="0"/>
          </a:p>
          <a:p>
            <a:endParaRPr lang="en-US" dirty="0" smtClean="0"/>
          </a:p>
          <a:p>
            <a:r>
              <a:rPr lang="en-US" dirty="0" smtClean="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Q25. </a:t>
            </a:r>
            <a:r>
              <a:rPr lang="en-US" sz="1200" kern="1200" dirty="0" smtClean="0">
                <a:solidFill>
                  <a:schemeClr val="tx1"/>
                </a:solidFill>
                <a:effectLst/>
                <a:latin typeface="+mn-lt"/>
                <a:ea typeface="+mn-ea"/>
                <a:cs typeface="+mn-cs"/>
              </a:rPr>
              <a:t>How well prepared do you feel to do each of the following in your mathematics instruction? [Select one on each row.]</a:t>
            </a:r>
            <a:r>
              <a:rPr lang="en-US" sz="1200" b="1" kern="1200" dirty="0" smtClean="0">
                <a:solidFill>
                  <a:schemeClr val="tx1"/>
                </a:solidFill>
                <a:effectLst/>
                <a:latin typeface="+mn-lt"/>
                <a:ea typeface="+mn-ea"/>
                <a:cs typeface="+mn-cs"/>
              </a:rPr>
              <a:t> </a:t>
            </a:r>
            <a:r>
              <a:rPr lang="en-US" dirty="0" smtClean="0"/>
              <a:t>(Response Options: [1] Not adequately prepared, [2] 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Develop students’ conceptual understanding of the mathematical ideas you teach</a:t>
            </a:r>
          </a:p>
          <a:p>
            <a:pPr marL="685800" lvl="1" indent="-228600">
              <a:buFont typeface="+mj-lt"/>
              <a:buAutoNum type="alphaLcPeriod"/>
            </a:pPr>
            <a:r>
              <a:rPr lang="en-US" sz="1200" kern="1200" dirty="0" smtClean="0">
                <a:solidFill>
                  <a:schemeClr val="tx1"/>
                </a:solidFill>
                <a:effectLst/>
                <a:latin typeface="+mn-lt"/>
                <a:ea typeface="+mn-ea"/>
                <a:cs typeface="+mn-cs"/>
              </a:rPr>
              <a:t>Develop students’ abilities to do mathematics (for example: consider how to approach a problem, explain and justify solutions, create and use mathematical models)</a:t>
            </a:r>
          </a:p>
          <a:p>
            <a:pPr marL="685800" lvl="1" indent="-228600">
              <a:buFont typeface="+mj-lt"/>
              <a:buAutoNum type="alphaLcPeriod"/>
            </a:pPr>
            <a:r>
              <a:rPr lang="en-US" sz="1200" kern="1200" dirty="0" smtClean="0">
                <a:solidFill>
                  <a:schemeClr val="tx1"/>
                </a:solidFill>
                <a:effectLst/>
                <a:latin typeface="+mn-lt"/>
                <a:ea typeface="+mn-ea"/>
                <a:cs typeface="+mn-cs"/>
              </a:rPr>
              <a:t>Develop students’ awareness of STEM careers</a:t>
            </a:r>
          </a:p>
          <a:p>
            <a:pPr marL="685800" lvl="1" indent="-228600">
              <a:buFont typeface="+mj-lt"/>
              <a:buAutoNum type="alphaLcPeriod"/>
            </a:pPr>
            <a:r>
              <a:rPr lang="en-US" sz="1200" kern="1200" dirty="0" smtClean="0">
                <a:solidFill>
                  <a:schemeClr val="tx1"/>
                </a:solidFill>
                <a:effectLst/>
                <a:latin typeface="+mn-lt"/>
                <a:ea typeface="+mn-ea"/>
                <a:cs typeface="+mn-cs"/>
              </a:rPr>
              <a:t>Provide mathematics instruction that is based on students’ ideas (whether completely correct or not) about the topics you teach</a:t>
            </a:r>
          </a:p>
          <a:p>
            <a:pPr marL="685800" lvl="1" indent="-228600">
              <a:buFont typeface="+mj-lt"/>
              <a:buAutoNum type="alphaLcPeriod"/>
            </a:pPr>
            <a:r>
              <a:rPr lang="en-US" sz="1200" kern="1200" dirty="0" smtClean="0">
                <a:solidFill>
                  <a:schemeClr val="tx1"/>
                </a:solidFill>
                <a:effectLst/>
                <a:latin typeface="+mn-lt"/>
                <a:ea typeface="+mn-ea"/>
                <a:cs typeface="+mn-cs"/>
              </a:rPr>
              <a:t>Use formative assessment to monitor student learning</a:t>
            </a:r>
          </a:p>
          <a:p>
            <a:pPr marL="685800" lvl="1" indent="-228600">
              <a:buFont typeface="+mj-lt"/>
              <a:buAutoNum type="alphaLcPeriod"/>
            </a:pPr>
            <a:r>
              <a:rPr lang="en-US" sz="1200" kern="1200" dirty="0" smtClean="0">
                <a:solidFill>
                  <a:schemeClr val="tx1"/>
                </a:solidFill>
                <a:effectLst/>
                <a:latin typeface="+mn-lt"/>
                <a:ea typeface="+mn-ea"/>
                <a:cs typeface="+mn-cs"/>
              </a:rPr>
              <a:t>Differentiate mathematics instruction to meet the needs of diverse learners</a:t>
            </a:r>
          </a:p>
          <a:p>
            <a:pPr marL="685800" lvl="1" indent="-228600">
              <a:buFont typeface="+mj-lt"/>
              <a:buAutoNum type="alphaLcPeriod"/>
            </a:pPr>
            <a:r>
              <a:rPr lang="en-US" sz="1200" kern="1200" dirty="0" smtClean="0">
                <a:solidFill>
                  <a:schemeClr val="tx1"/>
                </a:solidFill>
                <a:effectLst/>
                <a:latin typeface="+mn-lt"/>
                <a:ea typeface="+mn-ea"/>
                <a:cs typeface="+mn-cs"/>
              </a:rPr>
              <a:t>Incorporate students’ cultural backgrounds into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Encourage students' interest in mathematics</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all students in mathematics</a:t>
            </a:r>
          </a:p>
          <a:p>
            <a:endParaRPr lang="en-US" dirty="0" smtClean="0"/>
          </a:p>
          <a:p>
            <a:r>
              <a:rPr lang="en-US" dirty="0" smtClean="0"/>
              <a:t>The numbers in parentheses are standard errors.</a:t>
            </a:r>
          </a:p>
          <a:p>
            <a:endParaRPr lang="en-US" dirty="0" smtClean="0"/>
          </a:p>
          <a:p>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In contrast to the pattern in science teachers’ perceptions of pedagogical preparedness, mathematics perceptions are fairly consistent across all grade bands (see Table 2.53).  In addition, elementary mathematics teachers feel more pedagogically prepared than elementary science teachers, which is not surprising given that self-contained elementary teachers consider themselves far more prepared to teach mathematics than science.  Middle and high school teachers’ perceptions of pedagogical preparedness are very similar across the two subjects.”</a:t>
            </a:r>
          </a:p>
        </p:txBody>
      </p:sp>
      <p:sp>
        <p:nvSpPr>
          <p:cNvPr id="4" name="Slide Number Placeholder 3"/>
          <p:cNvSpPr>
            <a:spLocks noGrp="1"/>
          </p:cNvSpPr>
          <p:nvPr>
            <p:ph type="sldNum" sz="quarter" idx="10"/>
          </p:nvPr>
        </p:nvSpPr>
        <p:spPr/>
        <p:txBody>
          <a:bodyPr/>
          <a:lstStyle/>
          <a:p>
            <a:fld id="{90E28B4C-C885-4CBA-9396-894D6208880F}" type="slidenum">
              <a:rPr lang="en-US" smtClean="0"/>
              <a:t>62</a:t>
            </a:fld>
            <a:endParaRPr lang="en-US"/>
          </a:p>
        </p:txBody>
      </p:sp>
    </p:spTree>
    <p:extLst>
      <p:ext uri="{BB962C8B-B14F-4D97-AF65-F5344CB8AC3E}">
        <p14:creationId xmlns:p14="http://schemas.microsoft.com/office/powerpoint/2010/main" val="2479787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2.54, p. 40 in Technical Report</a:t>
            </a:r>
          </a:p>
          <a:p>
            <a:endParaRPr lang="en-US" dirty="0" smtClean="0"/>
          </a:p>
          <a:p>
            <a:r>
              <a:rPr lang="en-US" b="1" dirty="0" smtClean="0"/>
              <a:t>Table shows data from individual items.</a:t>
            </a:r>
          </a:p>
          <a:p>
            <a:endParaRPr lang="en-US" dirty="0" smtClean="0"/>
          </a:p>
          <a:p>
            <a:r>
              <a:rPr lang="en-US" dirty="0" smtClean="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Q53. </a:t>
            </a:r>
            <a:r>
              <a:rPr lang="en-US" sz="1200" kern="1200" dirty="0" smtClean="0">
                <a:solidFill>
                  <a:schemeClr val="tx1"/>
                </a:solidFill>
                <a:effectLst/>
                <a:latin typeface="+mn-lt"/>
                <a:ea typeface="+mn-ea"/>
                <a:cs typeface="+mn-cs"/>
              </a:rPr>
              <a:t>How well prepared do you feel to do each of the following as part of your instruction on this</a:t>
            </a:r>
            <a:r>
              <a:rPr lang="en-US" sz="1200" kern="1200" baseline="0" dirty="0" smtClean="0">
                <a:solidFill>
                  <a:schemeClr val="tx1"/>
                </a:solidFill>
                <a:effectLst/>
                <a:latin typeface="+mn-lt"/>
                <a:ea typeface="+mn-ea"/>
                <a:cs typeface="+mn-cs"/>
              </a:rPr>
              <a:t> particular unit</a:t>
            </a:r>
            <a:r>
              <a:rPr lang="en-US" sz="1200" kern="1200" dirty="0" smtClean="0">
                <a:solidFill>
                  <a:schemeClr val="tx1"/>
                </a:solidFill>
                <a:effectLst/>
                <a:latin typeface="+mn-lt"/>
                <a:ea typeface="+mn-ea"/>
                <a:cs typeface="+mn-cs"/>
              </a:rPr>
              <a:t>? [Select one on each row.]</a:t>
            </a:r>
            <a:r>
              <a:rPr lang="en-US"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(Response Options: [1] Not adequately prepared, [2] 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Anticipate difficulties that students may have with particular mathematical ideas and procedures in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Find out what students thought or already knew about the key mathematical ideas</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Implement the instructional materials (for example: mathematics textbook) to be used during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Monitor student understanding during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Assess student understanding at the conclusion of this unit</a:t>
            </a:r>
            <a:endParaRPr lang="en-US" dirty="0" smtClean="0">
              <a:effectLst/>
            </a:endParaRP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Table 2.54 shows the percentage of elementary, middle, and high school mathematics classes taught by teachers who feel very well prepared for each of a number of instructional tasks.  As is the case in science, mathematics teachers tend to feel less well prepared to find out what students thought or already knew about the key ideas to be addressed in the unit.”</a:t>
            </a:r>
          </a:p>
        </p:txBody>
      </p:sp>
      <p:sp>
        <p:nvSpPr>
          <p:cNvPr id="4" name="Slide Number Placeholder 3"/>
          <p:cNvSpPr>
            <a:spLocks noGrp="1"/>
          </p:cNvSpPr>
          <p:nvPr>
            <p:ph type="sldNum" sz="quarter" idx="10"/>
          </p:nvPr>
        </p:nvSpPr>
        <p:spPr/>
        <p:txBody>
          <a:bodyPr/>
          <a:lstStyle/>
          <a:p>
            <a:fld id="{90E28B4C-C885-4CBA-9396-894D6208880F}" type="slidenum">
              <a:rPr lang="en-US" smtClean="0"/>
              <a:t>64</a:t>
            </a:fld>
            <a:endParaRPr lang="en-US"/>
          </a:p>
        </p:txBody>
      </p:sp>
    </p:spTree>
    <p:extLst>
      <p:ext uri="{BB962C8B-B14F-4D97-AF65-F5344CB8AC3E}">
        <p14:creationId xmlns:p14="http://schemas.microsoft.com/office/powerpoint/2010/main" val="423743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65</a:t>
            </a:fld>
            <a:endParaRPr lang="en-US"/>
          </a:p>
        </p:txBody>
      </p:sp>
    </p:spTree>
    <p:extLst>
      <p:ext uri="{BB962C8B-B14F-4D97-AF65-F5344CB8AC3E}">
        <p14:creationId xmlns:p14="http://schemas.microsoft.com/office/powerpoint/2010/main" val="3381966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66</a:t>
            </a:fld>
            <a:endParaRPr lang="en-US"/>
          </a:p>
        </p:txBody>
      </p:sp>
    </p:spTree>
    <p:extLst>
      <p:ext uri="{BB962C8B-B14F-4D97-AF65-F5344CB8AC3E}">
        <p14:creationId xmlns:p14="http://schemas.microsoft.com/office/powerpoint/2010/main" val="338196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67</a:t>
            </a:fld>
            <a:endParaRPr lang="en-US"/>
          </a:p>
        </p:txBody>
      </p:sp>
    </p:spTree>
    <p:extLst>
      <p:ext uri="{BB962C8B-B14F-4D97-AF65-F5344CB8AC3E}">
        <p14:creationId xmlns:p14="http://schemas.microsoft.com/office/powerpoint/2010/main" val="3381966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2.55, p. 40 in Technical Report</a:t>
            </a:r>
          </a:p>
          <a:p>
            <a:endParaRPr lang="en-US" dirty="0" smtClean="0"/>
          </a:p>
          <a:p>
            <a:r>
              <a:rPr lang="en-US" b="1" dirty="0" smtClean="0"/>
              <a:t>This</a:t>
            </a:r>
            <a:r>
              <a:rPr lang="en-US" b="1" baseline="0" dirty="0" smtClean="0"/>
              <a:t> slide shows data from composites</a:t>
            </a:r>
            <a:r>
              <a:rPr lang="en-US" b="1"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dirty="0" smtClean="0"/>
          </a:p>
          <a:p>
            <a:endParaRPr lang="en-US" dirty="0" smtClean="0"/>
          </a:p>
          <a:p>
            <a:r>
              <a:rPr lang="en-US" b="1" i="1" dirty="0" smtClean="0"/>
              <a:t>Perceptions of Preparedness to Implement Instruction in Particular Unit Composite Items</a:t>
            </a:r>
            <a:endParaRPr lang="en-US" b="0" i="0" dirty="0" smtClean="0"/>
          </a:p>
          <a:p>
            <a:pPr marL="457200" lvl="1" indent="0">
              <a:buFont typeface="+mj-lt"/>
              <a:buNone/>
            </a:pPr>
            <a:r>
              <a:rPr lang="en-US" sz="1200" kern="1200" dirty="0" smtClean="0">
                <a:solidFill>
                  <a:schemeClr val="tx1"/>
                </a:solidFill>
                <a:effectLst/>
                <a:latin typeface="+mn-lt"/>
                <a:ea typeface="+mn-ea"/>
                <a:cs typeface="+mn-cs"/>
              </a:rPr>
              <a:t>Q53a. Anticipate difficulties that students may have with particular mathematical ideas and procedures in this unit</a:t>
            </a:r>
            <a:endParaRPr lang="en-US" dirty="0" smtClean="0">
              <a:effectLst/>
            </a:endParaRPr>
          </a:p>
          <a:p>
            <a:pPr marL="457200" lvl="1" indent="0">
              <a:buFont typeface="+mj-lt"/>
              <a:buNone/>
            </a:pPr>
            <a:r>
              <a:rPr lang="en-US" sz="1200" kern="1200" dirty="0" smtClean="0">
                <a:solidFill>
                  <a:schemeClr val="tx1"/>
                </a:solidFill>
                <a:effectLst/>
                <a:latin typeface="+mn-lt"/>
                <a:ea typeface="+mn-ea"/>
                <a:cs typeface="+mn-cs"/>
              </a:rPr>
              <a:t>Q53b. Find out what students thought or already knew about the key mathematical ideas</a:t>
            </a:r>
            <a:endParaRPr lang="en-US" dirty="0" smtClean="0">
              <a:effectLst/>
            </a:endParaRPr>
          </a:p>
          <a:p>
            <a:pPr marL="457200" lvl="1" indent="0">
              <a:buFont typeface="+mj-lt"/>
              <a:buNone/>
            </a:pPr>
            <a:r>
              <a:rPr lang="en-US" sz="1200" kern="1200" dirty="0" smtClean="0">
                <a:solidFill>
                  <a:schemeClr val="tx1"/>
                </a:solidFill>
                <a:effectLst/>
                <a:latin typeface="+mn-lt"/>
                <a:ea typeface="+mn-ea"/>
                <a:cs typeface="+mn-cs"/>
              </a:rPr>
              <a:t>Q53c. Implement the instructional materials (for example: mathematics textbook) to be used during this unit</a:t>
            </a:r>
            <a:endParaRPr lang="en-US" dirty="0" smtClean="0">
              <a:effectLst/>
            </a:endParaRPr>
          </a:p>
          <a:p>
            <a:pPr marL="457200" lvl="1" indent="0">
              <a:buFont typeface="+mj-lt"/>
              <a:buNone/>
            </a:pPr>
            <a:r>
              <a:rPr lang="en-US" sz="1200" kern="1200" dirty="0" smtClean="0">
                <a:solidFill>
                  <a:schemeClr val="tx1"/>
                </a:solidFill>
                <a:effectLst/>
                <a:latin typeface="+mn-lt"/>
                <a:ea typeface="+mn-ea"/>
                <a:cs typeface="+mn-cs"/>
              </a:rPr>
              <a:t>Q53d. Monitor student understanding during this unit</a:t>
            </a:r>
            <a:endParaRPr lang="en-US" dirty="0" smtClean="0">
              <a:effectLst/>
            </a:endParaRPr>
          </a:p>
          <a:p>
            <a:pPr marL="457200" lvl="1" indent="0">
              <a:buFont typeface="+mj-lt"/>
              <a:buNone/>
            </a:pPr>
            <a:r>
              <a:rPr lang="en-US" sz="1200" kern="1200" dirty="0" smtClean="0">
                <a:solidFill>
                  <a:schemeClr val="tx1"/>
                </a:solidFill>
                <a:effectLst/>
                <a:latin typeface="+mn-lt"/>
                <a:ea typeface="+mn-ea"/>
                <a:cs typeface="+mn-cs"/>
              </a:rPr>
              <a:t>Q53e. Assess student understanding at the conclusion of this unit</a:t>
            </a:r>
            <a:endParaRPr lang="en-US" b="1" i="1" dirty="0" smtClean="0"/>
          </a:p>
          <a:p>
            <a:endParaRPr lang="en-US" dirty="0" smtClean="0"/>
          </a:p>
          <a:p>
            <a:r>
              <a:rPr lang="en-US" dirty="0" smtClean="0"/>
              <a:t>Mathematics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Q53. </a:t>
            </a:r>
            <a:r>
              <a:rPr lang="en-US" sz="1200" kern="1200" dirty="0" smtClean="0">
                <a:solidFill>
                  <a:schemeClr val="tx1"/>
                </a:solidFill>
                <a:effectLst/>
                <a:latin typeface="+mn-lt"/>
                <a:ea typeface="+mn-ea"/>
                <a:cs typeface="+mn-cs"/>
              </a:rPr>
              <a:t>How well prepared do you feel to do each of the following as part of your instruction on this</a:t>
            </a:r>
            <a:r>
              <a:rPr lang="en-US" sz="1200" kern="1200" baseline="0" dirty="0" smtClean="0">
                <a:solidFill>
                  <a:schemeClr val="tx1"/>
                </a:solidFill>
                <a:effectLst/>
                <a:latin typeface="+mn-lt"/>
                <a:ea typeface="+mn-ea"/>
                <a:cs typeface="+mn-cs"/>
              </a:rPr>
              <a:t> particular unit</a:t>
            </a:r>
            <a:r>
              <a:rPr lang="en-US" sz="1200" kern="1200" dirty="0" smtClean="0">
                <a:solidFill>
                  <a:schemeClr val="tx1"/>
                </a:solidFill>
                <a:effectLst/>
                <a:latin typeface="+mn-lt"/>
                <a:ea typeface="+mn-ea"/>
                <a:cs typeface="+mn-cs"/>
              </a:rPr>
              <a:t>? [Select one on each row.]</a:t>
            </a:r>
            <a:r>
              <a:rPr lang="en-US" sz="1200" b="1" kern="1200" dirty="0" smtClean="0">
                <a:solidFill>
                  <a:schemeClr val="tx1"/>
                </a:solidFill>
                <a:effectLst/>
                <a:latin typeface="+mn-lt"/>
                <a:ea typeface="+mn-ea"/>
                <a:cs typeface="+mn-cs"/>
              </a:rPr>
              <a:t> </a:t>
            </a:r>
            <a:r>
              <a:rPr lang="en-US" dirty="0" smtClean="0"/>
              <a:t>(Response Options: [1] Not adequately prepared, [2] 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Anticipate difficulties that students may have with particular mathematical ideas and procedures in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Find out what students thought or already knew about the key mathematical ideas</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Implement the instructional materials (for example: mathematics textbook) to be used during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Monitor student understanding during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Assess student understanding at the conclusion of this unit</a:t>
            </a:r>
            <a:endParaRPr lang="en-US" dirty="0" smtClean="0">
              <a:effectLst/>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 can be seen in Table 2.55, mathematics teachers feel relatively well prepared to implement instruction in a particular unit.  Among the three grade bands, high school teachers feel slightly more prepared than elementary and middle grades teachers.”</a:t>
            </a:r>
          </a:p>
        </p:txBody>
      </p:sp>
      <p:sp>
        <p:nvSpPr>
          <p:cNvPr id="4" name="Slide Number Placeholder 3"/>
          <p:cNvSpPr>
            <a:spLocks noGrp="1"/>
          </p:cNvSpPr>
          <p:nvPr>
            <p:ph type="sldNum" sz="quarter" idx="10"/>
          </p:nvPr>
        </p:nvSpPr>
        <p:spPr/>
        <p:txBody>
          <a:bodyPr/>
          <a:lstStyle/>
          <a:p>
            <a:fld id="{90E28B4C-C885-4CBA-9396-894D6208880F}" type="slidenum">
              <a:rPr lang="en-US" smtClean="0"/>
              <a:t>68</a:t>
            </a:fld>
            <a:endParaRPr lang="en-US"/>
          </a:p>
        </p:txBody>
      </p:sp>
    </p:spTree>
    <p:extLst>
      <p:ext uri="{BB962C8B-B14F-4D97-AF65-F5344CB8AC3E}">
        <p14:creationId xmlns:p14="http://schemas.microsoft.com/office/powerpoint/2010/main" val="39259969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2.61, p. 43 in Technical Report</a:t>
            </a:r>
          </a:p>
          <a:p>
            <a:endParaRPr lang="en-US" dirty="0" smtClean="0"/>
          </a:p>
          <a:p>
            <a:r>
              <a:rPr lang="en-US" b="1" dirty="0" smtClean="0"/>
              <a:t>This</a:t>
            </a:r>
            <a:r>
              <a:rPr lang="en-US" b="1" baseline="0" dirty="0" smtClean="0"/>
              <a:t> slide shows data from composites</a:t>
            </a:r>
            <a:r>
              <a:rPr lang="en-US" b="1"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endParaRPr lang="en-US" dirty="0" smtClean="0"/>
          </a:p>
          <a:p>
            <a:endParaRPr lang="en-US" dirty="0" smtClean="0"/>
          </a:p>
          <a:p>
            <a:r>
              <a:rPr lang="en-US" b="1" i="1" dirty="0" smtClean="0"/>
              <a:t>Perceptions of Content Preparedness (Self-Contained</a:t>
            </a:r>
            <a:r>
              <a:rPr lang="en-US" b="1" i="1" baseline="0" dirty="0" smtClean="0"/>
              <a:t> Teachers</a:t>
            </a:r>
            <a:r>
              <a:rPr lang="en-US" b="1" i="1" dirty="0" smtClean="0"/>
              <a:t>)</a:t>
            </a:r>
          </a:p>
          <a:p>
            <a:pPr marL="448627" lvl="1" indent="0">
              <a:buFont typeface="+mj-lt"/>
              <a:buNone/>
            </a:pPr>
            <a:r>
              <a:rPr lang="en-US" dirty="0" smtClean="0"/>
              <a:t>Q23a. Number and Operations </a:t>
            </a:r>
          </a:p>
          <a:p>
            <a:pPr marL="448627" lvl="1" indent="0">
              <a:buFont typeface="+mj-lt"/>
              <a:buNone/>
            </a:pPr>
            <a:r>
              <a:rPr lang="en-US" dirty="0" smtClean="0"/>
              <a:t>Q23b. Early Algebra </a:t>
            </a:r>
          </a:p>
          <a:p>
            <a:pPr marL="448627" lvl="1" indent="0">
              <a:buFont typeface="+mj-lt"/>
              <a:buNone/>
            </a:pPr>
            <a:r>
              <a:rPr lang="en-US" dirty="0" smtClean="0"/>
              <a:t>Q23c. Geometry </a:t>
            </a:r>
          </a:p>
          <a:p>
            <a:pPr marL="448627" lvl="1" indent="0">
              <a:buFont typeface="+mj-lt"/>
              <a:buNone/>
            </a:pPr>
            <a:r>
              <a:rPr lang="en-US" dirty="0" smtClean="0"/>
              <a:t>Q23d. Measurement and Data Representation</a:t>
            </a:r>
          </a:p>
          <a:p>
            <a:endParaRPr lang="en-US" dirty="0" smtClean="0">
              <a:sym typeface="Wingdings 2"/>
            </a:endParaRPr>
          </a:p>
          <a:p>
            <a:r>
              <a:rPr lang="en-US" b="1" i="1" dirty="0" smtClean="0">
                <a:sym typeface="Wingdings 2"/>
              </a:rPr>
              <a:t>Perceptions of Content Preparedness (Non Self-Contained Teachers)</a:t>
            </a:r>
          </a:p>
          <a:p>
            <a:pPr marL="448627" lvl="1" indent="0">
              <a:buFont typeface="+mj-lt"/>
              <a:buNone/>
            </a:pPr>
            <a:r>
              <a:rPr lang="en-US" dirty="0" smtClean="0"/>
              <a:t>Q24a. The number system and operations</a:t>
            </a:r>
          </a:p>
          <a:p>
            <a:pPr marL="448627" lvl="1" indent="0">
              <a:buFont typeface="+mj-lt"/>
              <a:buNone/>
            </a:pPr>
            <a:r>
              <a:rPr lang="en-US" dirty="0" smtClean="0"/>
              <a:t>Q24b. Algebraic thinking </a:t>
            </a:r>
          </a:p>
          <a:p>
            <a:pPr marL="448627" lvl="1" indent="0">
              <a:buFont typeface="+mj-lt"/>
              <a:buNone/>
            </a:pPr>
            <a:r>
              <a:rPr lang="en-US" dirty="0" smtClean="0"/>
              <a:t>Q24c. Functions </a:t>
            </a:r>
          </a:p>
          <a:p>
            <a:pPr marL="448627" lvl="1" indent="0">
              <a:buFont typeface="+mj-lt"/>
              <a:buNone/>
            </a:pPr>
            <a:r>
              <a:rPr lang="en-US" dirty="0" smtClean="0"/>
              <a:t>Q24d. Modeling </a:t>
            </a:r>
          </a:p>
          <a:p>
            <a:pPr marL="448627" lvl="1" indent="0">
              <a:buFont typeface="+mj-lt"/>
              <a:buNone/>
            </a:pPr>
            <a:r>
              <a:rPr lang="en-US" dirty="0" smtClean="0"/>
              <a:t>Q24e. Measurement</a:t>
            </a:r>
          </a:p>
          <a:p>
            <a:pPr marL="448627" lvl="1" indent="0">
              <a:buFont typeface="+mj-lt"/>
              <a:buNone/>
            </a:pPr>
            <a:r>
              <a:rPr lang="en-US" dirty="0" smtClean="0"/>
              <a:t>Q24f. Geometry</a:t>
            </a:r>
          </a:p>
          <a:p>
            <a:pPr marL="448627" lvl="1" indent="0">
              <a:buFont typeface="+mj-lt"/>
              <a:buNone/>
            </a:pPr>
            <a:r>
              <a:rPr lang="en-US" dirty="0" smtClean="0"/>
              <a:t>Q24g. Statistics and probability</a:t>
            </a:r>
          </a:p>
          <a:p>
            <a:pPr marL="448627" lvl="1" indent="0">
              <a:buFont typeface="+mj-lt"/>
              <a:buNone/>
            </a:pPr>
            <a:r>
              <a:rPr lang="en-US" dirty="0" smtClean="0"/>
              <a:t>Q24h. Discrete mathematics</a:t>
            </a:r>
          </a:p>
          <a:p>
            <a:endParaRPr lang="en-US" dirty="0" smtClean="0"/>
          </a:p>
          <a:p>
            <a:r>
              <a:rPr lang="en-US" b="1" dirty="0" smtClean="0"/>
              <a:t>Perceptions of Pedagogical Preparedness Composite Items</a:t>
            </a:r>
            <a:endParaRPr lang="en-US" b="0" dirty="0" smtClean="0"/>
          </a:p>
          <a:p>
            <a:pPr marL="457200" lvl="1" indent="0">
              <a:buFont typeface="+mj-lt"/>
              <a:buNone/>
            </a:pPr>
            <a:r>
              <a:rPr lang="en-US" sz="1200" kern="1200" dirty="0" smtClean="0">
                <a:solidFill>
                  <a:schemeClr val="tx1"/>
                </a:solidFill>
                <a:effectLst/>
                <a:latin typeface="+mn-lt"/>
                <a:ea typeface="+mn-ea"/>
                <a:cs typeface="+mn-cs"/>
              </a:rPr>
              <a:t>Q25a. Develop students’ conceptual understanding of the mathematical ideas you teach</a:t>
            </a:r>
          </a:p>
          <a:p>
            <a:pPr marL="457200" lvl="1" indent="0">
              <a:buFont typeface="+mj-lt"/>
              <a:buNone/>
            </a:pPr>
            <a:r>
              <a:rPr lang="en-US" sz="1200" kern="1200" dirty="0" smtClean="0">
                <a:solidFill>
                  <a:schemeClr val="tx1"/>
                </a:solidFill>
                <a:effectLst/>
                <a:latin typeface="+mn-lt"/>
                <a:ea typeface="+mn-ea"/>
                <a:cs typeface="+mn-cs"/>
              </a:rPr>
              <a:t>Q25b. Develop students’ abilities to do mathematics (for example: consider how to approach a problem, explain and justify solutions, create and use mathematical models)</a:t>
            </a:r>
          </a:p>
          <a:p>
            <a:pPr marL="457200" lvl="1" indent="0">
              <a:buFont typeface="+mj-lt"/>
              <a:buNone/>
            </a:pPr>
            <a:r>
              <a:rPr lang="en-US" sz="1200" kern="1200" dirty="0" smtClean="0">
                <a:solidFill>
                  <a:schemeClr val="tx1"/>
                </a:solidFill>
                <a:effectLst/>
                <a:latin typeface="+mn-lt"/>
                <a:ea typeface="+mn-ea"/>
                <a:cs typeface="+mn-cs"/>
              </a:rPr>
              <a:t>Q25c. Develop students’ awareness of STEM careers</a:t>
            </a:r>
          </a:p>
          <a:p>
            <a:pPr marL="457200" lvl="1" indent="0">
              <a:buFont typeface="+mj-lt"/>
              <a:buNone/>
            </a:pPr>
            <a:r>
              <a:rPr lang="en-US" sz="1200" kern="1200" dirty="0" smtClean="0">
                <a:solidFill>
                  <a:schemeClr val="tx1"/>
                </a:solidFill>
                <a:effectLst/>
                <a:latin typeface="+mn-lt"/>
                <a:ea typeface="+mn-ea"/>
                <a:cs typeface="+mn-cs"/>
              </a:rPr>
              <a:t>Q25d. Provide mathematics instruction that is based on students’ ideas (whether completely correct or not) about the topics you teach</a:t>
            </a:r>
          </a:p>
          <a:p>
            <a:pPr marL="457200" lvl="1" indent="0">
              <a:buFont typeface="+mj-lt"/>
              <a:buNone/>
            </a:pPr>
            <a:r>
              <a:rPr lang="en-US" sz="1200" kern="1200" dirty="0" smtClean="0">
                <a:solidFill>
                  <a:schemeClr val="tx1"/>
                </a:solidFill>
                <a:effectLst/>
                <a:latin typeface="+mn-lt"/>
                <a:ea typeface="+mn-ea"/>
                <a:cs typeface="+mn-cs"/>
              </a:rPr>
              <a:t>Q25e. Use formative assessment to monitor student learning</a:t>
            </a:r>
          </a:p>
          <a:p>
            <a:pPr marL="457200" lvl="1" indent="0">
              <a:buFont typeface="+mj-lt"/>
              <a:buNone/>
            </a:pPr>
            <a:r>
              <a:rPr lang="en-US" sz="1200" kern="1200" dirty="0" smtClean="0">
                <a:solidFill>
                  <a:schemeClr val="tx1"/>
                </a:solidFill>
                <a:effectLst/>
                <a:latin typeface="+mn-lt"/>
                <a:ea typeface="+mn-ea"/>
                <a:cs typeface="+mn-cs"/>
              </a:rPr>
              <a:t>Q25f. Differentiate mathematics instruction to meet the needs of diverse learners</a:t>
            </a:r>
          </a:p>
          <a:p>
            <a:pPr marL="457200" lvl="1" indent="0">
              <a:buFont typeface="+mj-lt"/>
              <a:buNone/>
            </a:pPr>
            <a:r>
              <a:rPr lang="en-US" sz="1200" kern="1200" dirty="0" smtClean="0">
                <a:solidFill>
                  <a:schemeClr val="tx1"/>
                </a:solidFill>
                <a:effectLst/>
                <a:latin typeface="+mn-lt"/>
                <a:ea typeface="+mn-ea"/>
                <a:cs typeface="+mn-cs"/>
              </a:rPr>
              <a:t>Q25g. Incorporate students’ cultural backgrounds into mathematics instruction</a:t>
            </a:r>
          </a:p>
          <a:p>
            <a:pPr marL="457200" lvl="1" indent="0">
              <a:buFont typeface="+mj-lt"/>
              <a:buNone/>
            </a:pPr>
            <a:r>
              <a:rPr lang="en-US" sz="1200" kern="1200" dirty="0" smtClean="0">
                <a:solidFill>
                  <a:schemeClr val="tx1"/>
                </a:solidFill>
                <a:effectLst/>
                <a:latin typeface="+mn-lt"/>
                <a:ea typeface="+mn-ea"/>
                <a:cs typeface="+mn-cs"/>
              </a:rPr>
              <a:t>Q25h. Encourage students' interest in mathematics</a:t>
            </a:r>
          </a:p>
          <a:p>
            <a:pPr marL="457200" lvl="1" indent="0">
              <a:buFont typeface="+mj-lt"/>
              <a:buNone/>
            </a:pPr>
            <a:r>
              <a:rPr lang="en-US" sz="1200" kern="1200" dirty="0" smtClean="0">
                <a:solidFill>
                  <a:schemeClr val="tx1"/>
                </a:solidFill>
                <a:effectLst/>
                <a:latin typeface="+mn-lt"/>
                <a:ea typeface="+mn-ea"/>
                <a:cs typeface="+mn-cs"/>
              </a:rPr>
              <a:t>Q25i. Encourage participation of all students in mathematics</a:t>
            </a:r>
            <a:endParaRPr lang="en-US" b="1" dirty="0" smtClean="0"/>
          </a:p>
          <a:p>
            <a:endParaRPr lang="en-US" dirty="0" smtClean="0"/>
          </a:p>
          <a:p>
            <a:r>
              <a:rPr lang="en-US" b="1" i="1" dirty="0" smtClean="0"/>
              <a:t>Perceptions of Preparedness to Implement Instruction in Particular Unit Composite Items</a:t>
            </a:r>
            <a:endParaRPr lang="en-US" b="0" i="0" dirty="0" smtClean="0"/>
          </a:p>
          <a:p>
            <a:pPr marL="457200" lvl="1" indent="0">
              <a:buFont typeface="+mj-lt"/>
              <a:buNone/>
            </a:pPr>
            <a:r>
              <a:rPr lang="en-US" sz="1200" kern="1200" dirty="0" smtClean="0">
                <a:solidFill>
                  <a:schemeClr val="tx1"/>
                </a:solidFill>
                <a:effectLst/>
                <a:latin typeface="+mn-lt"/>
                <a:ea typeface="+mn-ea"/>
                <a:cs typeface="+mn-cs"/>
              </a:rPr>
              <a:t>Q53a. Anticipate difficulties that students may have with particular mathematical ideas and procedures in this unit</a:t>
            </a:r>
            <a:endParaRPr lang="en-US" dirty="0" smtClean="0">
              <a:effectLst/>
            </a:endParaRPr>
          </a:p>
          <a:p>
            <a:pPr marL="457200" lvl="1" indent="0">
              <a:buFont typeface="+mj-lt"/>
              <a:buNone/>
            </a:pPr>
            <a:r>
              <a:rPr lang="en-US" sz="1200" kern="1200" dirty="0" smtClean="0">
                <a:solidFill>
                  <a:schemeClr val="tx1"/>
                </a:solidFill>
                <a:effectLst/>
                <a:latin typeface="+mn-lt"/>
                <a:ea typeface="+mn-ea"/>
                <a:cs typeface="+mn-cs"/>
              </a:rPr>
              <a:t>Q53b. Find out what students thought or already knew about the key mathematical ideas</a:t>
            </a:r>
            <a:endParaRPr lang="en-US" dirty="0" smtClean="0">
              <a:effectLst/>
            </a:endParaRPr>
          </a:p>
          <a:p>
            <a:pPr marL="457200" lvl="1" indent="0">
              <a:buFont typeface="+mj-lt"/>
              <a:buNone/>
            </a:pPr>
            <a:r>
              <a:rPr lang="en-US" sz="1200" kern="1200" dirty="0" smtClean="0">
                <a:solidFill>
                  <a:schemeClr val="tx1"/>
                </a:solidFill>
                <a:effectLst/>
                <a:latin typeface="+mn-lt"/>
                <a:ea typeface="+mn-ea"/>
                <a:cs typeface="+mn-cs"/>
              </a:rPr>
              <a:t>Q53c. Implement the instructional materials (for example: mathematics textbook) to be used during this unit</a:t>
            </a:r>
            <a:endParaRPr lang="en-US" dirty="0" smtClean="0">
              <a:effectLst/>
            </a:endParaRPr>
          </a:p>
          <a:p>
            <a:pPr marL="457200" lvl="1" indent="0">
              <a:buFont typeface="+mj-lt"/>
              <a:buNone/>
            </a:pPr>
            <a:r>
              <a:rPr lang="en-US" sz="1200" kern="1200" dirty="0" smtClean="0">
                <a:solidFill>
                  <a:schemeClr val="tx1"/>
                </a:solidFill>
                <a:effectLst/>
                <a:latin typeface="+mn-lt"/>
                <a:ea typeface="+mn-ea"/>
                <a:cs typeface="+mn-cs"/>
              </a:rPr>
              <a:t>Q53d. Monitor student understanding during this unit</a:t>
            </a:r>
            <a:endParaRPr lang="en-US" dirty="0" smtClean="0">
              <a:effectLst/>
            </a:endParaRPr>
          </a:p>
          <a:p>
            <a:pPr marL="457200" lvl="1" indent="0">
              <a:buFont typeface="+mj-lt"/>
              <a:buNone/>
            </a:pPr>
            <a:r>
              <a:rPr lang="en-US" sz="1200" kern="1200" dirty="0" smtClean="0">
                <a:solidFill>
                  <a:schemeClr val="tx1"/>
                </a:solidFill>
                <a:effectLst/>
                <a:latin typeface="+mn-lt"/>
                <a:ea typeface="+mn-ea"/>
                <a:cs typeface="+mn-cs"/>
              </a:rPr>
              <a:t>Q53e. Assess student understanding at the conclusion of this unit</a:t>
            </a:r>
            <a:endParaRPr lang="en-US" b="1" i="1" dirty="0" smtClean="0"/>
          </a:p>
          <a:p>
            <a:endParaRPr lang="en-US" dirty="0" smtClean="0"/>
          </a:p>
          <a:p>
            <a:r>
              <a:rPr lang="en-US" dirty="0" smtClean="0"/>
              <a:t>Mathematics Teacher Questionnaire</a:t>
            </a:r>
          </a:p>
          <a:p>
            <a:r>
              <a:rPr lang="en-US" dirty="0" smtClean="0"/>
              <a:t>Q23. Many teachers feel better prepared to teach some subjects/topics than others.  How well prepared do you feel to teach each of the following at the grade level(s) you teach, whether or not they are currently included in your teaching responsibilities? (Response Options: [1] Not adequately prepared, [2] Somewhat prepared,  [3] Fairly well prepared, [4] Very well prepared)</a:t>
            </a:r>
          </a:p>
          <a:p>
            <a:pPr marL="672939" lvl="1" indent="-224312">
              <a:buFont typeface="+mj-lt"/>
              <a:buAutoNum type="alphaLcPeriod"/>
            </a:pPr>
            <a:r>
              <a:rPr lang="en-US" dirty="0" smtClean="0"/>
              <a:t>Number and Operations </a:t>
            </a:r>
          </a:p>
          <a:p>
            <a:pPr marL="672939" lvl="1" indent="-224312">
              <a:buFont typeface="+mj-lt"/>
              <a:buAutoNum type="alphaLcPeriod"/>
            </a:pPr>
            <a:r>
              <a:rPr lang="en-US" dirty="0" smtClean="0"/>
              <a:t>Early Algebra </a:t>
            </a:r>
          </a:p>
          <a:p>
            <a:pPr marL="672939" lvl="1" indent="-224312">
              <a:buFont typeface="+mj-lt"/>
              <a:buAutoNum type="alphaLcPeriod"/>
            </a:pPr>
            <a:r>
              <a:rPr lang="en-US" dirty="0" smtClean="0"/>
              <a:t>Geometry </a:t>
            </a:r>
          </a:p>
          <a:p>
            <a:pPr marL="672939" lvl="1" indent="-224312">
              <a:buFont typeface="+mj-lt"/>
              <a:buAutoNum type="alphaLcPeriod"/>
            </a:pPr>
            <a:r>
              <a:rPr lang="en-US" dirty="0" smtClean="0"/>
              <a:t>Measurement and Data Representation</a:t>
            </a:r>
          </a:p>
          <a:p>
            <a:pPr marL="672939" lvl="1" indent="-224312">
              <a:buFont typeface="+mj-lt"/>
              <a:buAutoNum type="alphaLcPeriod"/>
            </a:pPr>
            <a:r>
              <a:rPr lang="en-US" strike="sngStrike" dirty="0" smtClean="0"/>
              <a:t>Science </a:t>
            </a:r>
          </a:p>
          <a:p>
            <a:pPr marL="672939" lvl="1" indent="-224312">
              <a:buFont typeface="+mj-lt"/>
              <a:buAutoNum type="alphaLcPeriod"/>
            </a:pPr>
            <a:r>
              <a:rPr lang="en-US" strike="sngStrike" dirty="0" smtClean="0"/>
              <a:t>Computer Science</a:t>
            </a:r>
          </a:p>
          <a:p>
            <a:pPr marL="672939" lvl="1" indent="-224312">
              <a:buFont typeface="+mj-lt"/>
              <a:buAutoNum type="alphaLcPeriod"/>
            </a:pPr>
            <a:r>
              <a:rPr lang="en-US" strike="sngStrike" dirty="0" smtClean="0"/>
              <a:t>Reading/Language Arts</a:t>
            </a:r>
          </a:p>
          <a:p>
            <a:pPr marL="672939" lvl="1" indent="-224312">
              <a:buFont typeface="+mj-lt"/>
              <a:buAutoNum type="alphaLcPeriod"/>
            </a:pPr>
            <a:r>
              <a:rPr lang="en-US" strike="sngStrike" dirty="0" smtClean="0"/>
              <a:t>Social Studies</a:t>
            </a:r>
          </a:p>
          <a:p>
            <a:endParaRPr lang="en-US" dirty="0" smtClean="0">
              <a:sym typeface="Wingdings 2"/>
            </a:endParaRPr>
          </a:p>
          <a:p>
            <a:r>
              <a:rPr lang="en-US" dirty="0" smtClean="0"/>
              <a:t>Q24. Within mathematics many teachers feel better prepared to teach some topics than others.  How prepared do you feel to teach each of the following topics at the grade level(s) you teach, whether or not they are currently included in your curriculum? (Response Options: [1] Not adequately prepared, [2] Somewhat prepared,  [3] Fairly well prepared, [4] Very well prepared)</a:t>
            </a:r>
          </a:p>
          <a:p>
            <a:pPr marL="672939" lvl="1" indent="-224312">
              <a:buFont typeface="+mj-lt"/>
              <a:buAutoNum type="alphaLcPeriod"/>
            </a:pPr>
            <a:r>
              <a:rPr lang="en-US" dirty="0" smtClean="0"/>
              <a:t>The number system and operations</a:t>
            </a:r>
          </a:p>
          <a:p>
            <a:pPr marL="672939" lvl="1" indent="-224312">
              <a:buFont typeface="+mj-lt"/>
              <a:buAutoNum type="alphaLcPeriod"/>
            </a:pPr>
            <a:r>
              <a:rPr lang="en-US" dirty="0" smtClean="0"/>
              <a:t>Algebraic thinking </a:t>
            </a:r>
          </a:p>
          <a:p>
            <a:pPr marL="672939" lvl="1" indent="-224312">
              <a:buFont typeface="+mj-lt"/>
              <a:buAutoNum type="alphaLcPeriod"/>
            </a:pPr>
            <a:r>
              <a:rPr lang="en-US" dirty="0" smtClean="0"/>
              <a:t>Functions </a:t>
            </a:r>
          </a:p>
          <a:p>
            <a:pPr marL="672939" lvl="1" indent="-224312">
              <a:buFont typeface="+mj-lt"/>
              <a:buAutoNum type="alphaLcPeriod"/>
            </a:pPr>
            <a:r>
              <a:rPr lang="en-US" dirty="0" smtClean="0"/>
              <a:t>Modeling </a:t>
            </a:r>
          </a:p>
          <a:p>
            <a:pPr marL="672939" lvl="1" indent="-224312">
              <a:buFont typeface="+mj-lt"/>
              <a:buAutoNum type="alphaLcPeriod"/>
            </a:pPr>
            <a:r>
              <a:rPr lang="en-US" dirty="0" smtClean="0"/>
              <a:t>Measurement</a:t>
            </a:r>
          </a:p>
          <a:p>
            <a:pPr marL="672939" lvl="1" indent="-224312">
              <a:buFont typeface="+mj-lt"/>
              <a:buAutoNum type="alphaLcPeriod"/>
            </a:pPr>
            <a:r>
              <a:rPr lang="en-US" dirty="0" smtClean="0"/>
              <a:t>Geometry</a:t>
            </a:r>
          </a:p>
          <a:p>
            <a:pPr marL="672939" lvl="1" indent="-224312">
              <a:buFont typeface="+mj-lt"/>
              <a:buAutoNum type="alphaLcPeriod"/>
            </a:pPr>
            <a:r>
              <a:rPr lang="en-US" dirty="0" smtClean="0"/>
              <a:t>Statistics and probability</a:t>
            </a:r>
          </a:p>
          <a:p>
            <a:pPr marL="672939" lvl="1" indent="-224312">
              <a:buFont typeface="+mj-lt"/>
              <a:buAutoNum type="alphaLcPeriod"/>
            </a:pPr>
            <a:r>
              <a:rPr lang="en-US" dirty="0" smtClean="0"/>
              <a:t>Discrete mathematics</a:t>
            </a:r>
          </a:p>
          <a:p>
            <a:pPr marL="672939" lvl="1" indent="-224312">
              <a:buFont typeface="+mj-lt"/>
              <a:buAutoNum type="alphaLcPeriod"/>
            </a:pPr>
            <a:r>
              <a:rPr lang="en-US" strike="sngStrike" dirty="0" smtClean="0"/>
              <a:t>Computer science/programming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Q25. </a:t>
            </a:r>
            <a:r>
              <a:rPr lang="en-US" sz="1200" kern="1200" dirty="0" smtClean="0">
                <a:solidFill>
                  <a:schemeClr val="tx1"/>
                </a:solidFill>
                <a:effectLst/>
                <a:latin typeface="+mn-lt"/>
                <a:ea typeface="+mn-ea"/>
                <a:cs typeface="+mn-cs"/>
              </a:rPr>
              <a:t>How well prepared do you feel to do each of the following in your mathematics instruction? [Select one on each row.]</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Develop students’ conceptual understanding of the mathematical ideas you teach</a:t>
            </a:r>
          </a:p>
          <a:p>
            <a:pPr marL="685800" lvl="1" indent="-228600">
              <a:buFont typeface="+mj-lt"/>
              <a:buAutoNum type="alphaLcPeriod"/>
            </a:pPr>
            <a:r>
              <a:rPr lang="en-US" sz="1200" kern="1200" dirty="0" smtClean="0">
                <a:solidFill>
                  <a:schemeClr val="tx1"/>
                </a:solidFill>
                <a:effectLst/>
                <a:latin typeface="+mn-lt"/>
                <a:ea typeface="+mn-ea"/>
                <a:cs typeface="+mn-cs"/>
              </a:rPr>
              <a:t>Develop students’ abilities to do mathematics (for example: consider how to approach a problem, explain and justify solutions, create and use mathematical models)</a:t>
            </a:r>
          </a:p>
          <a:p>
            <a:pPr marL="685800" lvl="1" indent="-228600">
              <a:buFont typeface="+mj-lt"/>
              <a:buAutoNum type="alphaLcPeriod"/>
            </a:pPr>
            <a:r>
              <a:rPr lang="en-US" sz="1200" kern="1200" dirty="0" smtClean="0">
                <a:solidFill>
                  <a:schemeClr val="tx1"/>
                </a:solidFill>
                <a:effectLst/>
                <a:latin typeface="+mn-lt"/>
                <a:ea typeface="+mn-ea"/>
                <a:cs typeface="+mn-cs"/>
              </a:rPr>
              <a:t>Develop students’ awareness of STEM careers</a:t>
            </a:r>
          </a:p>
          <a:p>
            <a:pPr marL="685800" lvl="1" indent="-228600">
              <a:buFont typeface="+mj-lt"/>
              <a:buAutoNum type="alphaLcPeriod"/>
            </a:pPr>
            <a:r>
              <a:rPr lang="en-US" sz="1200" kern="1200" dirty="0" smtClean="0">
                <a:solidFill>
                  <a:schemeClr val="tx1"/>
                </a:solidFill>
                <a:effectLst/>
                <a:latin typeface="+mn-lt"/>
                <a:ea typeface="+mn-ea"/>
                <a:cs typeface="+mn-cs"/>
              </a:rPr>
              <a:t>Provide mathematics instruction that is based on students’ ideas (whether completely correct or not) about the topics you teach</a:t>
            </a:r>
          </a:p>
          <a:p>
            <a:pPr marL="685800" lvl="1" indent="-228600">
              <a:buFont typeface="+mj-lt"/>
              <a:buAutoNum type="alphaLcPeriod"/>
            </a:pPr>
            <a:r>
              <a:rPr lang="en-US" sz="1200" kern="1200" dirty="0" smtClean="0">
                <a:solidFill>
                  <a:schemeClr val="tx1"/>
                </a:solidFill>
                <a:effectLst/>
                <a:latin typeface="+mn-lt"/>
                <a:ea typeface="+mn-ea"/>
                <a:cs typeface="+mn-cs"/>
              </a:rPr>
              <a:t>Use formative assessment to monitor student learning</a:t>
            </a:r>
          </a:p>
          <a:p>
            <a:pPr marL="685800" lvl="1" indent="-228600">
              <a:buFont typeface="+mj-lt"/>
              <a:buAutoNum type="alphaLcPeriod"/>
            </a:pPr>
            <a:r>
              <a:rPr lang="en-US" sz="1200" kern="1200" dirty="0" smtClean="0">
                <a:solidFill>
                  <a:schemeClr val="tx1"/>
                </a:solidFill>
                <a:effectLst/>
                <a:latin typeface="+mn-lt"/>
                <a:ea typeface="+mn-ea"/>
                <a:cs typeface="+mn-cs"/>
              </a:rPr>
              <a:t>Differentiate mathematics instruction to meet the needs of diverse learners</a:t>
            </a:r>
          </a:p>
          <a:p>
            <a:pPr marL="685800" lvl="1" indent="-228600">
              <a:buFont typeface="+mj-lt"/>
              <a:buAutoNum type="alphaLcPeriod"/>
            </a:pPr>
            <a:r>
              <a:rPr lang="en-US" sz="1200" kern="1200" dirty="0" smtClean="0">
                <a:solidFill>
                  <a:schemeClr val="tx1"/>
                </a:solidFill>
                <a:effectLst/>
                <a:latin typeface="+mn-lt"/>
                <a:ea typeface="+mn-ea"/>
                <a:cs typeface="+mn-cs"/>
              </a:rPr>
              <a:t>Incorporate students’ cultural backgrounds into mathematics instruction</a:t>
            </a:r>
          </a:p>
          <a:p>
            <a:pPr marL="685800" lvl="1" indent="-228600">
              <a:buFont typeface="+mj-lt"/>
              <a:buAutoNum type="alphaLcPeriod"/>
            </a:pPr>
            <a:r>
              <a:rPr lang="en-US" sz="1200" kern="1200" dirty="0" smtClean="0">
                <a:solidFill>
                  <a:schemeClr val="tx1"/>
                </a:solidFill>
                <a:effectLst/>
                <a:latin typeface="+mn-lt"/>
                <a:ea typeface="+mn-ea"/>
                <a:cs typeface="+mn-cs"/>
              </a:rPr>
              <a:t>Encourage students' interest in mathematics</a:t>
            </a:r>
          </a:p>
          <a:p>
            <a:pPr marL="685800" lvl="1" indent="-228600">
              <a:buFont typeface="+mj-lt"/>
              <a:buAutoNum type="alphaLcPeriod"/>
            </a:pPr>
            <a:r>
              <a:rPr lang="en-US" sz="1200" kern="1200" dirty="0" smtClean="0">
                <a:solidFill>
                  <a:schemeClr val="tx1"/>
                </a:solidFill>
                <a:effectLst/>
                <a:latin typeface="+mn-lt"/>
                <a:ea typeface="+mn-ea"/>
                <a:cs typeface="+mn-cs"/>
              </a:rPr>
              <a:t>Encourage participation of all students in mathematics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Q53. </a:t>
            </a:r>
            <a:r>
              <a:rPr lang="en-US" sz="1200" kern="1200" dirty="0" smtClean="0">
                <a:solidFill>
                  <a:schemeClr val="tx1"/>
                </a:solidFill>
                <a:effectLst/>
                <a:latin typeface="+mn-lt"/>
                <a:ea typeface="+mn-ea"/>
                <a:cs typeface="+mn-cs"/>
              </a:rPr>
              <a:t>How well prepared do you feel to do each of the following as part of your instruction on this</a:t>
            </a:r>
            <a:r>
              <a:rPr lang="en-US" sz="1200" kern="1200" baseline="0" dirty="0" smtClean="0">
                <a:solidFill>
                  <a:schemeClr val="tx1"/>
                </a:solidFill>
                <a:effectLst/>
                <a:latin typeface="+mn-lt"/>
                <a:ea typeface="+mn-ea"/>
                <a:cs typeface="+mn-cs"/>
              </a:rPr>
              <a:t> particular unit</a:t>
            </a:r>
            <a:r>
              <a:rPr lang="en-US" sz="1200" kern="1200" dirty="0" smtClean="0">
                <a:solidFill>
                  <a:schemeClr val="tx1"/>
                </a:solidFill>
                <a:effectLst/>
                <a:latin typeface="+mn-lt"/>
                <a:ea typeface="+mn-ea"/>
                <a:cs typeface="+mn-cs"/>
              </a:rPr>
              <a:t>? [Select one on each row.]</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Anticipate difficulties that students may have with particular mathematical ideas and procedures in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Find out what students thought or already knew about the key mathematical ideas</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Implement the instructional materials (for example: mathematics textbook) to be used during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Monitor student understanding during this unit</a:t>
            </a:r>
            <a:endParaRPr lang="en-US" dirty="0" smtClean="0">
              <a:effectLst/>
            </a:endParaRPr>
          </a:p>
          <a:p>
            <a:pPr marL="685800" lvl="1" indent="-228600">
              <a:buFont typeface="+mj-lt"/>
              <a:buAutoNum type="alphaLcPeriod"/>
            </a:pPr>
            <a:r>
              <a:rPr lang="en-US" sz="1200" kern="1200" dirty="0" smtClean="0">
                <a:solidFill>
                  <a:schemeClr val="tx1"/>
                </a:solidFill>
                <a:effectLst/>
                <a:latin typeface="+mn-lt"/>
                <a:ea typeface="+mn-ea"/>
                <a:cs typeface="+mn-cs"/>
              </a:rPr>
              <a:t>Assess student understanding at the conclusion of this unit</a:t>
            </a:r>
            <a:endParaRPr lang="en-US" dirty="0" smtClean="0">
              <a:effectLst/>
            </a:endParaRPr>
          </a:p>
          <a:p>
            <a:pPr lvl="0"/>
            <a:endParaRPr lang="en-US" dirty="0" smtClean="0"/>
          </a:p>
          <a:p>
            <a:pPr lvl="0"/>
            <a:r>
              <a:rPr lang="en-US" dirty="0" smtClean="0"/>
              <a:t>Q31. </a:t>
            </a:r>
            <a:r>
              <a:rPr lang="en-US" sz="1200" kern="1200" dirty="0" smtClean="0">
                <a:solidFill>
                  <a:schemeClr val="tx1"/>
                </a:solidFill>
                <a:effectLst/>
                <a:latin typeface="+mn-lt"/>
                <a:ea typeface="+mn-ea"/>
                <a:cs typeface="+mn-cs"/>
              </a:rPr>
              <a:t>Which of the following best describes the prior mathematics achievement levels of the students in this class relative to other students in this school?</a:t>
            </a:r>
          </a:p>
          <a:p>
            <a:pPr marL="628615" lvl="1" indent="-171441">
              <a:buFont typeface="Courier New" panose="02070309020205020404" pitchFamily="49" charset="0"/>
              <a:buChar char="o"/>
            </a:pPr>
            <a:r>
              <a:rPr lang="en-US" dirty="0" smtClean="0"/>
              <a:t>Mostly low achievers </a:t>
            </a:r>
          </a:p>
          <a:p>
            <a:pPr marL="628615" lvl="1" indent="-171441">
              <a:buFont typeface="Courier New" panose="02070309020205020404" pitchFamily="49" charset="0"/>
              <a:buChar char="o"/>
            </a:pPr>
            <a:r>
              <a:rPr lang="en-US" dirty="0" smtClean="0"/>
              <a:t>Mostly average achievers </a:t>
            </a:r>
          </a:p>
          <a:p>
            <a:pPr marL="628615" lvl="1" indent="-171441">
              <a:buFont typeface="Courier New" panose="02070309020205020404" pitchFamily="49" charset="0"/>
              <a:buChar char="o"/>
            </a:pPr>
            <a:r>
              <a:rPr lang="en-US" dirty="0" smtClean="0"/>
              <a:t>Mostly high achievers </a:t>
            </a:r>
          </a:p>
          <a:p>
            <a:pPr marL="628615" lvl="1" indent="-171441">
              <a:buFont typeface="Courier New" panose="02070309020205020404" pitchFamily="49" charset="0"/>
              <a:buChar char="o"/>
            </a:pPr>
            <a:r>
              <a:rPr lang="en-US" dirty="0" smtClean="0"/>
              <a:t>A mixture of levels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Q30. </a:t>
            </a:r>
            <a:r>
              <a:rPr lang="en-US" sz="1200" kern="1200" dirty="0" smtClean="0">
                <a:solidFill>
                  <a:schemeClr val="tx1"/>
                </a:solidFill>
                <a:effectLst/>
                <a:latin typeface="+mn-lt"/>
                <a:ea typeface="+mn-ea"/>
                <a:cs typeface="+mn-cs"/>
              </a:rPr>
              <a:t>For the</a:t>
            </a:r>
            <a:r>
              <a:rPr lang="en-US" sz="1200" kern="1200" baseline="0" dirty="0" smtClean="0">
                <a:solidFill>
                  <a:schemeClr val="tx1"/>
                </a:solidFill>
                <a:effectLst/>
                <a:latin typeface="+mn-lt"/>
                <a:ea typeface="+mn-ea"/>
                <a:cs typeface="+mn-cs"/>
              </a:rPr>
              <a:t> number of </a:t>
            </a:r>
            <a:r>
              <a:rPr lang="en-US" sz="1200" kern="1200" dirty="0" smtClean="0">
                <a:solidFill>
                  <a:schemeClr val="tx1"/>
                </a:solidFill>
                <a:effectLst/>
                <a:latin typeface="+mn-lt"/>
                <a:ea typeface="+mn-ea"/>
                <a:cs typeface="+mn-cs"/>
              </a:rPr>
              <a:t>students in this class, indicate the number of males and females in each of the following categories of race/ethnicity.  </a:t>
            </a:r>
          </a:p>
          <a:p>
            <a:pPr marL="685800" lvl="1" indent="-228600">
              <a:buFont typeface="+mj-lt"/>
              <a:buAutoNum type="alphaLcPeriod"/>
            </a:pPr>
            <a:r>
              <a:rPr lang="en-US" dirty="0" smtClean="0"/>
              <a:t>American Indian or Alaskan Native _____</a:t>
            </a:r>
            <a:r>
              <a:rPr lang="en-US" baseline="0" dirty="0" smtClean="0"/>
              <a:t>     </a:t>
            </a:r>
            <a:r>
              <a:rPr lang="en-US" dirty="0" smtClean="0"/>
              <a:t>_____</a:t>
            </a:r>
          </a:p>
          <a:p>
            <a:pPr marL="685800" lvl="1" indent="-228600">
              <a:buFont typeface="+mj-lt"/>
              <a:buAutoNum type="alphaLcPeriod"/>
            </a:pPr>
            <a:r>
              <a:rPr lang="en-US" dirty="0" smtClean="0"/>
              <a:t>Asian _____</a:t>
            </a:r>
            <a:r>
              <a:rPr lang="en-US" baseline="0" dirty="0" smtClean="0"/>
              <a:t>     </a:t>
            </a:r>
            <a:r>
              <a:rPr lang="en-US" dirty="0" smtClean="0"/>
              <a:t>_____</a:t>
            </a:r>
          </a:p>
          <a:p>
            <a:pPr marL="685800" lvl="1" indent="-228600">
              <a:buFont typeface="+mj-lt"/>
              <a:buAutoNum type="alphaLcPeriod"/>
            </a:pPr>
            <a:r>
              <a:rPr lang="en-US" dirty="0" smtClean="0"/>
              <a:t>Black or African American _____</a:t>
            </a:r>
            <a:r>
              <a:rPr lang="en-US" baseline="0" dirty="0" smtClean="0"/>
              <a:t>     </a:t>
            </a:r>
            <a:r>
              <a:rPr lang="en-US" dirty="0" smtClean="0"/>
              <a:t>_____</a:t>
            </a:r>
          </a:p>
          <a:p>
            <a:pPr marL="685800" lvl="1" indent="-228600">
              <a:buFont typeface="+mj-lt"/>
              <a:buAutoNum type="alphaLcPeriod"/>
            </a:pPr>
            <a:r>
              <a:rPr lang="en-US" dirty="0" smtClean="0"/>
              <a:t>Hispanic/Latino _____</a:t>
            </a:r>
            <a:r>
              <a:rPr lang="en-US" baseline="0" dirty="0" smtClean="0"/>
              <a:t>     </a:t>
            </a:r>
            <a:r>
              <a:rPr lang="en-US" dirty="0" smtClean="0"/>
              <a:t>_____</a:t>
            </a:r>
          </a:p>
          <a:p>
            <a:pPr marL="685800" lvl="1" indent="-228600">
              <a:buFont typeface="+mj-lt"/>
              <a:buAutoNum type="alphaLcPeriod"/>
            </a:pPr>
            <a:r>
              <a:rPr lang="en-US" dirty="0" smtClean="0"/>
              <a:t>Native Hawaiian or Other Pacific Islander _____</a:t>
            </a:r>
            <a:r>
              <a:rPr lang="en-US" baseline="0" dirty="0" smtClean="0"/>
              <a:t>     </a:t>
            </a:r>
            <a:r>
              <a:rPr lang="en-US" dirty="0" smtClean="0"/>
              <a:t>_____</a:t>
            </a:r>
          </a:p>
          <a:p>
            <a:pPr marL="685800" lvl="1" indent="-228600">
              <a:buFont typeface="+mj-lt"/>
              <a:buAutoNum type="alphaLcPeriod"/>
            </a:pPr>
            <a:r>
              <a:rPr lang="en-US" dirty="0" smtClean="0"/>
              <a:t>White _____</a:t>
            </a:r>
            <a:r>
              <a:rPr lang="en-US" baseline="0" dirty="0" smtClean="0"/>
              <a:t>     </a:t>
            </a:r>
            <a:r>
              <a:rPr lang="en-US" dirty="0" smtClean="0"/>
              <a:t>_____</a:t>
            </a:r>
          </a:p>
          <a:p>
            <a:pPr marL="685800" lvl="1" indent="-228600">
              <a:buFont typeface="+mj-lt"/>
              <a:buAutoNum type="alphaLcPeriod"/>
            </a:pPr>
            <a:r>
              <a:rPr lang="en-US" dirty="0" smtClean="0"/>
              <a:t>Two or more races _____</a:t>
            </a:r>
            <a:r>
              <a:rPr lang="en-US" baseline="0" dirty="0" smtClean="0"/>
              <a:t>     </a:t>
            </a:r>
            <a:r>
              <a:rPr lang="en-US" dirty="0" smtClean="0"/>
              <a:t>_____</a:t>
            </a:r>
          </a:p>
          <a:p>
            <a:endParaRPr lang="en-US" dirty="0" smtClean="0"/>
          </a:p>
          <a:p>
            <a:r>
              <a:rPr lang="en-US" dirty="0" smtClean="0"/>
              <a:t>The numbers in parentheses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Table 2.61 shows the mean scores on each of the teacher preparedness composites for mathematics classes by the same three equity variables.  As is the case in science, classes of mostly high prior achievers are significantly more likely than those that include mostly low prior achievers to be taught by teachers who feel well prepared in mathematics content and to implement instruction in a particular unit.  Also similar to science, classes containing a higher proportion of students from race/‌ethnicity groups historically underrepresented in STEM and classes in higher poverty schools are somewhat less likely to be taught by teachers who feel well prepared to implement instruction in a particular unit.”</a:t>
            </a:r>
          </a:p>
        </p:txBody>
      </p:sp>
      <p:sp>
        <p:nvSpPr>
          <p:cNvPr id="4" name="Slide Number Placeholder 3"/>
          <p:cNvSpPr>
            <a:spLocks noGrp="1"/>
          </p:cNvSpPr>
          <p:nvPr>
            <p:ph type="sldNum" sz="quarter" idx="10"/>
          </p:nvPr>
        </p:nvSpPr>
        <p:spPr/>
        <p:txBody>
          <a:bodyPr/>
          <a:lstStyle/>
          <a:p>
            <a:fld id="{90E28B4C-C885-4CBA-9396-894D6208880F}" type="slidenum">
              <a:rPr lang="en-US" smtClean="0"/>
              <a:t>70</a:t>
            </a:fld>
            <a:endParaRPr lang="en-US"/>
          </a:p>
        </p:txBody>
      </p:sp>
    </p:spTree>
    <p:extLst>
      <p:ext uri="{BB962C8B-B14F-4D97-AF65-F5344CB8AC3E}">
        <p14:creationId xmlns:p14="http://schemas.microsoft.com/office/powerpoint/2010/main" val="23536321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Historically Underrepresented Students includes American Indian or Alaskan Native, Black or African American, Hispanic or Latino, or Native Hawaiian or Other Pacific Islander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historically underrepresented students in the randomly selected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72</a:t>
            </a:fld>
            <a:endParaRPr lang="en-US"/>
          </a:p>
        </p:txBody>
      </p:sp>
    </p:spTree>
    <p:extLst>
      <p:ext uri="{BB962C8B-B14F-4D97-AF65-F5344CB8AC3E}">
        <p14:creationId xmlns:p14="http://schemas.microsoft.com/office/powerpoint/2010/main" val="1228689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eligible for free/reduced-price lunch in the school.</a:t>
            </a:r>
            <a:endParaRPr lang="en-US" b="0"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students in school eligible for free and reduced lunch.</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73</a:t>
            </a:fld>
            <a:endParaRPr lang="en-US"/>
          </a:p>
        </p:txBody>
      </p:sp>
    </p:spTree>
    <p:extLst>
      <p:ext uri="{BB962C8B-B14F-4D97-AF65-F5344CB8AC3E}">
        <p14:creationId xmlns:p14="http://schemas.microsoft.com/office/powerpoint/2010/main" val="29409939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2.64, p. 45 in Technical Report</a:t>
            </a:r>
          </a:p>
          <a:p>
            <a:endParaRPr lang="en-US" dirty="0" smtClean="0"/>
          </a:p>
          <a:p>
            <a:r>
              <a:rPr lang="en-US" b="1" dirty="0" smtClean="0"/>
              <a:t>Table shows data from individual items.</a:t>
            </a:r>
          </a:p>
          <a:p>
            <a:endParaRPr lang="en-US" dirty="0" smtClean="0"/>
          </a:p>
          <a:p>
            <a:r>
              <a:rPr lang="en-US" dirty="0" smtClean="0"/>
              <a:t>Mathematics Teacher Questionnaire</a:t>
            </a:r>
          </a:p>
          <a:p>
            <a:r>
              <a:rPr lang="en-US" dirty="0" smtClean="0"/>
              <a:t>Q27.</a:t>
            </a:r>
            <a:r>
              <a:rPr lang="en-US" baseline="0" dirty="0" smtClean="0"/>
              <a:t> In the last 3 years have you… [Select one on each row.]</a:t>
            </a:r>
          </a:p>
          <a:p>
            <a:pPr marL="685800" lvl="1" indent="-228600">
              <a:buFont typeface="+mj-lt"/>
              <a:buAutoNum type="alphaLcPeriod"/>
            </a:pPr>
            <a:r>
              <a:rPr lang="en-US" sz="1200" kern="1200" dirty="0" smtClean="0">
                <a:solidFill>
                  <a:schemeClr val="tx1"/>
                </a:solidFill>
                <a:effectLst/>
                <a:latin typeface="+mn-lt"/>
                <a:ea typeface="+mn-ea"/>
                <a:cs typeface="+mn-cs"/>
              </a:rPr>
              <a:t>Served as a lead teacher or department chair in mathematics?</a:t>
            </a:r>
          </a:p>
          <a:p>
            <a:pPr marL="685800" lvl="1" indent="-228600">
              <a:buFont typeface="+mj-lt"/>
              <a:buAutoNum type="alphaLcPeriod"/>
            </a:pPr>
            <a:r>
              <a:rPr lang="en-US" sz="1200" kern="1200" dirty="0" smtClean="0">
                <a:solidFill>
                  <a:schemeClr val="tx1"/>
                </a:solidFill>
                <a:effectLst/>
                <a:latin typeface="+mn-lt"/>
                <a:ea typeface="+mn-ea"/>
                <a:cs typeface="+mn-cs"/>
              </a:rPr>
              <a:t>Served as a </a:t>
            </a:r>
            <a:r>
              <a:rPr lang="en-US" sz="1200" b="0" i="0" kern="1200" dirty="0" smtClean="0">
                <a:solidFill>
                  <a:schemeClr val="tx1"/>
                </a:solidFill>
                <a:effectLst/>
                <a:latin typeface="+mn-lt"/>
                <a:ea typeface="+mn-ea"/>
                <a:cs typeface="+mn-cs"/>
              </a:rPr>
              <a:t>formal</a:t>
            </a:r>
            <a:r>
              <a:rPr lang="en-US" sz="1200" kern="1200" dirty="0" smtClean="0">
                <a:solidFill>
                  <a:schemeClr val="tx1"/>
                </a:solidFill>
                <a:effectLst/>
                <a:latin typeface="+mn-lt"/>
                <a:ea typeface="+mn-ea"/>
                <a:cs typeface="+mn-cs"/>
              </a:rPr>
              <a:t> mentor or coach for a mathematics teacher? (Do not include supervision of student teachers.)</a:t>
            </a:r>
          </a:p>
          <a:p>
            <a:pPr marL="685800" lvl="1" indent="-228600">
              <a:buFont typeface="+mj-lt"/>
              <a:buAutoNum type="alphaLcPeriod"/>
            </a:pPr>
            <a:r>
              <a:rPr lang="en-US" sz="1200" kern="1200" dirty="0" smtClean="0">
                <a:solidFill>
                  <a:schemeClr val="tx1"/>
                </a:solidFill>
                <a:effectLst/>
                <a:latin typeface="+mn-lt"/>
                <a:ea typeface="+mn-ea"/>
                <a:cs typeface="+mn-cs"/>
              </a:rPr>
              <a:t>Supervised a student teacher in your classroom?</a:t>
            </a:r>
          </a:p>
          <a:p>
            <a:pPr marL="685800" lvl="1" indent="-228600">
              <a:buFont typeface="+mj-lt"/>
              <a:buAutoNum type="alphaLcPeriod"/>
            </a:pPr>
            <a:r>
              <a:rPr lang="en-US" sz="1200" kern="1200" dirty="0" smtClean="0">
                <a:solidFill>
                  <a:schemeClr val="tx1"/>
                </a:solidFill>
                <a:effectLst/>
                <a:latin typeface="+mn-lt"/>
                <a:ea typeface="+mn-ea"/>
                <a:cs typeface="+mn-cs"/>
              </a:rPr>
              <a:t>Served on a school or district/diocese-wide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mathematics committee (for example: developing curriculum, developing pacing guides, selecting instructional materials)?</a:t>
            </a:r>
          </a:p>
          <a:p>
            <a:pPr marL="685800" lvl="1" indent="-228600">
              <a:buFont typeface="+mj-lt"/>
              <a:buAutoNum type="alphaLcPeriod"/>
            </a:pPr>
            <a:r>
              <a:rPr lang="en-US" sz="1200" kern="1200" dirty="0" smtClean="0">
                <a:solidFill>
                  <a:schemeClr val="tx1"/>
                </a:solidFill>
                <a:effectLst/>
                <a:latin typeface="+mn-lt"/>
                <a:ea typeface="+mn-ea"/>
                <a:cs typeface="+mn-cs"/>
              </a:rPr>
              <a:t>Led or co-led a workshop or professional learning community (for example: teacher study group, lesson study) for other teachers focused on mathematics or mathematics teaching?</a:t>
            </a:r>
          </a:p>
          <a:p>
            <a:pPr marL="685800" lvl="1" indent="-228600">
              <a:buFont typeface="+mj-lt"/>
              <a:buAutoNum type="alphaLcPeriod"/>
            </a:pPr>
            <a:r>
              <a:rPr lang="en-US" sz="1200" kern="1200" dirty="0" smtClean="0">
                <a:solidFill>
                  <a:schemeClr val="tx1"/>
                </a:solidFill>
                <a:effectLst/>
                <a:latin typeface="+mn-lt"/>
                <a:ea typeface="+mn-ea"/>
                <a:cs typeface="+mn-cs"/>
              </a:rPr>
              <a:t>Taught a mathematics lesson for other teachers in your school to observe?</a:t>
            </a:r>
          </a:p>
          <a:p>
            <a:pPr marL="685800" lvl="1" indent="-228600">
              <a:buFont typeface="+mj-lt"/>
              <a:buAutoNum type="alphaLcPeriod"/>
            </a:pPr>
            <a:r>
              <a:rPr lang="en-US" sz="1200" kern="1200" dirty="0" smtClean="0">
                <a:solidFill>
                  <a:schemeClr val="tx1"/>
                </a:solidFill>
                <a:effectLst/>
                <a:latin typeface="+mn-lt"/>
                <a:ea typeface="+mn-ea"/>
                <a:cs typeface="+mn-cs"/>
              </a:rPr>
              <a:t>Observed another teacher’s mathematics lesson for the purpose of giving him/her feedback?</a:t>
            </a:r>
          </a:p>
          <a:p>
            <a:endParaRPr lang="en-US" dirty="0" smtClean="0"/>
          </a:p>
          <a:p>
            <a:r>
              <a:rPr lang="en-US" dirty="0" smtClean="0"/>
              <a:t>The numbers in parentheses are standard errors.</a:t>
            </a:r>
          </a:p>
          <a:p>
            <a:r>
              <a:rPr lang="en-US" dirty="0" smtClean="0"/>
              <a:t> </a:t>
            </a:r>
          </a:p>
          <a:p>
            <a:r>
              <a:rPr lang="en-US" b="1" dirty="0" smtClean="0"/>
              <a:t>Findings Highlighted in Technical Report</a:t>
            </a:r>
            <a:endParaRPr lang="en-US" dirty="0" smtClean="0"/>
          </a:p>
          <a:p>
            <a:r>
              <a:rPr lang="en-US" dirty="0" smtClean="0"/>
              <a:t>“</a:t>
            </a:r>
            <a:r>
              <a:rPr lang="en-US" sz="1200" kern="1200" dirty="0" smtClean="0">
                <a:solidFill>
                  <a:schemeClr val="tx1"/>
                </a:solidFill>
                <a:effectLst/>
                <a:latin typeface="+mn-lt"/>
                <a:ea typeface="+mn-ea"/>
                <a:cs typeface="+mn-cs"/>
              </a:rPr>
              <a:t>Roles and responsibilities held by mathematics teachers within the past three years are quite similar to those held by science teachers and vary by grade range in similar ways (see Table 2.64).  Secondary mathematics teachers, like secondary science teachers, are more likely than their elementary counterparts to have served as a formal mentor but less likely to have supervised student teachers.  Elementary teachers are much more likely to have taught a mathematics lesson for other teachers in their school to observe than a science lesson.”</a:t>
            </a:r>
          </a:p>
        </p:txBody>
      </p:sp>
      <p:sp>
        <p:nvSpPr>
          <p:cNvPr id="4" name="Slide Number Placeholder 3"/>
          <p:cNvSpPr>
            <a:spLocks noGrp="1"/>
          </p:cNvSpPr>
          <p:nvPr>
            <p:ph type="sldNum" sz="quarter" idx="10"/>
          </p:nvPr>
        </p:nvSpPr>
        <p:spPr/>
        <p:txBody>
          <a:bodyPr/>
          <a:lstStyle/>
          <a:p>
            <a:fld id="{90E28B4C-C885-4CBA-9396-894D6208880F}" type="slidenum">
              <a:rPr lang="en-US" smtClean="0"/>
              <a:t>75</a:t>
            </a:fld>
            <a:endParaRPr lang="en-US"/>
          </a:p>
        </p:txBody>
      </p:sp>
    </p:spTree>
    <p:extLst>
      <p:ext uri="{BB962C8B-B14F-4D97-AF65-F5344CB8AC3E}">
        <p14:creationId xmlns:p14="http://schemas.microsoft.com/office/powerpoint/2010/main" val="15260699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76</a:t>
            </a:fld>
            <a:endParaRPr lang="en-US"/>
          </a:p>
        </p:txBody>
      </p:sp>
    </p:spTree>
    <p:extLst>
      <p:ext uri="{BB962C8B-B14F-4D97-AF65-F5344CB8AC3E}">
        <p14:creationId xmlns:p14="http://schemas.microsoft.com/office/powerpoint/2010/main" val="33819661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77</a:t>
            </a:fld>
            <a:endParaRPr lang="en-US"/>
          </a:p>
        </p:txBody>
      </p:sp>
    </p:spTree>
    <p:extLst>
      <p:ext uri="{BB962C8B-B14F-4D97-AF65-F5344CB8AC3E}">
        <p14:creationId xmlns:p14="http://schemas.microsoft.com/office/powerpoint/2010/main" val="338196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2.4,</a:t>
            </a:r>
            <a:r>
              <a:rPr lang="en-US" baseline="0" dirty="0" smtClean="0"/>
              <a:t> p. 12 in Technical Report</a:t>
            </a:r>
          </a:p>
          <a:p>
            <a:endParaRPr lang="en-US" baseline="0" dirty="0" smtClean="0"/>
          </a:p>
          <a:p>
            <a:pPr defTabSz="897252">
              <a:defRPr/>
            </a:pPr>
            <a:r>
              <a:rPr lang="en-US" b="1" dirty="0" smtClean="0"/>
              <a:t>This slide shows data from an individual</a:t>
            </a:r>
            <a:r>
              <a:rPr lang="en-US" b="1" baseline="0" dirty="0" smtClean="0"/>
              <a:t> item. </a:t>
            </a:r>
          </a:p>
          <a:p>
            <a:endParaRPr lang="en-US" dirty="0" smtClean="0"/>
          </a:p>
          <a:p>
            <a:r>
              <a:rPr lang="en-US" dirty="0" smtClean="0"/>
              <a:t>Mathematics</a:t>
            </a:r>
            <a:r>
              <a:rPr lang="en-US" baseline="0" dirty="0" smtClean="0"/>
              <a:t> </a:t>
            </a:r>
            <a:r>
              <a:rPr lang="en-US" dirty="0" smtClean="0"/>
              <a:t>Teacher Questionnaire</a:t>
            </a:r>
          </a:p>
          <a:p>
            <a:r>
              <a:rPr lang="en-US" dirty="0" smtClean="0"/>
              <a:t>Q1. How many years have you taught prior to this school year: </a:t>
            </a:r>
            <a:endParaRPr lang="en-US" baseline="0" dirty="0" smtClean="0"/>
          </a:p>
          <a:p>
            <a:pPr marL="672939" lvl="1" indent="-224312">
              <a:buFont typeface="+mj-lt"/>
              <a:buAutoNum type="alphaLcPeriod"/>
            </a:pPr>
            <a:r>
              <a:rPr lang="en-US" strike="sngStrike" baseline="0" dirty="0" smtClean="0"/>
              <a:t>any subject at the K</a:t>
            </a:r>
            <a:r>
              <a:rPr lang="en-US" strike="sngStrike" dirty="0" smtClean="0"/>
              <a:t>–</a:t>
            </a:r>
            <a:r>
              <a:rPr lang="en-US" strike="sngStrike" baseline="0" dirty="0" smtClean="0"/>
              <a:t>12 level? _____ </a:t>
            </a:r>
          </a:p>
          <a:p>
            <a:pPr marL="672939" lvl="1" indent="-224312">
              <a:buFont typeface="+mj-lt"/>
              <a:buAutoNum type="alphaLcPeriod"/>
            </a:pPr>
            <a:r>
              <a:rPr lang="en-US" b="0" baseline="0" dirty="0" smtClean="0"/>
              <a:t>mathematics at the K</a:t>
            </a:r>
            <a:r>
              <a:rPr lang="en-US" dirty="0" smtClean="0"/>
              <a:t>–</a:t>
            </a:r>
            <a:r>
              <a:rPr lang="en-US" b="0" baseline="0" dirty="0" smtClean="0"/>
              <a:t>12 level? _____ </a:t>
            </a:r>
          </a:p>
          <a:p>
            <a:pPr marL="672939" lvl="1" indent="-224312">
              <a:buFont typeface="+mj-lt"/>
              <a:buAutoNum type="alphaLcPeriod"/>
            </a:pPr>
            <a:r>
              <a:rPr lang="en-US" strike="sngStrike" baseline="0" dirty="0" smtClean="0"/>
              <a:t>at this school, any subject? _____ </a:t>
            </a:r>
          </a:p>
          <a:p>
            <a:endParaRPr lang="en-US" dirty="0" smtClean="0"/>
          </a:p>
          <a:p>
            <a:pPr defTabSz="897252">
              <a:defRPr/>
            </a:pPr>
            <a:r>
              <a:rPr lang="en-US" dirty="0" smtClean="0"/>
              <a:t>The numbers in parentheses</a:t>
            </a:r>
            <a:r>
              <a:rPr lang="en-US" baseline="0" dirty="0" smtClean="0"/>
              <a:t> are standard errors.</a:t>
            </a:r>
          </a:p>
          <a:p>
            <a:pPr defTabSz="897252">
              <a:defRPr/>
            </a:pPr>
            <a:endParaRPr lang="en-US" dirty="0" smtClean="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897252">
              <a:defRPr/>
            </a:pPr>
            <a:endParaRPr lang="en-US" dirty="0" smtClean="0"/>
          </a:p>
          <a:p>
            <a:pPr defTabSz="897252">
              <a:defRPr/>
            </a:pPr>
            <a:r>
              <a:rPr lang="en-US" b="1" dirty="0" smtClean="0"/>
              <a:t>Findings </a:t>
            </a:r>
            <a:r>
              <a:rPr lang="en-US" b="1" dirty="0"/>
              <a:t>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Analyses were conducted to examine how teachers are distributed among schools—for example, whether teachers with the least experience are concentrated in high-poverty schools (i.e., schools with high proportions of students eligible for free/‌reduced-price lunch).  As can be seen in Table 2.4, science classes in high-poverty schools are more likely than those in low-poverty schools to be taught by teachers with five or fewer years of experience.  In addition, a majority of computer science classes in high-poverty schools are taught by those with only 0–2 years of experience teaching the subject.”</a:t>
            </a:r>
            <a:endParaRPr lang="en-US"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90E28B4C-C885-4CBA-9396-894D6208880F}" type="slidenum">
              <a:rPr lang="en-US" smtClean="0"/>
              <a:t>78</a:t>
            </a:fld>
            <a:endParaRPr lang="en-US"/>
          </a:p>
        </p:txBody>
      </p:sp>
    </p:spTree>
    <p:extLst>
      <p:ext uri="{BB962C8B-B14F-4D97-AF65-F5344CB8AC3E}">
        <p14:creationId xmlns:p14="http://schemas.microsoft.com/office/powerpoint/2010/main" val="338196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smtClean="0"/>
              <a:t>Slide shows</a:t>
            </a:r>
            <a:r>
              <a:rPr lang="en-US" b="0" baseline="0" smtClean="0"/>
              <a:t> the composite scores by quartile of percent of students eligible for free or reduced-price lunch in the school.</a:t>
            </a:r>
            <a:endParaRPr lang="en-US"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285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dirty="0" smtClean="0"/>
              <a:t>The mathematics portion of Table 2.5, p. 12 in Technical Report</a:t>
            </a:r>
          </a:p>
          <a:p>
            <a:pPr defTabSz="897252">
              <a:defRPr/>
            </a:pPr>
            <a:endParaRPr lang="en-US" dirty="0" smtClean="0"/>
          </a:p>
          <a:p>
            <a:pPr defTabSz="897252">
              <a:defRPr/>
            </a:pPr>
            <a:r>
              <a:rPr lang="en-US" b="1" dirty="0" smtClean="0"/>
              <a:t>This slide shows data derived from:</a:t>
            </a:r>
            <a:r>
              <a:rPr lang="en-US" b="1" baseline="0" dirty="0" smtClean="0"/>
              <a:t> </a:t>
            </a:r>
          </a:p>
          <a:p>
            <a:endParaRPr lang="en-US" dirty="0" smtClean="0"/>
          </a:p>
          <a:p>
            <a:r>
              <a:rPr lang="en-US" dirty="0" smtClean="0"/>
              <a:t>Mathematics</a:t>
            </a:r>
            <a:r>
              <a:rPr lang="en-US" baseline="0" dirty="0" smtClean="0"/>
              <a:t> </a:t>
            </a:r>
            <a:r>
              <a:rPr lang="en-US" dirty="0" smtClean="0"/>
              <a:t>Teacher Questionnaire</a:t>
            </a:r>
          </a:p>
          <a:p>
            <a:r>
              <a:rPr lang="en-US" dirty="0" smtClean="0"/>
              <a:t>Q30. For the students in this class, indicate the number of males and females in each of the following categories of race/ethnicity. </a:t>
            </a:r>
          </a:p>
          <a:p>
            <a:pPr marL="672939" lvl="1" indent="-224312">
              <a:buFont typeface="+mj-lt"/>
              <a:buAutoNum type="alphaLcPeriod"/>
            </a:pPr>
            <a:r>
              <a:rPr lang="en-US" dirty="0" smtClean="0"/>
              <a:t>American Indian or Alaska Native _____</a:t>
            </a:r>
            <a:r>
              <a:rPr lang="en-US" baseline="0" dirty="0" smtClean="0"/>
              <a:t>     _____</a:t>
            </a:r>
            <a:endParaRPr lang="en-US" dirty="0" smtClean="0"/>
          </a:p>
          <a:p>
            <a:pPr marL="672939" lvl="1" indent="-224312" defTabSz="897252">
              <a:buFont typeface="+mj-lt"/>
              <a:buAutoNum type="alphaLcPeriod"/>
              <a:defRPr/>
            </a:pPr>
            <a:r>
              <a:rPr lang="en-US" dirty="0" smtClean="0"/>
              <a:t>Asian _____</a:t>
            </a:r>
            <a:r>
              <a:rPr lang="en-US" baseline="0" dirty="0" smtClean="0"/>
              <a:t>     _____</a:t>
            </a:r>
            <a:endParaRPr lang="en-US" dirty="0" smtClean="0"/>
          </a:p>
          <a:p>
            <a:pPr marL="672939" lvl="1" indent="-224312" defTabSz="897252">
              <a:buFont typeface="+mj-lt"/>
              <a:buAutoNum type="alphaLcPeriod"/>
              <a:defRPr/>
            </a:pPr>
            <a:r>
              <a:rPr lang="en-US" dirty="0" smtClean="0"/>
              <a:t>Black or African American _____</a:t>
            </a:r>
            <a:r>
              <a:rPr lang="en-US" baseline="0" dirty="0" smtClean="0"/>
              <a:t>     _____</a:t>
            </a:r>
            <a:endParaRPr lang="en-US" dirty="0" smtClean="0"/>
          </a:p>
          <a:p>
            <a:pPr marL="672939" lvl="1" indent="-224312" defTabSz="897252">
              <a:buFont typeface="+mj-lt"/>
              <a:buAutoNum type="alphaLcPeriod"/>
              <a:defRPr/>
            </a:pPr>
            <a:r>
              <a:rPr lang="en-US" dirty="0" smtClean="0"/>
              <a:t>Hispanic/Latino _____</a:t>
            </a:r>
            <a:r>
              <a:rPr lang="en-US" baseline="0" dirty="0" smtClean="0"/>
              <a:t>     _____</a:t>
            </a:r>
            <a:endParaRPr lang="en-US" dirty="0" smtClean="0"/>
          </a:p>
          <a:p>
            <a:pPr marL="672939" lvl="1" indent="-224312" defTabSz="897252">
              <a:buFont typeface="+mj-lt"/>
              <a:buAutoNum type="alphaLcPeriod"/>
              <a:defRPr/>
            </a:pPr>
            <a:r>
              <a:rPr lang="en-US" dirty="0" smtClean="0"/>
              <a:t>Native Hawaiian or Other Pacific Islander _____</a:t>
            </a:r>
            <a:r>
              <a:rPr lang="en-US" baseline="0" dirty="0" smtClean="0"/>
              <a:t>     _____</a:t>
            </a:r>
            <a:endParaRPr lang="en-US" dirty="0" smtClean="0"/>
          </a:p>
          <a:p>
            <a:pPr marL="672939" lvl="1" indent="-224312" defTabSz="897252">
              <a:buFont typeface="+mj-lt"/>
              <a:buAutoNum type="alphaLcPeriod"/>
              <a:defRPr/>
            </a:pPr>
            <a:r>
              <a:rPr lang="en-US" dirty="0" smtClean="0"/>
              <a:t>White _____</a:t>
            </a:r>
            <a:r>
              <a:rPr lang="en-US" baseline="0" dirty="0" smtClean="0"/>
              <a:t>     _____</a:t>
            </a:r>
            <a:endParaRPr lang="en-US" dirty="0" smtClean="0"/>
          </a:p>
          <a:p>
            <a:pPr marL="672939" lvl="1" indent="-224312" defTabSz="897252">
              <a:buFont typeface="+mj-lt"/>
              <a:buAutoNum type="alphaLcPeriod"/>
              <a:defRPr/>
            </a:pPr>
            <a:r>
              <a:rPr lang="en-US" dirty="0" smtClean="0"/>
              <a:t>Two or more races _____</a:t>
            </a:r>
            <a:r>
              <a:rPr lang="en-US" baseline="0" dirty="0" smtClean="0"/>
              <a:t>     _____</a:t>
            </a:r>
            <a:endParaRPr lang="en-US" dirty="0" smtClean="0"/>
          </a:p>
          <a:p>
            <a:endParaRPr lang="en-US" dirty="0" smtClean="0"/>
          </a:p>
          <a:p>
            <a:r>
              <a:rPr lang="en-US" dirty="0" smtClean="0"/>
              <a:t>Q58. Are you of Hispanic or Latino origin? </a:t>
            </a:r>
          </a:p>
          <a:p>
            <a:pPr marL="616860" lvl="1" indent="-168235">
              <a:buFont typeface="Courier New" panose="02070309020205020404" pitchFamily="49" charset="0"/>
              <a:buChar char="o"/>
            </a:pPr>
            <a:r>
              <a:rPr lang="en-US" dirty="0" smtClean="0"/>
              <a:t>Yes </a:t>
            </a:r>
          </a:p>
          <a:p>
            <a:pPr marL="616860" lvl="1" indent="-168235">
              <a:buFont typeface="Courier New" panose="02070309020205020404" pitchFamily="49" charset="0"/>
              <a:buChar char="o"/>
            </a:pPr>
            <a:r>
              <a:rPr lang="en-US" dirty="0" smtClean="0"/>
              <a:t>No</a:t>
            </a:r>
          </a:p>
          <a:p>
            <a:endParaRPr lang="en-US" dirty="0" smtClean="0"/>
          </a:p>
          <a:p>
            <a:r>
              <a:rPr lang="en-US" dirty="0" smtClean="0"/>
              <a:t>Q59. What is your race? (Select all that apply.) </a:t>
            </a:r>
          </a:p>
          <a:p>
            <a:pPr marL="616860" lvl="1" indent="-168235">
              <a:buFont typeface="Wingdings" panose="05000000000000000000" pitchFamily="2" charset="2"/>
              <a:buChar char="q"/>
            </a:pPr>
            <a:r>
              <a:rPr lang="en-US" dirty="0" smtClean="0"/>
              <a:t>American Indian or Alaska Native </a:t>
            </a:r>
          </a:p>
          <a:p>
            <a:pPr marL="616860" lvl="1" indent="-168235">
              <a:buFont typeface="Wingdings" panose="05000000000000000000" pitchFamily="2" charset="2"/>
              <a:buChar char="q"/>
            </a:pPr>
            <a:r>
              <a:rPr lang="en-US" dirty="0" smtClean="0"/>
              <a:t>Asian </a:t>
            </a:r>
          </a:p>
          <a:p>
            <a:pPr marL="616860" lvl="1" indent="-168235">
              <a:buFont typeface="Wingdings" panose="05000000000000000000" pitchFamily="2" charset="2"/>
              <a:buChar char="q"/>
            </a:pPr>
            <a:r>
              <a:rPr lang="en-US" dirty="0" smtClean="0"/>
              <a:t>Black or African American </a:t>
            </a:r>
          </a:p>
          <a:p>
            <a:pPr marL="616860" lvl="1" indent="-168235">
              <a:buFont typeface="Wingdings" panose="05000000000000000000" pitchFamily="2" charset="2"/>
              <a:buChar char="q"/>
            </a:pPr>
            <a:r>
              <a:rPr lang="en-US" dirty="0" smtClean="0"/>
              <a:t>Native Hawaiian or Other Pacific Islander </a:t>
            </a:r>
          </a:p>
          <a:p>
            <a:pPr marL="616860" lvl="1" indent="-168235">
              <a:buFont typeface="Wingdings" panose="05000000000000000000" pitchFamily="2" charset="2"/>
              <a:buChar char="q"/>
            </a:pPr>
            <a:r>
              <a:rPr lang="en-US" dirty="0" smtClean="0"/>
              <a:t>White</a:t>
            </a:r>
          </a:p>
          <a:p>
            <a:endParaRPr lang="en-US" dirty="0" smtClean="0"/>
          </a:p>
          <a:p>
            <a:pPr defTabSz="897252">
              <a:defRPr/>
            </a:pPr>
            <a:r>
              <a:rPr lang="en-US" dirty="0" smtClean="0"/>
              <a:t>The numbers in parentheses</a:t>
            </a:r>
            <a:r>
              <a:rPr lang="en-US" baseline="0" dirty="0" smtClean="0"/>
              <a:t> are standard errors.</a:t>
            </a:r>
          </a:p>
          <a:p>
            <a:endParaRPr lang="en-US" dirty="0" smtClean="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endParaRPr lang="en-US" dirty="0" smtClean="0"/>
          </a:p>
          <a:p>
            <a:endParaRPr lang="en-US" dirty="0" smtClean="0"/>
          </a:p>
          <a:p>
            <a:pPr defTabSz="897252">
              <a:defRPr/>
            </a:pPr>
            <a:r>
              <a:rPr lang="en-US" b="1" dirty="0"/>
              <a:t>Findings Highlighted in Technical Report</a:t>
            </a:r>
            <a:endParaRPr lang="en-US" dirty="0" smtClean="0"/>
          </a:p>
          <a:p>
            <a:pPr defTabSz="897252">
              <a:defRPr/>
            </a:pPr>
            <a:r>
              <a:rPr lang="en-US" dirty="0" smtClean="0"/>
              <a:t>“Table 2.5 shows the percentage of classes taught by teachers from race/ethnicity groups</a:t>
            </a:r>
            <a:r>
              <a:rPr lang="en-US" baseline="0" dirty="0" smtClean="0"/>
              <a:t> </a:t>
            </a:r>
            <a:r>
              <a:rPr lang="en-US" dirty="0" smtClean="0"/>
              <a:t>historically underrepresented in STEM by the proportion of students from these groups in the</a:t>
            </a:r>
            <a:r>
              <a:rPr lang="en-US" baseline="0" dirty="0" smtClean="0"/>
              <a:t> </a:t>
            </a:r>
            <a:r>
              <a:rPr lang="en-US" dirty="0" smtClean="0"/>
              <a:t>class. Note that across all three subjects, classes in the highest quartile in terms of students from</a:t>
            </a:r>
            <a:r>
              <a:rPr lang="en-US" baseline="0" dirty="0" smtClean="0"/>
              <a:t> </a:t>
            </a:r>
            <a:r>
              <a:rPr lang="en-US" dirty="0" smtClean="0"/>
              <a:t>these groups are more likely than those in the lowest quartile to be taught by teachers from these</a:t>
            </a:r>
            <a:r>
              <a:rPr lang="en-US" baseline="0" dirty="0" smtClean="0"/>
              <a:t> </a:t>
            </a:r>
            <a:r>
              <a:rPr lang="en-US" dirty="0" smtClean="0"/>
              <a:t>groups.”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4097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 xmlns:a16="http://schemas.microsoft.com/office/drawing/2014/main"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 xmlns:a16="http://schemas.microsoft.com/office/drawing/2014/main"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 xmlns:a16="http://schemas.microsoft.com/office/drawing/2014/main"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 xmlns:a16="http://schemas.microsoft.com/office/drawing/2014/main"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 xmlns:a16="http://schemas.microsoft.com/office/drawing/2014/main"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2 Teacher Background and Beliefs</a:t>
            </a:r>
            <a:endParaRPr lang="en-US" dirty="0"/>
          </a:p>
        </p:txBody>
      </p:sp>
      <p:sp>
        <p:nvSpPr>
          <p:cNvPr id="3" name="Text Placeholder 4"/>
          <p:cNvSpPr>
            <a:spLocks noGrp="1"/>
          </p:cNvSpPr>
          <p:nvPr>
            <p:ph type="body" sz="quarter" idx="10"/>
          </p:nvPr>
        </p:nvSpPr>
        <p:spPr>
          <a:xfrm>
            <a:off x="6019800" y="4648200"/>
            <a:ext cx="2863850" cy="1219200"/>
          </a:xfrm>
        </p:spPr>
        <p:txBody>
          <a:bodyPr>
            <a:normAutofit/>
          </a:bodyPr>
          <a:lstStyle>
            <a:lvl1pPr>
              <a:defRPr sz="1400"/>
            </a:lvl1pPr>
          </a:lstStyle>
          <a:p>
            <a:pPr lvl="0"/>
            <a:r>
              <a:rPr lang="en-US" sz="2900" dirty="0" smtClean="0">
                <a:solidFill>
                  <a:srgbClr val="58C5C9"/>
                </a:solidFill>
                <a:latin typeface="Arial Black" panose="020B0A04020102020204" pitchFamily="34" charset="0"/>
                <a:ea typeface="+mj-ea"/>
              </a:rPr>
              <a:t>Mathematics</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2295525"/>
            <a:ext cx="71691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Original Data for Slide </a:t>
            </a:r>
            <a:r>
              <a:rPr lang="en-US" dirty="0" smtClean="0"/>
              <a:t>11</a:t>
            </a:r>
            <a:r>
              <a:rPr lang="en-US" dirty="0" smtClean="0"/>
              <a:t/>
            </a:r>
            <a:br>
              <a:rPr lang="en-US" dirty="0" smtClean="0"/>
            </a:br>
            <a:r>
              <a:rPr lang="en-US" dirty="0" smtClean="0"/>
              <a:t>(not for presentation)</a:t>
            </a:r>
            <a:endParaRPr lang="en-US" dirty="0"/>
          </a:p>
        </p:txBody>
      </p:sp>
    </p:spTree>
    <p:extLst>
      <p:ext uri="{BB962C8B-B14F-4D97-AF65-F5344CB8AC3E}">
        <p14:creationId xmlns:p14="http://schemas.microsoft.com/office/powerpoint/2010/main" val="196249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45170715"/>
              </p:ext>
            </p:extLst>
          </p:nvPr>
        </p:nvGraphicFramePr>
        <p:xfrm>
          <a:off x="304800" y="1417638"/>
          <a:ext cx="8305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81000"/>
            <a:ext cx="7467600" cy="868362"/>
          </a:xfrm>
        </p:spPr>
        <p:txBody>
          <a:bodyPr anchor="b">
            <a:noAutofit/>
          </a:bodyPr>
          <a:lstStyle/>
          <a:p>
            <a:r>
              <a:rPr lang="en-US" sz="2400" dirty="0"/>
              <a:t>Mathematics Classes Taught by Teachers From Race/Ethnicity Groups Historically Underrepresented in </a:t>
            </a:r>
            <a:r>
              <a:rPr lang="en-US" sz="2400" dirty="0" smtClean="0"/>
              <a:t>Mathematics</a:t>
            </a:r>
            <a:endParaRPr lang="en-US" sz="2400" dirty="0"/>
          </a:p>
        </p:txBody>
      </p:sp>
    </p:spTree>
    <p:extLst>
      <p:ext uri="{BB962C8B-B14F-4D97-AF65-F5344CB8AC3E}">
        <p14:creationId xmlns:p14="http://schemas.microsoft.com/office/powerpoint/2010/main" val="1915107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994819"/>
            <a:ext cx="7467600" cy="868362"/>
          </a:xfrm>
        </p:spPr>
        <p:txBody>
          <a:bodyPr>
            <a:noAutofit/>
          </a:bodyPr>
          <a:lstStyle/>
          <a:p>
            <a:pPr algn="ctr"/>
            <a:r>
              <a:rPr lang="en-US" dirty="0" smtClean="0"/>
              <a:t>Teacher Preparation</a:t>
            </a:r>
            <a:endParaRPr lang="en-US" dirty="0"/>
          </a:p>
        </p:txBody>
      </p:sp>
    </p:spTree>
    <p:extLst>
      <p:ext uri="{BB962C8B-B14F-4D97-AF65-F5344CB8AC3E}">
        <p14:creationId xmlns:p14="http://schemas.microsoft.com/office/powerpoint/2010/main" val="311906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14</a:t>
            </a:r>
            <a:r>
              <a:rPr lang="en-US" dirty="0" smtClean="0"/>
              <a:t/>
            </a:r>
            <a:br>
              <a:rPr lang="en-US" dirty="0" smtClean="0"/>
            </a:br>
            <a:r>
              <a:rPr lang="en-US" dirty="0" smtClean="0"/>
              <a:t>(not for presentation)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2466975"/>
            <a:ext cx="73787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963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264228"/>
              </p:ext>
            </p:extLst>
          </p:nvPr>
        </p:nvGraphicFramePr>
        <p:xfrm>
          <a:off x="304800" y="1417638"/>
          <a:ext cx="8382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prstClr val="black"/>
              </a:solidFill>
            </a:endParaRPr>
          </a:p>
        </p:txBody>
      </p:sp>
      <p:sp>
        <p:nvSpPr>
          <p:cNvPr id="6" name="Title 5"/>
          <p:cNvSpPr>
            <a:spLocks noGrp="1"/>
          </p:cNvSpPr>
          <p:nvPr>
            <p:ph type="title"/>
          </p:nvPr>
        </p:nvSpPr>
        <p:spPr/>
        <p:txBody>
          <a:bodyPr>
            <a:normAutofit/>
          </a:bodyPr>
          <a:lstStyle/>
          <a:p>
            <a:r>
              <a:rPr lang="en-US" dirty="0"/>
              <a:t>Mathematics Teacher </a:t>
            </a:r>
            <a:r>
              <a:rPr lang="en-US" dirty="0" smtClean="0"/>
              <a:t>Degrees</a:t>
            </a:r>
            <a:endParaRPr lang="en-US" dirty="0"/>
          </a:p>
        </p:txBody>
      </p:sp>
    </p:spTree>
    <p:extLst>
      <p:ext uri="{BB962C8B-B14F-4D97-AF65-F5344CB8AC3E}">
        <p14:creationId xmlns:p14="http://schemas.microsoft.com/office/powerpoint/2010/main" val="773946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16</a:t>
            </a:r>
            <a:r>
              <a:rPr lang="en-US" dirty="0" smtClean="0"/>
              <a:t/>
            </a:r>
            <a:br>
              <a:rPr lang="en-US" dirty="0" smtClean="0"/>
            </a:br>
            <a:r>
              <a:rPr lang="en-US" dirty="0" smtClean="0"/>
              <a:t>(not for presentation)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562100"/>
            <a:ext cx="74168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366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57480664"/>
              </p:ext>
            </p:extLst>
          </p:nvPr>
        </p:nvGraphicFramePr>
        <p:xfrm>
          <a:off x="2286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6600" dirty="0">
              <a:solidFill>
                <a:prstClr val="black"/>
              </a:solidFill>
            </a:endParaRPr>
          </a:p>
        </p:txBody>
      </p:sp>
      <p:sp>
        <p:nvSpPr>
          <p:cNvPr id="3" name="Title 2"/>
          <p:cNvSpPr>
            <a:spLocks noGrp="1"/>
          </p:cNvSpPr>
          <p:nvPr>
            <p:ph type="title"/>
          </p:nvPr>
        </p:nvSpPr>
        <p:spPr/>
        <p:txBody>
          <a:bodyPr>
            <a:noAutofit/>
          </a:bodyPr>
          <a:lstStyle/>
          <a:p>
            <a:r>
              <a:rPr lang="en-US" sz="2700" dirty="0"/>
              <a:t>Elementary Mathematics </a:t>
            </a:r>
            <a:r>
              <a:rPr lang="en-US" sz="2700" dirty="0" smtClean="0"/>
              <a:t>Teachers </a:t>
            </a:r>
            <a:r>
              <a:rPr lang="en-US" sz="2700" dirty="0"/>
              <a:t>Completing Various College </a:t>
            </a:r>
            <a:r>
              <a:rPr lang="en-US" sz="2700" dirty="0" smtClean="0"/>
              <a:t>Courses</a:t>
            </a:r>
            <a:endParaRPr lang="en-US" sz="2700" dirty="0"/>
          </a:p>
        </p:txBody>
      </p:sp>
    </p:spTree>
    <p:extLst>
      <p:ext uri="{BB962C8B-B14F-4D97-AF65-F5344CB8AC3E}">
        <p14:creationId xmlns:p14="http://schemas.microsoft.com/office/powerpoint/2010/main" val="1008936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2549525"/>
            <a:ext cx="7226300" cy="175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Original Data for Slide </a:t>
            </a:r>
            <a:r>
              <a:rPr lang="en-US" dirty="0" smtClean="0"/>
              <a:t>18</a:t>
            </a:r>
            <a:r>
              <a:rPr lang="en-US" dirty="0" smtClean="0"/>
              <a:t/>
            </a:r>
            <a:br>
              <a:rPr lang="en-US" dirty="0" smtClean="0"/>
            </a:br>
            <a:r>
              <a:rPr lang="en-US" dirty="0" smtClean="0"/>
              <a:t>(not for presentation)</a:t>
            </a:r>
            <a:endParaRPr lang="en-US" dirty="0"/>
          </a:p>
        </p:txBody>
      </p:sp>
    </p:spTree>
    <p:extLst>
      <p:ext uri="{BB962C8B-B14F-4D97-AF65-F5344CB8AC3E}">
        <p14:creationId xmlns:p14="http://schemas.microsoft.com/office/powerpoint/2010/main" val="2035020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83028418"/>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6000" dirty="0">
              <a:solidFill>
                <a:prstClr val="black"/>
              </a:solidFill>
            </a:endParaRPr>
          </a:p>
        </p:txBody>
      </p:sp>
      <p:sp>
        <p:nvSpPr>
          <p:cNvPr id="3" name="Title 2"/>
          <p:cNvSpPr>
            <a:spLocks noGrp="1"/>
          </p:cNvSpPr>
          <p:nvPr>
            <p:ph type="title"/>
          </p:nvPr>
        </p:nvSpPr>
        <p:spPr>
          <a:xfrm>
            <a:off x="1143000" y="289719"/>
            <a:ext cx="8001000" cy="868362"/>
          </a:xfrm>
        </p:spPr>
        <p:txBody>
          <a:bodyPr>
            <a:noAutofit/>
          </a:bodyPr>
          <a:lstStyle/>
          <a:p>
            <a:r>
              <a:rPr lang="en-US" sz="2300" dirty="0"/>
              <a:t>Elementary Mathematics </a:t>
            </a:r>
            <a:r>
              <a:rPr lang="en-US" sz="2300" dirty="0" smtClean="0"/>
              <a:t>Teachers’ Coursework Related to NCTM Preparations Standards</a:t>
            </a:r>
            <a:endParaRPr lang="en-US" sz="2300" dirty="0"/>
          </a:p>
        </p:txBody>
      </p:sp>
    </p:spTree>
    <p:extLst>
      <p:ext uri="{BB962C8B-B14F-4D97-AF65-F5344CB8AC3E}">
        <p14:creationId xmlns:p14="http://schemas.microsoft.com/office/powerpoint/2010/main" val="646033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20–23</a:t>
            </a:r>
            <a:r>
              <a:rPr lang="en-US" dirty="0" smtClean="0"/>
              <a:t/>
            </a:r>
            <a:br>
              <a:rPr lang="en-US" dirty="0" smtClean="0"/>
            </a:br>
            <a:r>
              <a:rPr lang="en-US" dirty="0" smtClean="0"/>
              <a:t>(not for presentation)</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7" t="2895" r="3450" b="1579"/>
          <a:stretch/>
        </p:blipFill>
        <p:spPr bwMode="auto">
          <a:xfrm>
            <a:off x="1174831" y="1203927"/>
            <a:ext cx="6794339" cy="478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376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4819"/>
            <a:ext cx="7467600" cy="868362"/>
          </a:xfrm>
        </p:spPr>
        <p:txBody>
          <a:bodyPr>
            <a:noAutofit/>
          </a:bodyPr>
          <a:lstStyle/>
          <a:p>
            <a:pPr algn="ctr"/>
            <a:r>
              <a:rPr lang="en-US" dirty="0" smtClean="0"/>
              <a:t>Teacher Characteristics</a:t>
            </a:r>
            <a:endParaRPr lang="en-US" dirty="0"/>
          </a:p>
        </p:txBody>
      </p:sp>
    </p:spTree>
    <p:extLst>
      <p:ext uri="{BB962C8B-B14F-4D97-AF65-F5344CB8AC3E}">
        <p14:creationId xmlns:p14="http://schemas.microsoft.com/office/powerpoint/2010/main" val="2658057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12701520"/>
              </p:ext>
            </p:extLst>
          </p:nvPr>
        </p:nvGraphicFramePr>
        <p:xfrm>
          <a:off x="152400" y="1143000"/>
          <a:ext cx="8686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smtClean="0"/>
              <a:t>Middle School Mathematics Teachers Completing Various College Courses</a:t>
            </a:r>
            <a:endParaRPr lang="en-US" sz="2800" dirty="0"/>
          </a:p>
        </p:txBody>
      </p:sp>
    </p:spTree>
    <p:extLst>
      <p:ext uri="{BB962C8B-B14F-4D97-AF65-F5344CB8AC3E}">
        <p14:creationId xmlns:p14="http://schemas.microsoft.com/office/powerpoint/2010/main" val="3870965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0930927"/>
              </p:ext>
            </p:extLst>
          </p:nvPr>
        </p:nvGraphicFramePr>
        <p:xfrm>
          <a:off x="152400" y="1143000"/>
          <a:ext cx="8686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smtClean="0"/>
              <a:t>Middle School Mathematics Teachers Completing Various College Courses</a:t>
            </a:r>
            <a:endParaRPr lang="en-US" sz="2800" dirty="0"/>
          </a:p>
        </p:txBody>
      </p:sp>
    </p:spTree>
    <p:extLst>
      <p:ext uri="{BB962C8B-B14F-4D97-AF65-F5344CB8AC3E}">
        <p14:creationId xmlns:p14="http://schemas.microsoft.com/office/powerpoint/2010/main" val="4122577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750482"/>
              </p:ext>
            </p:extLst>
          </p:nvPr>
        </p:nvGraphicFramePr>
        <p:xfrm>
          <a:off x="152400" y="10668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smtClean="0"/>
              <a:t>High School Mathematics Teachers Completing Various College Courses</a:t>
            </a:r>
            <a:endParaRPr lang="en-US" sz="2800" dirty="0"/>
          </a:p>
        </p:txBody>
      </p:sp>
    </p:spTree>
    <p:extLst>
      <p:ext uri="{BB962C8B-B14F-4D97-AF65-F5344CB8AC3E}">
        <p14:creationId xmlns:p14="http://schemas.microsoft.com/office/powerpoint/2010/main" val="232467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69410875"/>
              </p:ext>
            </p:extLst>
          </p:nvPr>
        </p:nvGraphicFramePr>
        <p:xfrm>
          <a:off x="152400" y="10668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smtClean="0"/>
              <a:t>High School Mathematics Teachers Completing Various College Courses</a:t>
            </a:r>
            <a:endParaRPr lang="en-US" sz="2800" dirty="0"/>
          </a:p>
        </p:txBody>
      </p:sp>
    </p:spTree>
    <p:extLst>
      <p:ext uri="{BB962C8B-B14F-4D97-AF65-F5344CB8AC3E}">
        <p14:creationId xmlns:p14="http://schemas.microsoft.com/office/powerpoint/2010/main" val="3644243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25</a:t>
            </a:r>
            <a:r>
              <a:rPr lang="en-US" dirty="0" smtClean="0"/>
              <a:t/>
            </a:r>
            <a:br>
              <a:rPr lang="en-US" dirty="0" smtClean="0"/>
            </a:br>
            <a:r>
              <a:rPr lang="en-US" dirty="0" smtClean="0"/>
              <a:t>(not for presentation)</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457450"/>
            <a:ext cx="725805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435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15909003"/>
              </p:ext>
            </p:extLst>
          </p:nvPr>
        </p:nvGraphicFramePr>
        <p:xfrm>
          <a:off x="304800" y="1371600"/>
          <a:ext cx="8534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274638"/>
            <a:ext cx="7772400" cy="868362"/>
          </a:xfrm>
        </p:spPr>
        <p:txBody>
          <a:bodyPr>
            <a:noAutofit/>
          </a:bodyPr>
          <a:lstStyle/>
          <a:p>
            <a:r>
              <a:rPr lang="en-US" sz="2500" dirty="0"/>
              <a:t>Middle School Mathematics </a:t>
            </a:r>
            <a:r>
              <a:rPr lang="en-US" sz="2500" dirty="0" smtClean="0"/>
              <a:t>Teacher Coursework Related to NCTM Preparation Standards</a:t>
            </a:r>
            <a:endParaRPr lang="en-US" sz="2500" dirty="0"/>
          </a:p>
        </p:txBody>
      </p:sp>
    </p:spTree>
    <p:extLst>
      <p:ext uri="{BB962C8B-B14F-4D97-AF65-F5344CB8AC3E}">
        <p14:creationId xmlns:p14="http://schemas.microsoft.com/office/powerpoint/2010/main" val="192710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06650"/>
            <a:ext cx="7315200"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Original Data for Slide </a:t>
            </a:r>
            <a:r>
              <a:rPr lang="en-US" dirty="0" smtClean="0"/>
              <a:t>27</a:t>
            </a:r>
            <a:r>
              <a:rPr lang="en-US" dirty="0" smtClean="0"/>
              <a:t/>
            </a:r>
            <a:br>
              <a:rPr lang="en-US" dirty="0" smtClean="0"/>
            </a:br>
            <a:r>
              <a:rPr lang="en-US" dirty="0" smtClean="0"/>
              <a:t>(not for presentation)</a:t>
            </a:r>
            <a:endParaRPr lang="en-US" dirty="0"/>
          </a:p>
        </p:txBody>
      </p:sp>
    </p:spTree>
    <p:extLst>
      <p:ext uri="{BB962C8B-B14F-4D97-AF65-F5344CB8AC3E}">
        <p14:creationId xmlns:p14="http://schemas.microsoft.com/office/powerpoint/2010/main" val="286371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18579391"/>
              </p:ext>
            </p:extLst>
          </p:nvPr>
        </p:nvGraphicFramePr>
        <p:xfrm>
          <a:off x="228600" y="1295400"/>
          <a:ext cx="8534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smtClean="0"/>
              <a:t>High School </a:t>
            </a:r>
            <a:r>
              <a:rPr lang="en-US" sz="2800" dirty="0"/>
              <a:t>Mathematics Teacher Coursework Related to NCTM Preparation Standards</a:t>
            </a:r>
          </a:p>
        </p:txBody>
      </p:sp>
    </p:spTree>
    <p:extLst>
      <p:ext uri="{BB962C8B-B14F-4D97-AF65-F5344CB8AC3E}">
        <p14:creationId xmlns:p14="http://schemas.microsoft.com/office/powerpoint/2010/main" val="2854806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29</a:t>
            </a:r>
            <a:r>
              <a:rPr lang="en-US" dirty="0" smtClean="0"/>
              <a:t/>
            </a:r>
            <a:br>
              <a:rPr lang="en-US" dirty="0" smtClean="0"/>
            </a:br>
            <a:r>
              <a:rPr lang="en-US" dirty="0" smtClean="0"/>
              <a:t>(not for presentation)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2279650"/>
            <a:ext cx="7264400"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503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8576396"/>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Mathematics Teachers’ Paths to Certification</a:t>
            </a:r>
            <a:endParaRPr lang="en-US" dirty="0"/>
          </a:p>
        </p:txBody>
      </p:sp>
    </p:spTree>
    <p:extLst>
      <p:ext uri="{BB962C8B-B14F-4D97-AF65-F5344CB8AC3E}">
        <p14:creationId xmlns:p14="http://schemas.microsoft.com/office/powerpoint/2010/main" val="198605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1204220"/>
            <a:ext cx="3960692" cy="473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p:txBody>
          <a:bodyPr>
            <a:normAutofit fontScale="90000"/>
          </a:bodyPr>
          <a:lstStyle/>
          <a:p>
            <a:r>
              <a:rPr lang="en-US" dirty="0"/>
              <a:t>Original Data for Slides </a:t>
            </a:r>
            <a:r>
              <a:rPr lang="en-US" dirty="0" smtClean="0"/>
              <a:t>4–7</a:t>
            </a:r>
            <a:r>
              <a:rPr lang="en-US" dirty="0" smtClean="0"/>
              <a:t/>
            </a:r>
            <a:br>
              <a:rPr lang="en-US" dirty="0" smtClean="0"/>
            </a:br>
            <a:r>
              <a:rPr lang="en-US" dirty="0" smtClean="0"/>
              <a:t>(not </a:t>
            </a:r>
            <a:r>
              <a:rPr lang="en-US" dirty="0"/>
              <a:t>for presentation)</a:t>
            </a:r>
          </a:p>
        </p:txBody>
      </p:sp>
    </p:spTree>
    <p:extLst>
      <p:ext uri="{BB962C8B-B14F-4D97-AF65-F5344CB8AC3E}">
        <p14:creationId xmlns:p14="http://schemas.microsoft.com/office/powerpoint/2010/main" val="830214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31</a:t>
            </a:r>
            <a:r>
              <a:rPr lang="en-US" dirty="0" smtClean="0"/>
              <a:t/>
            </a:r>
            <a:br>
              <a:rPr lang="en-US" dirty="0" smtClean="0"/>
            </a:br>
            <a:r>
              <a:rPr lang="en-US" dirty="0" smtClean="0"/>
              <a:t>(not for presentation)</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724150"/>
            <a:ext cx="71945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695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Mathematics Teachers With Full-Time Job Experience in Mathematics Prior to Teaching</a:t>
            </a:r>
            <a:endParaRPr lang="en-US" sz="2800" dirty="0"/>
          </a:p>
        </p:txBody>
      </p:sp>
      <p:graphicFrame>
        <p:nvGraphicFramePr>
          <p:cNvPr id="4" name="Chart 3"/>
          <p:cNvGraphicFramePr/>
          <p:nvPr>
            <p:extLst>
              <p:ext uri="{D42A27DB-BD31-4B8C-83A1-F6EECF244321}">
                <p14:modId xmlns:p14="http://schemas.microsoft.com/office/powerpoint/2010/main" val="4249186636"/>
              </p:ext>
            </p:extLst>
          </p:nvPr>
        </p:nvGraphicFramePr>
        <p:xfrm>
          <a:off x="381000" y="1524000"/>
          <a:ext cx="8382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182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2514600"/>
            <a:ext cx="6781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sz="6600" dirty="0">
              <a:solidFill>
                <a:prstClr val="black"/>
              </a:solidFill>
            </a:endParaRPr>
          </a:p>
        </p:txBody>
      </p:sp>
      <p:sp>
        <p:nvSpPr>
          <p:cNvPr id="2" name="Title 1"/>
          <p:cNvSpPr>
            <a:spLocks noGrp="1"/>
          </p:cNvSpPr>
          <p:nvPr>
            <p:ph type="title"/>
          </p:nvPr>
        </p:nvSpPr>
        <p:spPr>
          <a:xfrm>
            <a:off x="838200" y="2994819"/>
            <a:ext cx="7467600" cy="868362"/>
          </a:xfrm>
        </p:spPr>
        <p:txBody>
          <a:bodyPr>
            <a:noAutofit/>
          </a:bodyPr>
          <a:lstStyle/>
          <a:p>
            <a:pPr algn="ctr"/>
            <a:r>
              <a:rPr lang="en-US" dirty="0"/>
              <a:t>Teacher Pedagogical </a:t>
            </a:r>
            <a:r>
              <a:rPr lang="en-US" dirty="0" smtClean="0"/>
              <a:t>Beliefs</a:t>
            </a:r>
            <a:endParaRPr lang="en-US" dirty="0"/>
          </a:p>
        </p:txBody>
      </p:sp>
    </p:spTree>
    <p:extLst>
      <p:ext uri="{BB962C8B-B14F-4D97-AF65-F5344CB8AC3E}">
        <p14:creationId xmlns:p14="http://schemas.microsoft.com/office/powerpoint/2010/main" val="3213949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34–39</a:t>
            </a:r>
            <a:br>
              <a:rPr lang="en-US" dirty="0" smtClean="0"/>
            </a:br>
            <a:r>
              <a:rPr lang="en-US" dirty="0" smtClean="0"/>
              <a:t>(not for presentation)</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06" t="2399" r="693"/>
          <a:stretch/>
        </p:blipFill>
        <p:spPr bwMode="auto">
          <a:xfrm>
            <a:off x="1118292" y="1250951"/>
            <a:ext cx="6907416" cy="469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570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80223723"/>
              </p:ext>
            </p:extLst>
          </p:nvPr>
        </p:nvGraphicFramePr>
        <p:xfrm>
          <a:off x="76200" y="1392238"/>
          <a:ext cx="8915400" cy="46275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400" dirty="0"/>
              <a:t>Elementary </a:t>
            </a:r>
            <a:r>
              <a:rPr lang="en-US" sz="2400" dirty="0" smtClean="0"/>
              <a:t>Mathematics </a:t>
            </a:r>
            <a:r>
              <a:rPr lang="en-US" sz="2400" dirty="0"/>
              <a:t>Teachers Agreeing </a:t>
            </a:r>
            <a:r>
              <a:rPr lang="en-US" sz="2400" dirty="0" smtClean="0"/>
              <a:t>With </a:t>
            </a:r>
            <a:r>
              <a:rPr lang="en-US" sz="2400" dirty="0"/>
              <a:t>Various Statements </a:t>
            </a:r>
            <a:r>
              <a:rPr lang="en-US" sz="2400" dirty="0" smtClean="0"/>
              <a:t>About </a:t>
            </a:r>
            <a:r>
              <a:rPr lang="en-US" sz="2400" dirty="0"/>
              <a:t>Teaching and </a:t>
            </a:r>
            <a:r>
              <a:rPr lang="en-US" sz="2400" dirty="0" smtClean="0"/>
              <a:t>Learning</a:t>
            </a:r>
            <a:endParaRPr lang="en-US" sz="2400" dirty="0"/>
          </a:p>
        </p:txBody>
      </p:sp>
    </p:spTree>
    <p:extLst>
      <p:ext uri="{BB962C8B-B14F-4D97-AF65-F5344CB8AC3E}">
        <p14:creationId xmlns:p14="http://schemas.microsoft.com/office/powerpoint/2010/main" val="2064865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6785341"/>
              </p:ext>
            </p:extLst>
          </p:nvPr>
        </p:nvGraphicFramePr>
        <p:xfrm>
          <a:off x="76200" y="1392238"/>
          <a:ext cx="9067800" cy="46275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400" dirty="0"/>
              <a:t>Elementary </a:t>
            </a:r>
            <a:r>
              <a:rPr lang="en-US" sz="2400" dirty="0" smtClean="0"/>
              <a:t>Mathematics </a:t>
            </a:r>
            <a:r>
              <a:rPr lang="en-US" sz="2400" dirty="0"/>
              <a:t>Teachers Agreeing </a:t>
            </a:r>
            <a:r>
              <a:rPr lang="en-US" sz="2400" dirty="0" smtClean="0"/>
              <a:t>With </a:t>
            </a:r>
            <a:r>
              <a:rPr lang="en-US" sz="2400" dirty="0"/>
              <a:t>Various Statements </a:t>
            </a:r>
            <a:r>
              <a:rPr lang="en-US" sz="2400" dirty="0" smtClean="0"/>
              <a:t>About </a:t>
            </a:r>
            <a:r>
              <a:rPr lang="en-US" sz="2400" dirty="0"/>
              <a:t>Teaching and </a:t>
            </a:r>
            <a:r>
              <a:rPr lang="en-US" sz="2400" dirty="0" smtClean="0"/>
              <a:t>Learning</a:t>
            </a:r>
            <a:endParaRPr lang="en-US" sz="2400" dirty="0"/>
          </a:p>
        </p:txBody>
      </p:sp>
    </p:spTree>
    <p:extLst>
      <p:ext uri="{BB962C8B-B14F-4D97-AF65-F5344CB8AC3E}">
        <p14:creationId xmlns:p14="http://schemas.microsoft.com/office/powerpoint/2010/main" val="720547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3751351"/>
              </p:ext>
            </p:extLst>
          </p:nvPr>
        </p:nvGraphicFramePr>
        <p:xfrm>
          <a:off x="76200" y="1392238"/>
          <a:ext cx="8991600" cy="4627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57400" dirty="0">
              <a:solidFill>
                <a:prstClr val="black"/>
              </a:solidFill>
            </a:endParaRPr>
          </a:p>
        </p:txBody>
      </p:sp>
      <p:sp>
        <p:nvSpPr>
          <p:cNvPr id="3" name="Title 2"/>
          <p:cNvSpPr>
            <a:spLocks noGrp="1"/>
          </p:cNvSpPr>
          <p:nvPr>
            <p:ph type="title"/>
          </p:nvPr>
        </p:nvSpPr>
        <p:spPr/>
        <p:txBody>
          <a:bodyPr>
            <a:noAutofit/>
          </a:bodyPr>
          <a:lstStyle/>
          <a:p>
            <a:r>
              <a:rPr lang="en-US" sz="2400" dirty="0"/>
              <a:t>Middle School Mathematics Teachers Agreeing </a:t>
            </a:r>
            <a:r>
              <a:rPr lang="en-US" sz="2400" dirty="0" smtClean="0"/>
              <a:t>With </a:t>
            </a:r>
            <a:r>
              <a:rPr lang="en-US" sz="2400" dirty="0"/>
              <a:t>Various Statements </a:t>
            </a:r>
            <a:r>
              <a:rPr lang="en-US" sz="2400" dirty="0" smtClean="0"/>
              <a:t>About </a:t>
            </a:r>
            <a:r>
              <a:rPr lang="en-US" sz="2400" dirty="0"/>
              <a:t>Teaching and </a:t>
            </a:r>
            <a:r>
              <a:rPr lang="en-US" sz="2400" dirty="0" smtClean="0"/>
              <a:t>Learning</a:t>
            </a:r>
            <a:endParaRPr lang="en-US" sz="2400" dirty="0"/>
          </a:p>
        </p:txBody>
      </p:sp>
    </p:spTree>
    <p:extLst>
      <p:ext uri="{BB962C8B-B14F-4D97-AF65-F5344CB8AC3E}">
        <p14:creationId xmlns:p14="http://schemas.microsoft.com/office/powerpoint/2010/main" val="2548851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77011437"/>
              </p:ext>
            </p:extLst>
          </p:nvPr>
        </p:nvGraphicFramePr>
        <p:xfrm>
          <a:off x="152400" y="1392238"/>
          <a:ext cx="8915400" cy="4627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57400" dirty="0">
              <a:solidFill>
                <a:prstClr val="black"/>
              </a:solidFill>
            </a:endParaRPr>
          </a:p>
        </p:txBody>
      </p:sp>
      <p:sp>
        <p:nvSpPr>
          <p:cNvPr id="3" name="Title 2"/>
          <p:cNvSpPr>
            <a:spLocks noGrp="1"/>
          </p:cNvSpPr>
          <p:nvPr>
            <p:ph type="title"/>
          </p:nvPr>
        </p:nvSpPr>
        <p:spPr/>
        <p:txBody>
          <a:bodyPr>
            <a:noAutofit/>
          </a:bodyPr>
          <a:lstStyle/>
          <a:p>
            <a:r>
              <a:rPr lang="en-US" sz="2400" dirty="0"/>
              <a:t>Middle School Mathematics Teachers Agreeing with Various Statements about Teaching and </a:t>
            </a:r>
            <a:r>
              <a:rPr lang="en-US" sz="2400" dirty="0" smtClean="0"/>
              <a:t>Learning</a:t>
            </a:r>
            <a:endParaRPr lang="en-US" sz="2400" dirty="0"/>
          </a:p>
        </p:txBody>
      </p:sp>
    </p:spTree>
    <p:extLst>
      <p:ext uri="{BB962C8B-B14F-4D97-AF65-F5344CB8AC3E}">
        <p14:creationId xmlns:p14="http://schemas.microsoft.com/office/powerpoint/2010/main" val="4173864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91479765"/>
              </p:ext>
            </p:extLst>
          </p:nvPr>
        </p:nvGraphicFramePr>
        <p:xfrm>
          <a:off x="76200" y="1392238"/>
          <a:ext cx="8991600" cy="4627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57400" dirty="0">
              <a:solidFill>
                <a:prstClr val="black"/>
              </a:solidFill>
            </a:endParaRPr>
          </a:p>
        </p:txBody>
      </p:sp>
      <p:sp>
        <p:nvSpPr>
          <p:cNvPr id="3" name="Title 2"/>
          <p:cNvSpPr>
            <a:spLocks noGrp="1"/>
          </p:cNvSpPr>
          <p:nvPr>
            <p:ph type="title"/>
          </p:nvPr>
        </p:nvSpPr>
        <p:spPr/>
        <p:txBody>
          <a:bodyPr>
            <a:noAutofit/>
          </a:bodyPr>
          <a:lstStyle/>
          <a:p>
            <a:r>
              <a:rPr lang="en-US" sz="2400" dirty="0"/>
              <a:t>High School Mathematics Teachers Agreeing </a:t>
            </a:r>
            <a:r>
              <a:rPr lang="en-US" sz="2400" dirty="0" smtClean="0"/>
              <a:t>With </a:t>
            </a:r>
            <a:r>
              <a:rPr lang="en-US" sz="2400" dirty="0"/>
              <a:t>Various Statements </a:t>
            </a:r>
            <a:r>
              <a:rPr lang="en-US" sz="2400" dirty="0" smtClean="0"/>
              <a:t>About </a:t>
            </a:r>
            <a:r>
              <a:rPr lang="en-US" sz="2400" dirty="0"/>
              <a:t>Teaching and </a:t>
            </a:r>
            <a:r>
              <a:rPr lang="en-US" sz="2400" dirty="0" smtClean="0"/>
              <a:t>Learning</a:t>
            </a:r>
            <a:endParaRPr lang="en-US" sz="2400" dirty="0"/>
          </a:p>
        </p:txBody>
      </p:sp>
    </p:spTree>
    <p:extLst>
      <p:ext uri="{BB962C8B-B14F-4D97-AF65-F5344CB8AC3E}">
        <p14:creationId xmlns:p14="http://schemas.microsoft.com/office/powerpoint/2010/main" val="1433621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21303613"/>
              </p:ext>
            </p:extLst>
          </p:nvPr>
        </p:nvGraphicFramePr>
        <p:xfrm>
          <a:off x="76200" y="1392238"/>
          <a:ext cx="8636000" cy="4627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57400" dirty="0">
              <a:solidFill>
                <a:prstClr val="black"/>
              </a:solidFill>
            </a:endParaRPr>
          </a:p>
        </p:txBody>
      </p:sp>
      <p:sp>
        <p:nvSpPr>
          <p:cNvPr id="3" name="Title 2"/>
          <p:cNvSpPr>
            <a:spLocks noGrp="1"/>
          </p:cNvSpPr>
          <p:nvPr>
            <p:ph type="title"/>
          </p:nvPr>
        </p:nvSpPr>
        <p:spPr/>
        <p:txBody>
          <a:bodyPr>
            <a:noAutofit/>
          </a:bodyPr>
          <a:lstStyle/>
          <a:p>
            <a:r>
              <a:rPr lang="en-US" sz="2400" dirty="0"/>
              <a:t>High School Mathematics Teachers Agreeing </a:t>
            </a:r>
            <a:r>
              <a:rPr lang="en-US" sz="2400" dirty="0" smtClean="0"/>
              <a:t>With </a:t>
            </a:r>
            <a:r>
              <a:rPr lang="en-US" sz="2400" dirty="0"/>
              <a:t>Various Statements </a:t>
            </a:r>
            <a:r>
              <a:rPr lang="en-US" sz="2400" dirty="0" smtClean="0"/>
              <a:t>About </a:t>
            </a:r>
            <a:r>
              <a:rPr lang="en-US" sz="2400" dirty="0"/>
              <a:t>Teaching and </a:t>
            </a:r>
            <a:r>
              <a:rPr lang="en-US" sz="2400" dirty="0" smtClean="0"/>
              <a:t>Learning</a:t>
            </a:r>
            <a:endParaRPr lang="en-US" sz="2400" dirty="0"/>
          </a:p>
        </p:txBody>
      </p:sp>
    </p:spTree>
    <p:extLst>
      <p:ext uri="{BB962C8B-B14F-4D97-AF65-F5344CB8AC3E}">
        <p14:creationId xmlns:p14="http://schemas.microsoft.com/office/powerpoint/2010/main" val="3635921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99269478"/>
              </p:ext>
            </p:extLst>
          </p:nvPr>
        </p:nvGraphicFramePr>
        <p:xfrm>
          <a:off x="304800" y="1752600"/>
          <a:ext cx="8382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Mathematics Teacher </a:t>
            </a:r>
            <a:r>
              <a:rPr lang="en-US" dirty="0"/>
              <a:t>Characteristics</a:t>
            </a:r>
          </a:p>
        </p:txBody>
      </p:sp>
    </p:spTree>
    <p:extLst>
      <p:ext uri="{BB962C8B-B14F-4D97-AF65-F5344CB8AC3E}">
        <p14:creationId xmlns:p14="http://schemas.microsoft.com/office/powerpoint/2010/main" val="1476643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41</a:t>
            </a:r>
            <a:br>
              <a:rPr lang="en-US" dirty="0" smtClean="0"/>
            </a:br>
            <a:r>
              <a:rPr lang="en-US" dirty="0" smtClean="0"/>
              <a:t>(not for presentation)</a:t>
            </a:r>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587625"/>
            <a:ext cx="7213600" cy="168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070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Mathematics Teachers’ Beliefs About Teaching and Learning Composites</a:t>
            </a:r>
            <a:endParaRPr lang="en-US" sz="2900" dirty="0"/>
          </a:p>
        </p:txBody>
      </p:sp>
      <p:graphicFrame>
        <p:nvGraphicFramePr>
          <p:cNvPr id="4" name="Chart 3"/>
          <p:cNvGraphicFramePr/>
          <p:nvPr>
            <p:extLst>
              <p:ext uri="{D42A27DB-BD31-4B8C-83A1-F6EECF244321}">
                <p14:modId xmlns:p14="http://schemas.microsoft.com/office/powerpoint/2010/main" val="3483997423"/>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8437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a:t>
            </a:r>
            <a:r>
              <a:rPr lang="en-US" dirty="0" smtClean="0"/>
              <a:t>Slides </a:t>
            </a:r>
            <a:r>
              <a:rPr lang="en-US" dirty="0" smtClean="0"/>
              <a:t>43–44</a:t>
            </a:r>
            <a:r>
              <a:rPr lang="en-US" dirty="0" smtClean="0"/>
              <a:t/>
            </a:r>
            <a:br>
              <a:rPr lang="en-US" dirty="0" smtClean="0"/>
            </a:br>
            <a:r>
              <a:rPr lang="en-US" dirty="0" smtClean="0"/>
              <a:t>(not for presentation)</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739900"/>
            <a:ext cx="7277100"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486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72400" cy="868362"/>
          </a:xfrm>
        </p:spPr>
        <p:txBody>
          <a:bodyPr>
            <a:noAutofit/>
          </a:bodyPr>
          <a:lstStyle/>
          <a:p>
            <a:r>
              <a:rPr lang="en-US" sz="2200" dirty="0" smtClean="0"/>
              <a:t>Mathematics Teachers’ Beliefs About Teaching and Learning Composites, by Percentage of Historically Underrepresented Students in Class</a:t>
            </a:r>
            <a:endParaRPr lang="en-US" sz="2200" dirty="0"/>
          </a:p>
        </p:txBody>
      </p:sp>
      <p:graphicFrame>
        <p:nvGraphicFramePr>
          <p:cNvPr id="4" name="Chart 3"/>
          <p:cNvGraphicFramePr/>
          <p:nvPr>
            <p:extLst>
              <p:ext uri="{D42A27DB-BD31-4B8C-83A1-F6EECF244321}">
                <p14:modId xmlns:p14="http://schemas.microsoft.com/office/powerpoint/2010/main" val="2919099417"/>
              </p:ext>
            </p:extLst>
          </p:nvPr>
        </p:nvGraphicFramePr>
        <p:xfrm>
          <a:off x="152400" y="1524000"/>
          <a:ext cx="8839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9978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Mathematics Teachers’ Beliefs About Teaching and Learning Composites, by Percentage of Students in School Eligible for FRL</a:t>
            </a:r>
            <a:endParaRPr lang="en-US" sz="2200" dirty="0"/>
          </a:p>
        </p:txBody>
      </p:sp>
      <p:graphicFrame>
        <p:nvGraphicFramePr>
          <p:cNvPr id="3" name="Chart 2"/>
          <p:cNvGraphicFramePr/>
          <p:nvPr>
            <p:extLst>
              <p:ext uri="{D42A27DB-BD31-4B8C-83A1-F6EECF244321}">
                <p14:modId xmlns:p14="http://schemas.microsoft.com/office/powerpoint/2010/main" val="1396154890"/>
              </p:ext>
            </p:extLst>
          </p:nvPr>
        </p:nvGraphicFramePr>
        <p:xfrm>
          <a:off x="609600" y="16002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8979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514600"/>
            <a:ext cx="7924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sz="6600" dirty="0">
              <a:solidFill>
                <a:prstClr val="black"/>
              </a:solidFill>
            </a:endParaRPr>
          </a:p>
        </p:txBody>
      </p:sp>
      <p:sp>
        <p:nvSpPr>
          <p:cNvPr id="2" name="Title 1"/>
          <p:cNvSpPr>
            <a:spLocks noGrp="1"/>
          </p:cNvSpPr>
          <p:nvPr>
            <p:ph type="title"/>
          </p:nvPr>
        </p:nvSpPr>
        <p:spPr>
          <a:xfrm>
            <a:off x="838200" y="2994819"/>
            <a:ext cx="7467600" cy="868362"/>
          </a:xfrm>
        </p:spPr>
        <p:txBody>
          <a:bodyPr>
            <a:noAutofit/>
          </a:bodyPr>
          <a:lstStyle/>
          <a:p>
            <a:pPr algn="ctr"/>
            <a:r>
              <a:rPr lang="en-US" dirty="0"/>
              <a:t>Teachers’ Perception of </a:t>
            </a:r>
            <a:r>
              <a:rPr lang="en-US" dirty="0" smtClean="0"/>
              <a:t>Preparedness</a:t>
            </a:r>
            <a:endParaRPr lang="en-US" dirty="0"/>
          </a:p>
        </p:txBody>
      </p:sp>
    </p:spTree>
    <p:extLst>
      <p:ext uri="{BB962C8B-B14F-4D97-AF65-F5344CB8AC3E}">
        <p14:creationId xmlns:p14="http://schemas.microsoft.com/office/powerpoint/2010/main" val="1506854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5" y="2586038"/>
            <a:ext cx="6127750" cy="1684337"/>
          </a:xfrm>
          <a:prstGeom prst="rect">
            <a:avLst/>
          </a:prstGeom>
          <a:solidFill>
            <a:schemeClr val="bg1"/>
          </a:solidFill>
          <a:ln>
            <a:noFill/>
          </a:ln>
          <a:effectLst/>
        </p:spPr>
      </p:pic>
      <p:sp>
        <p:nvSpPr>
          <p:cNvPr id="2" name="Title 1"/>
          <p:cNvSpPr>
            <a:spLocks noGrp="1"/>
          </p:cNvSpPr>
          <p:nvPr>
            <p:ph type="title"/>
          </p:nvPr>
        </p:nvSpPr>
        <p:spPr/>
        <p:txBody>
          <a:bodyPr>
            <a:normAutofit fontScale="90000"/>
          </a:bodyPr>
          <a:lstStyle/>
          <a:p>
            <a:r>
              <a:rPr lang="en-US" dirty="0" smtClean="0"/>
              <a:t>Original Data for Slide </a:t>
            </a:r>
            <a:r>
              <a:rPr lang="en-US" dirty="0" smtClean="0"/>
              <a:t>47</a:t>
            </a:r>
            <a:r>
              <a:rPr lang="en-US" dirty="0" smtClean="0"/>
              <a:t/>
            </a:r>
            <a:br>
              <a:rPr lang="en-US" dirty="0" smtClean="0"/>
            </a:br>
            <a:r>
              <a:rPr lang="en-US" dirty="0" smtClean="0"/>
              <a:t>(not for presentation)</a:t>
            </a:r>
            <a:endParaRPr lang="en-US" dirty="0"/>
          </a:p>
        </p:txBody>
      </p:sp>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833101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628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637457476"/>
              </p:ext>
            </p:extLst>
          </p:nvPr>
        </p:nvGraphicFramePr>
        <p:xfrm>
          <a:off x="15240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1219200" y="381000"/>
            <a:ext cx="7467600" cy="868362"/>
          </a:xfrm>
        </p:spPr>
        <p:txBody>
          <a:bodyPr>
            <a:noAutofit/>
          </a:bodyPr>
          <a:lstStyle/>
          <a:p>
            <a:r>
              <a:rPr lang="en-US" sz="2800" dirty="0"/>
              <a:t>Elementary Teachers Considering Themselves Very Well Prepared to Teach Each </a:t>
            </a:r>
            <a:r>
              <a:rPr lang="en-US" sz="2800" dirty="0" smtClean="0"/>
              <a:t>Subject</a:t>
            </a:r>
            <a:endParaRPr lang="en-US" sz="2800" dirty="0"/>
          </a:p>
        </p:txBody>
      </p:sp>
    </p:spTree>
    <p:extLst>
      <p:ext uri="{BB962C8B-B14F-4D97-AF65-F5344CB8AC3E}">
        <p14:creationId xmlns:p14="http://schemas.microsoft.com/office/powerpoint/2010/main" val="3210427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prstClr val="black"/>
              </a:solidFill>
            </a:endParaRP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63" y="2520950"/>
            <a:ext cx="6111875" cy="1816100"/>
          </a:xfrm>
          <a:prstGeom prst="rect">
            <a:avLst/>
          </a:prstGeom>
          <a:solidFill>
            <a:schemeClr val="bg1"/>
          </a:solidFill>
          <a:ln>
            <a:noFill/>
          </a:ln>
          <a:effec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39975"/>
            <a:ext cx="7162800" cy="217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Original Data for Slide </a:t>
            </a:r>
            <a:r>
              <a:rPr lang="en-US" dirty="0" smtClean="0"/>
              <a:t>49</a:t>
            </a:r>
            <a:r>
              <a:rPr lang="en-US" dirty="0" smtClean="0"/>
              <a:t/>
            </a:r>
            <a:br>
              <a:rPr lang="en-US" dirty="0" smtClean="0"/>
            </a:br>
            <a:r>
              <a:rPr lang="en-US" dirty="0" smtClean="0"/>
              <a:t>(not for presentation)</a:t>
            </a:r>
            <a:endParaRPr lang="en-US" dirty="0"/>
          </a:p>
        </p:txBody>
      </p:sp>
    </p:spTree>
    <p:extLst>
      <p:ext uri="{BB962C8B-B14F-4D97-AF65-F5344CB8AC3E}">
        <p14:creationId xmlns:p14="http://schemas.microsoft.com/office/powerpoint/2010/main" val="39030868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9600" dirty="0">
              <a:solidFill>
                <a:prstClr val="black"/>
              </a:solidFill>
            </a:endParaRPr>
          </a:p>
        </p:txBody>
      </p:sp>
      <p:graphicFrame>
        <p:nvGraphicFramePr>
          <p:cNvPr id="6" name="Chart 5"/>
          <p:cNvGraphicFramePr/>
          <p:nvPr>
            <p:extLst>
              <p:ext uri="{D42A27DB-BD31-4B8C-83A1-F6EECF244321}">
                <p14:modId xmlns:p14="http://schemas.microsoft.com/office/powerpoint/2010/main" val="3083576404"/>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t>Elementary Teachers Considering Themselves Very Well Prepared to Teach </a:t>
            </a:r>
            <a:r>
              <a:rPr lang="en-US" sz="2400" dirty="0" smtClean="0"/>
              <a:t>Various Mathematics Topics</a:t>
            </a:r>
            <a:endParaRPr lang="en-US" sz="2400" dirty="0"/>
          </a:p>
        </p:txBody>
      </p:sp>
    </p:spTree>
    <p:extLst>
      <p:ext uri="{BB962C8B-B14F-4D97-AF65-F5344CB8AC3E}">
        <p14:creationId xmlns:p14="http://schemas.microsoft.com/office/powerpoint/2010/main" val="1654693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350838"/>
            <a:ext cx="7924800" cy="868362"/>
          </a:xfrm>
        </p:spPr>
        <p:txBody>
          <a:bodyPr>
            <a:noAutofit/>
          </a:bodyPr>
          <a:lstStyle/>
          <a:p>
            <a:r>
              <a:rPr lang="en-US" dirty="0" smtClean="0"/>
              <a:t>Mathematics Teacher Race/Ethnicity</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683282864"/>
              </p:ext>
            </p:extLst>
          </p:nvPr>
        </p:nvGraphicFramePr>
        <p:xfrm>
          <a:off x="304800" y="1295400"/>
          <a:ext cx="8610600" cy="4610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0773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prstClr val="black"/>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1835150"/>
            <a:ext cx="7156450" cy="318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Original Data for Slides </a:t>
            </a:r>
            <a:r>
              <a:rPr lang="en-US" dirty="0" smtClean="0"/>
              <a:t>51–52</a:t>
            </a:r>
            <a:r>
              <a:rPr lang="en-US" dirty="0" smtClean="0"/>
              <a:t/>
            </a:r>
            <a:br>
              <a:rPr lang="en-US" dirty="0" smtClean="0"/>
            </a:br>
            <a:r>
              <a:rPr lang="en-US" dirty="0" smtClean="0"/>
              <a:t>(not for presentation)</a:t>
            </a:r>
            <a:endParaRPr lang="en-US" dirty="0"/>
          </a:p>
        </p:txBody>
      </p:sp>
    </p:spTree>
    <p:extLst>
      <p:ext uri="{BB962C8B-B14F-4D97-AF65-F5344CB8AC3E}">
        <p14:creationId xmlns:p14="http://schemas.microsoft.com/office/powerpoint/2010/main" val="2081482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23500" dirty="0">
              <a:solidFill>
                <a:prstClr val="black"/>
              </a:solidFill>
            </a:endParaRPr>
          </a:p>
        </p:txBody>
      </p:sp>
      <p:graphicFrame>
        <p:nvGraphicFramePr>
          <p:cNvPr id="6" name="Chart 5"/>
          <p:cNvGraphicFramePr/>
          <p:nvPr>
            <p:extLst>
              <p:ext uri="{D42A27DB-BD31-4B8C-83A1-F6EECF244321}">
                <p14:modId xmlns:p14="http://schemas.microsoft.com/office/powerpoint/2010/main" val="1708098766"/>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200" dirty="0"/>
              <a:t>Middle School Mathematics Teachers Considering Themselves Very Well Prepared to Teach Each of a Number of </a:t>
            </a:r>
            <a:r>
              <a:rPr lang="en-US" sz="2200" dirty="0" smtClean="0"/>
              <a:t>Topics</a:t>
            </a:r>
            <a:endParaRPr lang="en-US" sz="2200" dirty="0"/>
          </a:p>
        </p:txBody>
      </p:sp>
    </p:spTree>
    <p:extLst>
      <p:ext uri="{BB962C8B-B14F-4D97-AF65-F5344CB8AC3E}">
        <p14:creationId xmlns:p14="http://schemas.microsoft.com/office/powerpoint/2010/main" val="372155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57400" dirty="0">
              <a:solidFill>
                <a:prstClr val="black"/>
              </a:solidFill>
            </a:endParaRPr>
          </a:p>
        </p:txBody>
      </p:sp>
      <p:graphicFrame>
        <p:nvGraphicFramePr>
          <p:cNvPr id="6" name="Chart 5"/>
          <p:cNvGraphicFramePr/>
          <p:nvPr>
            <p:extLst>
              <p:ext uri="{D42A27DB-BD31-4B8C-83A1-F6EECF244321}">
                <p14:modId xmlns:p14="http://schemas.microsoft.com/office/powerpoint/2010/main" val="2226211242"/>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200" dirty="0"/>
              <a:t>High School Mathematics Teachers Considering Themselves Very Well Prepared to Teach Each of a Number of </a:t>
            </a:r>
            <a:r>
              <a:rPr lang="en-US" sz="2200" dirty="0" smtClean="0"/>
              <a:t>Topics</a:t>
            </a:r>
            <a:endParaRPr lang="en-US" sz="2200" dirty="0"/>
          </a:p>
        </p:txBody>
      </p:sp>
    </p:spTree>
    <p:extLst>
      <p:ext uri="{BB962C8B-B14F-4D97-AF65-F5344CB8AC3E}">
        <p14:creationId xmlns:p14="http://schemas.microsoft.com/office/powerpoint/2010/main" val="3826678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54</a:t>
            </a:r>
            <a:r>
              <a:rPr lang="en-US" dirty="0" smtClean="0"/>
              <a:t/>
            </a:r>
            <a:br>
              <a:rPr lang="en-US" dirty="0" smtClean="0"/>
            </a:br>
            <a:r>
              <a:rPr lang="en-US" dirty="0" smtClean="0"/>
              <a:t>(not for presentation)</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2679700"/>
            <a:ext cx="7118350" cy="149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1008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72400" cy="868362"/>
          </a:xfrm>
        </p:spPr>
        <p:txBody>
          <a:bodyPr>
            <a:noAutofit/>
          </a:bodyPr>
          <a:lstStyle/>
          <a:p>
            <a:r>
              <a:rPr lang="en-US" sz="2900" dirty="0" smtClean="0"/>
              <a:t>Mathematics Teachers’ Perceptions of Content Preparedness Composite</a:t>
            </a:r>
            <a:endParaRPr lang="en-US" sz="2900" dirty="0"/>
          </a:p>
        </p:txBody>
      </p:sp>
      <p:graphicFrame>
        <p:nvGraphicFramePr>
          <p:cNvPr id="4" name="Chart 3"/>
          <p:cNvGraphicFramePr/>
          <p:nvPr>
            <p:extLst>
              <p:ext uri="{D42A27DB-BD31-4B8C-83A1-F6EECF244321}">
                <p14:modId xmlns:p14="http://schemas.microsoft.com/office/powerpoint/2010/main" val="3116802980"/>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6517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Data for Slides </a:t>
            </a:r>
            <a:r>
              <a:rPr lang="en-US" dirty="0" smtClean="0"/>
              <a:t>56–61</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1736725"/>
            <a:ext cx="7359650"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1009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Elementary Mathematics Teachers Considering Themselves Very Well Prepared for Each of a Number of Tasks</a:t>
            </a:r>
            <a:endParaRPr lang="en-US" sz="2400" dirty="0"/>
          </a:p>
        </p:txBody>
      </p:sp>
      <p:graphicFrame>
        <p:nvGraphicFramePr>
          <p:cNvPr id="4" name="Chart 3"/>
          <p:cNvGraphicFramePr/>
          <p:nvPr>
            <p:extLst>
              <p:ext uri="{D42A27DB-BD31-4B8C-83A1-F6EECF244321}">
                <p14:modId xmlns:p14="http://schemas.microsoft.com/office/powerpoint/2010/main" val="2871053741"/>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806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dirty="0" smtClean="0"/>
              <a:t>Elementary Mathematics Teachers Considering Themselves Very Well Prepared for Each of a Number of Tasks</a:t>
            </a:r>
            <a:endParaRPr lang="en-US" sz="2400" dirty="0"/>
          </a:p>
        </p:txBody>
      </p:sp>
      <p:graphicFrame>
        <p:nvGraphicFramePr>
          <p:cNvPr id="5" name="Chart 4"/>
          <p:cNvGraphicFramePr/>
          <p:nvPr>
            <p:extLst>
              <p:ext uri="{D42A27DB-BD31-4B8C-83A1-F6EECF244321}">
                <p14:modId xmlns:p14="http://schemas.microsoft.com/office/powerpoint/2010/main" val="4238034608"/>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2792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Middle School Mathematics Teachers Considering Themselves Very Well Prepared for Each of a Number of Tasks</a:t>
            </a:r>
            <a:endParaRPr lang="en-US" sz="2400" dirty="0"/>
          </a:p>
        </p:txBody>
      </p:sp>
      <p:graphicFrame>
        <p:nvGraphicFramePr>
          <p:cNvPr id="4" name="Chart 3"/>
          <p:cNvGraphicFramePr/>
          <p:nvPr>
            <p:extLst>
              <p:ext uri="{D42A27DB-BD31-4B8C-83A1-F6EECF244321}">
                <p14:modId xmlns:p14="http://schemas.microsoft.com/office/powerpoint/2010/main" val="1703563676"/>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0701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dirty="0" smtClean="0"/>
              <a:t>Middle School Mathematics Teachers Considering Themselves Very Well Prepared for Each of a Number of Tasks</a:t>
            </a:r>
            <a:endParaRPr lang="en-US" sz="2400" dirty="0"/>
          </a:p>
        </p:txBody>
      </p:sp>
      <p:graphicFrame>
        <p:nvGraphicFramePr>
          <p:cNvPr id="6" name="Chart 5"/>
          <p:cNvGraphicFramePr/>
          <p:nvPr>
            <p:extLst>
              <p:ext uri="{D42A27DB-BD31-4B8C-83A1-F6EECF244321}">
                <p14:modId xmlns:p14="http://schemas.microsoft.com/office/powerpoint/2010/main" val="1506066822"/>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513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70713491"/>
              </p:ext>
            </p:extLst>
          </p:nvPr>
        </p:nvGraphicFramePr>
        <p:xfrm>
          <a:off x="381000" y="1752600"/>
          <a:ext cx="8382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dirty="0" smtClean="0"/>
              <a:t>Mathematics Teacher Age</a:t>
            </a:r>
            <a:endParaRPr lang="en-US" dirty="0"/>
          </a:p>
        </p:txBody>
      </p:sp>
    </p:spTree>
    <p:extLst>
      <p:ext uri="{BB962C8B-B14F-4D97-AF65-F5344CB8AC3E}">
        <p14:creationId xmlns:p14="http://schemas.microsoft.com/office/powerpoint/2010/main" val="12328898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High School Mathematics Teachers Considering Themselves Very Well Prepared for Each of a Number of Tasks</a:t>
            </a:r>
            <a:endParaRPr lang="en-US" sz="2400" dirty="0"/>
          </a:p>
        </p:txBody>
      </p:sp>
      <p:graphicFrame>
        <p:nvGraphicFramePr>
          <p:cNvPr id="4" name="Chart 3"/>
          <p:cNvGraphicFramePr/>
          <p:nvPr>
            <p:extLst>
              <p:ext uri="{D42A27DB-BD31-4B8C-83A1-F6EECF244321}">
                <p14:modId xmlns:p14="http://schemas.microsoft.com/office/powerpoint/2010/main" val="1557119662"/>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25186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dirty="0" smtClean="0"/>
              <a:t>High School Mathematics Teachers Considering Themselves Very Well Prepared for Each of a Number of Tasks</a:t>
            </a:r>
            <a:endParaRPr lang="en-US" sz="2400" dirty="0"/>
          </a:p>
        </p:txBody>
      </p:sp>
      <p:graphicFrame>
        <p:nvGraphicFramePr>
          <p:cNvPr id="5" name="Chart 4"/>
          <p:cNvGraphicFramePr/>
          <p:nvPr>
            <p:extLst>
              <p:ext uri="{D42A27DB-BD31-4B8C-83A1-F6EECF244321}">
                <p14:modId xmlns:p14="http://schemas.microsoft.com/office/powerpoint/2010/main" val="450594441"/>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175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63</a:t>
            </a:r>
            <a:r>
              <a:rPr lang="en-US" dirty="0" smtClean="0"/>
              <a:t/>
            </a:r>
            <a:br>
              <a:rPr lang="en-US" dirty="0" smtClean="0"/>
            </a:br>
            <a:r>
              <a:rPr lang="en-US" dirty="0" smtClean="0"/>
              <a:t>(not for presentation)</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2568575"/>
            <a:ext cx="7270750" cy="172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380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Mathematics Teachers’ Perceptions of Pedagogical Preparedness Composite</a:t>
            </a:r>
            <a:endParaRPr lang="en-US" sz="2900" dirty="0"/>
          </a:p>
        </p:txBody>
      </p:sp>
      <p:graphicFrame>
        <p:nvGraphicFramePr>
          <p:cNvPr id="4" name="Chart 3"/>
          <p:cNvGraphicFramePr/>
          <p:nvPr>
            <p:extLst>
              <p:ext uri="{D42A27DB-BD31-4B8C-83A1-F6EECF244321}">
                <p14:modId xmlns:p14="http://schemas.microsoft.com/office/powerpoint/2010/main" val="2803294948"/>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7334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65–67</a:t>
            </a:r>
            <a:r>
              <a:rPr lang="en-US" dirty="0" smtClean="0"/>
              <a:t/>
            </a:r>
            <a:br>
              <a:rPr lang="en-US" dirty="0" smtClean="0"/>
            </a:br>
            <a:r>
              <a:rPr lang="en-US" dirty="0" smtClean="0"/>
              <a:t>(not for presentation)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2114550"/>
            <a:ext cx="72898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2696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Elementary Mathematics Classes in Which Teachers Feel Very Well Prepared for Various Tasks in the Most Recent Unit</a:t>
            </a:r>
            <a:endParaRPr lang="en-US" sz="2400" dirty="0"/>
          </a:p>
        </p:txBody>
      </p:sp>
      <p:graphicFrame>
        <p:nvGraphicFramePr>
          <p:cNvPr id="5" name="Chart 4"/>
          <p:cNvGraphicFramePr/>
          <p:nvPr>
            <p:extLst>
              <p:ext uri="{D42A27DB-BD31-4B8C-83A1-F6EECF244321}">
                <p14:modId xmlns:p14="http://schemas.microsoft.com/office/powerpoint/2010/main" val="1782501895"/>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431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Middle School Mathematics Classes in Which Teachers Feel Very Well Prepared for Various Tasks in the Most Recent Unit</a:t>
            </a:r>
            <a:endParaRPr lang="en-US" sz="2400" dirty="0"/>
          </a:p>
        </p:txBody>
      </p:sp>
      <p:graphicFrame>
        <p:nvGraphicFramePr>
          <p:cNvPr id="5" name="Chart 4"/>
          <p:cNvGraphicFramePr/>
          <p:nvPr>
            <p:extLst>
              <p:ext uri="{D42A27DB-BD31-4B8C-83A1-F6EECF244321}">
                <p14:modId xmlns:p14="http://schemas.microsoft.com/office/powerpoint/2010/main" val="768887501"/>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1514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High School Mathematics Classes in Which Teachers Feel Very Well Prepared for Various Tasks in the Most Recent Unit</a:t>
            </a:r>
            <a:endParaRPr lang="en-US" sz="2400" dirty="0"/>
          </a:p>
        </p:txBody>
      </p:sp>
      <p:graphicFrame>
        <p:nvGraphicFramePr>
          <p:cNvPr id="5" name="Chart 4"/>
          <p:cNvGraphicFramePr/>
          <p:nvPr>
            <p:extLst>
              <p:ext uri="{D42A27DB-BD31-4B8C-83A1-F6EECF244321}">
                <p14:modId xmlns:p14="http://schemas.microsoft.com/office/powerpoint/2010/main" val="3080347199"/>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9828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69</a:t>
            </a:r>
            <a:r>
              <a:rPr lang="en-US" dirty="0" smtClean="0"/>
              <a:t/>
            </a:r>
            <a:br>
              <a:rPr lang="en-US" dirty="0" smtClean="0"/>
            </a:br>
            <a:r>
              <a:rPr lang="en-US" dirty="0" smtClean="0"/>
              <a:t>(not for presentation)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2603500"/>
            <a:ext cx="723265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429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Mathematics Teachers’ Perceptions of Preparedness to Implement Instruction in Particular Unit Composite</a:t>
            </a:r>
            <a:endParaRPr lang="en-US" sz="2600" dirty="0"/>
          </a:p>
        </p:txBody>
      </p:sp>
      <p:graphicFrame>
        <p:nvGraphicFramePr>
          <p:cNvPr id="4" name="Chart 3"/>
          <p:cNvGraphicFramePr/>
          <p:nvPr>
            <p:extLst>
              <p:ext uri="{D42A27DB-BD31-4B8C-83A1-F6EECF244321}">
                <p14:modId xmlns:p14="http://schemas.microsoft.com/office/powerpoint/2010/main" val="3711828320"/>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32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02771034"/>
              </p:ext>
            </p:extLst>
          </p:nvPr>
        </p:nvGraphicFramePr>
        <p:xfrm>
          <a:off x="228600" y="1447800"/>
          <a:ext cx="8534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dirty="0" smtClean="0"/>
              <a:t>Experience Teaching Mathematics at K–12 Level</a:t>
            </a:r>
            <a:endParaRPr lang="en-US" dirty="0"/>
          </a:p>
        </p:txBody>
      </p:sp>
    </p:spTree>
    <p:extLst>
      <p:ext uri="{BB962C8B-B14F-4D97-AF65-F5344CB8AC3E}">
        <p14:creationId xmlns:p14="http://schemas.microsoft.com/office/powerpoint/2010/main" val="32866282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71–73</a:t>
            </a:r>
            <a:r>
              <a:rPr lang="en-US" dirty="0" smtClean="0"/>
              <a:t/>
            </a:r>
            <a:br>
              <a:rPr lang="en-US" dirty="0" smtClean="0"/>
            </a:br>
            <a:r>
              <a:rPr lang="en-US" dirty="0" smtClean="0"/>
              <a:t>(not for presentation)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1133475"/>
            <a:ext cx="71882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548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543800" cy="868362"/>
          </a:xfrm>
        </p:spPr>
        <p:txBody>
          <a:bodyPr>
            <a:noAutofit/>
          </a:bodyPr>
          <a:lstStyle/>
          <a:p>
            <a:r>
              <a:rPr lang="en-US" sz="2900" dirty="0" smtClean="0"/>
              <a:t>Mathematics Teacher Perceptions of Preparedness Composites, by Prior Achievement Level</a:t>
            </a:r>
            <a:endParaRPr lang="en-US" sz="2900" dirty="0"/>
          </a:p>
        </p:txBody>
      </p:sp>
      <p:graphicFrame>
        <p:nvGraphicFramePr>
          <p:cNvPr id="5" name="Chart 4"/>
          <p:cNvGraphicFramePr/>
          <p:nvPr>
            <p:extLst>
              <p:ext uri="{D42A27DB-BD31-4B8C-83A1-F6EECF244321}">
                <p14:modId xmlns:p14="http://schemas.microsoft.com/office/powerpoint/2010/main" val="700694256"/>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7496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001000" cy="868362"/>
          </a:xfrm>
        </p:spPr>
        <p:txBody>
          <a:bodyPr>
            <a:noAutofit/>
          </a:bodyPr>
          <a:lstStyle/>
          <a:p>
            <a:r>
              <a:rPr lang="en-US" sz="2600" dirty="0" smtClean="0"/>
              <a:t>Mathematics Teacher Perceptions of Preparedness Composites, by Percentage of Historically Underrepresented Students</a:t>
            </a:r>
            <a:endParaRPr lang="en-US" sz="2600" dirty="0"/>
          </a:p>
        </p:txBody>
      </p:sp>
      <p:graphicFrame>
        <p:nvGraphicFramePr>
          <p:cNvPr id="5" name="Chart 4"/>
          <p:cNvGraphicFramePr/>
          <p:nvPr>
            <p:extLst>
              <p:ext uri="{D42A27DB-BD31-4B8C-83A1-F6EECF244321}">
                <p14:modId xmlns:p14="http://schemas.microsoft.com/office/powerpoint/2010/main" val="3689565175"/>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2770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Mathematics Teacher Perceptions of Preparedness Composites, by Percentage Students Eligible for FRL</a:t>
            </a:r>
            <a:endParaRPr lang="en-US" sz="2800" dirty="0"/>
          </a:p>
        </p:txBody>
      </p:sp>
      <p:graphicFrame>
        <p:nvGraphicFramePr>
          <p:cNvPr id="5" name="Chart 4"/>
          <p:cNvGraphicFramePr/>
          <p:nvPr>
            <p:extLst>
              <p:ext uri="{D42A27DB-BD31-4B8C-83A1-F6EECF244321}">
                <p14:modId xmlns:p14="http://schemas.microsoft.com/office/powerpoint/2010/main" val="3194538276"/>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05418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994819"/>
            <a:ext cx="7467600" cy="868362"/>
          </a:xfrm>
        </p:spPr>
        <p:txBody>
          <a:bodyPr>
            <a:noAutofit/>
          </a:bodyPr>
          <a:lstStyle/>
          <a:p>
            <a:pPr algn="ctr"/>
            <a:r>
              <a:rPr lang="en-US" dirty="0" smtClean="0"/>
              <a:t>Teacher Leadership Roles and Responsibilities</a:t>
            </a:r>
            <a:endParaRPr lang="en-US" dirty="0"/>
          </a:p>
        </p:txBody>
      </p:sp>
    </p:spTree>
    <p:extLst>
      <p:ext uri="{BB962C8B-B14F-4D97-AF65-F5344CB8AC3E}">
        <p14:creationId xmlns:p14="http://schemas.microsoft.com/office/powerpoint/2010/main" val="2700965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Data for </a:t>
            </a:r>
            <a:r>
              <a:rPr lang="en-US" smtClean="0"/>
              <a:t>Slides </a:t>
            </a:r>
            <a:r>
              <a:rPr lang="en-US" smtClean="0"/>
              <a:t>76–78</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946275"/>
            <a:ext cx="7181850" cy="296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295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smtClean="0"/>
              <a:t>Elementary Mathematics </a:t>
            </a:r>
            <a:r>
              <a:rPr lang="en-US" sz="2400" dirty="0"/>
              <a:t>Teachers Having Various Leadership Responsibilities Within the Last Three Years</a:t>
            </a:r>
          </a:p>
        </p:txBody>
      </p:sp>
      <p:graphicFrame>
        <p:nvGraphicFramePr>
          <p:cNvPr id="5" name="Chart 4"/>
          <p:cNvGraphicFramePr/>
          <p:nvPr>
            <p:extLst>
              <p:ext uri="{D42A27DB-BD31-4B8C-83A1-F6EECF244321}">
                <p14:modId xmlns:p14="http://schemas.microsoft.com/office/powerpoint/2010/main" val="2258413119"/>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639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Middle School Mathematics </a:t>
            </a:r>
            <a:r>
              <a:rPr lang="en-US" sz="2400" dirty="0"/>
              <a:t>Teachers Having Various Leadership Responsibilities Within the Last Three Years</a:t>
            </a:r>
          </a:p>
        </p:txBody>
      </p:sp>
      <p:graphicFrame>
        <p:nvGraphicFramePr>
          <p:cNvPr id="5" name="Chart 4"/>
          <p:cNvGraphicFramePr/>
          <p:nvPr>
            <p:extLst>
              <p:ext uri="{D42A27DB-BD31-4B8C-83A1-F6EECF244321}">
                <p14:modId xmlns:p14="http://schemas.microsoft.com/office/powerpoint/2010/main" val="927106023"/>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10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High School Mathematics </a:t>
            </a:r>
            <a:r>
              <a:rPr lang="en-US" sz="2400" dirty="0"/>
              <a:t>Teachers Having Various Leadership Responsibilities Within the Last Three Years</a:t>
            </a:r>
          </a:p>
        </p:txBody>
      </p:sp>
      <p:graphicFrame>
        <p:nvGraphicFramePr>
          <p:cNvPr id="5" name="Chart 4"/>
          <p:cNvGraphicFramePr/>
          <p:nvPr>
            <p:extLst>
              <p:ext uri="{D42A27DB-BD31-4B8C-83A1-F6EECF244321}">
                <p14:modId xmlns:p14="http://schemas.microsoft.com/office/powerpoint/2010/main" val="3811445704"/>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0125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smtClean="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092325"/>
            <a:ext cx="7397750"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19200" y="350838"/>
            <a:ext cx="7467600" cy="868362"/>
          </a:xfrm>
        </p:spPr>
        <p:txBody>
          <a:bodyPr>
            <a:normAutofit fontScale="90000"/>
          </a:bodyPr>
          <a:lstStyle/>
          <a:p>
            <a:r>
              <a:rPr lang="en-US" dirty="0"/>
              <a:t>Original Data for Slide </a:t>
            </a:r>
            <a:r>
              <a:rPr lang="en-US" dirty="0" smtClean="0"/>
              <a:t>9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2797471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20346709"/>
              </p:ext>
            </p:extLst>
          </p:nvPr>
        </p:nvGraphicFramePr>
        <p:xfrm>
          <a:off x="152400" y="1600200"/>
          <a:ext cx="8686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143000" y="685800"/>
            <a:ext cx="7467600" cy="868362"/>
          </a:xfrm>
        </p:spPr>
        <p:txBody>
          <a:bodyPr anchor="b">
            <a:noAutofit/>
          </a:bodyPr>
          <a:lstStyle/>
          <a:p>
            <a:r>
              <a:rPr lang="en-US" sz="2400" dirty="0"/>
              <a:t>Mathematics Classes Taught by </a:t>
            </a:r>
            <a:r>
              <a:rPr lang="en-US" sz="2400" dirty="0" smtClean="0"/>
              <a:t>Teachers With </a:t>
            </a:r>
            <a:r>
              <a:rPr lang="en-US" sz="2400" dirty="0"/>
              <a:t>5 or Fewer Years Experience Teaching </a:t>
            </a:r>
            <a:r>
              <a:rPr lang="en-US" sz="2400" dirty="0" smtClean="0"/>
              <a:t>Mathematics</a:t>
            </a:r>
            <a:endParaRPr lang="en-US" sz="2400" dirty="0"/>
          </a:p>
        </p:txBody>
      </p:sp>
    </p:spTree>
    <p:extLst>
      <p:ext uri="{BB962C8B-B14F-4D97-AF65-F5344CB8AC3E}">
        <p14:creationId xmlns:p14="http://schemas.microsoft.com/office/powerpoint/2010/main" val="57438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TotalTime>
  <Words>8791</Words>
  <Application>Microsoft Office PowerPoint</Application>
  <PresentationFormat>On-screen Show (4:3)</PresentationFormat>
  <Paragraphs>981</Paragraphs>
  <Slides>78</Slides>
  <Notes>70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Chapter 2 Teacher Background and Beliefs</vt:lpstr>
      <vt:lpstr>Teacher Characteristics</vt:lpstr>
      <vt:lpstr>Original Data for Slides 4–7 (not for presentation)</vt:lpstr>
      <vt:lpstr>Mathematics Teacher Characteristics</vt:lpstr>
      <vt:lpstr>Mathematics Teacher Race/Ethnicity</vt:lpstr>
      <vt:lpstr>Mathematics Teacher Age</vt:lpstr>
      <vt:lpstr>Experience Teaching Mathematics at K–12 Level</vt:lpstr>
      <vt:lpstr>Original Data for Slide 9  (not for presentation)</vt:lpstr>
      <vt:lpstr>Mathematics Classes Taught by Teachers With 5 or Fewer Years Experience Teaching Mathematics</vt:lpstr>
      <vt:lpstr>Original Data for Slide 11 (not for presentation)</vt:lpstr>
      <vt:lpstr>Mathematics Classes Taught by Teachers From Race/Ethnicity Groups Historically Underrepresented in Mathematics</vt:lpstr>
      <vt:lpstr>Teacher Preparation</vt:lpstr>
      <vt:lpstr>Original Data for Slide 14 (not for presentation)</vt:lpstr>
      <vt:lpstr>Mathematics Teacher Degrees</vt:lpstr>
      <vt:lpstr>Original Data for Slide 16 (not for presentation)</vt:lpstr>
      <vt:lpstr>Elementary Mathematics Teachers Completing Various College Courses</vt:lpstr>
      <vt:lpstr>Original Data for Slide 18 (not for presentation)</vt:lpstr>
      <vt:lpstr>Elementary Mathematics Teachers’ Coursework Related to NCTM Preparations Standards</vt:lpstr>
      <vt:lpstr>Original Data for Slides 20–23 (not for presentation)</vt:lpstr>
      <vt:lpstr>Middle School Mathematics Teachers Completing Various College Courses</vt:lpstr>
      <vt:lpstr>Middle School Mathematics Teachers Completing Various College Courses</vt:lpstr>
      <vt:lpstr>High School Mathematics Teachers Completing Various College Courses</vt:lpstr>
      <vt:lpstr>High School Mathematics Teachers Completing Various College Courses</vt:lpstr>
      <vt:lpstr>Original Data for Slide 25 (not for presentation)</vt:lpstr>
      <vt:lpstr>Middle School Mathematics Teacher Coursework Related to NCTM Preparation Standards</vt:lpstr>
      <vt:lpstr>Original Data for Slide 27 (not for presentation)</vt:lpstr>
      <vt:lpstr>High School Mathematics Teacher Coursework Related to NCTM Preparation Standards</vt:lpstr>
      <vt:lpstr>Original Data for Slide 29 (not for presentation)</vt:lpstr>
      <vt:lpstr>Mathematics Teachers’ Paths to Certification</vt:lpstr>
      <vt:lpstr>Original Data for Slide 31 (not for presentation)</vt:lpstr>
      <vt:lpstr>Mathematics Teachers With Full-Time Job Experience in Mathematics Prior to Teaching</vt:lpstr>
      <vt:lpstr>Teacher Pedagogical Beliefs</vt:lpstr>
      <vt:lpstr>Original Data for Slides 34–39 (not for presentation)</vt:lpstr>
      <vt:lpstr>Elementary Mathematics Teachers Agreeing With Various Statements About Teaching and Learning</vt:lpstr>
      <vt:lpstr>Elementary Mathematics Teachers Agreeing With Various Statements About Teaching and Learning</vt:lpstr>
      <vt:lpstr>Middle School Mathematics Teachers Agreeing With Various Statements About Teaching and Learning</vt:lpstr>
      <vt:lpstr>Middle School Mathematics Teachers Agreeing with Various Statements about Teaching and Learning</vt:lpstr>
      <vt:lpstr>High School Mathematics Teachers Agreeing With Various Statements About Teaching and Learning</vt:lpstr>
      <vt:lpstr>High School Mathematics Teachers Agreeing With Various Statements About Teaching and Learning</vt:lpstr>
      <vt:lpstr>Original Data for Slide 41 (not for presentation)</vt:lpstr>
      <vt:lpstr>Mathematics Teachers’ Beliefs About Teaching and Learning Composites</vt:lpstr>
      <vt:lpstr>Original Data for Slides 43–44 (not for presentation)</vt:lpstr>
      <vt:lpstr>Mathematics Teachers’ Beliefs About Teaching and Learning Composites, by Percentage of Historically Underrepresented Students in Class</vt:lpstr>
      <vt:lpstr>Mathematics Teachers’ Beliefs About Teaching and Learning Composites, by Percentage of Students in School Eligible for FRL</vt:lpstr>
      <vt:lpstr>Teachers’ Perception of Preparedness</vt:lpstr>
      <vt:lpstr>Original Data for Slide 47 (not for presentation)</vt:lpstr>
      <vt:lpstr>Elementary Teachers Considering Themselves Very Well Prepared to Teach Each Subject</vt:lpstr>
      <vt:lpstr>Original Data for Slide 49 (not for presentation)</vt:lpstr>
      <vt:lpstr>Elementary Teachers Considering Themselves Very Well Prepared to Teach Various Mathematics Topics</vt:lpstr>
      <vt:lpstr>Original Data for Slides 51–52 (not for presentation)</vt:lpstr>
      <vt:lpstr>Middle School Mathematics Teachers Considering Themselves Very Well Prepared to Teach Each of a Number of Topics</vt:lpstr>
      <vt:lpstr>High School Mathematics Teachers Considering Themselves Very Well Prepared to Teach Each of a Number of Topics</vt:lpstr>
      <vt:lpstr>Original Data for Slide 54 (not for presentation)</vt:lpstr>
      <vt:lpstr>Mathematics Teachers’ Perceptions of Content Preparedness Composite</vt:lpstr>
      <vt:lpstr>Original Data for Slides 56–61</vt:lpstr>
      <vt:lpstr>Elementary Mathematics Teachers Considering Themselves Very Well Prepared for Each of a Number of Tasks</vt:lpstr>
      <vt:lpstr>Elementary Mathematics Teachers Considering Themselves Very Well Prepared for Each of a Number of Tasks</vt:lpstr>
      <vt:lpstr>Middle School Mathematics Teachers Considering Themselves Very Well Prepared for Each of a Number of Tasks</vt:lpstr>
      <vt:lpstr>Middle School Mathematics Teachers Considering Themselves Very Well Prepared for Each of a Number of Tasks</vt:lpstr>
      <vt:lpstr>High School Mathematics Teachers Considering Themselves Very Well Prepared for Each of a Number of Tasks</vt:lpstr>
      <vt:lpstr>High School Mathematics Teachers Considering Themselves Very Well Prepared for Each of a Number of Tasks</vt:lpstr>
      <vt:lpstr>Original Data for Slide 63 (not for presentation)</vt:lpstr>
      <vt:lpstr>Mathematics Teachers’ Perceptions of Pedagogical Preparedness Composite</vt:lpstr>
      <vt:lpstr>Original Data for Slides 65–67 (not for presentation)</vt:lpstr>
      <vt:lpstr>Elementary Mathematics Classes in Which Teachers Feel Very Well Prepared for Various Tasks in the Most Recent Unit</vt:lpstr>
      <vt:lpstr>Middle School Mathematics Classes in Which Teachers Feel Very Well Prepared for Various Tasks in the Most Recent Unit</vt:lpstr>
      <vt:lpstr>High School Mathematics Classes in Which Teachers Feel Very Well Prepared for Various Tasks in the Most Recent Unit</vt:lpstr>
      <vt:lpstr>Original Data for Slide 69 (not for presentation)</vt:lpstr>
      <vt:lpstr>Mathematics Teachers’ Perceptions of Preparedness to Implement Instruction in Particular Unit Composite</vt:lpstr>
      <vt:lpstr>Original Data for Slides 71–73 (not for presentation)</vt:lpstr>
      <vt:lpstr>Mathematics Teacher Perceptions of Preparedness Composites, by Prior Achievement Level</vt:lpstr>
      <vt:lpstr>Mathematics Teacher Perceptions of Preparedness Composites, by Percentage of Historically Underrepresented Students</vt:lpstr>
      <vt:lpstr>Mathematics Teacher Perceptions of Preparedness Composites, by Percentage Students Eligible for FRL</vt:lpstr>
      <vt:lpstr>Teacher Leadership Roles and Responsibilities</vt:lpstr>
      <vt:lpstr>Original Data for Slides 76–78</vt:lpstr>
      <vt:lpstr>Elementary Mathematics Teachers Having Various Leadership Responsibilities Within the Last Three Years</vt:lpstr>
      <vt:lpstr>Middle School Mathematics Teachers Having Various Leadership Responsibilities Within the Last Three Years</vt:lpstr>
      <vt:lpstr>High School Mathematics Teachers Having Various Leadership Responsibilities Within the Last Three Years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107</cp:revision>
  <dcterms:created xsi:type="dcterms:W3CDTF">2018-12-17T19:52:28Z</dcterms:created>
  <dcterms:modified xsi:type="dcterms:W3CDTF">2019-06-03T12:45:31Z</dcterms:modified>
</cp:coreProperties>
</file>