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charts/chart10.xml" ContentType="application/vnd.openxmlformats-officedocument.drawingml.chart+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3.xml" ContentType="application/vnd.openxmlformats-officedocument.drawingml.chart+xml"/>
  <Override PartName="/ppt/notesSlides/notesSlide20.xml" ContentType="application/vnd.openxmlformats-officedocument.presentationml.notesSlide+xml"/>
  <Override PartName="/ppt/charts/chart1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5.xml" ContentType="application/vnd.openxmlformats-officedocument.drawingml.chart+xml"/>
  <Override PartName="/ppt/notesSlides/notesSlide23.xml" ContentType="application/vnd.openxmlformats-officedocument.presentationml.notesSlide+xml"/>
  <Override PartName="/ppt/charts/chart16.xml" ContentType="application/vnd.openxmlformats-officedocument.drawingml.chart+xml"/>
  <Override PartName="/ppt/notesSlides/notesSlide24.xml" ContentType="application/vnd.openxmlformats-officedocument.presentationml.notesSlide+xml"/>
  <Override PartName="/ppt/charts/chart1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7" r:id="rId2"/>
    <p:sldId id="259" r:id="rId3"/>
    <p:sldId id="262" r:id="rId4"/>
    <p:sldId id="263" r:id="rId5"/>
    <p:sldId id="326" r:id="rId6"/>
    <p:sldId id="327" r:id="rId7"/>
    <p:sldId id="265" r:id="rId8"/>
    <p:sldId id="334" r:id="rId9"/>
    <p:sldId id="295" r:id="rId10"/>
    <p:sldId id="297" r:id="rId11"/>
    <p:sldId id="336" r:id="rId12"/>
    <p:sldId id="337" r:id="rId13"/>
    <p:sldId id="338" r:id="rId14"/>
    <p:sldId id="339" r:id="rId15"/>
    <p:sldId id="340" r:id="rId16"/>
    <p:sldId id="341" r:id="rId17"/>
    <p:sldId id="342" r:id="rId18"/>
    <p:sldId id="343" r:id="rId19"/>
    <p:sldId id="344" r:id="rId20"/>
    <p:sldId id="346" r:id="rId21"/>
    <p:sldId id="345" r:id="rId22"/>
    <p:sldId id="347" r:id="rId23"/>
    <p:sldId id="348" r:id="rId24"/>
    <p:sldId id="349" r:id="rId25"/>
    <p:sldId id="350" r:id="rId2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Craven" initials="LC"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7EB3"/>
    <a:srgbClr val="58C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8" autoAdjust="0"/>
    <p:restoredTop sz="77835" autoAdjust="0"/>
  </p:normalViewPr>
  <p:slideViewPr>
    <p:cSldViewPr>
      <p:cViewPr varScale="1">
        <p:scale>
          <a:sx n="120" d="100"/>
          <a:sy n="120" d="100"/>
        </p:scale>
        <p:origin x="-60" y="-3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 formal induction program</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26</c:v>
                </c:pt>
                <c:pt idx="1">
                  <c:v>31</c:v>
                </c:pt>
                <c:pt idx="2">
                  <c:v>33</c:v>
                </c:pt>
              </c:numCache>
            </c:numRef>
          </c:val>
        </c:ser>
        <c:ser>
          <c:idx val="1"/>
          <c:order val="1"/>
          <c:tx>
            <c:strRef>
              <c:f>Sheet1!$C$1</c:f>
              <c:strCache>
                <c:ptCount val="1"/>
                <c:pt idx="0">
                  <c:v>One year or less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32</c:v>
                </c:pt>
                <c:pt idx="1">
                  <c:v>30</c:v>
                </c:pt>
                <c:pt idx="2">
                  <c:v>31</c:v>
                </c:pt>
              </c:numCache>
            </c:numRef>
          </c:val>
        </c:ser>
        <c:ser>
          <c:idx val="2"/>
          <c:order val="2"/>
          <c:tx>
            <c:strRef>
              <c:f>Sheet1!$D$1</c:f>
              <c:strCache>
                <c:ptCount val="1"/>
                <c:pt idx="0">
                  <c:v>Two years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26</c:v>
                </c:pt>
                <c:pt idx="1">
                  <c:v>28</c:v>
                </c:pt>
                <c:pt idx="2">
                  <c:v>23</c:v>
                </c:pt>
              </c:numCache>
            </c:numRef>
          </c:val>
        </c:ser>
        <c:ser>
          <c:idx val="3"/>
          <c:order val="3"/>
          <c:tx>
            <c:strRef>
              <c:f>Sheet1!$E$1</c:f>
              <c:strCache>
                <c:ptCount val="1"/>
                <c:pt idx="0">
                  <c:v>Three or more years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15</c:v>
                </c:pt>
                <c:pt idx="1">
                  <c:v>12</c:v>
                </c:pt>
                <c:pt idx="2">
                  <c:v>13</c:v>
                </c:pt>
              </c:numCache>
            </c:numRef>
          </c:val>
        </c:ser>
        <c:dLbls>
          <c:showLegendKey val="0"/>
          <c:showVal val="0"/>
          <c:showCatName val="0"/>
          <c:showSerName val="0"/>
          <c:showPercent val="0"/>
          <c:showBubbleSize val="0"/>
        </c:dLbls>
        <c:gapWidth val="150"/>
        <c:axId val="118844032"/>
        <c:axId val="118854016"/>
      </c:barChart>
      <c:catAx>
        <c:axId val="118844032"/>
        <c:scaling>
          <c:orientation val="minMax"/>
        </c:scaling>
        <c:delete val="0"/>
        <c:axPos val="b"/>
        <c:majorTickMark val="out"/>
        <c:minorTickMark val="none"/>
        <c:tickLblPos val="nextTo"/>
        <c:crossAx val="118854016"/>
        <c:crosses val="autoZero"/>
        <c:auto val="1"/>
        <c:lblAlgn val="ctr"/>
        <c:lblOffset val="100"/>
        <c:noMultiLvlLbl val="0"/>
      </c:catAx>
      <c:valAx>
        <c:axId val="118854016"/>
        <c:scaling>
          <c:orientation val="minMax"/>
        </c:scaling>
        <c:delete val="0"/>
        <c:axPos val="l"/>
        <c:title>
          <c:tx>
            <c:rich>
              <a:bodyPr rot="-5400000" vert="horz"/>
              <a:lstStyle/>
              <a:p>
                <a:pPr>
                  <a:defRPr/>
                </a:pPr>
                <a:r>
                  <a:rPr lang="en-US" dirty="0"/>
                  <a:t>Percent of </a:t>
                </a:r>
                <a:r>
                  <a:rPr lang="en-US" dirty="0" smtClean="0"/>
                  <a:t>Schools</a:t>
                </a:r>
                <a:endParaRPr lang="en-US" dirty="0"/>
              </a:p>
            </c:rich>
          </c:tx>
          <c:layout/>
          <c:overlay val="0"/>
        </c:title>
        <c:numFmt formatCode="General" sourceLinked="1"/>
        <c:majorTickMark val="out"/>
        <c:minorTickMark val="none"/>
        <c:tickLblPos val="nextTo"/>
        <c:crossAx val="118844032"/>
        <c:crosses val="autoZero"/>
        <c:crossBetween val="between"/>
        <c:majorUnit val="20"/>
      </c:valAx>
    </c:plotArea>
    <c:legend>
      <c:legendPos val="b"/>
      <c:layout>
        <c:manualLayout>
          <c:xMode val="edge"/>
          <c:yMode val="edge"/>
          <c:x val="0.14914733631269064"/>
          <c:y val="0.83603717568090874"/>
          <c:w val="0.76476839043768174"/>
          <c:h val="0.1475693816961404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675888486912111"/>
          <c:y val="3.0054644808743168E-2"/>
          <c:w val="0.47617282636967678"/>
          <c:h val="0.80428445419732364"/>
        </c:manualLayout>
      </c:layout>
      <c:barChart>
        <c:barDir val="bar"/>
        <c:grouping val="clustered"/>
        <c:varyColors val="0"/>
        <c:ser>
          <c:idx val="0"/>
          <c:order val="0"/>
          <c:tx>
            <c:strRef>
              <c:f>Sheet1!$B$1</c:f>
              <c:strCache>
                <c:ptCount val="1"/>
                <c:pt idx="0">
                  <c:v>Highest Poverty Schools</c:v>
                </c:pt>
              </c:strCache>
            </c:strRef>
          </c:tx>
          <c:invertIfNegative val="0"/>
          <c:cat>
            <c:strRef>
              <c:f>Sheet1!$A$2:$A$6</c:f>
              <c:strCache>
                <c:ptCount val="5"/>
                <c:pt idx="0">
                  <c:v>Planning time with experienced teachers who teach the same subject or grade level</c:v>
                </c:pt>
                <c:pt idx="1">
                  <c:v>Release time to observe other teachers in their grade/‌subject area</c:v>
                </c:pt>
                <c:pt idx="2">
                  <c:v>Professional development opportunities on teaching their subject</c:v>
                </c:pt>
                <c:pt idx="3">
                  <c:v>Formally assigned school-based mentor</c:v>
                </c:pt>
                <c:pt idx="4">
                  <c:v>A meeting to orient to school/district policies and practices</c:v>
                </c:pt>
              </c:strCache>
            </c:strRef>
          </c:cat>
          <c:val>
            <c:numRef>
              <c:f>Sheet1!$B$2:$B$6</c:f>
              <c:numCache>
                <c:formatCode>General</c:formatCode>
                <c:ptCount val="5"/>
                <c:pt idx="0">
                  <c:v>52</c:v>
                </c:pt>
                <c:pt idx="1">
                  <c:v>61</c:v>
                </c:pt>
                <c:pt idx="2">
                  <c:v>74</c:v>
                </c:pt>
                <c:pt idx="3">
                  <c:v>84</c:v>
                </c:pt>
                <c:pt idx="4">
                  <c:v>89</c:v>
                </c:pt>
              </c:numCache>
            </c:numRef>
          </c:val>
        </c:ser>
        <c:dLbls>
          <c:showLegendKey val="0"/>
          <c:showVal val="1"/>
          <c:showCatName val="0"/>
          <c:showSerName val="0"/>
          <c:showPercent val="0"/>
          <c:showBubbleSize val="0"/>
        </c:dLbls>
        <c:gapWidth val="75"/>
        <c:axId val="118130176"/>
        <c:axId val="118131712"/>
      </c:barChart>
      <c:catAx>
        <c:axId val="118130176"/>
        <c:scaling>
          <c:orientation val="minMax"/>
        </c:scaling>
        <c:delete val="0"/>
        <c:axPos val="l"/>
        <c:majorTickMark val="out"/>
        <c:minorTickMark val="none"/>
        <c:tickLblPos val="nextTo"/>
        <c:txPr>
          <a:bodyPr/>
          <a:lstStyle/>
          <a:p>
            <a:pPr>
              <a:defRPr sz="1800"/>
            </a:pPr>
            <a:endParaRPr lang="en-US"/>
          </a:p>
        </c:txPr>
        <c:crossAx val="118131712"/>
        <c:crosses val="autoZero"/>
        <c:auto val="1"/>
        <c:lblAlgn val="ctr"/>
        <c:lblOffset val="100"/>
        <c:noMultiLvlLbl val="0"/>
      </c:catAx>
      <c:valAx>
        <c:axId val="118131712"/>
        <c:scaling>
          <c:orientation val="minMax"/>
          <c:max val="100"/>
        </c:scaling>
        <c:delete val="0"/>
        <c:axPos val="b"/>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181301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675888486912111"/>
          <c:y val="3.0054644808743168E-2"/>
          <c:w val="0.47617282636967678"/>
          <c:h val="0.80428445419732364"/>
        </c:manualLayout>
      </c:layout>
      <c:barChart>
        <c:barDir val="bar"/>
        <c:grouping val="clustered"/>
        <c:varyColors val="0"/>
        <c:ser>
          <c:idx val="0"/>
          <c:order val="0"/>
          <c:tx>
            <c:strRef>
              <c:f>Sheet1!$B$1</c:f>
              <c:strCache>
                <c:ptCount val="1"/>
                <c:pt idx="0">
                  <c:v>Highest Poverty Schools</c:v>
                </c:pt>
              </c:strCache>
            </c:strRef>
          </c:tx>
          <c:invertIfNegative val="0"/>
          <c:cat>
            <c:strRef>
              <c:f>Sheet1!$A$2:$A$5</c:f>
              <c:strCache>
                <c:ptCount val="4"/>
                <c:pt idx="0">
                  <c:v>District-level or university-based mentors</c:v>
                </c:pt>
                <c:pt idx="1">
                  <c:v>Financial support to attend national, state, or local teacher conferences</c:v>
                </c:pt>
                <c:pt idx="2">
                  <c:v>PD opportunities on providing instruction that meets needs of students from cultural backgrounds in school</c:v>
                </c:pt>
                <c:pt idx="3">
                  <c:v>Release time to attend national, state, or local teacher conferences</c:v>
                </c:pt>
              </c:strCache>
            </c:strRef>
          </c:cat>
          <c:val>
            <c:numRef>
              <c:f>Sheet1!$B$2:$B$5</c:f>
              <c:numCache>
                <c:formatCode>General</c:formatCode>
                <c:ptCount val="4"/>
                <c:pt idx="0">
                  <c:v>26</c:v>
                </c:pt>
                <c:pt idx="1">
                  <c:v>35</c:v>
                </c:pt>
                <c:pt idx="2">
                  <c:v>48</c:v>
                </c:pt>
                <c:pt idx="3">
                  <c:v>51</c:v>
                </c:pt>
              </c:numCache>
            </c:numRef>
          </c:val>
        </c:ser>
        <c:dLbls>
          <c:showLegendKey val="0"/>
          <c:showVal val="1"/>
          <c:showCatName val="0"/>
          <c:showSerName val="0"/>
          <c:showPercent val="0"/>
          <c:showBubbleSize val="0"/>
        </c:dLbls>
        <c:gapWidth val="75"/>
        <c:axId val="242082560"/>
        <c:axId val="242084096"/>
      </c:barChart>
      <c:catAx>
        <c:axId val="242082560"/>
        <c:scaling>
          <c:orientation val="minMax"/>
        </c:scaling>
        <c:delete val="0"/>
        <c:axPos val="l"/>
        <c:majorTickMark val="out"/>
        <c:minorTickMark val="none"/>
        <c:tickLblPos val="nextTo"/>
        <c:txPr>
          <a:bodyPr/>
          <a:lstStyle/>
          <a:p>
            <a:pPr>
              <a:defRPr sz="1800"/>
            </a:pPr>
            <a:endParaRPr lang="en-US"/>
          </a:p>
        </c:txPr>
        <c:crossAx val="242084096"/>
        <c:crosses val="autoZero"/>
        <c:auto val="1"/>
        <c:lblAlgn val="ctr"/>
        <c:lblOffset val="100"/>
        <c:noMultiLvlLbl val="0"/>
      </c:catAx>
      <c:valAx>
        <c:axId val="242084096"/>
        <c:scaling>
          <c:orientation val="minMax"/>
          <c:max val="100"/>
        </c:scaling>
        <c:delete val="0"/>
        <c:axPos val="b"/>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420825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675888486912111"/>
          <c:y val="3.0054644808743168E-2"/>
          <c:w val="0.47617282636967678"/>
          <c:h val="0.80428445419732364"/>
        </c:manualLayout>
      </c:layout>
      <c:barChart>
        <c:barDir val="bar"/>
        <c:grouping val="clustered"/>
        <c:varyColors val="0"/>
        <c:ser>
          <c:idx val="0"/>
          <c:order val="0"/>
          <c:tx>
            <c:strRef>
              <c:f>Sheet1!$B$1</c:f>
              <c:strCache>
                <c:ptCount val="1"/>
                <c:pt idx="0">
                  <c:v>Highest Poverty Schools</c:v>
                </c:pt>
              </c:strCache>
            </c:strRef>
          </c:tx>
          <c:invertIfNegative val="0"/>
          <c:cat>
            <c:strRef>
              <c:f>Sheet1!$A$2:$A$6</c:f>
              <c:strCache>
                <c:ptCount val="5"/>
                <c:pt idx="0">
                  <c:v>Reduced class size</c:v>
                </c:pt>
                <c:pt idx="1">
                  <c:v>Reduced course load</c:v>
                </c:pt>
                <c:pt idx="2">
                  <c:v>Reduced number of teaching preps</c:v>
                </c:pt>
                <c:pt idx="3">
                  <c:v>Classroom aides/‌teaching assistants</c:v>
                </c:pt>
                <c:pt idx="4">
                  <c:v>Supplemental funding for classroom supplies</c:v>
                </c:pt>
              </c:strCache>
            </c:strRef>
          </c:cat>
          <c:val>
            <c:numRef>
              <c:f>Sheet1!$B$2:$B$6</c:f>
              <c:numCache>
                <c:formatCode>General</c:formatCode>
                <c:ptCount val="5"/>
                <c:pt idx="0">
                  <c:v>3</c:v>
                </c:pt>
                <c:pt idx="1">
                  <c:v>4</c:v>
                </c:pt>
                <c:pt idx="2">
                  <c:v>13</c:v>
                </c:pt>
                <c:pt idx="3">
                  <c:v>15</c:v>
                </c:pt>
                <c:pt idx="4">
                  <c:v>25</c:v>
                </c:pt>
              </c:numCache>
            </c:numRef>
          </c:val>
        </c:ser>
        <c:dLbls>
          <c:showLegendKey val="0"/>
          <c:showVal val="1"/>
          <c:showCatName val="0"/>
          <c:showSerName val="0"/>
          <c:showPercent val="0"/>
          <c:showBubbleSize val="0"/>
        </c:dLbls>
        <c:gapWidth val="75"/>
        <c:axId val="242184960"/>
        <c:axId val="242186496"/>
      </c:barChart>
      <c:catAx>
        <c:axId val="242184960"/>
        <c:scaling>
          <c:orientation val="minMax"/>
        </c:scaling>
        <c:delete val="0"/>
        <c:axPos val="l"/>
        <c:majorTickMark val="out"/>
        <c:minorTickMark val="none"/>
        <c:tickLblPos val="nextTo"/>
        <c:txPr>
          <a:bodyPr/>
          <a:lstStyle/>
          <a:p>
            <a:pPr>
              <a:defRPr sz="1800"/>
            </a:pPr>
            <a:endParaRPr lang="en-US"/>
          </a:p>
        </c:txPr>
        <c:crossAx val="242186496"/>
        <c:crosses val="autoZero"/>
        <c:auto val="1"/>
        <c:lblAlgn val="ctr"/>
        <c:lblOffset val="100"/>
        <c:noMultiLvlLbl val="0"/>
      </c:catAx>
      <c:valAx>
        <c:axId val="242186496"/>
        <c:scaling>
          <c:orientation val="minMax"/>
          <c:max val="100"/>
        </c:scaling>
        <c:delete val="0"/>
        <c:axPos val="b"/>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42184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Lbls>
            <c:showLegendKey val="0"/>
            <c:showVal val="1"/>
            <c:showCatName val="0"/>
            <c:showSerName val="0"/>
            <c:showPercent val="0"/>
            <c:showBubbleSize val="0"/>
            <c:showLeaderLines val="0"/>
          </c:dLbls>
          <c:cat>
            <c:strRef>
              <c:f>Sheet1!$A$2:$A$4</c:f>
              <c:strCache>
                <c:ptCount val="3"/>
                <c:pt idx="0">
                  <c:v>Rural</c:v>
                </c:pt>
                <c:pt idx="1">
                  <c:v>Suburban</c:v>
                </c:pt>
                <c:pt idx="2">
                  <c:v>Urban</c:v>
                </c:pt>
              </c:strCache>
            </c:strRef>
          </c:cat>
          <c:val>
            <c:numRef>
              <c:f>Sheet1!$B$2:$B$4</c:f>
              <c:numCache>
                <c:formatCode>General</c:formatCode>
                <c:ptCount val="3"/>
                <c:pt idx="0">
                  <c:v>90</c:v>
                </c:pt>
                <c:pt idx="1">
                  <c:v>87</c:v>
                </c:pt>
                <c:pt idx="2">
                  <c:v>78</c:v>
                </c:pt>
              </c:numCache>
            </c:numRef>
          </c:val>
        </c:ser>
        <c:dLbls>
          <c:showLegendKey val="0"/>
          <c:showVal val="0"/>
          <c:showCatName val="0"/>
          <c:showSerName val="0"/>
          <c:showPercent val="0"/>
          <c:showBubbleSize val="0"/>
        </c:dLbls>
        <c:gapWidth val="75"/>
        <c:axId val="243009792"/>
        <c:axId val="243028352"/>
      </c:barChart>
      <c:catAx>
        <c:axId val="243009792"/>
        <c:scaling>
          <c:orientation val="minMax"/>
        </c:scaling>
        <c:delete val="0"/>
        <c:axPos val="b"/>
        <c:title>
          <c:tx>
            <c:rich>
              <a:bodyPr/>
              <a:lstStyle/>
              <a:p>
                <a:pPr>
                  <a:defRPr/>
                </a:pPr>
                <a:r>
                  <a:rPr lang="en-US" dirty="0" smtClean="0"/>
                  <a:t>Community Type</a:t>
                </a:r>
                <a:endParaRPr lang="en-US" dirty="0"/>
              </a:p>
            </c:rich>
          </c:tx>
          <c:layout>
            <c:manualLayout>
              <c:xMode val="edge"/>
              <c:yMode val="edge"/>
              <c:x val="0.43719668487385022"/>
              <c:y val="0.91536874489049525"/>
            </c:manualLayout>
          </c:layout>
          <c:overlay val="0"/>
        </c:title>
        <c:majorTickMark val="out"/>
        <c:minorTickMark val="none"/>
        <c:tickLblPos val="nextTo"/>
        <c:crossAx val="243028352"/>
        <c:crosses val="autoZero"/>
        <c:auto val="1"/>
        <c:lblAlgn val="ctr"/>
        <c:lblOffset val="100"/>
        <c:noMultiLvlLbl val="0"/>
      </c:catAx>
      <c:valAx>
        <c:axId val="243028352"/>
        <c:scaling>
          <c:orientation val="minMax"/>
          <c:max val="100"/>
        </c:scaling>
        <c:delete val="0"/>
        <c:axPos val="l"/>
        <c:majorGridlines>
          <c:spPr>
            <a:ln>
              <a:noFill/>
            </a:ln>
          </c:spPr>
        </c:majorGridlines>
        <c:title>
          <c:tx>
            <c:rich>
              <a:bodyPr rot="-540000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430097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Lbls>
            <c:showLegendKey val="0"/>
            <c:showVal val="1"/>
            <c:showCatName val="0"/>
            <c:showSerName val="0"/>
            <c:showPercent val="0"/>
            <c:showBubbleSize val="0"/>
            <c:showLeaderLines val="0"/>
          </c:dLbls>
          <c:cat>
            <c:strRef>
              <c:f>Sheet1!$A$2:$A$5</c:f>
              <c:strCache>
                <c:ptCount val="4"/>
                <c:pt idx="0">
                  <c:v>Midwest</c:v>
                </c:pt>
                <c:pt idx="1">
                  <c:v>Northeast</c:v>
                </c:pt>
                <c:pt idx="2">
                  <c:v>South</c:v>
                </c:pt>
                <c:pt idx="3">
                  <c:v>West</c:v>
                </c:pt>
              </c:strCache>
            </c:strRef>
          </c:cat>
          <c:val>
            <c:numRef>
              <c:f>Sheet1!$B$2:$B$5</c:f>
              <c:numCache>
                <c:formatCode>General</c:formatCode>
                <c:ptCount val="4"/>
                <c:pt idx="0">
                  <c:v>87</c:v>
                </c:pt>
                <c:pt idx="1">
                  <c:v>89</c:v>
                </c:pt>
                <c:pt idx="2">
                  <c:v>88</c:v>
                </c:pt>
                <c:pt idx="3">
                  <c:v>75</c:v>
                </c:pt>
              </c:numCache>
            </c:numRef>
          </c:val>
        </c:ser>
        <c:dLbls>
          <c:showLegendKey val="0"/>
          <c:showVal val="0"/>
          <c:showCatName val="0"/>
          <c:showSerName val="0"/>
          <c:showPercent val="0"/>
          <c:showBubbleSize val="0"/>
        </c:dLbls>
        <c:gapWidth val="75"/>
        <c:axId val="154725760"/>
        <c:axId val="160167424"/>
      </c:barChart>
      <c:catAx>
        <c:axId val="154725760"/>
        <c:scaling>
          <c:orientation val="minMax"/>
        </c:scaling>
        <c:delete val="0"/>
        <c:axPos val="b"/>
        <c:title>
          <c:tx>
            <c:rich>
              <a:bodyPr/>
              <a:lstStyle/>
              <a:p>
                <a:pPr>
                  <a:defRPr/>
                </a:pPr>
                <a:r>
                  <a:rPr lang="en-US" dirty="0" smtClean="0"/>
                  <a:t>Region</a:t>
                </a:r>
                <a:endParaRPr lang="en-US" dirty="0"/>
              </a:p>
            </c:rich>
          </c:tx>
          <c:layout>
            <c:manualLayout>
              <c:xMode val="edge"/>
              <c:yMode val="edge"/>
              <c:x val="0.47173121940838475"/>
              <c:y val="0.91536874489049525"/>
            </c:manualLayout>
          </c:layout>
          <c:overlay val="0"/>
        </c:title>
        <c:majorTickMark val="out"/>
        <c:minorTickMark val="none"/>
        <c:tickLblPos val="nextTo"/>
        <c:crossAx val="160167424"/>
        <c:crosses val="autoZero"/>
        <c:auto val="1"/>
        <c:lblAlgn val="ctr"/>
        <c:lblOffset val="100"/>
        <c:noMultiLvlLbl val="0"/>
      </c:catAx>
      <c:valAx>
        <c:axId val="160167424"/>
        <c:scaling>
          <c:orientation val="minMax"/>
          <c:max val="100"/>
        </c:scaling>
        <c:delete val="0"/>
        <c:axPos val="l"/>
        <c:majorGridlines>
          <c:spPr>
            <a:ln>
              <a:noFill/>
            </a:ln>
          </c:spPr>
        </c:majorGridlines>
        <c:title>
          <c:tx>
            <c:rich>
              <a:bodyPr rot="-540000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547257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9099615196405533"/>
          <c:y val="3.0054644808743168E-2"/>
          <c:w val="0.47944303572222963"/>
          <c:h val="0.79881997332300669"/>
        </c:manualLayout>
      </c:layout>
      <c:barChart>
        <c:barDir val="bar"/>
        <c:grouping val="clustered"/>
        <c:varyColors val="0"/>
        <c:ser>
          <c:idx val="0"/>
          <c:order val="0"/>
          <c:tx>
            <c:strRef>
              <c:f>Sheet1!$B$1</c:f>
              <c:strCache>
                <c:ptCount val="1"/>
                <c:pt idx="0">
                  <c:v>Highest Poverty Schools</c:v>
                </c:pt>
              </c:strCache>
            </c:strRef>
          </c:tx>
          <c:invertIfNegative val="0"/>
          <c:cat>
            <c:strRef>
              <c:f>Sheet1!$A$2:$A$7</c:f>
              <c:strCache>
                <c:ptCount val="6"/>
                <c:pt idx="0">
                  <c:v>Intentionally given release time or a reduced course load to work with their mentee</c:v>
                </c:pt>
                <c:pt idx="1">
                  <c:v>Required to attend workshops with their mentees</c:v>
                </c:pt>
                <c:pt idx="2">
                  <c:v>Given training on effective mentoring practices</c:v>
                </c:pt>
                <c:pt idx="3">
                  <c:v>Given extra compensation for being a mentor</c:v>
                </c:pt>
                <c:pt idx="4">
                  <c:v>When feasible, intentionally given common planning time with their mentees</c:v>
                </c:pt>
                <c:pt idx="5">
                  <c:v>When feasible, assigned to beginning teachers who teach same subject/grade</c:v>
                </c:pt>
              </c:strCache>
            </c:strRef>
          </c:cat>
          <c:val>
            <c:numRef>
              <c:f>Sheet1!$B$2:$B$7</c:f>
              <c:numCache>
                <c:formatCode>General</c:formatCode>
                <c:ptCount val="6"/>
                <c:pt idx="0">
                  <c:v>25</c:v>
                </c:pt>
                <c:pt idx="1">
                  <c:v>38</c:v>
                </c:pt>
                <c:pt idx="2">
                  <c:v>66</c:v>
                </c:pt>
                <c:pt idx="3">
                  <c:v>66</c:v>
                </c:pt>
                <c:pt idx="4">
                  <c:v>71</c:v>
                </c:pt>
                <c:pt idx="5">
                  <c:v>88</c:v>
                </c:pt>
              </c:numCache>
            </c:numRef>
          </c:val>
        </c:ser>
        <c:dLbls>
          <c:showLegendKey val="0"/>
          <c:showVal val="1"/>
          <c:showCatName val="0"/>
          <c:showSerName val="0"/>
          <c:showPercent val="0"/>
          <c:showBubbleSize val="0"/>
        </c:dLbls>
        <c:gapWidth val="75"/>
        <c:axId val="212596224"/>
        <c:axId val="212912384"/>
      </c:barChart>
      <c:catAx>
        <c:axId val="212596224"/>
        <c:scaling>
          <c:orientation val="minMax"/>
        </c:scaling>
        <c:delete val="0"/>
        <c:axPos val="l"/>
        <c:majorTickMark val="out"/>
        <c:minorTickMark val="none"/>
        <c:tickLblPos val="nextTo"/>
        <c:txPr>
          <a:bodyPr/>
          <a:lstStyle/>
          <a:p>
            <a:pPr>
              <a:defRPr sz="1800"/>
            </a:pPr>
            <a:endParaRPr lang="en-US"/>
          </a:p>
        </c:txPr>
        <c:crossAx val="212912384"/>
        <c:crosses val="autoZero"/>
        <c:auto val="1"/>
        <c:lblAlgn val="ctr"/>
        <c:lblOffset val="100"/>
        <c:noMultiLvlLbl val="0"/>
      </c:catAx>
      <c:valAx>
        <c:axId val="212912384"/>
        <c:scaling>
          <c:orientation val="minMax"/>
          <c:max val="100"/>
        </c:scaling>
        <c:delete val="0"/>
        <c:axPos val="b"/>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125962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9099615196405533"/>
          <c:y val="3.0054644808743168E-2"/>
          <c:w val="0.47944303572222963"/>
          <c:h val="0.79881997332300669"/>
        </c:manualLayout>
      </c:layout>
      <c:barChart>
        <c:barDir val="bar"/>
        <c:grouping val="clustered"/>
        <c:varyColors val="0"/>
        <c:ser>
          <c:idx val="0"/>
          <c:order val="0"/>
          <c:tx>
            <c:strRef>
              <c:f>Sheet1!$B$1</c:f>
              <c:strCache>
                <c:ptCount val="1"/>
                <c:pt idx="0">
                  <c:v>Highest Poverty Schools</c:v>
                </c:pt>
              </c:strCache>
            </c:strRef>
          </c:tx>
          <c:invertIfNegative val="0"/>
          <c:cat>
            <c:strRef>
              <c:f>Sheet1!$A$2:$A$7</c:f>
              <c:strCache>
                <c:ptCount val="6"/>
                <c:pt idx="0">
                  <c:v>Intentionally given release time or a reduced course load to work with their mentee</c:v>
                </c:pt>
                <c:pt idx="1">
                  <c:v>Required to attend workshops with their mentees</c:v>
                </c:pt>
                <c:pt idx="2">
                  <c:v>Given training on effective mentoring practices</c:v>
                </c:pt>
                <c:pt idx="3">
                  <c:v>Given extra compensation for being a mentor</c:v>
                </c:pt>
                <c:pt idx="4">
                  <c:v>When feasible, intentionally given common planning time with their mentees</c:v>
                </c:pt>
                <c:pt idx="5">
                  <c:v>When feasible, assigned to beginning teachers who teach same subject/grade</c:v>
                </c:pt>
              </c:strCache>
            </c:strRef>
          </c:cat>
          <c:val>
            <c:numRef>
              <c:f>Sheet1!$B$2:$B$7</c:f>
              <c:numCache>
                <c:formatCode>General</c:formatCode>
                <c:ptCount val="6"/>
                <c:pt idx="0">
                  <c:v>22</c:v>
                </c:pt>
                <c:pt idx="1">
                  <c:v>38</c:v>
                </c:pt>
                <c:pt idx="2">
                  <c:v>61</c:v>
                </c:pt>
                <c:pt idx="3">
                  <c:v>61</c:v>
                </c:pt>
                <c:pt idx="4">
                  <c:v>65</c:v>
                </c:pt>
                <c:pt idx="5">
                  <c:v>90</c:v>
                </c:pt>
              </c:numCache>
            </c:numRef>
          </c:val>
        </c:ser>
        <c:dLbls>
          <c:showLegendKey val="0"/>
          <c:showVal val="1"/>
          <c:showCatName val="0"/>
          <c:showSerName val="0"/>
          <c:showPercent val="0"/>
          <c:showBubbleSize val="0"/>
        </c:dLbls>
        <c:gapWidth val="75"/>
        <c:axId val="212991360"/>
        <c:axId val="213030016"/>
      </c:barChart>
      <c:catAx>
        <c:axId val="212991360"/>
        <c:scaling>
          <c:orientation val="minMax"/>
        </c:scaling>
        <c:delete val="0"/>
        <c:axPos val="l"/>
        <c:majorTickMark val="out"/>
        <c:minorTickMark val="none"/>
        <c:tickLblPos val="nextTo"/>
        <c:txPr>
          <a:bodyPr/>
          <a:lstStyle/>
          <a:p>
            <a:pPr>
              <a:defRPr sz="1800"/>
            </a:pPr>
            <a:endParaRPr lang="en-US"/>
          </a:p>
        </c:txPr>
        <c:crossAx val="213030016"/>
        <c:crosses val="autoZero"/>
        <c:auto val="1"/>
        <c:lblAlgn val="ctr"/>
        <c:lblOffset val="100"/>
        <c:noMultiLvlLbl val="0"/>
      </c:catAx>
      <c:valAx>
        <c:axId val="213030016"/>
        <c:scaling>
          <c:orientation val="minMax"/>
          <c:max val="100"/>
        </c:scaling>
        <c:delete val="0"/>
        <c:axPos val="b"/>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129913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9099615196405533"/>
          <c:y val="3.0054644808743168E-2"/>
          <c:w val="0.47944303572222963"/>
          <c:h val="0.79881997332300669"/>
        </c:manualLayout>
      </c:layout>
      <c:barChart>
        <c:barDir val="bar"/>
        <c:grouping val="clustered"/>
        <c:varyColors val="0"/>
        <c:ser>
          <c:idx val="0"/>
          <c:order val="0"/>
          <c:tx>
            <c:strRef>
              <c:f>Sheet1!$B$1</c:f>
              <c:strCache>
                <c:ptCount val="1"/>
                <c:pt idx="0">
                  <c:v>Highest Poverty Schools</c:v>
                </c:pt>
              </c:strCache>
            </c:strRef>
          </c:tx>
          <c:invertIfNegative val="0"/>
          <c:cat>
            <c:strRef>
              <c:f>Sheet1!$A$2:$A$7</c:f>
              <c:strCache>
                <c:ptCount val="6"/>
                <c:pt idx="0">
                  <c:v>Intentionally given release time or a reduced course load to work with their mentee</c:v>
                </c:pt>
                <c:pt idx="1">
                  <c:v>Required to attend workshops with their mentees</c:v>
                </c:pt>
                <c:pt idx="2">
                  <c:v>Given extra compensation for being a mentor</c:v>
                </c:pt>
                <c:pt idx="3">
                  <c:v>When feasible, intentionally given common planning time with their mentees</c:v>
                </c:pt>
                <c:pt idx="4">
                  <c:v>Given training on effective mentoring practices</c:v>
                </c:pt>
                <c:pt idx="5">
                  <c:v>When feasible, intentionally to beginning teachers who teach same subject/grade</c:v>
                </c:pt>
              </c:strCache>
            </c:strRef>
          </c:cat>
          <c:val>
            <c:numRef>
              <c:f>Sheet1!$B$2:$B$7</c:f>
              <c:numCache>
                <c:formatCode>General</c:formatCode>
                <c:ptCount val="6"/>
                <c:pt idx="0">
                  <c:v>25</c:v>
                </c:pt>
                <c:pt idx="1">
                  <c:v>36</c:v>
                </c:pt>
                <c:pt idx="2">
                  <c:v>63</c:v>
                </c:pt>
                <c:pt idx="3">
                  <c:v>64</c:v>
                </c:pt>
                <c:pt idx="4">
                  <c:v>66</c:v>
                </c:pt>
                <c:pt idx="5">
                  <c:v>86</c:v>
                </c:pt>
              </c:numCache>
            </c:numRef>
          </c:val>
        </c:ser>
        <c:dLbls>
          <c:showLegendKey val="0"/>
          <c:showVal val="1"/>
          <c:showCatName val="0"/>
          <c:showSerName val="0"/>
          <c:showPercent val="0"/>
          <c:showBubbleSize val="0"/>
        </c:dLbls>
        <c:gapWidth val="75"/>
        <c:axId val="242788608"/>
        <c:axId val="243064832"/>
      </c:barChart>
      <c:catAx>
        <c:axId val="242788608"/>
        <c:scaling>
          <c:orientation val="minMax"/>
        </c:scaling>
        <c:delete val="0"/>
        <c:axPos val="l"/>
        <c:majorTickMark val="out"/>
        <c:minorTickMark val="none"/>
        <c:tickLblPos val="nextTo"/>
        <c:txPr>
          <a:bodyPr/>
          <a:lstStyle/>
          <a:p>
            <a:pPr>
              <a:defRPr sz="1800"/>
            </a:pPr>
            <a:endParaRPr lang="en-US"/>
          </a:p>
        </c:txPr>
        <c:crossAx val="243064832"/>
        <c:crosses val="autoZero"/>
        <c:auto val="1"/>
        <c:lblAlgn val="ctr"/>
        <c:lblOffset val="100"/>
        <c:noMultiLvlLbl val="0"/>
      </c:catAx>
      <c:valAx>
        <c:axId val="243064832"/>
        <c:scaling>
          <c:orientation val="minMax"/>
          <c:max val="100"/>
        </c:scaling>
        <c:delete val="0"/>
        <c:axPos val="b"/>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2427886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44886618902368"/>
          <c:y val="4.3681640204810461E-2"/>
          <c:w val="0.86403762029746278"/>
          <c:h val="0.67647562497310787"/>
        </c:manualLayout>
      </c:layout>
      <c:barChart>
        <c:barDir val="col"/>
        <c:grouping val="clustered"/>
        <c:varyColors val="0"/>
        <c:ser>
          <c:idx val="0"/>
          <c:order val="0"/>
          <c:tx>
            <c:strRef>
              <c:f>Sheet1!$B$1</c:f>
              <c:strCache>
                <c:ptCount val="1"/>
                <c:pt idx="0">
                  <c:v>School</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63</c:v>
                </c:pt>
                <c:pt idx="1">
                  <c:v>68</c:v>
                </c:pt>
                <c:pt idx="2">
                  <c:v>78</c:v>
                </c:pt>
              </c:numCache>
            </c:numRef>
          </c:val>
        </c:ser>
        <c:ser>
          <c:idx val="1"/>
          <c:order val="1"/>
          <c:tx>
            <c:strRef>
              <c:f>Sheet1!$C$1</c:f>
              <c:strCache>
                <c:ptCount val="1"/>
                <c:pt idx="0">
                  <c:v>District/Diocese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86</c:v>
                </c:pt>
                <c:pt idx="1">
                  <c:v>80</c:v>
                </c:pt>
                <c:pt idx="2">
                  <c:v>74</c:v>
                </c:pt>
              </c:numCache>
            </c:numRef>
          </c:val>
        </c:ser>
        <c:ser>
          <c:idx val="2"/>
          <c:order val="2"/>
          <c:tx>
            <c:strRef>
              <c:f>Sheet1!$D$1</c:f>
              <c:strCache>
                <c:ptCount val="1"/>
                <c:pt idx="0">
                  <c:v>Regional or county educational service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15</c:v>
                </c:pt>
                <c:pt idx="1">
                  <c:v>20</c:v>
                </c:pt>
                <c:pt idx="2">
                  <c:v>21</c:v>
                </c:pt>
              </c:numCache>
            </c:numRef>
          </c:val>
        </c:ser>
        <c:ser>
          <c:idx val="3"/>
          <c:order val="3"/>
          <c:tx>
            <c:strRef>
              <c:f>Sheet1!$E$1</c:f>
              <c:strCache>
                <c:ptCount val="1"/>
                <c:pt idx="0">
                  <c:v>Local university</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3</c:v>
                </c:pt>
                <c:pt idx="1">
                  <c:v>4</c:v>
                </c:pt>
                <c:pt idx="2">
                  <c:v>5</c:v>
                </c:pt>
              </c:numCache>
            </c:numRef>
          </c:val>
        </c:ser>
        <c:dLbls>
          <c:showLegendKey val="0"/>
          <c:showVal val="0"/>
          <c:showCatName val="0"/>
          <c:showSerName val="0"/>
          <c:showPercent val="0"/>
          <c:showBubbleSize val="0"/>
        </c:dLbls>
        <c:gapWidth val="150"/>
        <c:axId val="118649984"/>
        <c:axId val="118651520"/>
      </c:barChart>
      <c:catAx>
        <c:axId val="118649984"/>
        <c:scaling>
          <c:orientation val="minMax"/>
        </c:scaling>
        <c:delete val="0"/>
        <c:axPos val="b"/>
        <c:majorTickMark val="out"/>
        <c:minorTickMark val="none"/>
        <c:tickLblPos val="nextTo"/>
        <c:crossAx val="118651520"/>
        <c:crosses val="autoZero"/>
        <c:auto val="1"/>
        <c:lblAlgn val="ctr"/>
        <c:lblOffset val="100"/>
        <c:noMultiLvlLbl val="0"/>
      </c:catAx>
      <c:valAx>
        <c:axId val="118651520"/>
        <c:scaling>
          <c:orientation val="minMax"/>
          <c:max val="100"/>
        </c:scaling>
        <c:delete val="0"/>
        <c:axPos val="l"/>
        <c:title>
          <c:tx>
            <c:rich>
              <a:bodyPr rot="-5400000" vert="horz"/>
              <a:lstStyle/>
              <a:p>
                <a:pPr>
                  <a:defRPr/>
                </a:pPr>
                <a:r>
                  <a:rPr lang="en-US" dirty="0"/>
                  <a:t>Percent of </a:t>
                </a:r>
                <a:r>
                  <a:rPr lang="en-US" dirty="0" smtClean="0"/>
                  <a:t>Schools</a:t>
                </a:r>
                <a:endParaRPr lang="en-US" dirty="0"/>
              </a:p>
            </c:rich>
          </c:tx>
          <c:layout/>
          <c:overlay val="0"/>
        </c:title>
        <c:numFmt formatCode="General" sourceLinked="1"/>
        <c:majorTickMark val="out"/>
        <c:minorTickMark val="none"/>
        <c:tickLblPos val="nextTo"/>
        <c:crossAx val="118649984"/>
        <c:crosses val="autoZero"/>
        <c:crossBetween val="between"/>
        <c:majorUnit val="20"/>
      </c:valAx>
    </c:plotArea>
    <c:legend>
      <c:legendPos val="b"/>
      <c:layout>
        <c:manualLayout>
          <c:xMode val="edge"/>
          <c:yMode val="edge"/>
          <c:x val="8.0956350050838247E-2"/>
          <c:y val="0.85376834043285577"/>
          <c:w val="0.91904364994916177"/>
          <c:h val="0.1298382169441934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Lbls>
            <c:showLegendKey val="0"/>
            <c:showVal val="1"/>
            <c:showCatName val="0"/>
            <c:showSerName val="0"/>
            <c:showPercent val="0"/>
            <c:showBubbleSize val="0"/>
            <c:showLeaderLines val="0"/>
          </c:dLbls>
          <c:cat>
            <c:strRef>
              <c:f>Sheet1!$A$2:$A$5</c:f>
              <c:strCache>
                <c:ptCount val="4"/>
                <c:pt idx="0">
                  <c:v>Largest Schools</c:v>
                </c:pt>
                <c:pt idx="1">
                  <c:v>Third Group</c:v>
                </c:pt>
                <c:pt idx="2">
                  <c:v>Second Group</c:v>
                </c:pt>
                <c:pt idx="3">
                  <c:v>Smallest Schools</c:v>
                </c:pt>
              </c:strCache>
            </c:strRef>
          </c:cat>
          <c:val>
            <c:numRef>
              <c:f>Sheet1!$B$2:$B$5</c:f>
              <c:numCache>
                <c:formatCode>General</c:formatCode>
                <c:ptCount val="4"/>
                <c:pt idx="0">
                  <c:v>89</c:v>
                </c:pt>
                <c:pt idx="1">
                  <c:v>84</c:v>
                </c:pt>
                <c:pt idx="2">
                  <c:v>69</c:v>
                </c:pt>
                <c:pt idx="3">
                  <c:v>62</c:v>
                </c:pt>
              </c:numCache>
            </c:numRef>
          </c:val>
        </c:ser>
        <c:dLbls>
          <c:showLegendKey val="0"/>
          <c:showVal val="0"/>
          <c:showCatName val="0"/>
          <c:showSerName val="0"/>
          <c:showPercent val="0"/>
          <c:showBubbleSize val="0"/>
        </c:dLbls>
        <c:gapWidth val="100"/>
        <c:axId val="118566272"/>
        <c:axId val="118597120"/>
      </c:barChart>
      <c:catAx>
        <c:axId val="118566272"/>
        <c:scaling>
          <c:orientation val="minMax"/>
        </c:scaling>
        <c:delete val="0"/>
        <c:axPos val="b"/>
        <c:title>
          <c:tx>
            <c:rich>
              <a:bodyPr/>
              <a:lstStyle/>
              <a:p>
                <a:pPr>
                  <a:defRPr/>
                </a:pPr>
                <a:r>
                  <a:rPr lang="en-US" dirty="0" smtClean="0"/>
                  <a:t>School Size</a:t>
                </a:r>
                <a:endParaRPr lang="en-US" dirty="0"/>
              </a:p>
            </c:rich>
          </c:tx>
          <c:layout>
            <c:manualLayout>
              <c:xMode val="edge"/>
              <c:yMode val="edge"/>
              <c:x val="0.45371320139036675"/>
              <c:y val="0.91536874489049525"/>
            </c:manualLayout>
          </c:layout>
          <c:overlay val="0"/>
        </c:title>
        <c:majorTickMark val="out"/>
        <c:minorTickMark val="none"/>
        <c:tickLblPos val="nextTo"/>
        <c:crossAx val="118597120"/>
        <c:crosses val="autoZero"/>
        <c:auto val="1"/>
        <c:lblAlgn val="ctr"/>
        <c:lblOffset val="100"/>
        <c:noMultiLvlLbl val="0"/>
      </c:catAx>
      <c:valAx>
        <c:axId val="118597120"/>
        <c:scaling>
          <c:orientation val="minMax"/>
          <c:max val="100"/>
        </c:scaling>
        <c:delete val="0"/>
        <c:axPos val="l"/>
        <c:majorGridlines>
          <c:spPr>
            <a:ln>
              <a:noFill/>
            </a:ln>
          </c:spPr>
        </c:majorGridlines>
        <c:title>
          <c:tx>
            <c:rich>
              <a:bodyPr rot="-5400000" vert="horz"/>
              <a:lstStyle/>
              <a:p>
                <a:pPr>
                  <a:defRPr/>
                </a:pPr>
                <a:r>
                  <a:rPr lang="en-US" dirty="0" smtClean="0"/>
                  <a:t>Percent of Schools</a:t>
                </a:r>
                <a:endParaRPr lang="en-US" dirty="0"/>
              </a:p>
            </c:rich>
          </c:tx>
          <c:layout/>
          <c:overlay val="0"/>
        </c:title>
        <c:numFmt formatCode="General" sourceLinked="1"/>
        <c:majorTickMark val="out"/>
        <c:minorTickMark val="none"/>
        <c:tickLblPos val="nextTo"/>
        <c:spPr>
          <a:ln w="9525">
            <a:solidFill>
              <a:schemeClr val="tx1"/>
            </a:solidFill>
          </a:ln>
        </c:spPr>
        <c:crossAx val="1185662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9099615196405533"/>
          <c:y val="3.0054644808743168E-2"/>
          <c:w val="0.47944303572222963"/>
          <c:h val="0.79881997332300669"/>
        </c:manualLayout>
      </c:layout>
      <c:barChart>
        <c:barDir val="bar"/>
        <c:grouping val="clustered"/>
        <c:varyColors val="0"/>
        <c:ser>
          <c:idx val="0"/>
          <c:order val="0"/>
          <c:tx>
            <c:strRef>
              <c:f>Sheet1!$B$1</c:f>
              <c:strCache>
                <c:ptCount val="1"/>
                <c:pt idx="0">
                  <c:v>Highest Poverty Schools</c:v>
                </c:pt>
              </c:strCache>
            </c:strRef>
          </c:tx>
          <c:invertIfNegative val="0"/>
          <c:cat>
            <c:strRef>
              <c:f>Sheet1!$A$2:$A$6</c:f>
              <c:strCache>
                <c:ptCount val="5"/>
                <c:pt idx="0">
                  <c:v>Release time to observe other teachers in their grade/‌subject area</c:v>
                </c:pt>
                <c:pt idx="1">
                  <c:v>Planning time with experienced teachers who teach the same subject or grade level</c:v>
                </c:pt>
                <c:pt idx="2">
                  <c:v>Professional development opportunities on teaching their subject</c:v>
                </c:pt>
                <c:pt idx="3">
                  <c:v>Formally assigned school-based mentor</c:v>
                </c:pt>
                <c:pt idx="4">
                  <c:v>A meeting to orient to school/district policies and practices</c:v>
                </c:pt>
              </c:strCache>
            </c:strRef>
          </c:cat>
          <c:val>
            <c:numRef>
              <c:f>Sheet1!$B$2:$B$6</c:f>
              <c:numCache>
                <c:formatCode>General</c:formatCode>
                <c:ptCount val="5"/>
                <c:pt idx="0">
                  <c:v>70</c:v>
                </c:pt>
                <c:pt idx="1">
                  <c:v>76</c:v>
                </c:pt>
                <c:pt idx="2">
                  <c:v>80</c:v>
                </c:pt>
                <c:pt idx="3">
                  <c:v>85</c:v>
                </c:pt>
                <c:pt idx="4">
                  <c:v>88</c:v>
                </c:pt>
              </c:numCache>
            </c:numRef>
          </c:val>
        </c:ser>
        <c:dLbls>
          <c:showLegendKey val="0"/>
          <c:showVal val="1"/>
          <c:showCatName val="0"/>
          <c:showSerName val="0"/>
          <c:showPercent val="0"/>
          <c:showBubbleSize val="0"/>
        </c:dLbls>
        <c:gapWidth val="75"/>
        <c:axId val="119289344"/>
        <c:axId val="119290880"/>
      </c:barChart>
      <c:catAx>
        <c:axId val="119289344"/>
        <c:scaling>
          <c:orientation val="minMax"/>
        </c:scaling>
        <c:delete val="0"/>
        <c:axPos val="l"/>
        <c:majorTickMark val="out"/>
        <c:minorTickMark val="none"/>
        <c:tickLblPos val="nextTo"/>
        <c:txPr>
          <a:bodyPr/>
          <a:lstStyle/>
          <a:p>
            <a:pPr>
              <a:defRPr sz="1800"/>
            </a:pPr>
            <a:endParaRPr lang="en-US"/>
          </a:p>
        </c:txPr>
        <c:crossAx val="119290880"/>
        <c:crosses val="autoZero"/>
        <c:auto val="1"/>
        <c:lblAlgn val="ctr"/>
        <c:lblOffset val="100"/>
        <c:noMultiLvlLbl val="0"/>
      </c:catAx>
      <c:valAx>
        <c:axId val="119290880"/>
        <c:scaling>
          <c:orientation val="minMax"/>
          <c:max val="100"/>
        </c:scaling>
        <c:delete val="0"/>
        <c:axPos val="b"/>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192893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675888486912111"/>
          <c:y val="3.0054644808743168E-2"/>
          <c:w val="0.47617282636967678"/>
          <c:h val="0.80428445419732364"/>
        </c:manualLayout>
      </c:layout>
      <c:barChart>
        <c:barDir val="bar"/>
        <c:grouping val="clustered"/>
        <c:varyColors val="0"/>
        <c:ser>
          <c:idx val="0"/>
          <c:order val="0"/>
          <c:tx>
            <c:strRef>
              <c:f>Sheet1!$B$1</c:f>
              <c:strCache>
                <c:ptCount val="1"/>
                <c:pt idx="0">
                  <c:v>Highest Poverty Schools</c:v>
                </c:pt>
              </c:strCache>
            </c:strRef>
          </c:tx>
          <c:invertIfNegative val="0"/>
          <c:cat>
            <c:strRef>
              <c:f>Sheet1!$A$2:$A$5</c:f>
              <c:strCache>
                <c:ptCount val="4"/>
                <c:pt idx="0">
                  <c:v>District-level or university-based mentors</c:v>
                </c:pt>
                <c:pt idx="1">
                  <c:v>Supplemental funding for classroom supplies</c:v>
                </c:pt>
                <c:pt idx="2">
                  <c:v>Release time to attend national, state, or local teacher conferences</c:v>
                </c:pt>
                <c:pt idx="3">
                  <c:v>PD opportunities on providing instruction that meets needs of students from cultural backgrounds in school</c:v>
                </c:pt>
              </c:strCache>
            </c:strRef>
          </c:cat>
          <c:val>
            <c:numRef>
              <c:f>Sheet1!$B$2:$B$5</c:f>
              <c:numCache>
                <c:formatCode>General</c:formatCode>
                <c:ptCount val="4"/>
                <c:pt idx="0">
                  <c:v>30</c:v>
                </c:pt>
                <c:pt idx="1">
                  <c:v>31</c:v>
                </c:pt>
                <c:pt idx="2">
                  <c:v>33</c:v>
                </c:pt>
                <c:pt idx="3">
                  <c:v>44</c:v>
                </c:pt>
              </c:numCache>
            </c:numRef>
          </c:val>
        </c:ser>
        <c:dLbls>
          <c:showLegendKey val="0"/>
          <c:showVal val="1"/>
          <c:showCatName val="0"/>
          <c:showSerName val="0"/>
          <c:showPercent val="0"/>
          <c:showBubbleSize val="0"/>
        </c:dLbls>
        <c:gapWidth val="75"/>
        <c:axId val="119346304"/>
        <c:axId val="119347840"/>
      </c:barChart>
      <c:catAx>
        <c:axId val="119346304"/>
        <c:scaling>
          <c:orientation val="minMax"/>
        </c:scaling>
        <c:delete val="0"/>
        <c:axPos val="l"/>
        <c:majorTickMark val="out"/>
        <c:minorTickMark val="none"/>
        <c:tickLblPos val="nextTo"/>
        <c:txPr>
          <a:bodyPr/>
          <a:lstStyle/>
          <a:p>
            <a:pPr>
              <a:defRPr sz="1800"/>
            </a:pPr>
            <a:endParaRPr lang="en-US"/>
          </a:p>
        </c:txPr>
        <c:crossAx val="119347840"/>
        <c:crosses val="autoZero"/>
        <c:auto val="1"/>
        <c:lblAlgn val="ctr"/>
        <c:lblOffset val="100"/>
        <c:noMultiLvlLbl val="0"/>
      </c:catAx>
      <c:valAx>
        <c:axId val="119347840"/>
        <c:scaling>
          <c:orientation val="minMax"/>
          <c:max val="100"/>
        </c:scaling>
        <c:delete val="0"/>
        <c:axPos val="b"/>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193463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675888486912111"/>
          <c:y val="3.0054644808743168E-2"/>
          <c:w val="0.47617282636967678"/>
          <c:h val="0.80428445419732364"/>
        </c:manualLayout>
      </c:layout>
      <c:barChart>
        <c:barDir val="bar"/>
        <c:grouping val="clustered"/>
        <c:varyColors val="0"/>
        <c:ser>
          <c:idx val="0"/>
          <c:order val="0"/>
          <c:tx>
            <c:strRef>
              <c:f>Sheet1!$B$1</c:f>
              <c:strCache>
                <c:ptCount val="1"/>
                <c:pt idx="0">
                  <c:v>Highest Poverty Schools</c:v>
                </c:pt>
              </c:strCache>
            </c:strRef>
          </c:tx>
          <c:invertIfNegative val="0"/>
          <c:cat>
            <c:strRef>
              <c:f>Sheet1!$A$2:$A$6</c:f>
              <c:strCache>
                <c:ptCount val="5"/>
                <c:pt idx="0">
                  <c:v>Reduced class size</c:v>
                </c:pt>
                <c:pt idx="1">
                  <c:v>Reduced number of teaching preps</c:v>
                </c:pt>
                <c:pt idx="2">
                  <c:v>Reduced course load</c:v>
                </c:pt>
                <c:pt idx="3">
                  <c:v>Classroom aides/‌teaching assistants</c:v>
                </c:pt>
                <c:pt idx="4">
                  <c:v>Financial support to attend national, state, or local teacher conferences</c:v>
                </c:pt>
              </c:strCache>
            </c:strRef>
          </c:cat>
          <c:val>
            <c:numRef>
              <c:f>Sheet1!$B$2:$B$6</c:f>
              <c:numCache>
                <c:formatCode>General</c:formatCode>
                <c:ptCount val="5"/>
                <c:pt idx="0">
                  <c:v>0</c:v>
                </c:pt>
                <c:pt idx="1">
                  <c:v>1</c:v>
                </c:pt>
                <c:pt idx="2">
                  <c:v>2</c:v>
                </c:pt>
                <c:pt idx="3">
                  <c:v>14</c:v>
                </c:pt>
                <c:pt idx="4">
                  <c:v>22</c:v>
                </c:pt>
              </c:numCache>
            </c:numRef>
          </c:val>
        </c:ser>
        <c:dLbls>
          <c:showLegendKey val="0"/>
          <c:showVal val="1"/>
          <c:showCatName val="0"/>
          <c:showSerName val="0"/>
          <c:showPercent val="0"/>
          <c:showBubbleSize val="0"/>
        </c:dLbls>
        <c:gapWidth val="75"/>
        <c:axId val="119432320"/>
        <c:axId val="119433856"/>
      </c:barChart>
      <c:catAx>
        <c:axId val="119432320"/>
        <c:scaling>
          <c:orientation val="minMax"/>
        </c:scaling>
        <c:delete val="0"/>
        <c:axPos val="l"/>
        <c:majorTickMark val="out"/>
        <c:minorTickMark val="none"/>
        <c:tickLblPos val="nextTo"/>
        <c:txPr>
          <a:bodyPr/>
          <a:lstStyle/>
          <a:p>
            <a:pPr>
              <a:defRPr sz="1800"/>
            </a:pPr>
            <a:endParaRPr lang="en-US"/>
          </a:p>
        </c:txPr>
        <c:crossAx val="119433856"/>
        <c:crosses val="autoZero"/>
        <c:auto val="1"/>
        <c:lblAlgn val="ctr"/>
        <c:lblOffset val="100"/>
        <c:noMultiLvlLbl val="0"/>
      </c:catAx>
      <c:valAx>
        <c:axId val="119433856"/>
        <c:scaling>
          <c:orientation val="minMax"/>
          <c:max val="100"/>
        </c:scaling>
        <c:delete val="0"/>
        <c:axPos val="b"/>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194323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675888486912111"/>
          <c:y val="3.0054644808743168E-2"/>
          <c:w val="0.47617282636967678"/>
          <c:h val="0.80428445419732364"/>
        </c:manualLayout>
      </c:layout>
      <c:barChart>
        <c:barDir val="bar"/>
        <c:grouping val="clustered"/>
        <c:varyColors val="0"/>
        <c:ser>
          <c:idx val="0"/>
          <c:order val="0"/>
          <c:tx>
            <c:strRef>
              <c:f>Sheet1!$B$1</c:f>
              <c:strCache>
                <c:ptCount val="1"/>
                <c:pt idx="0">
                  <c:v>Highest Poverty Schools</c:v>
                </c:pt>
              </c:strCache>
            </c:strRef>
          </c:tx>
          <c:invertIfNegative val="0"/>
          <c:cat>
            <c:strRef>
              <c:f>Sheet1!$A$2:$A$6</c:f>
              <c:strCache>
                <c:ptCount val="5"/>
                <c:pt idx="0">
                  <c:v>Release time to observe other teachers in their grade/‌subject area</c:v>
                </c:pt>
                <c:pt idx="1">
                  <c:v>Planning time with experienced teachers who teach the same subject or grade level</c:v>
                </c:pt>
                <c:pt idx="2">
                  <c:v>Formally assigned school-based mentor</c:v>
                </c:pt>
                <c:pt idx="3">
                  <c:v>Professional development opportunities on teaching their subject</c:v>
                </c:pt>
                <c:pt idx="4">
                  <c:v>A meeting to orient to school/district policies and practices</c:v>
                </c:pt>
              </c:strCache>
            </c:strRef>
          </c:cat>
          <c:val>
            <c:numRef>
              <c:f>Sheet1!$B$2:$B$6</c:f>
              <c:numCache>
                <c:formatCode>General</c:formatCode>
                <c:ptCount val="5"/>
                <c:pt idx="0">
                  <c:v>67</c:v>
                </c:pt>
                <c:pt idx="1">
                  <c:v>68</c:v>
                </c:pt>
                <c:pt idx="2">
                  <c:v>81</c:v>
                </c:pt>
                <c:pt idx="3">
                  <c:v>82</c:v>
                </c:pt>
                <c:pt idx="4">
                  <c:v>85</c:v>
                </c:pt>
              </c:numCache>
            </c:numRef>
          </c:val>
        </c:ser>
        <c:dLbls>
          <c:showLegendKey val="0"/>
          <c:showVal val="1"/>
          <c:showCatName val="0"/>
          <c:showSerName val="0"/>
          <c:showPercent val="0"/>
          <c:showBubbleSize val="0"/>
        </c:dLbls>
        <c:gapWidth val="75"/>
        <c:axId val="119096448"/>
        <c:axId val="119097984"/>
      </c:barChart>
      <c:catAx>
        <c:axId val="119096448"/>
        <c:scaling>
          <c:orientation val="minMax"/>
        </c:scaling>
        <c:delete val="0"/>
        <c:axPos val="l"/>
        <c:majorTickMark val="out"/>
        <c:minorTickMark val="none"/>
        <c:tickLblPos val="nextTo"/>
        <c:txPr>
          <a:bodyPr/>
          <a:lstStyle/>
          <a:p>
            <a:pPr>
              <a:defRPr sz="1800"/>
            </a:pPr>
            <a:endParaRPr lang="en-US"/>
          </a:p>
        </c:txPr>
        <c:crossAx val="119097984"/>
        <c:crosses val="autoZero"/>
        <c:auto val="1"/>
        <c:lblAlgn val="ctr"/>
        <c:lblOffset val="100"/>
        <c:noMultiLvlLbl val="0"/>
      </c:catAx>
      <c:valAx>
        <c:axId val="119097984"/>
        <c:scaling>
          <c:orientation val="minMax"/>
          <c:max val="100"/>
        </c:scaling>
        <c:delete val="0"/>
        <c:axPos val="b"/>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190964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675888486912111"/>
          <c:y val="3.0054644808743168E-2"/>
          <c:w val="0.47617282636967678"/>
          <c:h val="0.80428445419732364"/>
        </c:manualLayout>
      </c:layout>
      <c:barChart>
        <c:barDir val="bar"/>
        <c:grouping val="clustered"/>
        <c:varyColors val="0"/>
        <c:ser>
          <c:idx val="0"/>
          <c:order val="0"/>
          <c:tx>
            <c:strRef>
              <c:f>Sheet1!$B$1</c:f>
              <c:strCache>
                <c:ptCount val="1"/>
                <c:pt idx="0">
                  <c:v>Highest Poverty Schools</c:v>
                </c:pt>
              </c:strCache>
            </c:strRef>
          </c:tx>
          <c:invertIfNegative val="0"/>
          <c:cat>
            <c:strRef>
              <c:f>Sheet1!$A$2:$A$5</c:f>
              <c:strCache>
                <c:ptCount val="4"/>
                <c:pt idx="0">
                  <c:v>Supplemental funding for classroom supplies</c:v>
                </c:pt>
                <c:pt idx="1">
                  <c:v>District-level or university-based mentors</c:v>
                </c:pt>
                <c:pt idx="2">
                  <c:v>Release time to attend national, state, or local teacher conferences</c:v>
                </c:pt>
                <c:pt idx="3">
                  <c:v>PD opportunities on providing instruction that meets  needs of students from cultural backgrounds in school</c:v>
                </c:pt>
              </c:strCache>
            </c:strRef>
          </c:cat>
          <c:val>
            <c:numRef>
              <c:f>Sheet1!$B$2:$B$5</c:f>
              <c:numCache>
                <c:formatCode>General</c:formatCode>
                <c:ptCount val="4"/>
                <c:pt idx="0">
                  <c:v>29</c:v>
                </c:pt>
                <c:pt idx="1">
                  <c:v>30</c:v>
                </c:pt>
                <c:pt idx="2">
                  <c:v>38</c:v>
                </c:pt>
                <c:pt idx="3">
                  <c:v>43</c:v>
                </c:pt>
              </c:numCache>
            </c:numRef>
          </c:val>
        </c:ser>
        <c:dLbls>
          <c:showLegendKey val="0"/>
          <c:showVal val="1"/>
          <c:showCatName val="0"/>
          <c:showSerName val="0"/>
          <c:showPercent val="0"/>
          <c:showBubbleSize val="0"/>
        </c:dLbls>
        <c:gapWidth val="75"/>
        <c:axId val="118195328"/>
        <c:axId val="118196864"/>
      </c:barChart>
      <c:catAx>
        <c:axId val="118195328"/>
        <c:scaling>
          <c:orientation val="minMax"/>
        </c:scaling>
        <c:delete val="0"/>
        <c:axPos val="l"/>
        <c:majorTickMark val="out"/>
        <c:minorTickMark val="none"/>
        <c:tickLblPos val="nextTo"/>
        <c:txPr>
          <a:bodyPr/>
          <a:lstStyle/>
          <a:p>
            <a:pPr>
              <a:defRPr sz="1800"/>
            </a:pPr>
            <a:endParaRPr lang="en-US"/>
          </a:p>
        </c:txPr>
        <c:crossAx val="118196864"/>
        <c:crosses val="autoZero"/>
        <c:auto val="1"/>
        <c:lblAlgn val="ctr"/>
        <c:lblOffset val="100"/>
        <c:noMultiLvlLbl val="0"/>
      </c:catAx>
      <c:valAx>
        <c:axId val="118196864"/>
        <c:scaling>
          <c:orientation val="minMax"/>
          <c:max val="100"/>
        </c:scaling>
        <c:delete val="0"/>
        <c:axPos val="b"/>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181953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675888486912111"/>
          <c:y val="3.0054644808743168E-2"/>
          <c:w val="0.47617282636967678"/>
          <c:h val="0.80428445419732364"/>
        </c:manualLayout>
      </c:layout>
      <c:barChart>
        <c:barDir val="bar"/>
        <c:grouping val="clustered"/>
        <c:varyColors val="0"/>
        <c:ser>
          <c:idx val="0"/>
          <c:order val="0"/>
          <c:tx>
            <c:strRef>
              <c:f>Sheet1!$B$1</c:f>
              <c:strCache>
                <c:ptCount val="1"/>
                <c:pt idx="0">
                  <c:v>Highest Poverty Schools</c:v>
                </c:pt>
              </c:strCache>
            </c:strRef>
          </c:tx>
          <c:invertIfNegative val="0"/>
          <c:cat>
            <c:strRef>
              <c:f>Sheet1!$A$2:$A$6</c:f>
              <c:strCache>
                <c:ptCount val="5"/>
                <c:pt idx="0">
                  <c:v>Reduced class size</c:v>
                </c:pt>
                <c:pt idx="1">
                  <c:v>Reduced course load</c:v>
                </c:pt>
                <c:pt idx="2">
                  <c:v>Reduced number of teaching preps</c:v>
                </c:pt>
                <c:pt idx="3">
                  <c:v>Classroom aides/‌teaching assistants</c:v>
                </c:pt>
                <c:pt idx="4">
                  <c:v>Financial support to attend national, state, or local teacher conferences</c:v>
                </c:pt>
              </c:strCache>
            </c:strRef>
          </c:cat>
          <c:val>
            <c:numRef>
              <c:f>Sheet1!$B$2:$B$6</c:f>
              <c:numCache>
                <c:formatCode>General</c:formatCode>
                <c:ptCount val="5"/>
                <c:pt idx="0">
                  <c:v>1</c:v>
                </c:pt>
                <c:pt idx="1">
                  <c:v>3</c:v>
                </c:pt>
                <c:pt idx="2">
                  <c:v>6</c:v>
                </c:pt>
                <c:pt idx="3">
                  <c:v>12</c:v>
                </c:pt>
                <c:pt idx="4">
                  <c:v>23</c:v>
                </c:pt>
              </c:numCache>
            </c:numRef>
          </c:val>
        </c:ser>
        <c:dLbls>
          <c:showLegendKey val="0"/>
          <c:showVal val="1"/>
          <c:showCatName val="0"/>
          <c:showSerName val="0"/>
          <c:showPercent val="0"/>
          <c:showBubbleSize val="0"/>
        </c:dLbls>
        <c:gapWidth val="75"/>
        <c:axId val="118969856"/>
        <c:axId val="118971392"/>
      </c:barChart>
      <c:catAx>
        <c:axId val="118969856"/>
        <c:scaling>
          <c:orientation val="minMax"/>
        </c:scaling>
        <c:delete val="0"/>
        <c:axPos val="l"/>
        <c:majorTickMark val="out"/>
        <c:minorTickMark val="none"/>
        <c:tickLblPos val="nextTo"/>
        <c:txPr>
          <a:bodyPr/>
          <a:lstStyle/>
          <a:p>
            <a:pPr>
              <a:defRPr sz="1800"/>
            </a:pPr>
            <a:endParaRPr lang="en-US"/>
          </a:p>
        </c:txPr>
        <c:crossAx val="118971392"/>
        <c:crosses val="autoZero"/>
        <c:auto val="1"/>
        <c:lblAlgn val="ctr"/>
        <c:lblOffset val="100"/>
        <c:noMultiLvlLbl val="0"/>
      </c:catAx>
      <c:valAx>
        <c:axId val="118971392"/>
        <c:scaling>
          <c:orientation val="minMax"/>
          <c:max val="100"/>
        </c:scaling>
        <c:delete val="0"/>
        <c:axPos val="b"/>
        <c:title>
          <c:tx>
            <c:rich>
              <a:bodyPr/>
              <a:lstStyle/>
              <a:p>
                <a:pPr>
                  <a:defRPr/>
                </a:pPr>
                <a:r>
                  <a:rPr lang="en-US" dirty="0" smtClean="0"/>
                  <a:t>Percent of Schools</a:t>
                </a:r>
                <a:endParaRPr lang="en-US" dirty="0"/>
              </a:p>
            </c:rich>
          </c:tx>
          <c:layout/>
          <c:overlay val="0"/>
        </c:title>
        <c:numFmt formatCode="General" sourceLinked="1"/>
        <c:majorTickMark val="out"/>
        <c:minorTickMark val="none"/>
        <c:tickLblPos val="nextTo"/>
        <c:crossAx val="1189698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BC9CEF99-2469-4F29-A724-08A9802EC39E}" type="datetimeFigureOut">
              <a:rPr lang="en-US" smtClean="0"/>
              <a:t>5/24/2019</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D1F69118-C1A9-4FFA-90EF-127577F628F5}" type="slidenum">
              <a:rPr lang="en-US" smtClean="0"/>
              <a:t>‹#›</a:t>
            </a:fld>
            <a:endParaRPr lang="en-US"/>
          </a:p>
        </p:txBody>
      </p:sp>
    </p:spTree>
    <p:extLst>
      <p:ext uri="{BB962C8B-B14F-4D97-AF65-F5344CB8AC3E}">
        <p14:creationId xmlns:p14="http://schemas.microsoft.com/office/powerpoint/2010/main" val="2514120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22511EB-F137-4F8F-8DEC-D4296BB5E54C}" type="datetimeFigureOut">
              <a:rPr lang="en-US" smtClean="0"/>
              <a:t>5/24/2019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72F0DE39-AD75-4328-A1EA-B7CB39244E5F}" type="slidenum">
              <a:rPr lang="en-US" smtClean="0"/>
              <a:t>‹#›</a:t>
            </a:fld>
            <a:endParaRPr lang="en-US"/>
          </a:p>
        </p:txBody>
      </p:sp>
    </p:spTree>
    <p:extLst>
      <p:ext uri="{BB962C8B-B14F-4D97-AF65-F5344CB8AC3E}">
        <p14:creationId xmlns:p14="http://schemas.microsoft.com/office/powerpoint/2010/main" val="2229670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2</a:t>
            </a:fld>
            <a:endParaRPr lang="en-US"/>
          </a:p>
        </p:txBody>
      </p:sp>
    </p:spTree>
    <p:extLst>
      <p:ext uri="{BB962C8B-B14F-4D97-AF65-F5344CB8AC3E}">
        <p14:creationId xmlns:p14="http://schemas.microsoft.com/office/powerpoint/2010/main" val="3399836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smtClean="0"/>
              <a:t>Note: Each grade</a:t>
            </a:r>
            <a:r>
              <a:rPr lang="en-US" baseline="0" dirty="0" smtClean="0"/>
              <a:t> level </a:t>
            </a:r>
            <a:r>
              <a:rPr lang="en-US" dirty="0" smtClean="0"/>
              <a:t>chart is sorted independently; consequently items may appear in different orders.</a:t>
            </a:r>
          </a:p>
          <a:p>
            <a:pPr defTabSz="907620">
              <a:defRPr/>
            </a:pPr>
            <a:endParaRPr lang="en-US" dirty="0" smtClean="0"/>
          </a:p>
          <a:p>
            <a:pPr defTabSz="907620">
              <a:defRPr/>
            </a:pPr>
            <a:r>
              <a:rPr lang="en-US" dirty="0" smtClean="0"/>
              <a:t>PD is</a:t>
            </a:r>
            <a:r>
              <a:rPr lang="en-US" baseline="0" dirty="0" smtClean="0"/>
              <a:t> short for professional development.</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smtClean="0"/>
              <a:t>Note: Each grade</a:t>
            </a:r>
            <a:r>
              <a:rPr lang="en-US" baseline="0" dirty="0" smtClean="0"/>
              <a:t> level </a:t>
            </a:r>
            <a:r>
              <a:rPr lang="en-US" dirty="0" smtClean="0"/>
              <a:t>chart is sorted independently; consequently items may appear in different orders.</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smtClean="0"/>
              <a:t>Note: Each grade</a:t>
            </a:r>
            <a:r>
              <a:rPr lang="en-US" baseline="0" dirty="0" smtClean="0"/>
              <a:t> level </a:t>
            </a:r>
            <a:r>
              <a:rPr lang="en-US" dirty="0" smtClean="0"/>
              <a:t>chart is sorted independently; consequently items may appear in different orders.</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smtClean="0"/>
              <a:t>Note: Each grade</a:t>
            </a:r>
            <a:r>
              <a:rPr lang="en-US" baseline="0" dirty="0" smtClean="0"/>
              <a:t> level </a:t>
            </a:r>
            <a:r>
              <a:rPr lang="en-US" dirty="0" smtClean="0"/>
              <a:t>chart is sorted independently; consequently items may appear in different orders.</a:t>
            </a:r>
          </a:p>
          <a:p>
            <a:pPr defTabSz="907620">
              <a:defRPr/>
            </a:pPr>
            <a:endParaRPr lang="en-US" dirty="0" smtClean="0"/>
          </a:p>
          <a:p>
            <a:pPr defTabSz="907620">
              <a:defRPr/>
            </a:pPr>
            <a:r>
              <a:rPr lang="en-US" dirty="0" smtClean="0"/>
              <a:t>PD is</a:t>
            </a:r>
            <a:r>
              <a:rPr lang="en-US" baseline="0" dirty="0" smtClean="0"/>
              <a:t> short for professional development.</a:t>
            </a:r>
            <a:endParaRPr lang="en-US" dirty="0" smtClean="0"/>
          </a:p>
          <a:p>
            <a:pPr defTabSz="907620">
              <a:defRPr/>
            </a:pP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smtClean="0"/>
              <a:t>Note: Each grade</a:t>
            </a:r>
            <a:r>
              <a:rPr lang="en-US" baseline="0" dirty="0" smtClean="0"/>
              <a:t> level </a:t>
            </a:r>
            <a:r>
              <a:rPr lang="en-US" dirty="0" smtClean="0"/>
              <a:t>chart is sorted independently; consequently items may appear in different orders.</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smtClean="0"/>
              <a:t>Note: Each grade</a:t>
            </a:r>
            <a:r>
              <a:rPr lang="en-US" baseline="0" dirty="0" smtClean="0"/>
              <a:t> level </a:t>
            </a:r>
            <a:r>
              <a:rPr lang="en-US" dirty="0" smtClean="0"/>
              <a:t>chart is sorted independently; consequently items may appear in different orders.</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smtClean="0"/>
              <a:t>Note: Each grade</a:t>
            </a:r>
            <a:r>
              <a:rPr lang="en-US" baseline="0" dirty="0" smtClean="0"/>
              <a:t> level </a:t>
            </a:r>
            <a:r>
              <a:rPr lang="en-US" dirty="0" smtClean="0"/>
              <a:t>chart is sorted independently; consequently items may appear in different orders.</a:t>
            </a:r>
          </a:p>
          <a:p>
            <a:pPr defTabSz="907620">
              <a:defRPr/>
            </a:pPr>
            <a:endParaRPr lang="en-US" dirty="0" smtClean="0"/>
          </a:p>
          <a:p>
            <a:pPr defTabSz="907620">
              <a:defRPr/>
            </a:pPr>
            <a:r>
              <a:rPr lang="en-US" dirty="0" smtClean="0"/>
              <a:t>PD is</a:t>
            </a:r>
            <a:r>
              <a:rPr lang="en-US" baseline="0" dirty="0" smtClean="0"/>
              <a:t> short for professional development.</a:t>
            </a:r>
            <a:endParaRPr lang="en-US" dirty="0" smtClean="0"/>
          </a:p>
          <a:p>
            <a:pPr defTabSz="907620">
              <a:defRPr/>
            </a:pP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smtClean="0"/>
              <a:t>Note: Each grade</a:t>
            </a:r>
            <a:r>
              <a:rPr lang="en-US" baseline="0" dirty="0" smtClean="0"/>
              <a:t> level </a:t>
            </a:r>
            <a:r>
              <a:rPr lang="en-US" dirty="0" smtClean="0"/>
              <a:t>chart is sorted independently; consequently items may appear in different orders.</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3.40, p.</a:t>
            </a:r>
            <a:r>
              <a:rPr lang="en-US" baseline="0" dirty="0" smtClean="0"/>
              <a:t> 74 in Technical Report</a:t>
            </a:r>
          </a:p>
          <a:p>
            <a:pPr defTabSz="924865">
              <a:defRPr/>
            </a:pPr>
            <a:endParaRPr lang="en-US" dirty="0"/>
          </a:p>
          <a:p>
            <a:pPr defTabSz="924865">
              <a:defRPr/>
            </a:pPr>
            <a:r>
              <a:rPr lang="en-US" b="1" dirty="0" smtClean="0"/>
              <a:t>This slide shows data derived from an individual</a:t>
            </a:r>
            <a:r>
              <a:rPr lang="en-US" b="1" baseline="0" dirty="0" smtClean="0"/>
              <a:t> item. </a:t>
            </a:r>
          </a:p>
          <a:p>
            <a:pPr defTabSz="924865">
              <a:defRPr/>
            </a:pPr>
            <a:endParaRPr lang="en-US" dirty="0" smtClean="0"/>
          </a:p>
          <a:p>
            <a:pPr defTabSz="924865">
              <a:defRPr/>
            </a:pPr>
            <a:r>
              <a:rPr lang="en-US" dirty="0" smtClean="0"/>
              <a:t>School Coordinator Questionnaire</a:t>
            </a:r>
          </a:p>
          <a:p>
            <a:pPr defTabSz="924865">
              <a:defRPr/>
            </a:pPr>
            <a:r>
              <a:rPr lang="en-US" dirty="0" smtClean="0"/>
              <a:t>Q17.</a:t>
            </a:r>
            <a:r>
              <a:rPr lang="en-US" baseline="0" dirty="0" smtClean="0"/>
              <a:t> </a:t>
            </a:r>
            <a:r>
              <a:rPr lang="en-US" dirty="0">
                <a:effectLst>
                  <a:glow>
                    <a:srgbClr val="000000"/>
                  </a:glow>
                  <a:outerShdw sx="0" sy="0">
                    <a:srgbClr val="000000"/>
                  </a:outerShdw>
                  <a:reflection stA="0" endPos="0" fadeDir="0" sx="0" sy="0"/>
                </a:effectLst>
              </a:rPr>
              <a:t>Which of the following supports are provided as part of the formal induction program?  [Select all that apply.]</a:t>
            </a:r>
          </a:p>
          <a:p>
            <a:pPr marL="635879" lvl="1" indent="-173422">
              <a:buFont typeface="Wingdings" panose="05000000000000000000" pitchFamily="2" charset="2"/>
              <a:buChar char="q"/>
            </a:pPr>
            <a:r>
              <a:rPr lang="en-US" strike="sngStrike" dirty="0"/>
              <a:t>Release time to attend national, state, or local teacher conferences</a:t>
            </a:r>
            <a:endParaRPr lang="en-US" b="1" strike="sngStrike" dirty="0"/>
          </a:p>
          <a:p>
            <a:pPr marL="635879" lvl="1" indent="-173422">
              <a:buFont typeface="Wingdings" panose="05000000000000000000" pitchFamily="2" charset="2"/>
              <a:buChar char="q"/>
            </a:pPr>
            <a:r>
              <a:rPr lang="en-US" strike="sngStrike" dirty="0"/>
              <a:t>Financial support to attend national, state, or local teacher conferences</a:t>
            </a:r>
            <a:endParaRPr lang="en-US" b="1" strike="sngStrike" dirty="0"/>
          </a:p>
          <a:p>
            <a:pPr marL="635879" lvl="1" indent="-173422">
              <a:buFont typeface="Wingdings" panose="05000000000000000000" pitchFamily="2" charset="2"/>
              <a:buChar char="q"/>
            </a:pPr>
            <a:r>
              <a:rPr lang="en-US" strike="sngStrike" dirty="0"/>
              <a:t>Common planning time with experienced teachers who teach the same subject or grade level</a:t>
            </a:r>
            <a:endParaRPr lang="en-US" b="1" strike="sngStrike" dirty="0"/>
          </a:p>
          <a:p>
            <a:pPr marL="635879" lvl="1" indent="-173422">
              <a:buFont typeface="Wingdings" panose="05000000000000000000" pitchFamily="2" charset="2"/>
              <a:buChar char="q"/>
            </a:pPr>
            <a:r>
              <a:rPr lang="en-US" strike="sngStrike" dirty="0"/>
              <a:t>Release time to observe other teachers in their grade/subject area</a:t>
            </a:r>
            <a:endParaRPr lang="en-US" b="1" strike="sngStrike" dirty="0"/>
          </a:p>
          <a:p>
            <a:pPr marL="635879" lvl="1" indent="-173422">
              <a:buFont typeface="Wingdings" panose="05000000000000000000" pitchFamily="2" charset="2"/>
              <a:buChar char="q"/>
            </a:pPr>
            <a:r>
              <a:rPr lang="en-US" dirty="0"/>
              <a:t>Formally assigned school-based mentor teachers</a:t>
            </a:r>
            <a:endParaRPr lang="en-US" b="1" dirty="0"/>
          </a:p>
          <a:p>
            <a:pPr marL="635879" lvl="1" indent="-173422">
              <a:buFont typeface="Wingdings" panose="05000000000000000000" pitchFamily="2" charset="2"/>
              <a:buChar char="q"/>
            </a:pPr>
            <a:r>
              <a:rPr lang="en-US" strike="sngStrike" dirty="0"/>
              <a:t>District/diocese-based or university-based mentors </a:t>
            </a:r>
            <a:endParaRPr lang="en-US" b="1" strike="sngStrike" dirty="0"/>
          </a:p>
          <a:p>
            <a:pPr marL="635879" lvl="1" indent="-173422">
              <a:buFont typeface="Wingdings" panose="05000000000000000000" pitchFamily="2" charset="2"/>
              <a:buChar char="q"/>
            </a:pPr>
            <a:r>
              <a:rPr lang="en-US" strike="sngStrike" dirty="0"/>
              <a:t>Reduced course load</a:t>
            </a:r>
            <a:endParaRPr lang="en-US" b="1" strike="sngStrike" dirty="0"/>
          </a:p>
          <a:p>
            <a:pPr marL="635879" lvl="1" indent="-173422">
              <a:buFont typeface="Wingdings" panose="05000000000000000000" pitchFamily="2" charset="2"/>
              <a:buChar char="q"/>
            </a:pPr>
            <a:r>
              <a:rPr lang="en-US" strike="sngStrike" dirty="0"/>
              <a:t>Reduced class size</a:t>
            </a:r>
            <a:endParaRPr lang="en-US" b="1" strike="sngStrike" dirty="0"/>
          </a:p>
          <a:p>
            <a:pPr marL="635879" lvl="1" indent="-173422">
              <a:buFont typeface="Wingdings" panose="05000000000000000000" pitchFamily="2" charset="2"/>
              <a:buChar char="q"/>
            </a:pPr>
            <a:r>
              <a:rPr lang="en-US" strike="sngStrike" dirty="0"/>
              <a:t>Reduced number of teaching preps</a:t>
            </a:r>
            <a:endParaRPr lang="en-US" b="1" strike="sngStrike" dirty="0"/>
          </a:p>
          <a:p>
            <a:pPr marL="635879" lvl="1" indent="-173422">
              <a:buFont typeface="Wingdings" panose="05000000000000000000" pitchFamily="2" charset="2"/>
              <a:buChar char="q"/>
            </a:pPr>
            <a:r>
              <a:rPr lang="en-US" strike="sngStrike" dirty="0"/>
              <a:t>A meeting to orient them to school/district/diocese policies and practices</a:t>
            </a:r>
            <a:endParaRPr lang="en-US" b="1" strike="sngStrike" dirty="0"/>
          </a:p>
          <a:p>
            <a:pPr marL="635879" lvl="1" indent="-173422">
              <a:buFont typeface="Wingdings" panose="05000000000000000000" pitchFamily="2" charset="2"/>
              <a:buChar char="q"/>
            </a:pPr>
            <a:r>
              <a:rPr lang="en-US" strike="sngStrike" dirty="0"/>
              <a:t>Professional development opportunities on teaching their subject</a:t>
            </a:r>
            <a:endParaRPr lang="en-US" b="1" strike="sngStrike" dirty="0"/>
          </a:p>
          <a:p>
            <a:pPr marL="635879" lvl="1" indent="-173422">
              <a:buFont typeface="Wingdings" panose="05000000000000000000" pitchFamily="2" charset="2"/>
              <a:buChar char="q"/>
            </a:pPr>
            <a:r>
              <a:rPr lang="en-US" strike="sngStrike" dirty="0"/>
              <a:t>Professional development opportunities on providing instruction that meets the needs of students from the cultural backgrounds represented in your school</a:t>
            </a:r>
            <a:endParaRPr lang="en-US" b="1" strike="sngStrike" dirty="0"/>
          </a:p>
          <a:p>
            <a:pPr marL="635879" lvl="1" indent="-173422">
              <a:buFont typeface="Wingdings" panose="05000000000000000000" pitchFamily="2" charset="2"/>
              <a:buChar char="q"/>
            </a:pPr>
            <a:r>
              <a:rPr lang="en-US" strike="sngStrike" dirty="0"/>
              <a:t>Classroom aides/teaching assistants</a:t>
            </a:r>
            <a:endParaRPr lang="en-US" b="1" strike="sngStrike" dirty="0"/>
          </a:p>
          <a:p>
            <a:pPr marL="635879" lvl="1" indent="-173422">
              <a:buFont typeface="Wingdings" panose="05000000000000000000" pitchFamily="2" charset="2"/>
              <a:buChar char="q"/>
            </a:pPr>
            <a:r>
              <a:rPr lang="en-US" strike="sngStrike" dirty="0"/>
              <a:t>Supplemental funding for classroom supplies</a:t>
            </a:r>
            <a:endParaRPr lang="en-US" b="1" strike="sngStrike" dirty="0"/>
          </a:p>
          <a:p>
            <a:pPr defTabSz="924865">
              <a:defRPr/>
            </a:pPr>
            <a:endParaRPr lang="en-US" dirty="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dirty="0"/>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pPr defTabSz="924865">
              <a:defRPr/>
            </a:pPr>
            <a:endParaRPr lang="en-US" baseline="0" dirty="0" smtClean="0"/>
          </a:p>
          <a:p>
            <a:pPr defTabSz="924865">
              <a:defRPr/>
            </a:pPr>
            <a:r>
              <a:rPr lang="en-US" b="1" dirty="0"/>
              <a:t>Findings Highlighted in Technical Report</a:t>
            </a:r>
          </a:p>
          <a:p>
            <a:r>
              <a:rPr lang="en-US" b="1" dirty="0" smtClean="0"/>
              <a:t>“</a:t>
            </a:r>
            <a:r>
              <a:rPr lang="en-US" dirty="0"/>
              <a:t>Given that mentoring plays an important role in effective induction programs, the percentage of schools that formally assign school-based mentor teachers was examined by different school characteristics.  As can be seen in Table 3.40, urban schools are significantly less likely than their suburban or rural counterparts to assign mentors (78, 87, and 90 percent, respectively).  Schools in the West are also less likely to formally assign school-based mentors than schools in the Northeast (75 and 89 percent, respectively).  No disparities exist in terms of proportion of students in the school eligible for free/‌reduced-price lunch or school size.”</a:t>
            </a:r>
          </a:p>
        </p:txBody>
      </p:sp>
      <p:sp>
        <p:nvSpPr>
          <p:cNvPr id="4" name="Slide Number Placeholder 3"/>
          <p:cNvSpPr>
            <a:spLocks noGrp="1"/>
          </p:cNvSpPr>
          <p:nvPr>
            <p:ph type="sldNum" sz="quarter" idx="10"/>
          </p:nvPr>
        </p:nvSpPr>
        <p:spPr/>
        <p:txBody>
          <a:bodyPr/>
          <a:lstStyle/>
          <a:p>
            <a:fld id="{B472F11F-6199-4934-A1DC-A9FDDA9F712C}" type="slidenum">
              <a:rPr lang="en-US" smtClean="0"/>
              <a:t>19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only those schools that provide a formal induction program.</a:t>
            </a:r>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3.36, p.</a:t>
            </a:r>
            <a:r>
              <a:rPr lang="en-US" baseline="0" dirty="0" smtClean="0"/>
              <a:t> 71 in Technical Report</a:t>
            </a:r>
          </a:p>
          <a:p>
            <a:pPr defTabSz="924865">
              <a:defRPr/>
            </a:pPr>
            <a:endParaRPr lang="en-US" dirty="0"/>
          </a:p>
          <a:p>
            <a:pPr defTabSz="924865">
              <a:defRPr/>
            </a:pPr>
            <a:r>
              <a:rPr lang="en-US" b="1" dirty="0" smtClean="0"/>
              <a:t>This slide shows data from individual</a:t>
            </a:r>
            <a:r>
              <a:rPr lang="en-US" b="1" baseline="0" dirty="0" smtClean="0"/>
              <a:t> items. </a:t>
            </a:r>
          </a:p>
          <a:p>
            <a:pPr defTabSz="924865">
              <a:defRPr/>
            </a:pPr>
            <a:endParaRPr lang="en-US" b="1" dirty="0"/>
          </a:p>
          <a:p>
            <a:pPr defTabSz="924865">
              <a:defRPr/>
            </a:pPr>
            <a:r>
              <a:rPr lang="en-US" dirty="0" smtClean="0"/>
              <a:t>School Coordinator Questionnaire</a:t>
            </a:r>
          </a:p>
          <a:p>
            <a:pPr defTabSz="924865">
              <a:defRPr/>
            </a:pPr>
            <a:r>
              <a:rPr lang="en-US" dirty="0" smtClean="0"/>
              <a:t>Q12.</a:t>
            </a:r>
            <a:r>
              <a:rPr lang="en-US" baseline="0" dirty="0" smtClean="0"/>
              <a:t> </a:t>
            </a:r>
            <a:r>
              <a:rPr lang="en-US" dirty="0"/>
              <a:t>Does your school/district/diocese have a formal induction program for teachers new to the profession (support that is not offered to other teachers in the school)?</a:t>
            </a:r>
          </a:p>
          <a:p>
            <a:pPr marL="635844" lvl="1" indent="-173413" defTabSz="924865">
              <a:buFont typeface="Courier New" panose="02070309020205020404" pitchFamily="49" charset="0"/>
              <a:buChar char="o"/>
              <a:defRPr/>
            </a:pPr>
            <a:r>
              <a:rPr lang="en-US" dirty="0" smtClean="0"/>
              <a:t>Yes</a:t>
            </a:r>
            <a:endParaRPr lang="en-US" dirty="0"/>
          </a:p>
          <a:p>
            <a:pPr marL="635844" lvl="1" indent="-173413" defTabSz="924865">
              <a:buFont typeface="Courier New" panose="02070309020205020404" pitchFamily="49" charset="0"/>
              <a:buChar char="o"/>
              <a:defRPr/>
            </a:pPr>
            <a:r>
              <a:rPr lang="en-US" dirty="0" smtClean="0"/>
              <a:t>No</a:t>
            </a:r>
          </a:p>
          <a:p>
            <a:pPr indent="-26" defTabSz="924865">
              <a:defRPr/>
            </a:pPr>
            <a:endParaRPr lang="en-US" dirty="0" smtClean="0"/>
          </a:p>
          <a:p>
            <a:r>
              <a:rPr lang="en-US" dirty="0"/>
              <a:t>Q13. How long does a teacher typically receive support from the induction program? </a:t>
            </a:r>
          </a:p>
          <a:p>
            <a:pPr marL="635879" lvl="1" indent="-173422">
              <a:buFont typeface="Courier New" panose="02070309020205020404" pitchFamily="49" charset="0"/>
              <a:buChar char="o"/>
            </a:pPr>
            <a:r>
              <a:rPr lang="en-US" dirty="0"/>
              <a:t>One year or less</a:t>
            </a:r>
            <a:endParaRPr lang="en-US" b="1" dirty="0"/>
          </a:p>
          <a:p>
            <a:pPr marL="635879" lvl="1" indent="-173422">
              <a:buFont typeface="Courier New" panose="02070309020205020404" pitchFamily="49" charset="0"/>
              <a:buChar char="o"/>
            </a:pPr>
            <a:r>
              <a:rPr lang="en-US" dirty="0"/>
              <a:t>2 years</a:t>
            </a:r>
            <a:endParaRPr lang="en-US" b="1" dirty="0"/>
          </a:p>
          <a:p>
            <a:pPr marL="635879" lvl="1" indent="-173422">
              <a:buFont typeface="Courier New" panose="02070309020205020404" pitchFamily="49" charset="0"/>
              <a:buChar char="o"/>
            </a:pPr>
            <a:r>
              <a:rPr lang="en-US" dirty="0"/>
              <a:t>3 or more years</a:t>
            </a:r>
            <a:endParaRPr lang="en-US" b="1" dirty="0"/>
          </a:p>
          <a:p>
            <a:pPr defTabSz="924865">
              <a:defRPr/>
            </a:pPr>
            <a:endParaRPr lang="en-US" dirty="0" smtClean="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b="1" dirty="0" smtClean="0"/>
              <a:t>“</a:t>
            </a:r>
            <a:r>
              <a:rPr lang="en-US" dirty="0"/>
              <a:t>Formal induction programs provide critical support and guidance for beginning teachers and show promise for having a positive impact on teacher retention, instructional practices, and student achievement in schools.  However, the effectiveness of these programs greatly depends on their length and the nature of the supports offered to teachers.  Accordingly, school coordinators were asked a series of questions about formal induction programs at the schools.  </a:t>
            </a:r>
          </a:p>
          <a:p>
            <a:endParaRPr lang="en-US" dirty="0"/>
          </a:p>
          <a:p>
            <a:r>
              <a:rPr lang="en-US" dirty="0"/>
              <a:t>Table 3.36 shows that roughly 70 percent of schools across the grade bands offer formal teacher induction programs.  About a third of schools have programs that last one year or less, and about a fourth of schools have programs that last two years.  It is rare for schools to have an induction program of three years or more.  Of schools that do offer induction programs, a majority of them are developed and implemented by either the district or the school (see Table 3.37).”</a:t>
            </a:r>
          </a:p>
        </p:txBody>
      </p:sp>
      <p:sp>
        <p:nvSpPr>
          <p:cNvPr id="4" name="Slide Number Placeholder 3"/>
          <p:cNvSpPr>
            <a:spLocks noGrp="1"/>
          </p:cNvSpPr>
          <p:nvPr>
            <p:ph type="sldNum" sz="quarter" idx="10"/>
          </p:nvPr>
        </p:nvSpPr>
        <p:spPr/>
        <p:txBody>
          <a:bodyPr/>
          <a:lstStyle/>
          <a:p>
            <a:fld id="{B472F11F-6199-4934-A1DC-A9FDDA9F712C}" type="slidenum">
              <a:rPr lang="en-US" smtClean="0"/>
              <a:t>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only those schools that provide a formal induction program.</a:t>
            </a:r>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3.41, p.</a:t>
            </a:r>
            <a:r>
              <a:rPr lang="en-US" baseline="0" dirty="0" smtClean="0"/>
              <a:t> 74 in Technical Report</a:t>
            </a:r>
          </a:p>
          <a:p>
            <a:pPr defTabSz="924865">
              <a:defRPr/>
            </a:pPr>
            <a:endParaRPr lang="en-US" dirty="0"/>
          </a:p>
          <a:p>
            <a:pPr defTabSz="924865">
              <a:defRPr/>
            </a:pPr>
            <a:r>
              <a:rPr lang="en-US" b="1" dirty="0" smtClean="0"/>
              <a:t>This slide shows data from an individual</a:t>
            </a:r>
            <a:r>
              <a:rPr lang="en-US" b="1" baseline="0" dirty="0" smtClean="0"/>
              <a:t> item. </a:t>
            </a:r>
          </a:p>
          <a:p>
            <a:pPr defTabSz="924865">
              <a:defRPr/>
            </a:pPr>
            <a:endParaRPr lang="en-US" b="1" dirty="0"/>
          </a:p>
          <a:p>
            <a:pPr defTabSz="924865">
              <a:defRPr/>
            </a:pPr>
            <a:r>
              <a:rPr lang="en-US" dirty="0" smtClean="0"/>
              <a:t>School Coordinator Questionnaire</a:t>
            </a:r>
          </a:p>
          <a:p>
            <a:pPr lvl="0" fontAlgn="base"/>
            <a:r>
              <a:rPr lang="en-US" dirty="0" smtClean="0"/>
              <a:t>Q17.</a:t>
            </a:r>
            <a:r>
              <a:rPr lang="en-US" baseline="0" dirty="0" smtClean="0"/>
              <a:t> </a:t>
            </a:r>
            <a:r>
              <a:rPr lang="en-US" dirty="0">
                <a:effectLst>
                  <a:glow>
                    <a:srgbClr val="000000"/>
                  </a:glow>
                  <a:outerShdw sx="0" sy="0">
                    <a:srgbClr val="000000"/>
                  </a:outerShdw>
                  <a:reflection stA="0" endPos="0" fadeDir="0" sx="0" sy="0"/>
                </a:effectLst>
              </a:rPr>
              <a:t>[For schools that select Question 15e only] </a:t>
            </a:r>
          </a:p>
          <a:p>
            <a:r>
              <a:rPr lang="en-US" dirty="0"/>
              <a:t>Are formally assigned school-based mentor teachers in your school’s induction program…  [Select one on each row.] (Response options: Yes. No) </a:t>
            </a:r>
          </a:p>
          <a:p>
            <a:pPr marL="693687" lvl="1" indent="-231229">
              <a:buFont typeface="+mj-lt"/>
              <a:buAutoNum type="alphaLcPeriod"/>
            </a:pPr>
            <a:r>
              <a:rPr lang="en-US" dirty="0"/>
              <a:t>given extra compensation for being a mentor?</a:t>
            </a:r>
            <a:endParaRPr lang="en-US" b="1" dirty="0"/>
          </a:p>
          <a:p>
            <a:pPr marL="693687" lvl="1" indent="-231229">
              <a:buFont typeface="+mj-lt"/>
              <a:buAutoNum type="alphaLcPeriod"/>
            </a:pPr>
            <a:r>
              <a:rPr lang="en-US" dirty="0"/>
              <a:t>intentionally given release time or a reduced course load to work with their mentee?</a:t>
            </a:r>
            <a:endParaRPr lang="en-US" b="1" dirty="0"/>
          </a:p>
          <a:p>
            <a:pPr marL="693687" lvl="1" indent="-231229">
              <a:buFont typeface="+mj-lt"/>
              <a:buAutoNum type="alphaLcPeriod"/>
            </a:pPr>
            <a:r>
              <a:rPr lang="en-US" dirty="0"/>
              <a:t>given training on effective mentoring practices?</a:t>
            </a:r>
            <a:endParaRPr lang="en-US" b="1" dirty="0"/>
          </a:p>
          <a:p>
            <a:pPr marL="693687" lvl="1" indent="-231229">
              <a:buFont typeface="+mj-lt"/>
              <a:buAutoNum type="alphaLcPeriod"/>
            </a:pPr>
            <a:r>
              <a:rPr lang="en-US" dirty="0"/>
              <a:t>required to attend workshops with their mentees?</a:t>
            </a:r>
            <a:endParaRPr lang="en-US" b="1" dirty="0"/>
          </a:p>
          <a:p>
            <a:pPr marL="693687" lvl="1" indent="-231229">
              <a:buFont typeface="+mj-lt"/>
              <a:buAutoNum type="alphaLcPeriod"/>
            </a:pPr>
            <a:r>
              <a:rPr lang="en-US" dirty="0"/>
              <a:t>when feasible, intentionally assigned to beginning teachers who teach the same subject or grade level?</a:t>
            </a:r>
            <a:endParaRPr lang="en-US" b="1" dirty="0"/>
          </a:p>
          <a:p>
            <a:pPr marL="693687" lvl="1" indent="-231229">
              <a:buFont typeface="+mj-lt"/>
              <a:buAutoNum type="alphaLcPeriod"/>
            </a:pPr>
            <a:r>
              <a:rPr lang="en-US" dirty="0"/>
              <a:t>when feasible, intentionally given common planning time with their mentees?</a:t>
            </a:r>
            <a:endParaRPr lang="en-US" b="1" dirty="0"/>
          </a:p>
          <a:p>
            <a:pPr defTabSz="924865">
              <a:defRPr/>
            </a:pPr>
            <a:endParaRPr lang="en-US" dirty="0"/>
          </a:p>
          <a:p>
            <a:pPr defTabSz="924865">
              <a:defRPr/>
            </a:pPr>
            <a:r>
              <a:rPr lang="en-US" dirty="0" smtClean="0"/>
              <a:t>The numbers in parentheses</a:t>
            </a:r>
            <a:r>
              <a:rPr lang="en-US" baseline="0" dirty="0" smtClean="0"/>
              <a:t> are standard errors.</a:t>
            </a:r>
          </a:p>
          <a:p>
            <a:endParaRPr lang="en-US" b="1" dirty="0"/>
          </a:p>
          <a:p>
            <a:pPr defTabSz="924865">
              <a:defRPr/>
            </a:pPr>
            <a:r>
              <a:rPr lang="en-US" b="1" dirty="0" smtClean="0"/>
              <a:t>Findings </a:t>
            </a:r>
            <a:r>
              <a:rPr lang="en-US" b="1" dirty="0"/>
              <a:t>Highlighted in Technical Report</a:t>
            </a:r>
          </a:p>
          <a:p>
            <a:r>
              <a:rPr lang="en-US" b="1" dirty="0" smtClean="0"/>
              <a:t>“</a:t>
            </a:r>
            <a:r>
              <a:rPr lang="en-US" dirty="0"/>
              <a:t>School coordinators who indicated having formally assigned school-based mentors as part of the school induction program were asked to describe the schools’ incentives and requirements of these mentors.  About 90 percent of schools, when feasible, intentionally assign a school-based mentor who teaches the same subject or grade level as the beginning teacher (see Table 3.41).  Also, roughly two-thirds of schools give school-based mentors training on effective mentoring practices, common planning time with their mentees when feasible, and extra compensation for their service.  Still, only a quarter of schools intentionally give mentors release time or a reduced course load to work with their mentee.”</a:t>
            </a:r>
          </a:p>
        </p:txBody>
      </p:sp>
      <p:sp>
        <p:nvSpPr>
          <p:cNvPr id="4" name="Slide Number Placeholder 3"/>
          <p:cNvSpPr>
            <a:spLocks noGrp="1"/>
          </p:cNvSpPr>
          <p:nvPr>
            <p:ph type="sldNum" sz="quarter" idx="10"/>
          </p:nvPr>
        </p:nvSpPr>
        <p:spPr/>
        <p:txBody>
          <a:bodyPr/>
          <a:lstStyle/>
          <a:p>
            <a:fld id="{B472F11F-6199-4934-A1DC-A9FDDA9F712C}" type="slidenum">
              <a:rPr lang="en-US" smtClean="0"/>
              <a:t>22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Includes only those schools that provide a formally assigned school-based mentor in its induction program. </a:t>
            </a:r>
          </a:p>
          <a:p>
            <a:pPr defTabSz="907620">
              <a:defRPr/>
            </a:pPr>
            <a:endParaRPr lang="en-US" dirty="0" smtClean="0"/>
          </a:p>
          <a:p>
            <a:pPr defTabSz="907620">
              <a:defRPr/>
            </a:pPr>
            <a:r>
              <a:rPr lang="en-US" dirty="0" smtClean="0"/>
              <a:t>Note: Each grade</a:t>
            </a:r>
            <a:r>
              <a:rPr lang="en-US" baseline="0" dirty="0" smtClean="0"/>
              <a:t> level </a:t>
            </a:r>
            <a:r>
              <a:rPr lang="en-US" dirty="0" smtClean="0"/>
              <a:t>chart is sorted independently; consequently items may appear in different orders.</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Includes only those schools that provide a formally assigned school-based mentor in its induction program. </a:t>
            </a:r>
          </a:p>
          <a:p>
            <a:pPr defTabSz="907620">
              <a:defRPr/>
            </a:pPr>
            <a:endParaRPr lang="en-US" dirty="0" smtClean="0"/>
          </a:p>
          <a:p>
            <a:pPr defTabSz="907620">
              <a:defRPr/>
            </a:pPr>
            <a:r>
              <a:rPr lang="en-US" dirty="0" smtClean="0"/>
              <a:t>Note: Each grade</a:t>
            </a:r>
            <a:r>
              <a:rPr lang="en-US" baseline="0" dirty="0" smtClean="0"/>
              <a:t> level </a:t>
            </a:r>
            <a:r>
              <a:rPr lang="en-US" dirty="0" smtClean="0"/>
              <a:t>chart is sorted independently; consequently items may appear in different orders.</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a:t>Includes only those schools that provide a formally assigned school-based mentor in its induction program. </a:t>
            </a:r>
          </a:p>
          <a:p>
            <a:pPr defTabSz="907620">
              <a:defRPr/>
            </a:pPr>
            <a:endParaRPr lang="en-US" dirty="0" smtClean="0"/>
          </a:p>
          <a:p>
            <a:pPr defTabSz="907620">
              <a:defRPr/>
            </a:pPr>
            <a:r>
              <a:rPr lang="en-US" dirty="0" smtClean="0"/>
              <a:t>Note: Each grade</a:t>
            </a:r>
            <a:r>
              <a:rPr lang="en-US" baseline="0" dirty="0" smtClean="0"/>
              <a:t> level </a:t>
            </a:r>
            <a:r>
              <a:rPr lang="en-US" dirty="0" smtClean="0"/>
              <a:t>chart is sorted independently; consequently items may appear in different orders.</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25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3.37, p.</a:t>
            </a:r>
            <a:r>
              <a:rPr lang="en-US" baseline="0" dirty="0" smtClean="0"/>
              <a:t> 72 in Technical Report</a:t>
            </a:r>
          </a:p>
          <a:p>
            <a:pPr defTabSz="924865">
              <a:defRPr/>
            </a:pPr>
            <a:endParaRPr lang="en-US" dirty="0"/>
          </a:p>
          <a:p>
            <a:pPr defTabSz="924865">
              <a:defRPr/>
            </a:pPr>
            <a:r>
              <a:rPr lang="en-US" b="1" dirty="0" smtClean="0"/>
              <a:t>This slide shows original and derived data from an individual</a:t>
            </a:r>
            <a:r>
              <a:rPr lang="en-US" b="1" baseline="0" dirty="0" smtClean="0"/>
              <a:t> item. </a:t>
            </a:r>
          </a:p>
          <a:p>
            <a:pPr defTabSz="924865">
              <a:defRPr/>
            </a:pPr>
            <a:endParaRPr lang="en-US" b="1" dirty="0"/>
          </a:p>
          <a:p>
            <a:pPr defTabSz="924865">
              <a:defRPr/>
            </a:pPr>
            <a:r>
              <a:rPr lang="en-US" dirty="0" smtClean="0"/>
              <a:t>School Coordinator Questionnaire</a:t>
            </a:r>
          </a:p>
          <a:p>
            <a:pPr lvl="0" fontAlgn="base"/>
            <a:r>
              <a:rPr lang="en-US" dirty="0" smtClean="0"/>
              <a:t>Q14.</a:t>
            </a:r>
            <a:r>
              <a:rPr lang="en-US" baseline="0" dirty="0" smtClean="0"/>
              <a:t> </a:t>
            </a:r>
            <a:r>
              <a:rPr lang="en-US" dirty="0">
                <a:effectLst>
                  <a:glow>
                    <a:srgbClr val="000000"/>
                  </a:glow>
                  <a:outerShdw sx="0" sy="0">
                    <a:srgbClr val="000000"/>
                  </a:outerShdw>
                  <a:reflection stA="0" endPos="0" fadeDir="0" sx="0" sy="0"/>
                </a:effectLst>
              </a:rPr>
              <a:t>Which of the following organizations are involved in developing and implementing the induction program?  [Select all that apply.]</a:t>
            </a:r>
          </a:p>
          <a:p>
            <a:pPr marL="635879" lvl="1" indent="-173422">
              <a:buFont typeface="Wingdings" panose="05000000000000000000" pitchFamily="2" charset="2"/>
              <a:buChar char="q"/>
            </a:pPr>
            <a:r>
              <a:rPr lang="en-US" dirty="0"/>
              <a:t>School</a:t>
            </a:r>
            <a:endParaRPr lang="en-US" b="1" dirty="0"/>
          </a:p>
          <a:p>
            <a:pPr marL="635879" lvl="1" indent="-173422">
              <a:buFont typeface="Wingdings" panose="05000000000000000000" pitchFamily="2" charset="2"/>
              <a:buChar char="q"/>
            </a:pPr>
            <a:r>
              <a:rPr lang="en-US" dirty="0"/>
              <a:t>District/Diocese (if applicable)</a:t>
            </a:r>
            <a:endParaRPr lang="en-US" b="1" dirty="0"/>
          </a:p>
          <a:p>
            <a:pPr marL="635879" lvl="1" indent="-173422">
              <a:buFont typeface="Wingdings" panose="05000000000000000000" pitchFamily="2" charset="2"/>
              <a:buChar char="q"/>
            </a:pPr>
            <a:r>
              <a:rPr lang="en-US" dirty="0"/>
              <a:t>Regional or county educational service </a:t>
            </a:r>
            <a:endParaRPr lang="en-US" b="1" dirty="0"/>
          </a:p>
          <a:p>
            <a:pPr marL="635879" lvl="1" indent="-173422">
              <a:buFont typeface="Wingdings" panose="05000000000000000000" pitchFamily="2" charset="2"/>
              <a:buChar char="q"/>
            </a:pPr>
            <a:r>
              <a:rPr lang="en-US" dirty="0"/>
              <a:t>Local university</a:t>
            </a:r>
            <a:endParaRPr lang="en-US" b="1" dirty="0"/>
          </a:p>
          <a:p>
            <a:pPr marL="635879" lvl="1" indent="-173422">
              <a:buFont typeface="Wingdings" panose="05000000000000000000" pitchFamily="2" charset="2"/>
              <a:buChar char="q"/>
            </a:pPr>
            <a:r>
              <a:rPr lang="en-US" strike="sngStrike" dirty="0"/>
              <a:t>Other; please specify __________</a:t>
            </a:r>
            <a:endParaRPr lang="en-US" b="1" strike="sngStrike" dirty="0"/>
          </a:p>
          <a:p>
            <a:pPr defTabSz="924865">
              <a:defRPr/>
            </a:pPr>
            <a:endParaRPr lang="en-US" dirty="0" smtClean="0"/>
          </a:p>
          <a:p>
            <a:pPr defTabSz="924865">
              <a:defRPr/>
            </a:pPr>
            <a:r>
              <a:rPr lang="en-US" dirty="0" smtClean="0"/>
              <a:t>The numbers in parentheses</a:t>
            </a:r>
            <a:r>
              <a:rPr lang="en-US" baseline="0" dirty="0" smtClean="0"/>
              <a:t> are standard errors.</a:t>
            </a:r>
          </a:p>
          <a:p>
            <a:pPr defTabSz="924865">
              <a:defRPr/>
            </a:pPr>
            <a:endParaRPr lang="en-US" baseline="0" dirty="0" smtClean="0"/>
          </a:p>
          <a:p>
            <a:pPr defTabSz="924865">
              <a:defRPr/>
            </a:pPr>
            <a:r>
              <a:rPr lang="en-US" b="1" dirty="0"/>
              <a:t>Findings Highlighted in Technical Report</a:t>
            </a:r>
          </a:p>
          <a:p>
            <a:r>
              <a:rPr lang="en-US" b="1" dirty="0" smtClean="0"/>
              <a:t>“</a:t>
            </a:r>
            <a:r>
              <a:rPr lang="en-US" dirty="0"/>
              <a:t>Table 3.36 shows that roughly 70 percent of schools across the grade bands offer formal teacher induction programs.  About a third of schools have programs that last one year or less, and about a fourth of schools have programs that last two years.  It is rare for schools to have an induction program of three years or more.  Of schools that do offer induction programs, a majority of them are developed and implemented by either the district or the school (see Table 3.37).”</a:t>
            </a:r>
          </a:p>
        </p:txBody>
      </p:sp>
      <p:sp>
        <p:nvSpPr>
          <p:cNvPr id="4" name="Slide Number Placeholder 3"/>
          <p:cNvSpPr>
            <a:spLocks noGrp="1"/>
          </p:cNvSpPr>
          <p:nvPr>
            <p:ph type="sldNum" sz="quarter" idx="10"/>
          </p:nvPr>
        </p:nvSpPr>
        <p:spPr/>
        <p:txBody>
          <a:bodyPr/>
          <a:lstStyle/>
          <a:p>
            <a:fld id="{B472F11F-6199-4934-A1DC-A9FDDA9F712C}" type="slidenum">
              <a:rPr lang="en-US" smtClean="0"/>
              <a:t>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3.38, p.</a:t>
            </a:r>
            <a:r>
              <a:rPr lang="en-US" baseline="0" dirty="0" smtClean="0"/>
              <a:t> 72 in Technical Report</a:t>
            </a:r>
          </a:p>
          <a:p>
            <a:pPr defTabSz="924865">
              <a:defRPr/>
            </a:pPr>
            <a:endParaRPr lang="en-US" dirty="0"/>
          </a:p>
          <a:p>
            <a:pPr defTabSz="924865">
              <a:defRPr/>
            </a:pPr>
            <a:r>
              <a:rPr lang="en-US" b="1" dirty="0" smtClean="0"/>
              <a:t>This slide shows data derived from an individual</a:t>
            </a:r>
            <a:r>
              <a:rPr lang="en-US" b="1" baseline="0" dirty="0" smtClean="0"/>
              <a:t> item. </a:t>
            </a:r>
          </a:p>
          <a:p>
            <a:pPr defTabSz="924865">
              <a:defRPr/>
            </a:pPr>
            <a:endParaRPr lang="en-US" b="1" dirty="0"/>
          </a:p>
          <a:p>
            <a:pPr defTabSz="924865">
              <a:defRPr/>
            </a:pPr>
            <a:r>
              <a:rPr lang="en-US" dirty="0" smtClean="0"/>
              <a:t>School Coordinator Questionnaire</a:t>
            </a:r>
          </a:p>
          <a:p>
            <a:pPr defTabSz="924865">
              <a:defRPr/>
            </a:pPr>
            <a:r>
              <a:rPr lang="en-US" dirty="0" smtClean="0"/>
              <a:t>Q12.</a:t>
            </a:r>
            <a:r>
              <a:rPr lang="en-US" baseline="0" dirty="0" smtClean="0"/>
              <a:t> </a:t>
            </a:r>
            <a:r>
              <a:rPr lang="en-US" dirty="0"/>
              <a:t>Does your school/district/diocese have a formal induction program for teachers new to the profession (support that is not offered to other teachers in the school)?</a:t>
            </a:r>
            <a:endParaRPr lang="en-US" dirty="0" smtClean="0"/>
          </a:p>
          <a:p>
            <a:pPr marL="635844" lvl="1" indent="-173413" defTabSz="924865">
              <a:buFont typeface="Courier New" panose="02070309020205020404" pitchFamily="49" charset="0"/>
              <a:buChar char="o"/>
              <a:defRPr/>
            </a:pPr>
            <a:r>
              <a:rPr lang="en-US" dirty="0" smtClean="0"/>
              <a:t>Yes</a:t>
            </a:r>
          </a:p>
          <a:p>
            <a:pPr marL="635844" lvl="1" indent="-173413" defTabSz="924865">
              <a:buFont typeface="Courier New" panose="02070309020205020404" pitchFamily="49" charset="0"/>
              <a:buChar char="o"/>
              <a:defRPr/>
            </a:pPr>
            <a:r>
              <a:rPr lang="en-US" dirty="0" smtClean="0"/>
              <a:t>No</a:t>
            </a:r>
          </a:p>
          <a:p>
            <a:pPr defTabSz="924865">
              <a:defRPr/>
            </a:pPr>
            <a:endParaRPr lang="en-US" dirty="0"/>
          </a:p>
          <a:p>
            <a:pPr defTabSz="924865">
              <a:defRPr/>
            </a:pPr>
            <a:r>
              <a:rPr lang="en-US" dirty="0" smtClean="0"/>
              <a:t>The numbers in parentheses</a:t>
            </a:r>
            <a:r>
              <a:rPr lang="en-US" baseline="0" dirty="0" smtClean="0"/>
              <a:t> are standard errors.</a:t>
            </a:r>
          </a:p>
          <a:p>
            <a:pPr defTabSz="924865">
              <a:defRPr/>
            </a:pPr>
            <a:endParaRPr lang="en-US" dirty="0"/>
          </a:p>
          <a:p>
            <a:pPr defTabSz="924865">
              <a:defRPr/>
            </a:pPr>
            <a:r>
              <a:rPr lang="en-US" dirty="0"/>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pPr defTabSz="924865">
              <a:defRPr/>
            </a:pPr>
            <a:endParaRPr lang="en-US" baseline="0" dirty="0" smtClean="0"/>
          </a:p>
          <a:p>
            <a:pPr defTabSz="924865">
              <a:defRPr/>
            </a:pPr>
            <a:r>
              <a:rPr lang="en-US" b="1" dirty="0"/>
              <a:t>Findings Highlighted in Technical Report</a:t>
            </a:r>
          </a:p>
          <a:p>
            <a:r>
              <a:rPr lang="en-US" b="1" dirty="0" smtClean="0"/>
              <a:t>“</a:t>
            </a:r>
            <a:r>
              <a:rPr lang="en-US" dirty="0"/>
              <a:t>The percentages of schools offering a formal teacher induction program are relatively equally distributed when analyzed by various school-based equity factors, including poverty level, community type, and region (see Table 3.38).  In contrast, it is not surprising that the largest schools are more likely than the smallest schools to have induction programs for beginning teachers.”</a:t>
            </a:r>
          </a:p>
        </p:txBody>
      </p:sp>
      <p:sp>
        <p:nvSpPr>
          <p:cNvPr id="4" name="Slide Number Placeholder 3"/>
          <p:cNvSpPr>
            <a:spLocks noGrp="1"/>
          </p:cNvSpPr>
          <p:nvPr>
            <p:ph type="sldNum" sz="quarter" idx="10"/>
          </p:nvPr>
        </p:nvSpPr>
        <p:spPr/>
        <p:txBody>
          <a:bodyPr/>
          <a:lstStyle/>
          <a:p>
            <a:fld id="{B472F11F-6199-4934-A1DC-A9FDDA9F712C}" type="slidenum">
              <a:rPr lang="en-US" smtClean="0"/>
              <a:t>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only those schools that provide a formal induction program.</a:t>
            </a:r>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smtClean="0"/>
              <a:t>Table 3.39, p.</a:t>
            </a:r>
            <a:r>
              <a:rPr lang="en-US" baseline="0" dirty="0" smtClean="0"/>
              <a:t> 73 in Technical Report</a:t>
            </a:r>
          </a:p>
          <a:p>
            <a:pPr defTabSz="924865">
              <a:defRPr/>
            </a:pPr>
            <a:endParaRPr lang="en-US" dirty="0"/>
          </a:p>
          <a:p>
            <a:pPr defTabSz="924865">
              <a:defRPr/>
            </a:pPr>
            <a:r>
              <a:rPr lang="en-US" b="1" dirty="0" smtClean="0"/>
              <a:t>This slide shows data from an individual</a:t>
            </a:r>
            <a:r>
              <a:rPr lang="en-US" b="1" baseline="0" dirty="0" smtClean="0"/>
              <a:t> item. </a:t>
            </a:r>
          </a:p>
          <a:p>
            <a:pPr defTabSz="924865">
              <a:defRPr/>
            </a:pPr>
            <a:endParaRPr lang="en-US" b="1" dirty="0"/>
          </a:p>
          <a:p>
            <a:pPr defTabSz="924865">
              <a:defRPr/>
            </a:pPr>
            <a:r>
              <a:rPr lang="en-US" dirty="0" smtClean="0"/>
              <a:t>School Coordinator Questionnaire</a:t>
            </a:r>
          </a:p>
          <a:p>
            <a:pPr defTabSz="924865">
              <a:defRPr/>
            </a:pPr>
            <a:r>
              <a:rPr lang="en-US" dirty="0" smtClean="0"/>
              <a:t>Q17.</a:t>
            </a:r>
            <a:r>
              <a:rPr lang="en-US" baseline="0" dirty="0" smtClean="0"/>
              <a:t> </a:t>
            </a:r>
            <a:r>
              <a:rPr lang="en-US" dirty="0">
                <a:effectLst>
                  <a:glow>
                    <a:srgbClr val="000000"/>
                  </a:glow>
                  <a:outerShdw sx="0" sy="0">
                    <a:srgbClr val="000000"/>
                  </a:outerShdw>
                  <a:reflection stA="0" endPos="0" fadeDir="0" sx="0" sy="0"/>
                </a:effectLst>
              </a:rPr>
              <a:t>Which of the following supports are provided as part of the formal induction program?  [Select all that apply.]</a:t>
            </a:r>
          </a:p>
          <a:p>
            <a:pPr marL="635879" lvl="1" indent="-173422">
              <a:buFont typeface="Wingdings" panose="05000000000000000000" pitchFamily="2" charset="2"/>
              <a:buChar char="q"/>
            </a:pPr>
            <a:r>
              <a:rPr lang="en-US" dirty="0"/>
              <a:t>Release time to attend national, state, or local teacher conferences</a:t>
            </a:r>
            <a:endParaRPr lang="en-US" b="1" dirty="0"/>
          </a:p>
          <a:p>
            <a:pPr marL="635879" lvl="1" indent="-173422">
              <a:buFont typeface="Wingdings" panose="05000000000000000000" pitchFamily="2" charset="2"/>
              <a:buChar char="q"/>
            </a:pPr>
            <a:r>
              <a:rPr lang="en-US" dirty="0"/>
              <a:t>Financial support to attend national, state, or local teacher conferences</a:t>
            </a:r>
            <a:endParaRPr lang="en-US" b="1" dirty="0"/>
          </a:p>
          <a:p>
            <a:pPr marL="635879" lvl="1" indent="-173422">
              <a:buFont typeface="Wingdings" panose="05000000000000000000" pitchFamily="2" charset="2"/>
              <a:buChar char="q"/>
            </a:pPr>
            <a:r>
              <a:rPr lang="en-US" dirty="0"/>
              <a:t>Common planning time with experienced teachers who teach the same subject or grade level</a:t>
            </a:r>
            <a:endParaRPr lang="en-US" b="1" dirty="0"/>
          </a:p>
          <a:p>
            <a:pPr marL="635879" lvl="1" indent="-173422">
              <a:buFont typeface="Wingdings" panose="05000000000000000000" pitchFamily="2" charset="2"/>
              <a:buChar char="q"/>
            </a:pPr>
            <a:r>
              <a:rPr lang="en-US" dirty="0"/>
              <a:t>Release time to observe other teachers in their grade/subject area</a:t>
            </a:r>
            <a:endParaRPr lang="en-US" b="1" dirty="0"/>
          </a:p>
          <a:p>
            <a:pPr marL="635879" lvl="1" indent="-173422">
              <a:buFont typeface="Wingdings" panose="05000000000000000000" pitchFamily="2" charset="2"/>
              <a:buChar char="q"/>
            </a:pPr>
            <a:r>
              <a:rPr lang="en-US" dirty="0"/>
              <a:t>Formally assigned school-based mentor teachers</a:t>
            </a:r>
            <a:endParaRPr lang="en-US" b="1" dirty="0"/>
          </a:p>
          <a:p>
            <a:pPr marL="635879" lvl="1" indent="-173422">
              <a:buFont typeface="Wingdings" panose="05000000000000000000" pitchFamily="2" charset="2"/>
              <a:buChar char="q"/>
            </a:pPr>
            <a:r>
              <a:rPr lang="en-US" dirty="0"/>
              <a:t>District/diocese-based or university-based mentors </a:t>
            </a:r>
            <a:endParaRPr lang="en-US" b="1" dirty="0"/>
          </a:p>
          <a:p>
            <a:pPr marL="635879" lvl="1" indent="-173422">
              <a:buFont typeface="Wingdings" panose="05000000000000000000" pitchFamily="2" charset="2"/>
              <a:buChar char="q"/>
            </a:pPr>
            <a:r>
              <a:rPr lang="en-US" dirty="0"/>
              <a:t>Reduced course load</a:t>
            </a:r>
            <a:endParaRPr lang="en-US" b="1" dirty="0"/>
          </a:p>
          <a:p>
            <a:pPr marL="635879" lvl="1" indent="-173422">
              <a:buFont typeface="Wingdings" panose="05000000000000000000" pitchFamily="2" charset="2"/>
              <a:buChar char="q"/>
            </a:pPr>
            <a:r>
              <a:rPr lang="en-US" dirty="0"/>
              <a:t>Reduced class size</a:t>
            </a:r>
            <a:endParaRPr lang="en-US" b="1" dirty="0"/>
          </a:p>
          <a:p>
            <a:pPr marL="635879" lvl="1" indent="-173422">
              <a:buFont typeface="Wingdings" panose="05000000000000000000" pitchFamily="2" charset="2"/>
              <a:buChar char="q"/>
            </a:pPr>
            <a:r>
              <a:rPr lang="en-US" dirty="0"/>
              <a:t>Reduced number of teaching preps</a:t>
            </a:r>
            <a:endParaRPr lang="en-US" b="1" dirty="0"/>
          </a:p>
          <a:p>
            <a:pPr marL="635879" lvl="1" indent="-173422">
              <a:buFont typeface="Wingdings" panose="05000000000000000000" pitchFamily="2" charset="2"/>
              <a:buChar char="q"/>
            </a:pPr>
            <a:r>
              <a:rPr lang="en-US" dirty="0"/>
              <a:t>A meeting to orient them to school/district/diocese policies and practices</a:t>
            </a:r>
            <a:endParaRPr lang="en-US" b="1" dirty="0"/>
          </a:p>
          <a:p>
            <a:pPr marL="635879" lvl="1" indent="-173422">
              <a:buFont typeface="Wingdings" panose="05000000000000000000" pitchFamily="2" charset="2"/>
              <a:buChar char="q"/>
            </a:pPr>
            <a:r>
              <a:rPr lang="en-US" dirty="0"/>
              <a:t>Professional development opportunities on teaching their subject</a:t>
            </a:r>
            <a:endParaRPr lang="en-US" b="1" dirty="0"/>
          </a:p>
          <a:p>
            <a:pPr marL="635879" lvl="1" indent="-173422">
              <a:buFont typeface="Wingdings" panose="05000000000000000000" pitchFamily="2" charset="2"/>
              <a:buChar char="q"/>
            </a:pPr>
            <a:r>
              <a:rPr lang="en-US" dirty="0"/>
              <a:t>Professional development opportunities on providing instruction that meets the needs of students from the cultural backgrounds represented in your school</a:t>
            </a:r>
            <a:endParaRPr lang="en-US" b="1" dirty="0"/>
          </a:p>
          <a:p>
            <a:pPr marL="635879" lvl="1" indent="-173422">
              <a:buFont typeface="Wingdings" panose="05000000000000000000" pitchFamily="2" charset="2"/>
              <a:buChar char="q"/>
            </a:pPr>
            <a:r>
              <a:rPr lang="en-US" dirty="0"/>
              <a:t>Classroom aides/teaching assistants</a:t>
            </a:r>
            <a:endParaRPr lang="en-US" b="1" dirty="0"/>
          </a:p>
          <a:p>
            <a:pPr marL="635879" lvl="1" indent="-173422">
              <a:buFont typeface="Wingdings" panose="05000000000000000000" pitchFamily="2" charset="2"/>
              <a:buChar char="q"/>
            </a:pPr>
            <a:r>
              <a:rPr lang="en-US" dirty="0"/>
              <a:t>Supplemental funding for classroom supplies</a:t>
            </a:r>
            <a:endParaRPr lang="en-US" b="1" dirty="0"/>
          </a:p>
          <a:p>
            <a:pPr defTabSz="924865">
              <a:defRPr/>
            </a:pPr>
            <a:endParaRPr lang="en-US" dirty="0"/>
          </a:p>
          <a:p>
            <a:pPr defTabSz="924865">
              <a:defRPr/>
            </a:pPr>
            <a:r>
              <a:rPr lang="en-US" dirty="0" smtClean="0"/>
              <a:t>The numbers in parentheses</a:t>
            </a:r>
            <a:r>
              <a:rPr lang="en-US" baseline="0" dirty="0" smtClean="0"/>
              <a:t> are standard errors.</a:t>
            </a:r>
          </a:p>
          <a:p>
            <a:endParaRPr lang="en-US" b="1" dirty="0"/>
          </a:p>
          <a:p>
            <a:pPr defTabSz="924865">
              <a:defRPr/>
            </a:pPr>
            <a:r>
              <a:rPr lang="en-US" b="1" dirty="0" smtClean="0"/>
              <a:t>Findings </a:t>
            </a:r>
            <a:r>
              <a:rPr lang="en-US" b="1" dirty="0"/>
              <a:t>Highlighted in Technical Report</a:t>
            </a:r>
          </a:p>
          <a:p>
            <a:r>
              <a:rPr lang="en-US" b="1" dirty="0" smtClean="0"/>
              <a:t>“</a:t>
            </a:r>
            <a:r>
              <a:rPr lang="en-US" dirty="0"/>
              <a:t>As can be seen in Table 3.39, many schools at all grade levels have formal induction programs that include a number of these best practices.  For example, the most predominant supports provided to beginning teachers include a meeting to orient them to school policies and practices (85–89 percent), formally assigned school-based mentors (81–85 percent), and professional development opportunities on teaching their subject (74–82 percent).  In addition, 61–70 percent of schools give release time to observe other teachers in their grade/‌subject area.  Schools at the elementary and middle grades level are more likely than schools at the high school level to offer common planning time with experienced teachers who teach the same subject or grade level (76, 68, and 52 percent, respectively).  In contrast, high schools are more likely than their middle or elementary counterparts to provide release time for beginning teachers to attend national, state, or local conferences (51, 38, and 33 percent, respectively).”</a:t>
            </a:r>
          </a:p>
        </p:txBody>
      </p:sp>
      <p:sp>
        <p:nvSpPr>
          <p:cNvPr id="4" name="Slide Number Placeholder 3"/>
          <p:cNvSpPr>
            <a:spLocks noGrp="1"/>
          </p:cNvSpPr>
          <p:nvPr>
            <p:ph type="sldNum" sz="quarter" idx="10"/>
          </p:nvPr>
        </p:nvSpPr>
        <p:spPr/>
        <p:txBody>
          <a:bodyPr/>
          <a:lstStyle/>
          <a:p>
            <a:fld id="{B472F11F-6199-4934-A1DC-A9FDDA9F712C}" type="slidenum">
              <a:rPr lang="en-US" smtClean="0"/>
              <a:t>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20">
              <a:defRPr/>
            </a:pPr>
            <a:r>
              <a:rPr lang="en-US" dirty="0" smtClean="0"/>
              <a:t>Note: Each grade</a:t>
            </a:r>
            <a:r>
              <a:rPr lang="en-US" baseline="0" dirty="0" smtClean="0"/>
              <a:t> level </a:t>
            </a:r>
            <a:r>
              <a:rPr lang="en-US" dirty="0" smtClean="0"/>
              <a:t>chart is sorted independently; consequently items may appear in different orders.</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10</a:t>
            </a:fld>
            <a:endParaRPr lang="en-US"/>
          </a:p>
        </p:txBody>
      </p:sp>
    </p:spTree>
    <p:extLst>
      <p:ext uri="{BB962C8B-B14F-4D97-AF65-F5344CB8AC3E}">
        <p14:creationId xmlns:p14="http://schemas.microsoft.com/office/powerpoint/2010/main" val="2142300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E22D2BD-7810-C94F-AE8A-856FCB3715C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04800" y="1676400"/>
            <a:ext cx="3048000" cy="1470025"/>
          </a:xfrm>
        </p:spPr>
        <p:txBody>
          <a:bodyPr/>
          <a:lstStyle/>
          <a:p>
            <a:r>
              <a:rPr lang="en-US" dirty="0" smtClean="0"/>
              <a:t>Click to edit Master title</a:t>
            </a:r>
            <a:endParaRPr lang="en-US" dirty="0"/>
          </a:p>
        </p:txBody>
      </p:sp>
      <p:sp>
        <p:nvSpPr>
          <p:cNvPr id="3" name="Subtitle 2"/>
          <p:cNvSpPr>
            <a:spLocks noGrp="1"/>
          </p:cNvSpPr>
          <p:nvPr>
            <p:ph type="subTitle" idx="1" hasCustomPrompt="1"/>
          </p:nvPr>
        </p:nvSpPr>
        <p:spPr>
          <a:xfrm>
            <a:off x="304800" y="3200400"/>
            <a:ext cx="3048000" cy="381000"/>
          </a:xfrm>
        </p:spPr>
        <p:txBody>
          <a:bodyPr>
            <a:normAutofit/>
          </a:bodyPr>
          <a:lstStyle>
            <a:lvl1pPr marL="0" indent="0" algn="l">
              <a:buNone/>
              <a:defRPr sz="1500" cap="all" baseline="0">
                <a:solidFill>
                  <a:srgbClr val="357E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pic>
        <p:nvPicPr>
          <p:cNvPr id="7" name="Picture 6">
            <a:extLst>
              <a:ext uri="{FF2B5EF4-FFF2-40B4-BE49-F238E27FC236}">
                <a16:creationId xmlns:a16="http://schemas.microsoft.com/office/drawing/2014/main" xmlns="" id="{A8937AA4-21D1-6B4F-9860-E48F111EF11A}"/>
              </a:ext>
            </a:extLst>
          </p:cNvPr>
          <p:cNvPicPr>
            <a:picLocks noChangeAspect="1"/>
          </p:cNvPicPr>
          <p:nvPr userDrawn="1"/>
        </p:nvPicPr>
        <p:blipFill>
          <a:blip r:embed="rId3"/>
          <a:stretch>
            <a:fillRect/>
          </a:stretch>
        </p:blipFill>
        <p:spPr>
          <a:xfrm>
            <a:off x="264841" y="372172"/>
            <a:ext cx="3513582" cy="545211"/>
          </a:xfrm>
          <a:prstGeom prst="rect">
            <a:avLst/>
          </a:prstGeom>
        </p:spPr>
      </p:pic>
      <p:pic>
        <p:nvPicPr>
          <p:cNvPr id="9" name="Picture 8">
            <a:extLst>
              <a:ext uri="{FF2B5EF4-FFF2-40B4-BE49-F238E27FC236}">
                <a16:creationId xmlns:a16="http://schemas.microsoft.com/office/drawing/2014/main" xmlns="" id="{8F46F5F5-C847-4747-B7CB-D36ACE066D66}"/>
              </a:ext>
            </a:extLst>
          </p:cNvPr>
          <p:cNvPicPr>
            <a:picLocks noChangeAspect="1"/>
          </p:cNvPicPr>
          <p:nvPr userDrawn="1"/>
        </p:nvPicPr>
        <p:blipFill>
          <a:blip r:embed="rId4"/>
          <a:stretch>
            <a:fillRect/>
          </a:stretch>
        </p:blipFill>
        <p:spPr>
          <a:xfrm>
            <a:off x="6876525" y="6063486"/>
            <a:ext cx="2007108" cy="553212"/>
          </a:xfrm>
          <a:prstGeom prst="rect">
            <a:avLst/>
          </a:prstGeom>
        </p:spPr>
      </p:pic>
      <p:sp>
        <p:nvSpPr>
          <p:cNvPr id="5" name="Text Placeholder 4"/>
          <p:cNvSpPr>
            <a:spLocks noGrp="1"/>
          </p:cNvSpPr>
          <p:nvPr>
            <p:ph type="body" sz="quarter" idx="10" hasCustomPrompt="1"/>
          </p:nvPr>
        </p:nvSpPr>
        <p:spPr>
          <a:xfrm>
            <a:off x="6705600" y="4495800"/>
            <a:ext cx="2178050" cy="1219200"/>
          </a:xfrm>
        </p:spPr>
        <p:txBody>
          <a:bodyPr>
            <a:normAutofit/>
          </a:bodyPr>
          <a:lstStyle>
            <a:lvl1pPr>
              <a:defRPr sz="1400"/>
            </a:lvl1pPr>
          </a:lstStyle>
          <a:p>
            <a:pPr lvl="0"/>
            <a:r>
              <a:rPr lang="en-US" dirty="0" smtClean="0"/>
              <a:t>Presenters’ Names</a:t>
            </a:r>
          </a:p>
        </p:txBody>
      </p:sp>
    </p:spTree>
    <p:extLst>
      <p:ext uri="{BB962C8B-B14F-4D97-AF65-F5344CB8AC3E}">
        <p14:creationId xmlns:p14="http://schemas.microsoft.com/office/powerpoint/2010/main" val="399015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05621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BDFCE7D-E145-7049-B348-4E605168C295}"/>
              </a:ext>
            </a:extLst>
          </p:cNvPr>
          <p:cNvPicPr>
            <a:picLocks noChangeAspect="1"/>
          </p:cNvPicPr>
          <p:nvPr userDrawn="1"/>
        </p:nvPicPr>
        <p:blipFill>
          <a:blip r:embed="rId4"/>
          <a:stretch>
            <a:fillRect/>
          </a:stretch>
        </p:blipFill>
        <p:spPr>
          <a:xfrm>
            <a:off x="0" y="0"/>
            <a:ext cx="9144000" cy="6858000"/>
          </a:xfrm>
          <a:prstGeom prst="rect">
            <a:avLst/>
          </a:prstGeom>
        </p:spPr>
      </p:pic>
      <p:sp>
        <p:nvSpPr>
          <p:cNvPr id="2" name="Title Placeholder 1"/>
          <p:cNvSpPr>
            <a:spLocks noGrp="1"/>
          </p:cNvSpPr>
          <p:nvPr>
            <p:ph type="title"/>
          </p:nvPr>
        </p:nvSpPr>
        <p:spPr>
          <a:xfrm>
            <a:off x="1219200" y="274638"/>
            <a:ext cx="7467600" cy="868362"/>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1219200" y="1295400"/>
            <a:ext cx="7467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a:extLst>
              <a:ext uri="{FF2B5EF4-FFF2-40B4-BE49-F238E27FC236}">
                <a16:creationId xmlns:a16="http://schemas.microsoft.com/office/drawing/2014/main" xmlns="" id="{E9234F30-73BB-7A4E-BC8A-0F0BA467BA7C}"/>
              </a:ext>
            </a:extLst>
          </p:cNvPr>
          <p:cNvPicPr>
            <a:picLocks noChangeAspect="1"/>
          </p:cNvPicPr>
          <p:nvPr userDrawn="1"/>
        </p:nvPicPr>
        <p:blipFill>
          <a:blip r:embed="rId5"/>
          <a:stretch>
            <a:fillRect/>
          </a:stretch>
        </p:blipFill>
        <p:spPr>
          <a:xfrm>
            <a:off x="0" y="6016752"/>
            <a:ext cx="9144000" cy="38100"/>
          </a:xfrm>
          <a:prstGeom prst="rect">
            <a:avLst/>
          </a:prstGeom>
        </p:spPr>
      </p:pic>
      <p:pic>
        <p:nvPicPr>
          <p:cNvPr id="8" name="Picture 7">
            <a:extLst>
              <a:ext uri="{FF2B5EF4-FFF2-40B4-BE49-F238E27FC236}">
                <a16:creationId xmlns:a16="http://schemas.microsoft.com/office/drawing/2014/main" xmlns="" id="{2626606B-3C78-BA4D-8559-24D108E985A7}"/>
              </a:ext>
            </a:extLst>
          </p:cNvPr>
          <p:cNvPicPr>
            <a:picLocks noChangeAspect="1"/>
          </p:cNvPicPr>
          <p:nvPr userDrawn="1"/>
        </p:nvPicPr>
        <p:blipFill>
          <a:blip r:embed="rId6"/>
          <a:stretch>
            <a:fillRect/>
          </a:stretch>
        </p:blipFill>
        <p:spPr>
          <a:xfrm>
            <a:off x="1371600" y="6172200"/>
            <a:ext cx="3182112" cy="493776"/>
          </a:xfrm>
          <a:prstGeom prst="rect">
            <a:avLst/>
          </a:prstGeom>
        </p:spPr>
      </p:pic>
      <p:pic>
        <p:nvPicPr>
          <p:cNvPr id="9" name="Picture 8">
            <a:extLst>
              <a:ext uri="{FF2B5EF4-FFF2-40B4-BE49-F238E27FC236}">
                <a16:creationId xmlns:a16="http://schemas.microsoft.com/office/drawing/2014/main" xmlns="" id="{540ECE2A-17A7-A84F-927A-F4441EEE6F58}"/>
              </a:ext>
            </a:extLst>
          </p:cNvPr>
          <p:cNvPicPr>
            <a:picLocks noChangeAspect="1"/>
          </p:cNvPicPr>
          <p:nvPr userDrawn="1"/>
        </p:nvPicPr>
        <p:blipFill>
          <a:blip r:embed="rId7"/>
          <a:stretch>
            <a:fillRect/>
          </a:stretch>
        </p:blipFill>
        <p:spPr>
          <a:xfrm>
            <a:off x="5982510" y="6181344"/>
            <a:ext cx="1806245" cy="496255"/>
          </a:xfrm>
          <a:prstGeom prst="rect">
            <a:avLst/>
          </a:prstGeom>
        </p:spPr>
      </p:pic>
    </p:spTree>
    <p:extLst>
      <p:ext uri="{BB962C8B-B14F-4D97-AF65-F5344CB8AC3E}">
        <p14:creationId xmlns:p14="http://schemas.microsoft.com/office/powerpoint/2010/main" val="138622602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spcBef>
          <a:spcPct val="0"/>
        </a:spcBef>
        <a:buNone/>
        <a:defRPr sz="3200" b="1" kern="1200">
          <a:solidFill>
            <a:srgbClr val="58C5C9"/>
          </a:solidFill>
          <a:latin typeface="Arial Black" panose="020B0A040201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3</a:t>
            </a:r>
            <a:br>
              <a:rPr lang="en-US" dirty="0" smtClean="0"/>
            </a:br>
            <a:r>
              <a:rPr lang="en-US" dirty="0" smtClean="0"/>
              <a:t>Professional Development</a:t>
            </a:r>
            <a:endParaRPr lang="en-US" dirty="0"/>
          </a:p>
        </p:txBody>
      </p:sp>
    </p:spTree>
    <p:extLst>
      <p:ext uri="{BB962C8B-B14F-4D97-AF65-F5344CB8AC3E}">
        <p14:creationId xmlns:p14="http://schemas.microsoft.com/office/powerpoint/2010/main" val="2228900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49771636"/>
              </p:ext>
            </p:extLst>
          </p:nvPr>
        </p:nvGraphicFramePr>
        <p:xfrm>
          <a:off x="76200" y="1324131"/>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400" b="1" dirty="0">
                <a:solidFill>
                  <a:srgbClr val="58C5C9"/>
                </a:solidFill>
                <a:latin typeface="Arial Black" panose="020B0A04020102020204" pitchFamily="34" charset="0"/>
                <a:cs typeface="Arial" panose="020B0604020202020204" pitchFamily="34" charset="0"/>
              </a:rPr>
              <a:t>Supports Provided as Part of Formal Induction </a:t>
            </a:r>
            <a:r>
              <a:rPr lang="en-US" sz="2400" b="1" dirty="0" smtClean="0">
                <a:solidFill>
                  <a:srgbClr val="58C5C9"/>
                </a:solidFill>
                <a:latin typeface="Arial Black" panose="020B0A04020102020204" pitchFamily="34" charset="0"/>
                <a:cs typeface="Arial" panose="020B0604020202020204" pitchFamily="34" charset="0"/>
              </a:rPr>
              <a:t>Programs in Elementary Schools</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775102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52227624"/>
              </p:ext>
            </p:extLst>
          </p:nvPr>
        </p:nvGraphicFramePr>
        <p:xfrm>
          <a:off x="342900" y="1324131"/>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400" b="1" dirty="0">
                <a:solidFill>
                  <a:srgbClr val="58C5C9"/>
                </a:solidFill>
                <a:latin typeface="Arial Black" panose="020B0A04020102020204" pitchFamily="34" charset="0"/>
                <a:cs typeface="Arial" panose="020B0604020202020204" pitchFamily="34" charset="0"/>
              </a:rPr>
              <a:t>Supports Provided as Part of Formal Induction </a:t>
            </a:r>
            <a:r>
              <a:rPr lang="en-US" sz="2400" b="1" dirty="0" smtClean="0">
                <a:solidFill>
                  <a:srgbClr val="58C5C9"/>
                </a:solidFill>
                <a:latin typeface="Arial Black" panose="020B0A04020102020204" pitchFamily="34" charset="0"/>
                <a:cs typeface="Arial" panose="020B0604020202020204" pitchFamily="34" charset="0"/>
              </a:rPr>
              <a:t>Programs in Elementary Schools</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635333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826378263"/>
              </p:ext>
            </p:extLst>
          </p:nvPr>
        </p:nvGraphicFramePr>
        <p:xfrm>
          <a:off x="342900" y="1324131"/>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400" b="1" dirty="0">
                <a:solidFill>
                  <a:srgbClr val="58C5C9"/>
                </a:solidFill>
                <a:latin typeface="Arial Black" panose="020B0A04020102020204" pitchFamily="34" charset="0"/>
                <a:cs typeface="Arial" panose="020B0604020202020204" pitchFamily="34" charset="0"/>
              </a:rPr>
              <a:t>Supports Provided as Part of Formal Induction </a:t>
            </a:r>
            <a:r>
              <a:rPr lang="en-US" sz="2400" b="1" dirty="0" smtClean="0">
                <a:solidFill>
                  <a:srgbClr val="58C5C9"/>
                </a:solidFill>
                <a:latin typeface="Arial Black" panose="020B0A04020102020204" pitchFamily="34" charset="0"/>
                <a:cs typeface="Arial" panose="020B0604020202020204" pitchFamily="34" charset="0"/>
              </a:rPr>
              <a:t>Programs in Elementary Schools</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394820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826959849"/>
              </p:ext>
            </p:extLst>
          </p:nvPr>
        </p:nvGraphicFramePr>
        <p:xfrm>
          <a:off x="152400" y="1295400"/>
          <a:ext cx="87249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400" b="1" dirty="0">
                <a:solidFill>
                  <a:srgbClr val="58C5C9"/>
                </a:solidFill>
                <a:latin typeface="Arial Black" panose="020B0A04020102020204" pitchFamily="34" charset="0"/>
                <a:cs typeface="Arial" panose="020B0604020202020204" pitchFamily="34" charset="0"/>
              </a:rPr>
              <a:t>Supports Provided as Part of Formal Induction </a:t>
            </a:r>
            <a:r>
              <a:rPr lang="en-US" sz="2400" b="1" dirty="0" smtClean="0">
                <a:solidFill>
                  <a:srgbClr val="58C5C9"/>
                </a:solidFill>
                <a:latin typeface="Arial Black" panose="020B0A04020102020204" pitchFamily="34" charset="0"/>
                <a:cs typeface="Arial" panose="020B0604020202020204" pitchFamily="34" charset="0"/>
              </a:rPr>
              <a:t>Programs in Middle Schools</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382594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630779148"/>
              </p:ext>
            </p:extLst>
          </p:nvPr>
        </p:nvGraphicFramePr>
        <p:xfrm>
          <a:off x="5334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400" b="1" dirty="0">
                <a:solidFill>
                  <a:srgbClr val="58C5C9"/>
                </a:solidFill>
                <a:latin typeface="Arial Black" panose="020B0A04020102020204" pitchFamily="34" charset="0"/>
                <a:cs typeface="Arial" panose="020B0604020202020204" pitchFamily="34" charset="0"/>
              </a:rPr>
              <a:t>Supports Provided as Part of Formal Induction </a:t>
            </a:r>
            <a:r>
              <a:rPr lang="en-US" sz="2400" b="1" dirty="0" smtClean="0">
                <a:solidFill>
                  <a:srgbClr val="58C5C9"/>
                </a:solidFill>
                <a:latin typeface="Arial Black" panose="020B0A04020102020204" pitchFamily="34" charset="0"/>
                <a:cs typeface="Arial" panose="020B0604020202020204" pitchFamily="34" charset="0"/>
              </a:rPr>
              <a:t>Programs in Middle Schools</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427095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57041877"/>
              </p:ext>
            </p:extLst>
          </p:nvPr>
        </p:nvGraphicFramePr>
        <p:xfrm>
          <a:off x="342900" y="1324131"/>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400" b="1" dirty="0">
                <a:solidFill>
                  <a:srgbClr val="58C5C9"/>
                </a:solidFill>
                <a:latin typeface="Arial Black" panose="020B0A04020102020204" pitchFamily="34" charset="0"/>
                <a:cs typeface="Arial" panose="020B0604020202020204" pitchFamily="34" charset="0"/>
              </a:rPr>
              <a:t>Supports Provided as Part of Formal Induction </a:t>
            </a:r>
            <a:r>
              <a:rPr lang="en-US" sz="2400" b="1" dirty="0" smtClean="0">
                <a:solidFill>
                  <a:srgbClr val="58C5C9"/>
                </a:solidFill>
                <a:latin typeface="Arial Black" panose="020B0A04020102020204" pitchFamily="34" charset="0"/>
                <a:cs typeface="Arial" panose="020B0604020202020204" pitchFamily="34" charset="0"/>
              </a:rPr>
              <a:t>Programs in Middle Schools</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517293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649224356"/>
              </p:ext>
            </p:extLst>
          </p:nvPr>
        </p:nvGraphicFramePr>
        <p:xfrm>
          <a:off x="304800" y="1295400"/>
          <a:ext cx="86868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400" b="1" dirty="0">
                <a:solidFill>
                  <a:srgbClr val="58C5C9"/>
                </a:solidFill>
                <a:latin typeface="Arial Black" panose="020B0A04020102020204" pitchFamily="34" charset="0"/>
                <a:cs typeface="Arial" panose="020B0604020202020204" pitchFamily="34" charset="0"/>
              </a:rPr>
              <a:t>Supports Provided as Part of Formal Induction </a:t>
            </a:r>
            <a:r>
              <a:rPr lang="en-US" sz="2400" b="1" dirty="0" smtClean="0">
                <a:solidFill>
                  <a:srgbClr val="58C5C9"/>
                </a:solidFill>
                <a:latin typeface="Arial Black" panose="020B0A04020102020204" pitchFamily="34" charset="0"/>
                <a:cs typeface="Arial" panose="020B0604020202020204" pitchFamily="34" charset="0"/>
              </a:rPr>
              <a:t>Programs in High Schools</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494847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38871820"/>
              </p:ext>
            </p:extLst>
          </p:nvPr>
        </p:nvGraphicFramePr>
        <p:xfrm>
          <a:off x="381000" y="1272639"/>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400" b="1" dirty="0">
                <a:solidFill>
                  <a:srgbClr val="58C5C9"/>
                </a:solidFill>
                <a:latin typeface="Arial Black" panose="020B0A04020102020204" pitchFamily="34" charset="0"/>
                <a:cs typeface="Arial" panose="020B0604020202020204" pitchFamily="34" charset="0"/>
              </a:rPr>
              <a:t>Supports Provided as Part of Formal Induction </a:t>
            </a:r>
            <a:r>
              <a:rPr lang="en-US" sz="2400" b="1" dirty="0" smtClean="0">
                <a:solidFill>
                  <a:srgbClr val="58C5C9"/>
                </a:solidFill>
                <a:latin typeface="Arial Black" panose="020B0A04020102020204" pitchFamily="34" charset="0"/>
                <a:cs typeface="Arial" panose="020B0604020202020204" pitchFamily="34" charset="0"/>
              </a:rPr>
              <a:t>Programs in High Schools</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423554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241325761"/>
              </p:ext>
            </p:extLst>
          </p:nvPr>
        </p:nvGraphicFramePr>
        <p:xfrm>
          <a:off x="381000" y="1272639"/>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400" b="1" dirty="0">
                <a:solidFill>
                  <a:srgbClr val="58C5C9"/>
                </a:solidFill>
                <a:latin typeface="Arial Black" panose="020B0A04020102020204" pitchFamily="34" charset="0"/>
                <a:cs typeface="Arial" panose="020B0604020202020204" pitchFamily="34" charset="0"/>
              </a:rPr>
              <a:t>Supports Provided as Part of Formal Induction </a:t>
            </a:r>
            <a:r>
              <a:rPr lang="en-US" sz="2400" b="1" dirty="0" smtClean="0">
                <a:solidFill>
                  <a:srgbClr val="58C5C9"/>
                </a:solidFill>
                <a:latin typeface="Arial Black" panose="020B0A04020102020204" pitchFamily="34" charset="0"/>
                <a:cs typeface="Arial" panose="020B0604020202020204" pitchFamily="34" charset="0"/>
              </a:rPr>
              <a:t>Programs in High Schools</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208960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Slides 20–21 </a:t>
            </a:r>
          </a:p>
          <a:p>
            <a:pPr lvl="0" algn="l">
              <a:defRPr/>
            </a:pPr>
            <a:r>
              <a:rPr lang="en-US" sz="2900" b="1" dirty="0" smtClean="0">
                <a:solidFill>
                  <a:srgbClr val="58C5C9"/>
                </a:solidFill>
                <a:latin typeface="Arial Black" panose="020B0A04020102020204" pitchFamily="34" charset="0"/>
                <a:cs typeface="Arial" panose="020B0604020202020204" pitchFamily="34" charset="0"/>
              </a:rPr>
              <a:t>(not </a:t>
            </a:r>
            <a:r>
              <a:rPr lang="en-US" sz="2900" b="1" dirty="0">
                <a:solidFill>
                  <a:srgbClr val="58C5C9"/>
                </a:solidFill>
                <a:latin typeface="Arial Black" panose="020B0A04020102020204" pitchFamily="34" charset="0"/>
                <a:cs typeface="Arial" panose="020B0604020202020204" pitchFamily="34" charset="0"/>
              </a:rPr>
              <a:t>for presentation)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8" y="1219200"/>
            <a:ext cx="7134225" cy="4708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685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553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900" b="1" dirty="0" smtClean="0">
                <a:solidFill>
                  <a:srgbClr val="58C5C9"/>
                </a:solidFill>
                <a:latin typeface="Arial Black" panose="020B0A04020102020204" pitchFamily="34" charset="0"/>
                <a:cs typeface="Arial" panose="020B0604020202020204" pitchFamily="34" charset="0"/>
              </a:rPr>
              <a:t>Teacher Induction Programs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90570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96092231"/>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3048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Schools </a:t>
            </a:r>
            <a:r>
              <a:rPr lang="en-US" sz="2900" b="1" dirty="0">
                <a:solidFill>
                  <a:srgbClr val="58C5C9"/>
                </a:solidFill>
                <a:latin typeface="Arial Black" panose="020B0A04020102020204" pitchFamily="34" charset="0"/>
                <a:cs typeface="Arial" panose="020B0604020202020204" pitchFamily="34" charset="0"/>
              </a:rPr>
              <a:t>Offering Formal Induction </a:t>
            </a:r>
            <a:r>
              <a:rPr lang="en-US" sz="2900" b="1" dirty="0" smtClean="0">
                <a:solidFill>
                  <a:srgbClr val="58C5C9"/>
                </a:solidFill>
                <a:latin typeface="Arial Black" panose="020B0A04020102020204" pitchFamily="34" charset="0"/>
                <a:cs typeface="Arial" panose="020B0604020202020204" pitchFamily="34" charset="0"/>
              </a:rPr>
              <a:t>Programs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155823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221641440"/>
              </p:ext>
            </p:extLst>
          </p:nvPr>
        </p:nvGraphicFramePr>
        <p:xfrm>
          <a:off x="3048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3048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Schools </a:t>
            </a:r>
            <a:r>
              <a:rPr lang="en-US" sz="2900" b="1" dirty="0">
                <a:solidFill>
                  <a:srgbClr val="58C5C9"/>
                </a:solidFill>
                <a:latin typeface="Arial Black" panose="020B0A04020102020204" pitchFamily="34" charset="0"/>
                <a:cs typeface="Arial" panose="020B0604020202020204" pitchFamily="34" charset="0"/>
              </a:rPr>
              <a:t>Offering Formal Induction </a:t>
            </a:r>
            <a:r>
              <a:rPr lang="en-US" sz="2900" b="1" dirty="0" smtClean="0">
                <a:solidFill>
                  <a:srgbClr val="58C5C9"/>
                </a:solidFill>
                <a:latin typeface="Arial Black" panose="020B0A04020102020204" pitchFamily="34" charset="0"/>
                <a:cs typeface="Arial" panose="020B0604020202020204" pitchFamily="34" charset="0"/>
              </a:rPr>
              <a:t>Programs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085981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23–25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765300"/>
            <a:ext cx="8528050" cy="332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459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475001653"/>
              </p:ext>
            </p:extLst>
          </p:nvPr>
        </p:nvGraphicFramePr>
        <p:xfrm>
          <a:off x="76200" y="1324131"/>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400" b="1" dirty="0">
                <a:solidFill>
                  <a:srgbClr val="58C5C9"/>
                </a:solidFill>
                <a:latin typeface="Arial Black" panose="020B0A04020102020204" pitchFamily="34" charset="0"/>
                <a:cs typeface="Arial" panose="020B0604020202020204" pitchFamily="34" charset="0"/>
              </a:rPr>
              <a:t>Incentives and Requirements of Formally </a:t>
            </a:r>
            <a:r>
              <a:rPr lang="en-US" sz="2400" b="1" dirty="0" smtClean="0">
                <a:solidFill>
                  <a:srgbClr val="58C5C9"/>
                </a:solidFill>
                <a:latin typeface="Arial Black" panose="020B0A04020102020204" pitchFamily="34" charset="0"/>
                <a:cs typeface="Arial" panose="020B0604020202020204" pitchFamily="34" charset="0"/>
              </a:rPr>
              <a:t>Assigned School-Based </a:t>
            </a:r>
            <a:r>
              <a:rPr lang="en-US" sz="2400" b="1" dirty="0">
                <a:solidFill>
                  <a:srgbClr val="58C5C9"/>
                </a:solidFill>
                <a:latin typeface="Arial Black" panose="020B0A04020102020204" pitchFamily="34" charset="0"/>
                <a:cs typeface="Arial" panose="020B0604020202020204" pitchFamily="34" charset="0"/>
              </a:rPr>
              <a:t>Mentors in Induction </a:t>
            </a:r>
            <a:r>
              <a:rPr lang="en-US" sz="2400" b="1" dirty="0" smtClean="0">
                <a:solidFill>
                  <a:srgbClr val="58C5C9"/>
                </a:solidFill>
                <a:latin typeface="Arial Black" panose="020B0A04020102020204" pitchFamily="34" charset="0"/>
                <a:cs typeface="Arial" panose="020B0604020202020204" pitchFamily="34" charset="0"/>
              </a:rPr>
              <a:t>Programs in Elementary Schools</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819523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83391599"/>
              </p:ext>
            </p:extLst>
          </p:nvPr>
        </p:nvGraphicFramePr>
        <p:xfrm>
          <a:off x="76200" y="1324131"/>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400" b="1" dirty="0">
                <a:solidFill>
                  <a:srgbClr val="58C5C9"/>
                </a:solidFill>
                <a:latin typeface="Arial Black" panose="020B0A04020102020204" pitchFamily="34" charset="0"/>
                <a:cs typeface="Arial" panose="020B0604020202020204" pitchFamily="34" charset="0"/>
              </a:rPr>
              <a:t>Incentives and Requirements of Formally </a:t>
            </a:r>
            <a:r>
              <a:rPr lang="en-US" sz="2400" b="1" dirty="0" smtClean="0">
                <a:solidFill>
                  <a:srgbClr val="58C5C9"/>
                </a:solidFill>
                <a:latin typeface="Arial Black" panose="020B0A04020102020204" pitchFamily="34" charset="0"/>
                <a:cs typeface="Arial" panose="020B0604020202020204" pitchFamily="34" charset="0"/>
              </a:rPr>
              <a:t>Assigned School-Based </a:t>
            </a:r>
            <a:r>
              <a:rPr lang="en-US" sz="2400" b="1" dirty="0">
                <a:solidFill>
                  <a:srgbClr val="58C5C9"/>
                </a:solidFill>
                <a:latin typeface="Arial Black" panose="020B0A04020102020204" pitchFamily="34" charset="0"/>
                <a:cs typeface="Arial" panose="020B0604020202020204" pitchFamily="34" charset="0"/>
              </a:rPr>
              <a:t>Mentors in Induction </a:t>
            </a:r>
            <a:r>
              <a:rPr lang="en-US" sz="2400" b="1" dirty="0" smtClean="0">
                <a:solidFill>
                  <a:srgbClr val="58C5C9"/>
                </a:solidFill>
                <a:latin typeface="Arial Black" panose="020B0A04020102020204" pitchFamily="34" charset="0"/>
                <a:cs typeface="Arial" panose="020B0604020202020204" pitchFamily="34" charset="0"/>
              </a:rPr>
              <a:t>Programs in Middle Schools</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089666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532710446"/>
              </p:ext>
            </p:extLst>
          </p:nvPr>
        </p:nvGraphicFramePr>
        <p:xfrm>
          <a:off x="76200" y="1324131"/>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400" b="1" dirty="0">
                <a:solidFill>
                  <a:srgbClr val="58C5C9"/>
                </a:solidFill>
                <a:latin typeface="Arial Black" panose="020B0A04020102020204" pitchFamily="34" charset="0"/>
                <a:cs typeface="Arial" panose="020B0604020202020204" pitchFamily="34" charset="0"/>
              </a:rPr>
              <a:t>Incentives and Requirements of Formally </a:t>
            </a:r>
            <a:r>
              <a:rPr lang="en-US" sz="2400" b="1" dirty="0" smtClean="0">
                <a:solidFill>
                  <a:srgbClr val="58C5C9"/>
                </a:solidFill>
                <a:latin typeface="Arial Black" panose="020B0A04020102020204" pitchFamily="34" charset="0"/>
                <a:cs typeface="Arial" panose="020B0604020202020204" pitchFamily="34" charset="0"/>
              </a:rPr>
              <a:t>Assigned School-Based </a:t>
            </a:r>
            <a:r>
              <a:rPr lang="en-US" sz="2400" b="1" dirty="0">
                <a:solidFill>
                  <a:srgbClr val="58C5C9"/>
                </a:solidFill>
                <a:latin typeface="Arial Black" panose="020B0A04020102020204" pitchFamily="34" charset="0"/>
                <a:cs typeface="Arial" panose="020B0604020202020204" pitchFamily="34" charset="0"/>
              </a:rPr>
              <a:t>Mentors in Induction </a:t>
            </a:r>
            <a:r>
              <a:rPr lang="en-US" sz="2400" b="1" dirty="0" smtClean="0">
                <a:solidFill>
                  <a:srgbClr val="58C5C9"/>
                </a:solidFill>
                <a:latin typeface="Arial Black" panose="020B0A04020102020204" pitchFamily="34" charset="0"/>
                <a:cs typeface="Arial" panose="020B0604020202020204" pitchFamily="34" charset="0"/>
              </a:rPr>
              <a:t>Programs in High Schools</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026819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28600"/>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4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2352675"/>
            <a:ext cx="85598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498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84374443"/>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152400"/>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Typical Duration of Formal Induction Programs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414842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28600"/>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6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2047875"/>
            <a:ext cx="857885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111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669111090"/>
              </p:ext>
            </p:extLst>
          </p:nvPr>
        </p:nvGraphicFramePr>
        <p:xfrm>
          <a:off x="342900" y="1524000"/>
          <a:ext cx="84582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1524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Organization Developing and </a:t>
            </a:r>
            <a:r>
              <a:rPr lang="en-US" sz="2900" b="1" dirty="0" smtClean="0">
                <a:solidFill>
                  <a:srgbClr val="58C5C9"/>
                </a:solidFill>
                <a:latin typeface="Arial Black" panose="020B0A04020102020204" pitchFamily="34" charset="0"/>
                <a:cs typeface="Arial" panose="020B0604020202020204" pitchFamily="34" charset="0"/>
              </a:rPr>
              <a:t>Implementing Formal </a:t>
            </a:r>
            <a:r>
              <a:rPr lang="en-US" sz="2900" b="1" dirty="0">
                <a:solidFill>
                  <a:srgbClr val="58C5C9"/>
                </a:solidFill>
                <a:latin typeface="Arial Black" panose="020B0A04020102020204" pitchFamily="34" charset="0"/>
                <a:cs typeface="Arial" panose="020B0604020202020204" pitchFamily="34" charset="0"/>
              </a:rPr>
              <a:t>Induction </a:t>
            </a:r>
            <a:r>
              <a:rPr lang="en-US" sz="2900" b="1" dirty="0" smtClean="0">
                <a:solidFill>
                  <a:srgbClr val="58C5C9"/>
                </a:solidFill>
                <a:latin typeface="Arial Black" panose="020B0A04020102020204" pitchFamily="34" charset="0"/>
                <a:cs typeface="Arial" panose="020B0604020202020204" pitchFamily="34" charset="0"/>
              </a:rPr>
              <a:t>Programs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636685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 8</a:t>
            </a:r>
          </a:p>
          <a:p>
            <a:pPr lvl="0" algn="l">
              <a:defRPr/>
            </a:pPr>
            <a:r>
              <a:rPr lang="en-US" sz="2900" b="1" dirty="0" smtClean="0">
                <a:solidFill>
                  <a:srgbClr val="58C5C9"/>
                </a:solidFill>
                <a:latin typeface="Arial Black" panose="020B0A04020102020204" pitchFamily="34" charset="0"/>
                <a:cs typeface="Arial" panose="020B0604020202020204" pitchFamily="34" charset="0"/>
              </a:rPr>
              <a:t>(not </a:t>
            </a:r>
            <a:r>
              <a:rPr lang="en-US" sz="2900" b="1" dirty="0">
                <a:solidFill>
                  <a:srgbClr val="58C5C9"/>
                </a:solidFill>
                <a:latin typeface="Arial Black" panose="020B0A04020102020204" pitchFamily="34" charset="0"/>
                <a:cs typeface="Arial" panose="020B0604020202020204" pitchFamily="34" charset="0"/>
              </a:rPr>
              <a:t>for presentation)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 y="1219200"/>
            <a:ext cx="7082221"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359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544933728"/>
              </p:ext>
            </p:extLst>
          </p:nvPr>
        </p:nvGraphicFramePr>
        <p:xfrm>
          <a:off x="342900" y="1447800"/>
          <a:ext cx="8458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3048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smtClean="0">
                <a:solidFill>
                  <a:srgbClr val="58C5C9"/>
                </a:solidFill>
                <a:latin typeface="Arial Black" panose="020B0A04020102020204" pitchFamily="34" charset="0"/>
                <a:cs typeface="Arial" panose="020B0604020202020204" pitchFamily="34" charset="0"/>
              </a:rPr>
              <a:t>Schools </a:t>
            </a:r>
            <a:r>
              <a:rPr lang="en-US" sz="2900" b="1" dirty="0">
                <a:solidFill>
                  <a:srgbClr val="58C5C9"/>
                </a:solidFill>
                <a:latin typeface="Arial Black" panose="020B0A04020102020204" pitchFamily="34" charset="0"/>
                <a:cs typeface="Arial" panose="020B0604020202020204" pitchFamily="34" charset="0"/>
              </a:rPr>
              <a:t>Offering Formal Induction </a:t>
            </a:r>
            <a:r>
              <a:rPr lang="en-US" sz="2900" b="1" dirty="0" smtClean="0">
                <a:solidFill>
                  <a:srgbClr val="58C5C9"/>
                </a:solidFill>
                <a:latin typeface="Arial Black" panose="020B0A04020102020204" pitchFamily="34" charset="0"/>
                <a:cs typeface="Arial" panose="020B0604020202020204" pitchFamily="34" charset="0"/>
              </a:rPr>
              <a:t>Programs</a:t>
            </a:r>
            <a:endParaRPr lang="en-US" sz="29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928306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28600"/>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10–18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066" y="1295400"/>
            <a:ext cx="7696200" cy="466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878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ssme">
      <a:dk1>
        <a:sysClr val="windowText" lastClr="000000"/>
      </a:dk1>
      <a:lt1>
        <a:sysClr val="window" lastClr="FFFFFF"/>
      </a:lt1>
      <a:dk2>
        <a:srgbClr val="1F497D"/>
      </a:dk2>
      <a:lt2>
        <a:srgbClr val="EEECE1"/>
      </a:lt2>
      <a:accent1>
        <a:srgbClr val="558ED5"/>
      </a:accent1>
      <a:accent2>
        <a:srgbClr val="8EB6E3"/>
      </a:accent2>
      <a:accent3>
        <a:srgbClr val="13A6BA"/>
      </a:accent3>
      <a:accent4>
        <a:srgbClr val="7FE4F2"/>
      </a:accent4>
      <a:accent5>
        <a:srgbClr val="D9FB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4718</TotalTime>
  <Words>2321</Words>
  <Application>Microsoft Office PowerPoint</Application>
  <PresentationFormat>On-screen Show (4:3)</PresentationFormat>
  <Paragraphs>223</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Chapter 3 Professional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Plumley</dc:creator>
  <cp:lastModifiedBy>Laura Craven</cp:lastModifiedBy>
  <cp:revision>56</cp:revision>
  <cp:lastPrinted>2019-05-14T17:28:06Z</cp:lastPrinted>
  <dcterms:created xsi:type="dcterms:W3CDTF">2018-12-17T19:52:28Z</dcterms:created>
  <dcterms:modified xsi:type="dcterms:W3CDTF">2019-05-24T20:57:08Z</dcterms:modified>
</cp:coreProperties>
</file>