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9.xml" ContentType="application/vnd.openxmlformats-officedocument.drawingml.chart+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4.xml" ContentType="application/vnd.openxmlformats-officedocument.drawingml.chart+xml"/>
  <Override PartName="/ppt/notesSlides/notesSlide54.xml" ContentType="application/vnd.openxmlformats-officedocument.presentationml.notesSlide+xml"/>
  <Override PartName="/ppt/charts/chart35.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6.xml" ContentType="application/vnd.openxmlformats-officedocument.drawingml.chart+xml"/>
  <Override PartName="/ppt/notesSlides/notesSlide5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charts/chart3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9.xml" ContentType="application/vnd.openxmlformats-officedocument.drawingml.chart+xml"/>
  <Override PartName="/ppt/notesSlides/notesSlide61.xml" ContentType="application/vnd.openxmlformats-officedocument.presentationml.notesSlide+xml"/>
  <Override PartName="/ppt/charts/chart40.xml" ContentType="application/vnd.openxmlformats-officedocument.drawingml.chart+xml"/>
  <Override PartName="/ppt/notesSlides/notesSlide62.xml" ContentType="application/vnd.openxmlformats-officedocument.presentationml.notesSlide+xml"/>
  <Override PartName="/ppt/charts/chart41.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2.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3.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4.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5.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6.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7.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8.xml" ContentType="application/vnd.openxmlformats-officedocument.drawingml.chart+xml"/>
  <Override PartName="/ppt/notesSlides/notesSlide77.xml" ContentType="application/vnd.openxmlformats-officedocument.presentationml.notesSlide+xml"/>
  <Override PartName="/ppt/charts/chart49.xml" ContentType="application/vnd.openxmlformats-officedocument.drawingml.chart+xml"/>
  <Override PartName="/ppt/notesSlides/notesSlide78.xml" ContentType="application/vnd.openxmlformats-officedocument.presentationml.notesSlide+xml"/>
  <Override PartName="/ppt/charts/chart5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7" r:id="rId2"/>
    <p:sldId id="259" r:id="rId3"/>
    <p:sldId id="260" r:id="rId4"/>
    <p:sldId id="261" r:id="rId5"/>
    <p:sldId id="262" r:id="rId6"/>
    <p:sldId id="263" r:id="rId7"/>
    <p:sldId id="312" r:id="rId8"/>
    <p:sldId id="313" r:id="rId9"/>
    <p:sldId id="314" r:id="rId10"/>
    <p:sldId id="315" r:id="rId11"/>
    <p:sldId id="264" r:id="rId12"/>
    <p:sldId id="265" r:id="rId13"/>
    <p:sldId id="266" r:id="rId14"/>
    <p:sldId id="267" r:id="rId15"/>
    <p:sldId id="268" r:id="rId16"/>
    <p:sldId id="269" r:id="rId17"/>
    <p:sldId id="270" r:id="rId18"/>
    <p:sldId id="271" r:id="rId19"/>
    <p:sldId id="272" r:id="rId20"/>
    <p:sldId id="273" r:id="rId21"/>
    <p:sldId id="316" r:id="rId22"/>
    <p:sldId id="318" r:id="rId23"/>
    <p:sldId id="320" r:id="rId24"/>
    <p:sldId id="274" r:id="rId25"/>
    <p:sldId id="321" r:id="rId26"/>
    <p:sldId id="322" r:id="rId27"/>
    <p:sldId id="277" r:id="rId28"/>
    <p:sldId id="278" r:id="rId29"/>
    <p:sldId id="279" r:id="rId30"/>
    <p:sldId id="280" r:id="rId31"/>
    <p:sldId id="281" r:id="rId32"/>
    <p:sldId id="323" r:id="rId33"/>
    <p:sldId id="324" r:id="rId34"/>
    <p:sldId id="325" r:id="rId35"/>
    <p:sldId id="326" r:id="rId36"/>
    <p:sldId id="283" r:id="rId37"/>
    <p:sldId id="284" r:id="rId38"/>
    <p:sldId id="285" r:id="rId39"/>
    <p:sldId id="286" r:id="rId40"/>
    <p:sldId id="287" r:id="rId41"/>
    <p:sldId id="288" r:id="rId42"/>
    <p:sldId id="327" r:id="rId43"/>
    <p:sldId id="289" r:id="rId44"/>
    <p:sldId id="290" r:id="rId45"/>
    <p:sldId id="291" r:id="rId46"/>
    <p:sldId id="292" r:id="rId47"/>
    <p:sldId id="297" r:id="rId48"/>
    <p:sldId id="296" r:id="rId49"/>
    <p:sldId id="293" r:id="rId50"/>
    <p:sldId id="294" r:id="rId51"/>
    <p:sldId id="298" r:id="rId52"/>
    <p:sldId id="299" r:id="rId53"/>
    <p:sldId id="300" r:id="rId54"/>
    <p:sldId id="301" r:id="rId55"/>
    <p:sldId id="328" r:id="rId56"/>
    <p:sldId id="329" r:id="rId57"/>
    <p:sldId id="330" r:id="rId58"/>
    <p:sldId id="331" r:id="rId59"/>
    <p:sldId id="332" r:id="rId60"/>
    <p:sldId id="302" r:id="rId61"/>
    <p:sldId id="303" r:id="rId62"/>
    <p:sldId id="333" r:id="rId63"/>
    <p:sldId id="334" r:id="rId64"/>
    <p:sldId id="304" r:id="rId65"/>
    <p:sldId id="305" r:id="rId66"/>
    <p:sldId id="335" r:id="rId67"/>
    <p:sldId id="336" r:id="rId68"/>
    <p:sldId id="306" r:id="rId69"/>
    <p:sldId id="307" r:id="rId70"/>
    <p:sldId id="308" r:id="rId71"/>
    <p:sldId id="309" r:id="rId72"/>
    <p:sldId id="310" r:id="rId73"/>
    <p:sldId id="311" r:id="rId74"/>
    <p:sldId id="337" r:id="rId75"/>
    <p:sldId id="338" r:id="rId76"/>
    <p:sldId id="339" r:id="rId77"/>
    <p:sldId id="340" r:id="rId78"/>
    <p:sldId id="343" r:id="rId79"/>
    <p:sldId id="344" r:id="rId8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01" autoAdjust="0"/>
  </p:normalViewPr>
  <p:slideViewPr>
    <p:cSldViewPr>
      <p:cViewPr varScale="1">
        <p:scale>
          <a:sx n="113" d="100"/>
          <a:sy n="113" d="100"/>
        </p:scale>
        <p:origin x="-68"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57</c:v>
                </c:pt>
                <c:pt idx="1">
                  <c:v>78</c:v>
                </c:pt>
                <c:pt idx="2">
                  <c:v>83</c:v>
                </c:pt>
              </c:numCache>
            </c:numRef>
          </c:val>
        </c:ser>
        <c:dLbls>
          <c:showLegendKey val="0"/>
          <c:showVal val="0"/>
          <c:showCatName val="0"/>
          <c:showSerName val="0"/>
          <c:showPercent val="0"/>
          <c:showBubbleSize val="0"/>
        </c:dLbls>
        <c:gapWidth val="150"/>
        <c:axId val="143839232"/>
        <c:axId val="143840768"/>
      </c:barChart>
      <c:catAx>
        <c:axId val="143839232"/>
        <c:scaling>
          <c:orientation val="minMax"/>
        </c:scaling>
        <c:delete val="0"/>
        <c:axPos val="b"/>
        <c:majorTickMark val="out"/>
        <c:minorTickMark val="none"/>
        <c:tickLblPos val="nextTo"/>
        <c:crossAx val="143840768"/>
        <c:crosses val="autoZero"/>
        <c:auto val="1"/>
        <c:lblAlgn val="ctr"/>
        <c:lblOffset val="100"/>
        <c:noMultiLvlLbl val="0"/>
      </c:catAx>
      <c:valAx>
        <c:axId val="143840768"/>
        <c:scaling>
          <c:orientation val="minMax"/>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43839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 </c:v>
                </c:pt>
                <c:pt idx="1">
                  <c:v>Had opportunities to examine classroom artifacts</c:v>
                </c:pt>
                <c:pt idx="2">
                  <c:v>Had opportunities to experience lessons as students would</c:v>
                </c:pt>
                <c:pt idx="3">
                  <c:v>Had opportunities to apply what they learned in classroom, then come back to discuss in PD</c:v>
                </c:pt>
                <c:pt idx="4">
                  <c:v>Had opportunities to engage in science/engineering investigations</c:v>
                </c:pt>
                <c:pt idx="5">
                  <c:v>Worked with teachers of same grade/subject whether or not from same school</c:v>
                </c:pt>
                <c:pt idx="6">
                  <c:v>Worked with teachers from same school</c:v>
                </c:pt>
              </c:strCache>
            </c:strRef>
          </c:cat>
          <c:val>
            <c:numRef>
              <c:f>Sheet1!$B$2:$B$8</c:f>
              <c:numCache>
                <c:formatCode>General</c:formatCode>
                <c:ptCount val="7"/>
                <c:pt idx="0">
                  <c:v>27</c:v>
                </c:pt>
                <c:pt idx="1">
                  <c:v>38</c:v>
                </c:pt>
                <c:pt idx="2">
                  <c:v>40</c:v>
                </c:pt>
                <c:pt idx="3">
                  <c:v>40</c:v>
                </c:pt>
                <c:pt idx="4">
                  <c:v>46</c:v>
                </c:pt>
                <c:pt idx="5">
                  <c:v>53</c:v>
                </c:pt>
                <c:pt idx="6">
                  <c:v>62</c:v>
                </c:pt>
              </c:numCache>
            </c:numRef>
          </c:val>
        </c:ser>
        <c:dLbls>
          <c:showLegendKey val="0"/>
          <c:showVal val="0"/>
          <c:showCatName val="0"/>
          <c:showSerName val="0"/>
          <c:showPercent val="0"/>
          <c:showBubbleSize val="0"/>
        </c:dLbls>
        <c:gapWidth val="150"/>
        <c:axId val="177463680"/>
        <c:axId val="180097408"/>
      </c:barChart>
      <c:catAx>
        <c:axId val="177463680"/>
        <c:scaling>
          <c:orientation val="minMax"/>
        </c:scaling>
        <c:delete val="0"/>
        <c:axPos val="l"/>
        <c:majorTickMark val="out"/>
        <c:minorTickMark val="none"/>
        <c:tickLblPos val="nextTo"/>
        <c:txPr>
          <a:bodyPr/>
          <a:lstStyle/>
          <a:p>
            <a:pPr>
              <a:defRPr sz="1600"/>
            </a:pPr>
            <a:endParaRPr lang="en-US"/>
          </a:p>
        </c:txPr>
        <c:crossAx val="180097408"/>
        <c:crosses val="autoZero"/>
        <c:auto val="1"/>
        <c:lblAlgn val="ctr"/>
        <c:lblOffset val="100"/>
        <c:noMultiLvlLbl val="0"/>
      </c:catAx>
      <c:valAx>
        <c:axId val="180097408"/>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77463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 </c:v>
                </c:pt>
                <c:pt idx="1">
                  <c:v>Had opportunities to examine classroom artifacts</c:v>
                </c:pt>
                <c:pt idx="2">
                  <c:v>Had opportunities to apply what they learned in classroom, then come back to discuss in PD</c:v>
                </c:pt>
                <c:pt idx="3">
                  <c:v>Had opportunities to experience lessons as students would</c:v>
                </c:pt>
                <c:pt idx="4">
                  <c:v>Had opportunities to engage in science/engineering investigations</c:v>
                </c:pt>
                <c:pt idx="5">
                  <c:v>Worked with teachers of same grade/subject whether or not from same school</c:v>
                </c:pt>
                <c:pt idx="6">
                  <c:v>Worked with teachers from same school</c:v>
                </c:pt>
              </c:strCache>
            </c:strRef>
          </c:cat>
          <c:val>
            <c:numRef>
              <c:f>Sheet1!$B$2:$B$8</c:f>
              <c:numCache>
                <c:formatCode>General</c:formatCode>
                <c:ptCount val="7"/>
                <c:pt idx="0">
                  <c:v>35</c:v>
                </c:pt>
                <c:pt idx="1">
                  <c:v>39</c:v>
                </c:pt>
                <c:pt idx="2">
                  <c:v>43</c:v>
                </c:pt>
                <c:pt idx="3">
                  <c:v>45</c:v>
                </c:pt>
                <c:pt idx="4">
                  <c:v>45</c:v>
                </c:pt>
                <c:pt idx="5">
                  <c:v>54</c:v>
                </c:pt>
                <c:pt idx="6">
                  <c:v>55</c:v>
                </c:pt>
              </c:numCache>
            </c:numRef>
          </c:val>
        </c:ser>
        <c:dLbls>
          <c:showLegendKey val="0"/>
          <c:showVal val="0"/>
          <c:showCatName val="0"/>
          <c:showSerName val="0"/>
          <c:showPercent val="0"/>
          <c:showBubbleSize val="0"/>
        </c:dLbls>
        <c:gapWidth val="150"/>
        <c:axId val="181560832"/>
        <c:axId val="181562368"/>
      </c:barChart>
      <c:catAx>
        <c:axId val="181560832"/>
        <c:scaling>
          <c:orientation val="minMax"/>
        </c:scaling>
        <c:delete val="0"/>
        <c:axPos val="l"/>
        <c:majorTickMark val="out"/>
        <c:minorTickMark val="none"/>
        <c:tickLblPos val="nextTo"/>
        <c:txPr>
          <a:bodyPr/>
          <a:lstStyle/>
          <a:p>
            <a:pPr>
              <a:defRPr sz="1600"/>
            </a:pPr>
            <a:endParaRPr lang="en-US"/>
          </a:p>
        </c:txPr>
        <c:crossAx val="181562368"/>
        <c:crosses val="autoZero"/>
        <c:auto val="1"/>
        <c:lblAlgn val="ctr"/>
        <c:lblOffset val="100"/>
        <c:noMultiLvlLbl val="0"/>
      </c:catAx>
      <c:valAx>
        <c:axId val="181562368"/>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81560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In the last 3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49</c:v>
                </c:pt>
                <c:pt idx="1">
                  <c:v>55</c:v>
                </c:pt>
                <c:pt idx="2">
                  <c:v>55</c:v>
                </c:pt>
              </c:numCache>
            </c:numRef>
          </c:val>
        </c:ser>
        <c:dLbls>
          <c:showLegendKey val="0"/>
          <c:showVal val="0"/>
          <c:showCatName val="0"/>
          <c:showSerName val="0"/>
          <c:showPercent val="0"/>
          <c:showBubbleSize val="0"/>
        </c:dLbls>
        <c:gapWidth val="150"/>
        <c:axId val="235742720"/>
        <c:axId val="235744256"/>
      </c:barChart>
      <c:catAx>
        <c:axId val="235742720"/>
        <c:scaling>
          <c:orientation val="minMax"/>
        </c:scaling>
        <c:delete val="0"/>
        <c:axPos val="b"/>
        <c:majorTickMark val="out"/>
        <c:minorTickMark val="none"/>
        <c:tickLblPos val="nextTo"/>
        <c:crossAx val="235744256"/>
        <c:crosses val="autoZero"/>
        <c:auto val="1"/>
        <c:lblAlgn val="ctr"/>
        <c:lblOffset val="100"/>
        <c:noMultiLvlLbl val="0"/>
      </c:catAx>
      <c:valAx>
        <c:axId val="235744256"/>
        <c:scaling>
          <c:orientation val="minMax"/>
          <c:max val="10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35742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Averaged/Mixed Achievers</c:v>
                </c:pt>
                <c:pt idx="2">
                  <c:v>Mostly Low Achievers</c:v>
                </c:pt>
              </c:strCache>
            </c:strRef>
          </c:cat>
          <c:val>
            <c:numRef>
              <c:f>Sheet1!$B$2:$B$4</c:f>
              <c:numCache>
                <c:formatCode>General</c:formatCode>
                <c:ptCount val="3"/>
                <c:pt idx="0">
                  <c:v>57</c:v>
                </c:pt>
                <c:pt idx="1">
                  <c:v>52</c:v>
                </c:pt>
                <c:pt idx="2">
                  <c:v>48</c:v>
                </c:pt>
              </c:numCache>
            </c:numRef>
          </c:val>
        </c:ser>
        <c:dLbls>
          <c:showLegendKey val="0"/>
          <c:showVal val="0"/>
          <c:showCatName val="0"/>
          <c:showSerName val="0"/>
          <c:showPercent val="0"/>
          <c:showBubbleSize val="0"/>
        </c:dLbls>
        <c:gapWidth val="151"/>
        <c:axId val="237627648"/>
        <c:axId val="237629824"/>
      </c:barChart>
      <c:catAx>
        <c:axId val="237627648"/>
        <c:scaling>
          <c:orientation val="minMax"/>
        </c:scaling>
        <c:delete val="0"/>
        <c:axPos val="b"/>
        <c:title>
          <c:tx>
            <c:rich>
              <a:bodyPr/>
              <a:lstStyle/>
              <a:p>
                <a:pPr>
                  <a:defRPr/>
                </a:pPr>
                <a:r>
                  <a:rPr lang="en-US" dirty="0" smtClean="0"/>
                  <a:t>Prior Achievement Level of Class</a:t>
                </a:r>
                <a:endParaRPr lang="en-US" dirty="0"/>
              </a:p>
            </c:rich>
          </c:tx>
          <c:layout/>
          <c:overlay val="0"/>
        </c:title>
        <c:majorTickMark val="out"/>
        <c:minorTickMark val="none"/>
        <c:tickLblPos val="nextTo"/>
        <c:crossAx val="237629824"/>
        <c:crosses val="autoZero"/>
        <c:auto val="1"/>
        <c:lblAlgn val="ctr"/>
        <c:lblOffset val="100"/>
        <c:noMultiLvlLbl val="0"/>
      </c:catAx>
      <c:valAx>
        <c:axId val="237629824"/>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37627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54</c:v>
                </c:pt>
                <c:pt idx="1">
                  <c:v>53</c:v>
                </c:pt>
                <c:pt idx="2">
                  <c:v>51</c:v>
                </c:pt>
                <c:pt idx="3">
                  <c:v>47</c:v>
                </c:pt>
              </c:numCache>
            </c:numRef>
          </c:val>
        </c:ser>
        <c:dLbls>
          <c:showLegendKey val="0"/>
          <c:showVal val="0"/>
          <c:showCatName val="0"/>
          <c:showSerName val="0"/>
          <c:showPercent val="0"/>
          <c:showBubbleSize val="0"/>
        </c:dLbls>
        <c:gapWidth val="151"/>
        <c:axId val="237988096"/>
        <c:axId val="237457792"/>
      </c:barChart>
      <c:catAx>
        <c:axId val="237988096"/>
        <c:scaling>
          <c:orientation val="minMax"/>
        </c:scaling>
        <c:delete val="0"/>
        <c:axPos val="b"/>
        <c:title>
          <c:tx>
            <c:rich>
              <a:bodyPr/>
              <a:lstStyle/>
              <a:p>
                <a:pPr>
                  <a:defRPr/>
                </a:pPr>
                <a:r>
                  <a:rPr lang="en-US" sz="1800" b="1" i="0" baseline="0" dirty="0" smtClean="0">
                    <a:effectLst/>
                    <a:latin typeface="+mn-lt"/>
                  </a:rPr>
                  <a:t>School Size</a:t>
                </a:r>
                <a:endParaRPr lang="en-US" sz="1800" dirty="0">
                  <a:effectLst/>
                  <a:latin typeface="+mn-lt"/>
                </a:endParaRPr>
              </a:p>
            </c:rich>
          </c:tx>
          <c:layout/>
          <c:overlay val="0"/>
        </c:title>
        <c:majorTickMark val="out"/>
        <c:minorTickMark val="none"/>
        <c:tickLblPos val="nextTo"/>
        <c:crossAx val="237457792"/>
        <c:crosses val="autoZero"/>
        <c:auto val="1"/>
        <c:lblAlgn val="ctr"/>
        <c:lblOffset val="100"/>
        <c:noMultiLvlLbl val="0"/>
      </c:catAx>
      <c:valAx>
        <c:axId val="237457792"/>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37988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Finding out what students think or already know prior to instruction on a topic</c:v>
                </c:pt>
                <c:pt idx="1">
                  <c:v>Learning how to provide science instruction that integrates other STEM subjects</c:v>
                </c:pt>
                <c:pt idx="2">
                  <c:v>Deepening their understanding of how science is done</c:v>
                </c:pt>
                <c:pt idx="3">
                  <c:v>Deepening their own science content knowledge</c:v>
                </c:pt>
                <c:pt idx="4">
                  <c:v>Monitoring student understanding during science instruction</c:v>
                </c:pt>
              </c:strCache>
            </c:strRef>
          </c:cat>
          <c:val>
            <c:numRef>
              <c:f>Sheet1!$B$2:$B$6</c:f>
              <c:numCache>
                <c:formatCode>General</c:formatCode>
                <c:ptCount val="5"/>
                <c:pt idx="0">
                  <c:v>35</c:v>
                </c:pt>
                <c:pt idx="1">
                  <c:v>36</c:v>
                </c:pt>
                <c:pt idx="2">
                  <c:v>39</c:v>
                </c:pt>
                <c:pt idx="3">
                  <c:v>39</c:v>
                </c:pt>
                <c:pt idx="4">
                  <c:v>40</c:v>
                </c:pt>
              </c:numCache>
            </c:numRef>
          </c:val>
        </c:ser>
        <c:dLbls>
          <c:showLegendKey val="0"/>
          <c:showVal val="0"/>
          <c:showCatName val="0"/>
          <c:showSerName val="0"/>
          <c:showPercent val="0"/>
          <c:showBubbleSize val="0"/>
        </c:dLbls>
        <c:gapWidth val="150"/>
        <c:axId val="237506560"/>
        <c:axId val="237508096"/>
      </c:barChart>
      <c:catAx>
        <c:axId val="237506560"/>
        <c:scaling>
          <c:orientation val="minMax"/>
        </c:scaling>
        <c:delete val="0"/>
        <c:axPos val="l"/>
        <c:majorTickMark val="out"/>
        <c:minorTickMark val="none"/>
        <c:tickLblPos val="nextTo"/>
        <c:txPr>
          <a:bodyPr/>
          <a:lstStyle/>
          <a:p>
            <a:pPr>
              <a:defRPr sz="1800"/>
            </a:pPr>
            <a:endParaRPr lang="en-US"/>
          </a:p>
        </c:txPr>
        <c:crossAx val="237508096"/>
        <c:crosses val="autoZero"/>
        <c:auto val="1"/>
        <c:lblAlgn val="ctr"/>
        <c:lblOffset val="100"/>
        <c:noMultiLvlLbl val="0"/>
      </c:catAx>
      <c:valAx>
        <c:axId val="237508096"/>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7506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Incorporating students’ cultural backgrounds</c:v>
                </c:pt>
                <c:pt idx="1">
                  <c:v>Deepening their understanding of how engineering is done</c:v>
                </c:pt>
                <c:pt idx="2">
                  <c:v>Learning about difficulties that students may have with particular science ideas</c:v>
                </c:pt>
                <c:pt idx="3">
                  <c:v>Differentiating instruction to meet the needs of diverse learners</c:v>
                </c:pt>
                <c:pt idx="4">
                  <c:v>Implementing the designated science textbook</c:v>
                </c:pt>
              </c:strCache>
            </c:strRef>
          </c:cat>
          <c:val>
            <c:numRef>
              <c:f>Sheet1!$B$2:$B$6</c:f>
              <c:numCache>
                <c:formatCode>General</c:formatCode>
                <c:ptCount val="5"/>
                <c:pt idx="0">
                  <c:v>19</c:v>
                </c:pt>
                <c:pt idx="1">
                  <c:v>25</c:v>
                </c:pt>
                <c:pt idx="2">
                  <c:v>26</c:v>
                </c:pt>
                <c:pt idx="3">
                  <c:v>33</c:v>
                </c:pt>
                <c:pt idx="4">
                  <c:v>34</c:v>
                </c:pt>
              </c:numCache>
            </c:numRef>
          </c:val>
        </c:ser>
        <c:dLbls>
          <c:showLegendKey val="0"/>
          <c:showVal val="0"/>
          <c:showCatName val="0"/>
          <c:showSerName val="0"/>
          <c:showPercent val="0"/>
          <c:showBubbleSize val="0"/>
        </c:dLbls>
        <c:gapWidth val="150"/>
        <c:axId val="237530496"/>
        <c:axId val="237544576"/>
      </c:barChart>
      <c:catAx>
        <c:axId val="237530496"/>
        <c:scaling>
          <c:orientation val="minMax"/>
        </c:scaling>
        <c:delete val="0"/>
        <c:axPos val="l"/>
        <c:majorTickMark val="out"/>
        <c:minorTickMark val="none"/>
        <c:tickLblPos val="nextTo"/>
        <c:txPr>
          <a:bodyPr/>
          <a:lstStyle/>
          <a:p>
            <a:pPr>
              <a:defRPr sz="1800"/>
            </a:pPr>
            <a:endParaRPr lang="en-US"/>
          </a:p>
        </c:txPr>
        <c:crossAx val="237544576"/>
        <c:crosses val="autoZero"/>
        <c:auto val="1"/>
        <c:lblAlgn val="ctr"/>
        <c:lblOffset val="100"/>
        <c:noMultiLvlLbl val="0"/>
      </c:catAx>
      <c:valAx>
        <c:axId val="237544576"/>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7530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Monitoring student understanding during science instruction</c:v>
                </c:pt>
                <c:pt idx="1">
                  <c:v>Learning how to provide science instruction that integrates other STEM subjects</c:v>
                </c:pt>
                <c:pt idx="2">
                  <c:v>Differentiating instruction to meet the needs of diverse learners</c:v>
                </c:pt>
                <c:pt idx="3">
                  <c:v>Deepening their own science content knowledge</c:v>
                </c:pt>
                <c:pt idx="4">
                  <c:v>Deepening their understanding of how science is done</c:v>
                </c:pt>
              </c:strCache>
            </c:strRef>
          </c:cat>
          <c:val>
            <c:numRef>
              <c:f>Sheet1!$B$2:$B$6</c:f>
              <c:numCache>
                <c:formatCode>General</c:formatCode>
                <c:ptCount val="5"/>
                <c:pt idx="0">
                  <c:v>47</c:v>
                </c:pt>
                <c:pt idx="1">
                  <c:v>49</c:v>
                </c:pt>
                <c:pt idx="2">
                  <c:v>49</c:v>
                </c:pt>
                <c:pt idx="3">
                  <c:v>51</c:v>
                </c:pt>
                <c:pt idx="4">
                  <c:v>59</c:v>
                </c:pt>
              </c:numCache>
            </c:numRef>
          </c:val>
        </c:ser>
        <c:dLbls>
          <c:showLegendKey val="0"/>
          <c:showVal val="0"/>
          <c:showCatName val="0"/>
          <c:showSerName val="0"/>
          <c:showPercent val="0"/>
          <c:showBubbleSize val="0"/>
        </c:dLbls>
        <c:gapWidth val="150"/>
        <c:axId val="237411328"/>
        <c:axId val="237421312"/>
      </c:barChart>
      <c:catAx>
        <c:axId val="237411328"/>
        <c:scaling>
          <c:orientation val="minMax"/>
        </c:scaling>
        <c:delete val="0"/>
        <c:axPos val="l"/>
        <c:majorTickMark val="out"/>
        <c:minorTickMark val="none"/>
        <c:tickLblPos val="nextTo"/>
        <c:txPr>
          <a:bodyPr/>
          <a:lstStyle/>
          <a:p>
            <a:pPr>
              <a:defRPr sz="1800"/>
            </a:pPr>
            <a:endParaRPr lang="en-US"/>
          </a:p>
        </c:txPr>
        <c:crossAx val="237421312"/>
        <c:crosses val="autoZero"/>
        <c:auto val="1"/>
        <c:lblAlgn val="ctr"/>
        <c:lblOffset val="100"/>
        <c:noMultiLvlLbl val="0"/>
      </c:catAx>
      <c:valAx>
        <c:axId val="237421312"/>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7411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Incorporating students’ cultural backgrounds</c:v>
                </c:pt>
                <c:pt idx="1">
                  <c:v>Implementing the designated science textbook</c:v>
                </c:pt>
                <c:pt idx="2">
                  <c:v>Deepening their understanding of how engineering is done</c:v>
                </c:pt>
                <c:pt idx="3">
                  <c:v>Learning about difficulties that students may have with particular science ideas</c:v>
                </c:pt>
                <c:pt idx="4">
                  <c:v>Finding out what students think or already know prior to instruction on a topic</c:v>
                </c:pt>
              </c:strCache>
            </c:strRef>
          </c:cat>
          <c:val>
            <c:numRef>
              <c:f>Sheet1!$B$2:$B$6</c:f>
              <c:numCache>
                <c:formatCode>General</c:formatCode>
                <c:ptCount val="5"/>
                <c:pt idx="0">
                  <c:v>27</c:v>
                </c:pt>
                <c:pt idx="1">
                  <c:v>30</c:v>
                </c:pt>
                <c:pt idx="2">
                  <c:v>34</c:v>
                </c:pt>
                <c:pt idx="3">
                  <c:v>35</c:v>
                </c:pt>
                <c:pt idx="4">
                  <c:v>42</c:v>
                </c:pt>
              </c:numCache>
            </c:numRef>
          </c:val>
        </c:ser>
        <c:dLbls>
          <c:showLegendKey val="0"/>
          <c:showVal val="0"/>
          <c:showCatName val="0"/>
          <c:showSerName val="0"/>
          <c:showPercent val="0"/>
          <c:showBubbleSize val="0"/>
        </c:dLbls>
        <c:gapWidth val="150"/>
        <c:axId val="238107264"/>
        <c:axId val="238166400"/>
      </c:barChart>
      <c:catAx>
        <c:axId val="238107264"/>
        <c:scaling>
          <c:orientation val="minMax"/>
        </c:scaling>
        <c:delete val="0"/>
        <c:axPos val="l"/>
        <c:majorTickMark val="out"/>
        <c:minorTickMark val="none"/>
        <c:tickLblPos val="nextTo"/>
        <c:txPr>
          <a:bodyPr/>
          <a:lstStyle/>
          <a:p>
            <a:pPr>
              <a:defRPr sz="1800"/>
            </a:pPr>
            <a:endParaRPr lang="en-US"/>
          </a:p>
        </c:txPr>
        <c:crossAx val="238166400"/>
        <c:crosses val="autoZero"/>
        <c:auto val="1"/>
        <c:lblAlgn val="ctr"/>
        <c:lblOffset val="100"/>
        <c:noMultiLvlLbl val="0"/>
      </c:catAx>
      <c:valAx>
        <c:axId val="238166400"/>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81072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Learning about difficulties that students may have with particular science ideas</c:v>
                </c:pt>
                <c:pt idx="1">
                  <c:v>Deepening their own science content knowledge</c:v>
                </c:pt>
                <c:pt idx="2">
                  <c:v>Differentiating instruction to meet the needs of diverse learners</c:v>
                </c:pt>
                <c:pt idx="3">
                  <c:v>Monitoring student understanding during science instruction</c:v>
                </c:pt>
                <c:pt idx="4">
                  <c:v>Deepening their understanding of how science is done</c:v>
                </c:pt>
              </c:strCache>
            </c:strRef>
          </c:cat>
          <c:val>
            <c:numRef>
              <c:f>Sheet1!$B$2:$B$6</c:f>
              <c:numCache>
                <c:formatCode>General</c:formatCode>
                <c:ptCount val="5"/>
                <c:pt idx="0">
                  <c:v>40</c:v>
                </c:pt>
                <c:pt idx="1">
                  <c:v>45</c:v>
                </c:pt>
                <c:pt idx="2">
                  <c:v>46</c:v>
                </c:pt>
                <c:pt idx="3">
                  <c:v>47</c:v>
                </c:pt>
                <c:pt idx="4">
                  <c:v>51</c:v>
                </c:pt>
              </c:numCache>
            </c:numRef>
          </c:val>
        </c:ser>
        <c:dLbls>
          <c:showLegendKey val="0"/>
          <c:showVal val="0"/>
          <c:showCatName val="0"/>
          <c:showSerName val="0"/>
          <c:showPercent val="0"/>
          <c:showBubbleSize val="0"/>
        </c:dLbls>
        <c:gapWidth val="150"/>
        <c:axId val="239417600"/>
        <c:axId val="239419392"/>
      </c:barChart>
      <c:catAx>
        <c:axId val="239417600"/>
        <c:scaling>
          <c:orientation val="minMax"/>
        </c:scaling>
        <c:delete val="0"/>
        <c:axPos val="l"/>
        <c:majorTickMark val="out"/>
        <c:minorTickMark val="none"/>
        <c:tickLblPos val="nextTo"/>
        <c:txPr>
          <a:bodyPr/>
          <a:lstStyle/>
          <a:p>
            <a:pPr>
              <a:defRPr sz="1800"/>
            </a:pPr>
            <a:endParaRPr lang="en-US"/>
          </a:p>
        </c:txPr>
        <c:crossAx val="239419392"/>
        <c:crosses val="autoZero"/>
        <c:auto val="1"/>
        <c:lblAlgn val="ctr"/>
        <c:lblOffset val="100"/>
        <c:noMultiLvlLbl val="0"/>
      </c:catAx>
      <c:valAx>
        <c:axId val="239419392"/>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94176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None</c:v>
                </c:pt>
              </c:strCache>
            </c:strRef>
          </c:tx>
          <c:invertIfNegative val="0"/>
          <c:cat>
            <c:strRef>
              <c:f>Sheet1!$A$2:$A$4</c:f>
              <c:strCache>
                <c:ptCount val="3"/>
                <c:pt idx="0">
                  <c:v>Elementary</c:v>
                </c:pt>
                <c:pt idx="1">
                  <c:v>Middle</c:v>
                </c:pt>
                <c:pt idx="2">
                  <c:v>High</c:v>
                </c:pt>
              </c:strCache>
            </c:strRef>
          </c:cat>
          <c:val>
            <c:numRef>
              <c:f>Sheet1!$B$2:$B$4</c:f>
              <c:numCache>
                <c:formatCode>General</c:formatCode>
                <c:ptCount val="3"/>
                <c:pt idx="0">
                  <c:v>43</c:v>
                </c:pt>
                <c:pt idx="1">
                  <c:v>22</c:v>
                </c:pt>
                <c:pt idx="2">
                  <c:v>18</c:v>
                </c:pt>
              </c:numCache>
            </c:numRef>
          </c:val>
        </c:ser>
        <c:ser>
          <c:idx val="1"/>
          <c:order val="1"/>
          <c:tx>
            <c:strRef>
              <c:f>Sheet1!$C$1</c:f>
              <c:strCache>
                <c:ptCount val="1"/>
                <c:pt idx="0">
                  <c:v>&lt;6 hours</c:v>
                </c:pt>
              </c:strCache>
            </c:strRef>
          </c:tx>
          <c:invertIfNegative val="0"/>
          <c:cat>
            <c:strRef>
              <c:f>Sheet1!$A$2:$A$4</c:f>
              <c:strCache>
                <c:ptCount val="3"/>
                <c:pt idx="0">
                  <c:v>Elementary</c:v>
                </c:pt>
                <c:pt idx="1">
                  <c:v>Middle</c:v>
                </c:pt>
                <c:pt idx="2">
                  <c:v>High</c:v>
                </c:pt>
              </c:strCache>
            </c:strRef>
          </c:cat>
          <c:val>
            <c:numRef>
              <c:f>Sheet1!$C$2:$C$4</c:f>
              <c:numCache>
                <c:formatCode>General</c:formatCode>
                <c:ptCount val="3"/>
                <c:pt idx="0">
                  <c:v>20</c:v>
                </c:pt>
                <c:pt idx="1">
                  <c:v>8</c:v>
                </c:pt>
                <c:pt idx="2">
                  <c:v>8</c:v>
                </c:pt>
              </c:numCache>
            </c:numRef>
          </c:val>
        </c:ser>
        <c:ser>
          <c:idx val="2"/>
          <c:order val="2"/>
          <c:tx>
            <c:strRef>
              <c:f>Sheet1!$D$1</c:f>
              <c:strCache>
                <c:ptCount val="1"/>
                <c:pt idx="0">
                  <c:v>6–15 hours</c:v>
                </c:pt>
              </c:strCache>
            </c:strRef>
          </c:tx>
          <c:invertIfNegative val="0"/>
          <c:cat>
            <c:strRef>
              <c:f>Sheet1!$A$2:$A$4</c:f>
              <c:strCache>
                <c:ptCount val="3"/>
                <c:pt idx="0">
                  <c:v>Elementary</c:v>
                </c:pt>
                <c:pt idx="1">
                  <c:v>Middle</c:v>
                </c:pt>
                <c:pt idx="2">
                  <c:v>High</c:v>
                </c:pt>
              </c:strCache>
            </c:strRef>
          </c:cat>
          <c:val>
            <c:numRef>
              <c:f>Sheet1!$D$2:$D$4</c:f>
              <c:numCache>
                <c:formatCode>General</c:formatCode>
                <c:ptCount val="3"/>
                <c:pt idx="0">
                  <c:v>20</c:v>
                </c:pt>
                <c:pt idx="1">
                  <c:v>23</c:v>
                </c:pt>
                <c:pt idx="2">
                  <c:v>18</c:v>
                </c:pt>
              </c:numCache>
            </c:numRef>
          </c:val>
        </c:ser>
        <c:ser>
          <c:idx val="3"/>
          <c:order val="3"/>
          <c:tx>
            <c:strRef>
              <c:f>Sheet1!$E$1</c:f>
              <c:strCache>
                <c:ptCount val="1"/>
                <c:pt idx="0">
                  <c:v>16–35 hours</c:v>
                </c:pt>
              </c:strCache>
            </c:strRef>
          </c:tx>
          <c:invertIfNegative val="0"/>
          <c:cat>
            <c:strRef>
              <c:f>Sheet1!$A$2:$A$4</c:f>
              <c:strCache>
                <c:ptCount val="3"/>
                <c:pt idx="0">
                  <c:v>Elementary</c:v>
                </c:pt>
                <c:pt idx="1">
                  <c:v>Middle</c:v>
                </c:pt>
                <c:pt idx="2">
                  <c:v>High</c:v>
                </c:pt>
              </c:strCache>
            </c:strRef>
          </c:cat>
          <c:val>
            <c:numRef>
              <c:f>Sheet1!$E$2:$E$4</c:f>
              <c:numCache>
                <c:formatCode>General</c:formatCode>
                <c:ptCount val="3"/>
                <c:pt idx="0">
                  <c:v>12</c:v>
                </c:pt>
                <c:pt idx="1">
                  <c:v>21</c:v>
                </c:pt>
                <c:pt idx="2">
                  <c:v>22</c:v>
                </c:pt>
              </c:numCache>
            </c:numRef>
          </c:val>
        </c:ser>
        <c:ser>
          <c:idx val="4"/>
          <c:order val="4"/>
          <c:tx>
            <c:strRef>
              <c:f>Sheet1!$F$1</c:f>
              <c:strCache>
                <c:ptCount val="1"/>
                <c:pt idx="0">
                  <c:v>36+ hours</c:v>
                </c:pt>
              </c:strCache>
            </c:strRef>
          </c:tx>
          <c:invertIfNegative val="0"/>
          <c:cat>
            <c:strRef>
              <c:f>Sheet1!$A$2:$A$4</c:f>
              <c:strCache>
                <c:ptCount val="3"/>
                <c:pt idx="0">
                  <c:v>Elementary</c:v>
                </c:pt>
                <c:pt idx="1">
                  <c:v>Middle</c:v>
                </c:pt>
                <c:pt idx="2">
                  <c:v>High</c:v>
                </c:pt>
              </c:strCache>
            </c:strRef>
          </c:cat>
          <c:val>
            <c:numRef>
              <c:f>Sheet1!$F$2:$F$4</c:f>
              <c:numCache>
                <c:formatCode>General</c:formatCode>
                <c:ptCount val="3"/>
                <c:pt idx="0">
                  <c:v>4</c:v>
                </c:pt>
                <c:pt idx="1">
                  <c:v>26</c:v>
                </c:pt>
                <c:pt idx="2">
                  <c:v>35</c:v>
                </c:pt>
              </c:numCache>
            </c:numRef>
          </c:val>
        </c:ser>
        <c:dLbls>
          <c:showLegendKey val="0"/>
          <c:showVal val="1"/>
          <c:showCatName val="0"/>
          <c:showSerName val="0"/>
          <c:showPercent val="0"/>
          <c:showBubbleSize val="0"/>
        </c:dLbls>
        <c:gapWidth val="75"/>
        <c:axId val="144184064"/>
        <c:axId val="144185600"/>
      </c:barChart>
      <c:catAx>
        <c:axId val="144184064"/>
        <c:scaling>
          <c:orientation val="minMax"/>
        </c:scaling>
        <c:delete val="0"/>
        <c:axPos val="b"/>
        <c:majorTickMark val="out"/>
        <c:minorTickMark val="none"/>
        <c:tickLblPos val="nextTo"/>
        <c:crossAx val="144185600"/>
        <c:crosses val="autoZero"/>
        <c:auto val="1"/>
        <c:lblAlgn val="ctr"/>
        <c:lblOffset val="100"/>
        <c:noMultiLvlLbl val="0"/>
      </c:catAx>
      <c:valAx>
        <c:axId val="144185600"/>
        <c:scaling>
          <c:orientation val="minMax"/>
        </c:scaling>
        <c:delete val="0"/>
        <c:axPos val="l"/>
        <c:numFmt formatCode="General" sourceLinked="1"/>
        <c:majorTickMark val="out"/>
        <c:minorTickMark val="none"/>
        <c:tickLblPos val="nextTo"/>
        <c:crossAx val="14418406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Incorporating students’ cultural backgrounds</c:v>
                </c:pt>
                <c:pt idx="1">
                  <c:v>Deepening their understanding of how engineering is done</c:v>
                </c:pt>
                <c:pt idx="2">
                  <c:v>Implementing the designated science textbook</c:v>
                </c:pt>
                <c:pt idx="3">
                  <c:v>Learning how to provide science instruction that integrates other STEM subjects</c:v>
                </c:pt>
                <c:pt idx="4">
                  <c:v>Finding out what students think or already know prior to instruction on a topic</c:v>
                </c:pt>
              </c:strCache>
            </c:strRef>
          </c:cat>
          <c:val>
            <c:numRef>
              <c:f>Sheet1!$B$2:$B$6</c:f>
              <c:numCache>
                <c:formatCode>General</c:formatCode>
                <c:ptCount val="5"/>
                <c:pt idx="0">
                  <c:v>23</c:v>
                </c:pt>
                <c:pt idx="1">
                  <c:v>23</c:v>
                </c:pt>
                <c:pt idx="2">
                  <c:v>29</c:v>
                </c:pt>
                <c:pt idx="3">
                  <c:v>34</c:v>
                </c:pt>
                <c:pt idx="4">
                  <c:v>37</c:v>
                </c:pt>
              </c:numCache>
            </c:numRef>
          </c:val>
        </c:ser>
        <c:dLbls>
          <c:showLegendKey val="0"/>
          <c:showVal val="0"/>
          <c:showCatName val="0"/>
          <c:showSerName val="0"/>
          <c:showPercent val="0"/>
          <c:showBubbleSize val="0"/>
        </c:dLbls>
        <c:gapWidth val="150"/>
        <c:axId val="239454080"/>
        <c:axId val="239455616"/>
      </c:barChart>
      <c:catAx>
        <c:axId val="239454080"/>
        <c:scaling>
          <c:orientation val="minMax"/>
        </c:scaling>
        <c:delete val="0"/>
        <c:axPos val="l"/>
        <c:majorTickMark val="out"/>
        <c:minorTickMark val="none"/>
        <c:tickLblPos val="nextTo"/>
        <c:txPr>
          <a:bodyPr/>
          <a:lstStyle/>
          <a:p>
            <a:pPr>
              <a:defRPr sz="1800"/>
            </a:pPr>
            <a:endParaRPr lang="en-US"/>
          </a:p>
        </c:txPr>
        <c:crossAx val="239455616"/>
        <c:crosses val="autoZero"/>
        <c:auto val="1"/>
        <c:lblAlgn val="ctr"/>
        <c:lblOffset val="100"/>
        <c:noMultiLvlLbl val="0"/>
      </c:catAx>
      <c:valAx>
        <c:axId val="239455616"/>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9454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In the last 3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48</c:v>
                </c:pt>
                <c:pt idx="1">
                  <c:v>55</c:v>
                </c:pt>
                <c:pt idx="2">
                  <c:v>52</c:v>
                </c:pt>
              </c:numCache>
            </c:numRef>
          </c:val>
        </c:ser>
        <c:dLbls>
          <c:showLegendKey val="0"/>
          <c:showVal val="0"/>
          <c:showCatName val="0"/>
          <c:showSerName val="0"/>
          <c:showPercent val="0"/>
          <c:showBubbleSize val="0"/>
        </c:dLbls>
        <c:gapWidth val="150"/>
        <c:axId val="307273088"/>
        <c:axId val="307274880"/>
      </c:barChart>
      <c:catAx>
        <c:axId val="307273088"/>
        <c:scaling>
          <c:orientation val="minMax"/>
        </c:scaling>
        <c:delete val="0"/>
        <c:axPos val="b"/>
        <c:majorTickMark val="out"/>
        <c:minorTickMark val="none"/>
        <c:tickLblPos val="nextTo"/>
        <c:crossAx val="307274880"/>
        <c:crosses val="autoZero"/>
        <c:auto val="1"/>
        <c:lblAlgn val="ctr"/>
        <c:lblOffset val="100"/>
        <c:noMultiLvlLbl val="0"/>
      </c:catAx>
      <c:valAx>
        <c:axId val="307274880"/>
        <c:scaling>
          <c:orientation val="minMax"/>
          <c:max val="100"/>
        </c:scaling>
        <c:delete val="0"/>
        <c:axPos val="l"/>
        <c:title>
          <c:tx>
            <c:rich>
              <a:bodyPr rot="-5400000" vert="horz"/>
              <a:lstStyle/>
              <a:p>
                <a:pPr>
                  <a:defRPr/>
                </a:pPr>
                <a:r>
                  <a:rPr lang="en-US" dirty="0" smtClean="0"/>
                  <a:t>Teacher</a:t>
                </a:r>
                <a:r>
                  <a:rPr lang="en-US" baseline="0" dirty="0" smtClean="0"/>
                  <a:t> Mean Score</a:t>
                </a:r>
                <a:endParaRPr lang="en-US" dirty="0"/>
              </a:p>
            </c:rich>
          </c:tx>
          <c:layout/>
          <c:overlay val="0"/>
        </c:title>
        <c:numFmt formatCode="General" sourceLinked="1"/>
        <c:majorTickMark val="out"/>
        <c:minorTickMark val="none"/>
        <c:tickLblPos val="nextTo"/>
        <c:crossAx val="307273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Averaged/Mixed Achievers</c:v>
                </c:pt>
                <c:pt idx="2">
                  <c:v>Mostly Low Achievers</c:v>
                </c:pt>
              </c:strCache>
            </c:strRef>
          </c:cat>
          <c:val>
            <c:numRef>
              <c:f>Sheet1!$B$2:$B$4</c:f>
              <c:numCache>
                <c:formatCode>General</c:formatCode>
                <c:ptCount val="3"/>
                <c:pt idx="0">
                  <c:v>54</c:v>
                </c:pt>
                <c:pt idx="1">
                  <c:v>51</c:v>
                </c:pt>
                <c:pt idx="2">
                  <c:v>49</c:v>
                </c:pt>
              </c:numCache>
            </c:numRef>
          </c:val>
        </c:ser>
        <c:dLbls>
          <c:showLegendKey val="0"/>
          <c:showVal val="0"/>
          <c:showCatName val="0"/>
          <c:showSerName val="0"/>
          <c:showPercent val="0"/>
          <c:showBubbleSize val="0"/>
        </c:dLbls>
        <c:gapWidth val="151"/>
        <c:axId val="307025024"/>
        <c:axId val="307026944"/>
      </c:barChart>
      <c:catAx>
        <c:axId val="307025024"/>
        <c:scaling>
          <c:orientation val="minMax"/>
        </c:scaling>
        <c:delete val="0"/>
        <c:axPos val="b"/>
        <c:title>
          <c:tx>
            <c:rich>
              <a:bodyPr/>
              <a:lstStyle/>
              <a:p>
                <a:pPr>
                  <a:defRPr/>
                </a:pPr>
                <a:r>
                  <a:rPr lang="en-US" dirty="0" smtClean="0"/>
                  <a:t>Prior Achievement Level of Class</a:t>
                </a:r>
                <a:endParaRPr lang="en-US" dirty="0"/>
              </a:p>
            </c:rich>
          </c:tx>
          <c:layout/>
          <c:overlay val="0"/>
        </c:title>
        <c:majorTickMark val="out"/>
        <c:minorTickMark val="none"/>
        <c:tickLblPos val="nextTo"/>
        <c:crossAx val="307026944"/>
        <c:crosses val="autoZero"/>
        <c:auto val="1"/>
        <c:lblAlgn val="ctr"/>
        <c:lblOffset val="100"/>
        <c:noMultiLvlLbl val="0"/>
      </c:catAx>
      <c:valAx>
        <c:axId val="307026944"/>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07025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General</c:formatCode>
                <c:ptCount val="3"/>
                <c:pt idx="0">
                  <c:v>48</c:v>
                </c:pt>
                <c:pt idx="1">
                  <c:v>53</c:v>
                </c:pt>
                <c:pt idx="2">
                  <c:v>51</c:v>
                </c:pt>
              </c:numCache>
            </c:numRef>
          </c:val>
        </c:ser>
        <c:dLbls>
          <c:showLegendKey val="0"/>
          <c:showVal val="0"/>
          <c:showCatName val="0"/>
          <c:showSerName val="0"/>
          <c:showPercent val="0"/>
          <c:showBubbleSize val="0"/>
        </c:dLbls>
        <c:gapWidth val="151"/>
        <c:axId val="307041408"/>
        <c:axId val="307043328"/>
      </c:barChart>
      <c:catAx>
        <c:axId val="307041408"/>
        <c:scaling>
          <c:orientation val="minMax"/>
        </c:scaling>
        <c:delete val="0"/>
        <c:axPos val="b"/>
        <c:title>
          <c:tx>
            <c:rich>
              <a:bodyPr/>
              <a:lstStyle/>
              <a:p>
                <a:pPr>
                  <a:defRPr/>
                </a:pPr>
                <a:r>
                  <a:rPr lang="en-US" dirty="0" smtClean="0"/>
                  <a:t>Community</a:t>
                </a:r>
                <a:r>
                  <a:rPr lang="en-US" baseline="0" dirty="0" smtClean="0"/>
                  <a:t> Type</a:t>
                </a:r>
                <a:endParaRPr lang="en-US" dirty="0"/>
              </a:p>
            </c:rich>
          </c:tx>
          <c:layout/>
          <c:overlay val="0"/>
        </c:title>
        <c:majorTickMark val="out"/>
        <c:minorTickMark val="none"/>
        <c:tickLblPos val="nextTo"/>
        <c:crossAx val="307043328"/>
        <c:crosses val="autoZero"/>
        <c:auto val="1"/>
        <c:lblAlgn val="ctr"/>
        <c:lblOffset val="100"/>
        <c:noMultiLvlLbl val="0"/>
      </c:catAx>
      <c:valAx>
        <c:axId val="307043328"/>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07041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51</c:v>
                </c:pt>
                <c:pt idx="1">
                  <c:v>48</c:v>
                </c:pt>
                <c:pt idx="2">
                  <c:v>41</c:v>
                </c:pt>
              </c:numCache>
            </c:numRef>
          </c:val>
        </c:ser>
        <c:dLbls>
          <c:showLegendKey val="0"/>
          <c:showVal val="0"/>
          <c:showCatName val="0"/>
          <c:showSerName val="0"/>
          <c:showPercent val="0"/>
          <c:showBubbleSize val="0"/>
        </c:dLbls>
        <c:gapWidth val="150"/>
        <c:axId val="307143424"/>
        <c:axId val="307144960"/>
      </c:barChart>
      <c:catAx>
        <c:axId val="307143424"/>
        <c:scaling>
          <c:orientation val="minMax"/>
        </c:scaling>
        <c:delete val="0"/>
        <c:axPos val="b"/>
        <c:majorTickMark val="out"/>
        <c:minorTickMark val="none"/>
        <c:tickLblPos val="nextTo"/>
        <c:crossAx val="307144960"/>
        <c:crosses val="autoZero"/>
        <c:auto val="1"/>
        <c:lblAlgn val="ctr"/>
        <c:lblOffset val="100"/>
        <c:noMultiLvlLbl val="0"/>
      </c:catAx>
      <c:valAx>
        <c:axId val="307144960"/>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143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835107417128415"/>
          <c:y val="3.2505910165484632E-2"/>
          <c:w val="0.4812670117624186"/>
          <c:h val="0.81714925262001825"/>
        </c:manualLayout>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Sheet1!$A$2:$A$7</c:f>
              <c:strCache>
                <c:ptCount val="6"/>
                <c:pt idx="0">
                  <c:v>Deepening teachers’ understanding of how students think about science ideas</c:v>
                </c:pt>
                <c:pt idx="1">
                  <c:v>How to use technology in science instruction</c:v>
                </c:pt>
                <c:pt idx="2">
                  <c:v>How to engage students in doing science</c:v>
                </c:pt>
                <c:pt idx="3">
                  <c:v>Deepening teachers’ understanding of science concepts</c:v>
                </c:pt>
                <c:pt idx="4">
                  <c:v>Deepening teachers’ understanding of how science is done</c:v>
                </c:pt>
                <c:pt idx="5">
                  <c:v>Deepening teachers’ understanding of the state science/engineering standards</c:v>
                </c:pt>
              </c:strCache>
            </c:strRef>
          </c:cat>
          <c:val>
            <c:numRef>
              <c:f>Sheet1!$B$2:$B$7</c:f>
              <c:numCache>
                <c:formatCode>General</c:formatCode>
                <c:ptCount val="6"/>
                <c:pt idx="0">
                  <c:v>46</c:v>
                </c:pt>
                <c:pt idx="1">
                  <c:v>48</c:v>
                </c:pt>
                <c:pt idx="2">
                  <c:v>54</c:v>
                </c:pt>
                <c:pt idx="3">
                  <c:v>57</c:v>
                </c:pt>
                <c:pt idx="4">
                  <c:v>58</c:v>
                </c:pt>
                <c:pt idx="5">
                  <c:v>66</c:v>
                </c:pt>
              </c:numCache>
            </c:numRef>
          </c:val>
        </c:ser>
        <c:dLbls>
          <c:showLegendKey val="0"/>
          <c:showVal val="0"/>
          <c:showCatName val="0"/>
          <c:showSerName val="0"/>
          <c:showPercent val="0"/>
          <c:showBubbleSize val="0"/>
        </c:dLbls>
        <c:gapWidth val="150"/>
        <c:axId val="307316992"/>
        <c:axId val="307322880"/>
      </c:barChart>
      <c:catAx>
        <c:axId val="307316992"/>
        <c:scaling>
          <c:orientation val="minMax"/>
        </c:scaling>
        <c:delete val="0"/>
        <c:axPos val="l"/>
        <c:majorTickMark val="out"/>
        <c:minorTickMark val="none"/>
        <c:tickLblPos val="nextTo"/>
        <c:txPr>
          <a:bodyPr/>
          <a:lstStyle/>
          <a:p>
            <a:pPr>
              <a:defRPr sz="1800"/>
            </a:pPr>
            <a:endParaRPr lang="en-US"/>
          </a:p>
        </c:txPr>
        <c:crossAx val="307322880"/>
        <c:crosses val="autoZero"/>
        <c:auto val="1"/>
        <c:lblAlgn val="ctr"/>
        <c:lblOffset val="100"/>
        <c:noMultiLvlLbl val="0"/>
      </c:catAx>
      <c:valAx>
        <c:axId val="3073228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316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Sheet1!$A$2:$A$7</c:f>
              <c:strCache>
                <c:ptCount val="6"/>
                <c:pt idx="0">
                  <c:v>How to integrate STEM subjects</c:v>
                </c:pt>
                <c:pt idx="1">
                  <c:v>How to engage students in doing engineering</c:v>
                </c:pt>
                <c:pt idx="2">
                  <c:v>How to incorporate real-world issues into instruction</c:v>
                </c:pt>
                <c:pt idx="3">
                  <c:v>How to monitor student understanding during instruction</c:v>
                </c:pt>
                <c:pt idx="4">
                  <c:v>Deepening teachers’ understanding of how engineering is done</c:v>
                </c:pt>
                <c:pt idx="5">
                  <c:v>How to use science/‌engineering instructional materials</c:v>
                </c:pt>
              </c:strCache>
            </c:strRef>
          </c:cat>
          <c:val>
            <c:numRef>
              <c:f>Sheet1!$B$2:$B$7</c:f>
              <c:numCache>
                <c:formatCode>General</c:formatCode>
                <c:ptCount val="6"/>
                <c:pt idx="0">
                  <c:v>36</c:v>
                </c:pt>
                <c:pt idx="1">
                  <c:v>37</c:v>
                </c:pt>
                <c:pt idx="2">
                  <c:v>38</c:v>
                </c:pt>
                <c:pt idx="3">
                  <c:v>40</c:v>
                </c:pt>
                <c:pt idx="4">
                  <c:v>44</c:v>
                </c:pt>
                <c:pt idx="5">
                  <c:v>45</c:v>
                </c:pt>
              </c:numCache>
            </c:numRef>
          </c:val>
        </c:ser>
        <c:dLbls>
          <c:showLegendKey val="0"/>
          <c:showVal val="0"/>
          <c:showCatName val="0"/>
          <c:showSerName val="0"/>
          <c:showPercent val="0"/>
          <c:showBubbleSize val="0"/>
        </c:dLbls>
        <c:gapWidth val="150"/>
        <c:axId val="307431296"/>
        <c:axId val="307432832"/>
      </c:barChart>
      <c:catAx>
        <c:axId val="307431296"/>
        <c:scaling>
          <c:orientation val="minMax"/>
        </c:scaling>
        <c:delete val="0"/>
        <c:axPos val="l"/>
        <c:majorTickMark val="out"/>
        <c:minorTickMark val="none"/>
        <c:tickLblPos val="nextTo"/>
        <c:txPr>
          <a:bodyPr/>
          <a:lstStyle/>
          <a:p>
            <a:pPr>
              <a:defRPr sz="1800"/>
            </a:pPr>
            <a:endParaRPr lang="en-US"/>
          </a:p>
        </c:txPr>
        <c:crossAx val="307432832"/>
        <c:crosses val="autoZero"/>
        <c:auto val="1"/>
        <c:lblAlgn val="ctr"/>
        <c:lblOffset val="100"/>
        <c:noMultiLvlLbl val="0"/>
      </c:catAx>
      <c:valAx>
        <c:axId val="307432832"/>
        <c:scaling>
          <c:orientation val="minMax"/>
          <c:max val="100"/>
        </c:scaling>
        <c:delete val="0"/>
        <c:axPos val="b"/>
        <c:title>
          <c:tx>
            <c:rich>
              <a:bodyPr rot="0" vert="horz"/>
              <a:lstStyle/>
              <a:p>
                <a:pPr>
                  <a:defRPr/>
                </a:pPr>
                <a:r>
                  <a:rPr lang="en-US" dirty="0" smtClean="0"/>
                  <a:t>Percent of Schools</a:t>
                </a:r>
                <a:endParaRPr lang="en-US" dirty="0"/>
              </a:p>
            </c:rich>
          </c:tx>
          <c:layout>
            <c:manualLayout>
              <c:xMode val="edge"/>
              <c:yMode val="edge"/>
              <c:x val="0.62419464014366621"/>
              <c:y val="0.9109912661779348"/>
            </c:manualLayout>
          </c:layout>
          <c:overlay val="0"/>
        </c:title>
        <c:numFmt formatCode="General" sourceLinked="1"/>
        <c:majorTickMark val="out"/>
        <c:minorTickMark val="none"/>
        <c:tickLblPos val="nextTo"/>
        <c:crossAx val="307431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How to incorporate students’ cultural backgrounds into instruction</c:v>
                </c:pt>
                <c:pt idx="1">
                  <c:v>How to develop students’ confidence to successfully pursue careers in STEM</c:v>
                </c:pt>
                <c:pt idx="2">
                  <c:v>How to differentiate instruction to meet the needs of diverse learners</c:v>
                </c:pt>
                <c:pt idx="3">
                  <c:v>How to connect instruction to science/‌engineering career opportunities</c:v>
                </c:pt>
                <c:pt idx="4">
                  <c:v>How to adapt instruction to address student misconceptions</c:v>
                </c:pt>
              </c:strCache>
            </c:strRef>
          </c:cat>
          <c:val>
            <c:numRef>
              <c:f>Sheet1!$B$2:$B$6</c:f>
              <c:numCache>
                <c:formatCode>General</c:formatCode>
                <c:ptCount val="5"/>
                <c:pt idx="0">
                  <c:v>17</c:v>
                </c:pt>
                <c:pt idx="1">
                  <c:v>25</c:v>
                </c:pt>
                <c:pt idx="2">
                  <c:v>28</c:v>
                </c:pt>
                <c:pt idx="3">
                  <c:v>33</c:v>
                </c:pt>
                <c:pt idx="4">
                  <c:v>35</c:v>
                </c:pt>
              </c:numCache>
            </c:numRef>
          </c:val>
        </c:ser>
        <c:dLbls>
          <c:showLegendKey val="0"/>
          <c:showVal val="0"/>
          <c:showCatName val="0"/>
          <c:showSerName val="0"/>
          <c:showPercent val="0"/>
          <c:showBubbleSize val="0"/>
        </c:dLbls>
        <c:gapWidth val="150"/>
        <c:axId val="307512832"/>
        <c:axId val="307514368"/>
      </c:barChart>
      <c:catAx>
        <c:axId val="307512832"/>
        <c:scaling>
          <c:orientation val="minMax"/>
        </c:scaling>
        <c:delete val="0"/>
        <c:axPos val="l"/>
        <c:majorTickMark val="out"/>
        <c:minorTickMark val="none"/>
        <c:tickLblPos val="nextTo"/>
        <c:txPr>
          <a:bodyPr/>
          <a:lstStyle/>
          <a:p>
            <a:pPr>
              <a:defRPr sz="1800"/>
            </a:pPr>
            <a:endParaRPr lang="en-US"/>
          </a:p>
        </c:txPr>
        <c:crossAx val="307514368"/>
        <c:crosses val="autoZero"/>
        <c:auto val="1"/>
        <c:lblAlgn val="ctr"/>
        <c:lblOffset val="100"/>
        <c:noMultiLvlLbl val="0"/>
      </c:catAx>
      <c:valAx>
        <c:axId val="30751436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512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28</c:v>
                </c:pt>
                <c:pt idx="1">
                  <c:v>45</c:v>
                </c:pt>
                <c:pt idx="2">
                  <c:v>45</c:v>
                </c:pt>
              </c:numCache>
            </c:numRef>
          </c:val>
        </c:ser>
        <c:dLbls>
          <c:showLegendKey val="0"/>
          <c:showVal val="0"/>
          <c:showCatName val="0"/>
          <c:showSerName val="0"/>
          <c:showPercent val="0"/>
          <c:showBubbleSize val="0"/>
        </c:dLbls>
        <c:gapWidth val="150"/>
        <c:axId val="307829760"/>
        <c:axId val="307839744"/>
      </c:barChart>
      <c:catAx>
        <c:axId val="307829760"/>
        <c:scaling>
          <c:orientation val="minMax"/>
        </c:scaling>
        <c:delete val="0"/>
        <c:axPos val="b"/>
        <c:majorTickMark val="out"/>
        <c:minorTickMark val="none"/>
        <c:tickLblPos val="nextTo"/>
        <c:crossAx val="307839744"/>
        <c:crosses val="autoZero"/>
        <c:auto val="1"/>
        <c:lblAlgn val="ctr"/>
        <c:lblOffset val="100"/>
        <c:noMultiLvlLbl val="0"/>
      </c:catAx>
      <c:valAx>
        <c:axId val="307839744"/>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829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Sheet1!$A$2:$A$3</c:f>
              <c:strCache>
                <c:ptCount val="2"/>
                <c:pt idx="0">
                  <c:v>Participation is required</c:v>
                </c:pt>
                <c:pt idx="1">
                  <c:v>Participation is not required</c:v>
                </c:pt>
              </c:strCache>
            </c:strRef>
          </c:cat>
          <c:val>
            <c:numRef>
              <c:f>Sheet1!$B$2:$B$3</c:f>
              <c:numCache>
                <c:formatCode>General</c:formatCode>
                <c:ptCount val="2"/>
                <c:pt idx="0">
                  <c:v>78</c:v>
                </c:pt>
                <c:pt idx="1">
                  <c:v>22</c:v>
                </c:pt>
              </c:numCache>
            </c:numRef>
          </c:val>
        </c:ser>
        <c:dLbls>
          <c:showLegendKey val="0"/>
          <c:showVal val="0"/>
          <c:showCatName val="0"/>
          <c:showSerName val="0"/>
          <c:showPercent val="0"/>
          <c:showBubbleSize val="0"/>
        </c:dLbls>
        <c:gapWidth val="150"/>
        <c:axId val="307622656"/>
        <c:axId val="307624192"/>
      </c:barChart>
      <c:catAx>
        <c:axId val="307622656"/>
        <c:scaling>
          <c:orientation val="minMax"/>
        </c:scaling>
        <c:delete val="0"/>
        <c:axPos val="b"/>
        <c:majorTickMark val="out"/>
        <c:minorTickMark val="none"/>
        <c:tickLblPos val="nextTo"/>
        <c:txPr>
          <a:bodyPr/>
          <a:lstStyle/>
          <a:p>
            <a:pPr>
              <a:defRPr sz="1600"/>
            </a:pPr>
            <a:endParaRPr lang="en-US"/>
          </a:p>
        </c:txPr>
        <c:crossAx val="307624192"/>
        <c:crosses val="autoZero"/>
        <c:auto val="1"/>
        <c:lblAlgn val="ctr"/>
        <c:lblOffset val="100"/>
        <c:noMultiLvlLbl val="0"/>
      </c:catAx>
      <c:valAx>
        <c:axId val="307624192"/>
        <c:scaling>
          <c:orientation val="minMax"/>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622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Averaged/Mixed Achievers</c:v>
                </c:pt>
                <c:pt idx="2">
                  <c:v>Mostly Low Achievers</c:v>
                </c:pt>
              </c:strCache>
            </c:strRef>
          </c:cat>
          <c:val>
            <c:numRef>
              <c:f>Sheet1!$B$2:$B$4</c:f>
              <c:numCache>
                <c:formatCode>General</c:formatCode>
                <c:ptCount val="3"/>
                <c:pt idx="0">
                  <c:v>36</c:v>
                </c:pt>
                <c:pt idx="1">
                  <c:v>15</c:v>
                </c:pt>
                <c:pt idx="2">
                  <c:v>15</c:v>
                </c:pt>
              </c:numCache>
            </c:numRef>
          </c:val>
        </c:ser>
        <c:dLbls>
          <c:showLegendKey val="0"/>
          <c:showVal val="0"/>
          <c:showCatName val="0"/>
          <c:showSerName val="0"/>
          <c:showPercent val="0"/>
          <c:showBubbleSize val="0"/>
        </c:dLbls>
        <c:gapWidth val="151"/>
        <c:axId val="144231808"/>
        <c:axId val="144455168"/>
      </c:barChart>
      <c:catAx>
        <c:axId val="144231808"/>
        <c:scaling>
          <c:orientation val="minMax"/>
        </c:scaling>
        <c:delete val="0"/>
        <c:axPos val="b"/>
        <c:title>
          <c:tx>
            <c:rich>
              <a:bodyPr/>
              <a:lstStyle/>
              <a:p>
                <a:pPr>
                  <a:defRPr/>
                </a:pPr>
                <a:r>
                  <a:rPr lang="en-US" dirty="0" smtClean="0"/>
                  <a:t>Prior Achievement Level of Class</a:t>
                </a:r>
                <a:endParaRPr lang="en-US" dirty="0"/>
              </a:p>
            </c:rich>
          </c:tx>
          <c:layout>
            <c:manualLayout>
              <c:xMode val="edge"/>
              <c:yMode val="edge"/>
              <c:x val="0.36643665635545558"/>
              <c:y val="0.90439802663555957"/>
            </c:manualLayout>
          </c:layout>
          <c:overlay val="0"/>
        </c:title>
        <c:majorTickMark val="out"/>
        <c:minorTickMark val="none"/>
        <c:tickLblPos val="nextTo"/>
        <c:crossAx val="144455168"/>
        <c:crosses val="autoZero"/>
        <c:auto val="1"/>
        <c:lblAlgn val="ctr"/>
        <c:lblOffset val="100"/>
        <c:noMultiLvlLbl val="0"/>
      </c:catAx>
      <c:valAx>
        <c:axId val="144455168"/>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4231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Sheet1!$A$2:$A$5</c:f>
              <c:strCache>
                <c:ptCount val="4"/>
                <c:pt idx="0">
                  <c:v>No specified duration</c:v>
                </c:pt>
                <c:pt idx="1">
                  <c:v>Less than one semester</c:v>
                </c:pt>
                <c:pt idx="2">
                  <c:v>One semester</c:v>
                </c:pt>
                <c:pt idx="3">
                  <c:v>Entire school year</c:v>
                </c:pt>
              </c:strCache>
            </c:strRef>
          </c:cat>
          <c:val>
            <c:numRef>
              <c:f>Sheet1!$B$2:$B$5</c:f>
              <c:numCache>
                <c:formatCode>General</c:formatCode>
                <c:ptCount val="4"/>
                <c:pt idx="0">
                  <c:v>34</c:v>
                </c:pt>
                <c:pt idx="1">
                  <c:v>3</c:v>
                </c:pt>
                <c:pt idx="2">
                  <c:v>8</c:v>
                </c:pt>
                <c:pt idx="3">
                  <c:v>55</c:v>
                </c:pt>
              </c:numCache>
            </c:numRef>
          </c:val>
        </c:ser>
        <c:dLbls>
          <c:showLegendKey val="0"/>
          <c:showVal val="0"/>
          <c:showCatName val="0"/>
          <c:showSerName val="0"/>
          <c:showPercent val="0"/>
          <c:showBubbleSize val="0"/>
        </c:dLbls>
        <c:gapWidth val="150"/>
        <c:axId val="307761536"/>
        <c:axId val="307763072"/>
      </c:barChart>
      <c:catAx>
        <c:axId val="307761536"/>
        <c:scaling>
          <c:orientation val="minMax"/>
        </c:scaling>
        <c:delete val="0"/>
        <c:axPos val="b"/>
        <c:majorTickMark val="out"/>
        <c:minorTickMark val="none"/>
        <c:tickLblPos val="nextTo"/>
        <c:txPr>
          <a:bodyPr/>
          <a:lstStyle/>
          <a:p>
            <a:pPr>
              <a:defRPr sz="1800"/>
            </a:pPr>
            <a:endParaRPr lang="en-US"/>
          </a:p>
        </c:txPr>
        <c:crossAx val="307763072"/>
        <c:crosses val="autoZero"/>
        <c:auto val="1"/>
        <c:lblAlgn val="ctr"/>
        <c:lblOffset val="100"/>
        <c:noMultiLvlLbl val="0"/>
      </c:catAx>
      <c:valAx>
        <c:axId val="307763072"/>
        <c:scaling>
          <c:orientation val="minMax"/>
        </c:scaling>
        <c:delete val="0"/>
        <c:axPos val="l"/>
        <c:title>
          <c:tx>
            <c:rich>
              <a:bodyPr rot="-5400000" vert="horz"/>
              <a:lstStyle/>
              <a:p>
                <a:pPr>
                  <a:defRPr/>
                </a:pPr>
                <a:r>
                  <a:rPr lang="en-US" dirty="0" smtClean="0"/>
                  <a:t>Percent of Schools</a:t>
                </a:r>
                <a:endParaRPr lang="en-US" dirty="0"/>
              </a:p>
            </c:rich>
          </c:tx>
          <c:layout>
            <c:manualLayout>
              <c:xMode val="edge"/>
              <c:yMode val="edge"/>
              <c:x val="0"/>
              <c:y val="0.21798272556355988"/>
            </c:manualLayout>
          </c:layout>
          <c:overlay val="0"/>
        </c:title>
        <c:numFmt formatCode="General" sourceLinked="1"/>
        <c:majorTickMark val="out"/>
        <c:minorTickMark val="none"/>
        <c:tickLblPos val="nextTo"/>
        <c:crossAx val="307761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No specified frequency</c:v>
                </c:pt>
                <c:pt idx="1">
                  <c:v>Less than once a month</c:v>
                </c:pt>
                <c:pt idx="2">
                  <c:v>Once a month</c:v>
                </c:pt>
                <c:pt idx="3">
                  <c:v>Twice a month</c:v>
                </c:pt>
                <c:pt idx="4">
                  <c:v>More than twice a month</c:v>
                </c:pt>
              </c:strCache>
            </c:strRef>
          </c:cat>
          <c:val>
            <c:numRef>
              <c:f>Sheet1!$B$2:$B$6</c:f>
              <c:numCache>
                <c:formatCode>General</c:formatCode>
                <c:ptCount val="5"/>
                <c:pt idx="0">
                  <c:v>34</c:v>
                </c:pt>
                <c:pt idx="1">
                  <c:v>15</c:v>
                </c:pt>
                <c:pt idx="2">
                  <c:v>18</c:v>
                </c:pt>
                <c:pt idx="3">
                  <c:v>10</c:v>
                </c:pt>
                <c:pt idx="4">
                  <c:v>24</c:v>
                </c:pt>
              </c:numCache>
            </c:numRef>
          </c:val>
        </c:ser>
        <c:dLbls>
          <c:showLegendKey val="0"/>
          <c:showVal val="0"/>
          <c:showCatName val="0"/>
          <c:showSerName val="0"/>
          <c:showPercent val="0"/>
          <c:showBubbleSize val="0"/>
        </c:dLbls>
        <c:gapWidth val="150"/>
        <c:axId val="307691520"/>
        <c:axId val="307693056"/>
      </c:barChart>
      <c:catAx>
        <c:axId val="307691520"/>
        <c:scaling>
          <c:orientation val="minMax"/>
        </c:scaling>
        <c:delete val="0"/>
        <c:axPos val="b"/>
        <c:majorTickMark val="out"/>
        <c:minorTickMark val="none"/>
        <c:tickLblPos val="nextTo"/>
        <c:txPr>
          <a:bodyPr/>
          <a:lstStyle/>
          <a:p>
            <a:pPr>
              <a:defRPr sz="1800"/>
            </a:pPr>
            <a:endParaRPr lang="en-US"/>
          </a:p>
        </c:txPr>
        <c:crossAx val="307693056"/>
        <c:crosses val="autoZero"/>
        <c:auto val="1"/>
        <c:lblAlgn val="ctr"/>
        <c:lblOffset val="100"/>
        <c:noMultiLvlLbl val="0"/>
      </c:catAx>
      <c:valAx>
        <c:axId val="307693056"/>
        <c:scaling>
          <c:orientation val="minMax"/>
          <c:max val="40"/>
        </c:scaling>
        <c:delete val="0"/>
        <c:axPos val="l"/>
        <c:title>
          <c:tx>
            <c:rich>
              <a:bodyPr rot="-5400000" vert="horz"/>
              <a:lstStyle/>
              <a:p>
                <a:pPr>
                  <a:defRPr/>
                </a:pPr>
                <a:r>
                  <a:rPr lang="en-US" dirty="0" smtClean="0"/>
                  <a:t>Percent of Schools</a:t>
                </a:r>
                <a:endParaRPr lang="en-US" dirty="0"/>
              </a:p>
            </c:rich>
          </c:tx>
          <c:layout>
            <c:manualLayout>
              <c:xMode val="edge"/>
              <c:yMode val="edge"/>
              <c:x val="0"/>
              <c:y val="0.21798272556355988"/>
            </c:manualLayout>
          </c:layout>
          <c:overlay val="0"/>
        </c:title>
        <c:numFmt formatCode="General" sourceLinked="1"/>
        <c:majorTickMark val="out"/>
        <c:minorTickMark val="none"/>
        <c:tickLblPos val="nextTo"/>
        <c:crossAx val="307691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7075374258773208"/>
          <c:y val="3.5460992907801421E-2"/>
          <c:w val="0.59664600952658697"/>
          <c:h val="0.75804759777368258"/>
        </c:manualLayout>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No designated leader</c:v>
                </c:pt>
                <c:pt idx="1">
                  <c:v>College/‌University</c:v>
                </c:pt>
                <c:pt idx="2">
                  <c:v>External consultants</c:v>
                </c:pt>
                <c:pt idx="3">
                  <c:v>Elsewhere in the district</c:v>
                </c:pt>
                <c:pt idx="4">
                  <c:v>The school</c:v>
                </c:pt>
              </c:strCache>
            </c:strRef>
          </c:cat>
          <c:val>
            <c:numRef>
              <c:f>Sheet1!$B$2:$B$6</c:f>
              <c:numCache>
                <c:formatCode>General</c:formatCode>
                <c:ptCount val="5"/>
                <c:pt idx="0">
                  <c:v>37</c:v>
                </c:pt>
                <c:pt idx="1">
                  <c:v>1</c:v>
                </c:pt>
                <c:pt idx="2">
                  <c:v>6</c:v>
                </c:pt>
                <c:pt idx="3">
                  <c:v>17</c:v>
                </c:pt>
                <c:pt idx="4">
                  <c:v>50</c:v>
                </c:pt>
              </c:numCache>
            </c:numRef>
          </c:val>
        </c:ser>
        <c:dLbls>
          <c:showLegendKey val="0"/>
          <c:showVal val="0"/>
          <c:showCatName val="0"/>
          <c:showSerName val="0"/>
          <c:showPercent val="0"/>
          <c:showBubbleSize val="0"/>
        </c:dLbls>
        <c:gapWidth val="150"/>
        <c:axId val="307996160"/>
        <c:axId val="307997696"/>
      </c:barChart>
      <c:catAx>
        <c:axId val="307996160"/>
        <c:scaling>
          <c:orientation val="minMax"/>
        </c:scaling>
        <c:delete val="0"/>
        <c:axPos val="l"/>
        <c:majorTickMark val="out"/>
        <c:minorTickMark val="none"/>
        <c:tickLblPos val="nextTo"/>
        <c:txPr>
          <a:bodyPr/>
          <a:lstStyle/>
          <a:p>
            <a:pPr>
              <a:defRPr sz="1600"/>
            </a:pPr>
            <a:endParaRPr lang="en-US"/>
          </a:p>
        </c:txPr>
        <c:crossAx val="307997696"/>
        <c:crosses val="autoZero"/>
        <c:auto val="1"/>
        <c:lblAlgn val="ctr"/>
        <c:lblOffset val="100"/>
        <c:noMultiLvlLbl val="0"/>
      </c:catAx>
      <c:valAx>
        <c:axId val="30799769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996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Sheet1!$A$2:$A$10</c:f>
              <c:strCache>
                <c:ptCount val="9"/>
                <c:pt idx="0">
                  <c:v>Include community members</c:v>
                </c:pt>
                <c:pt idx="1">
                  <c:v>Include teachers from outside of district</c:v>
                </c:pt>
                <c:pt idx="2">
                  <c:v>Include higher education faculty</c:v>
                </c:pt>
                <c:pt idx="3">
                  <c:v>Include teachers from other schools in district</c:v>
                </c:pt>
                <c:pt idx="4">
                  <c:v>Include teachers who teach different subjects</c:v>
                </c:pt>
                <c:pt idx="5">
                  <c:v>Include administrators</c:v>
                </c:pt>
                <c:pt idx="6">
                  <c:v>Organized by grade level</c:v>
                </c:pt>
                <c:pt idx="7">
                  <c:v>Limited to teachers from this school</c:v>
                </c:pt>
                <c:pt idx="8">
                  <c:v>Include teachers from multiple grade levels</c:v>
                </c:pt>
              </c:strCache>
            </c:strRef>
          </c:cat>
          <c:val>
            <c:numRef>
              <c:f>Sheet1!$B$2:$B$10</c:f>
              <c:numCache>
                <c:formatCode>General</c:formatCode>
                <c:ptCount val="9"/>
                <c:pt idx="0">
                  <c:v>0</c:v>
                </c:pt>
                <c:pt idx="1">
                  <c:v>5</c:v>
                </c:pt>
                <c:pt idx="2">
                  <c:v>11</c:v>
                </c:pt>
                <c:pt idx="3">
                  <c:v>27</c:v>
                </c:pt>
                <c:pt idx="4">
                  <c:v>44</c:v>
                </c:pt>
                <c:pt idx="5">
                  <c:v>46</c:v>
                </c:pt>
                <c:pt idx="6">
                  <c:v>51</c:v>
                </c:pt>
                <c:pt idx="7">
                  <c:v>54</c:v>
                </c:pt>
                <c:pt idx="8">
                  <c:v>63</c:v>
                </c:pt>
              </c:numCache>
            </c:numRef>
          </c:val>
        </c:ser>
        <c:dLbls>
          <c:showLegendKey val="0"/>
          <c:showVal val="0"/>
          <c:showCatName val="0"/>
          <c:showSerName val="0"/>
          <c:showPercent val="0"/>
          <c:showBubbleSize val="0"/>
        </c:dLbls>
        <c:gapWidth val="150"/>
        <c:axId val="307903872"/>
        <c:axId val="307938432"/>
      </c:barChart>
      <c:catAx>
        <c:axId val="307903872"/>
        <c:scaling>
          <c:orientation val="minMax"/>
        </c:scaling>
        <c:delete val="0"/>
        <c:axPos val="l"/>
        <c:majorTickMark val="out"/>
        <c:minorTickMark val="none"/>
        <c:tickLblPos val="nextTo"/>
        <c:txPr>
          <a:bodyPr/>
          <a:lstStyle/>
          <a:p>
            <a:pPr>
              <a:defRPr sz="1600"/>
            </a:pPr>
            <a:endParaRPr lang="en-US"/>
          </a:p>
        </c:txPr>
        <c:crossAx val="307938432"/>
        <c:crosses val="autoZero"/>
        <c:auto val="1"/>
        <c:lblAlgn val="ctr"/>
        <c:lblOffset val="100"/>
        <c:noMultiLvlLbl val="0"/>
      </c:catAx>
      <c:valAx>
        <c:axId val="3079384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07903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Engage in science investigations</c:v>
                </c:pt>
                <c:pt idx="1">
                  <c:v>Examine classroom artifacts</c:v>
                </c:pt>
                <c:pt idx="2">
                  <c:v>Analyze science/‌engineering instructional materials</c:v>
                </c:pt>
                <c:pt idx="3">
                  <c:v>Analyze student science assessment results</c:v>
                </c:pt>
                <c:pt idx="4">
                  <c:v>Plan science/‌engineering lessons together</c:v>
                </c:pt>
              </c:strCache>
            </c:strRef>
          </c:cat>
          <c:val>
            <c:numRef>
              <c:f>Sheet1!$B$2:$B$6</c:f>
              <c:numCache>
                <c:formatCode>General</c:formatCode>
                <c:ptCount val="5"/>
                <c:pt idx="0">
                  <c:v>30</c:v>
                </c:pt>
                <c:pt idx="1">
                  <c:v>38</c:v>
                </c:pt>
                <c:pt idx="2">
                  <c:v>51</c:v>
                </c:pt>
                <c:pt idx="3">
                  <c:v>65</c:v>
                </c:pt>
                <c:pt idx="4">
                  <c:v>67</c:v>
                </c:pt>
              </c:numCache>
            </c:numRef>
          </c:val>
        </c:ser>
        <c:dLbls>
          <c:showLegendKey val="0"/>
          <c:showVal val="0"/>
          <c:showCatName val="0"/>
          <c:showSerName val="0"/>
          <c:showPercent val="0"/>
          <c:showBubbleSize val="0"/>
        </c:dLbls>
        <c:gapWidth val="150"/>
        <c:axId val="259867008"/>
        <c:axId val="259868544"/>
      </c:barChart>
      <c:catAx>
        <c:axId val="259867008"/>
        <c:scaling>
          <c:orientation val="minMax"/>
        </c:scaling>
        <c:delete val="0"/>
        <c:axPos val="l"/>
        <c:majorTickMark val="out"/>
        <c:minorTickMark val="none"/>
        <c:tickLblPos val="nextTo"/>
        <c:txPr>
          <a:bodyPr/>
          <a:lstStyle/>
          <a:p>
            <a:pPr>
              <a:defRPr sz="1800"/>
            </a:pPr>
            <a:endParaRPr lang="en-US"/>
          </a:p>
        </c:txPr>
        <c:crossAx val="259868544"/>
        <c:crosses val="autoZero"/>
        <c:auto val="1"/>
        <c:lblAlgn val="ctr"/>
        <c:lblOffset val="100"/>
        <c:noMultiLvlLbl val="0"/>
      </c:catAx>
      <c:valAx>
        <c:axId val="25986854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59867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Sheet1!$A$2:$A$5</c:f>
              <c:strCache>
                <c:ptCount val="4"/>
                <c:pt idx="0">
                  <c:v>Observe each other’s science/‌engineering instruction</c:v>
                </c:pt>
                <c:pt idx="1">
                  <c:v>Engage in engineering design challenges</c:v>
                </c:pt>
                <c:pt idx="2">
                  <c:v>Provide feedback on each other’s science/‌engineering instruction</c:v>
                </c:pt>
                <c:pt idx="3">
                  <c:v>Rehearse instructional practices</c:v>
                </c:pt>
              </c:strCache>
            </c:strRef>
          </c:cat>
          <c:val>
            <c:numRef>
              <c:f>Sheet1!$B$2:$B$5</c:f>
              <c:numCache>
                <c:formatCode>General</c:formatCode>
                <c:ptCount val="4"/>
                <c:pt idx="0">
                  <c:v>17</c:v>
                </c:pt>
                <c:pt idx="1">
                  <c:v>18</c:v>
                </c:pt>
                <c:pt idx="2">
                  <c:v>22</c:v>
                </c:pt>
                <c:pt idx="3">
                  <c:v>24</c:v>
                </c:pt>
              </c:numCache>
            </c:numRef>
          </c:val>
        </c:ser>
        <c:dLbls>
          <c:showLegendKey val="0"/>
          <c:showVal val="0"/>
          <c:showCatName val="0"/>
          <c:showSerName val="0"/>
          <c:showPercent val="0"/>
          <c:showBubbleSize val="0"/>
        </c:dLbls>
        <c:gapWidth val="150"/>
        <c:axId val="259911680"/>
        <c:axId val="259913216"/>
      </c:barChart>
      <c:catAx>
        <c:axId val="259911680"/>
        <c:scaling>
          <c:orientation val="minMax"/>
        </c:scaling>
        <c:delete val="0"/>
        <c:axPos val="l"/>
        <c:majorTickMark val="out"/>
        <c:minorTickMark val="none"/>
        <c:tickLblPos val="nextTo"/>
        <c:txPr>
          <a:bodyPr/>
          <a:lstStyle/>
          <a:p>
            <a:pPr>
              <a:defRPr sz="1800"/>
            </a:pPr>
            <a:endParaRPr lang="en-US"/>
          </a:p>
        </c:txPr>
        <c:crossAx val="259913216"/>
        <c:crosses val="autoZero"/>
        <c:auto val="1"/>
        <c:lblAlgn val="ctr"/>
        <c:lblOffset val="100"/>
        <c:noMultiLvlLbl val="0"/>
      </c:catAx>
      <c:valAx>
        <c:axId val="25991321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59911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Sheet1!$A$2:$A$7</c:f>
              <c:strCache>
                <c:ptCount val="6"/>
                <c:pt idx="0">
                  <c:v>Deepening teachers’ understanding of how students think about various science ideas</c:v>
                </c:pt>
                <c:pt idx="1">
                  <c:v>How to use particular science/‌engineering instructional materials</c:v>
                </c:pt>
                <c:pt idx="2">
                  <c:v>Deepening teachers’ understanding of how science is done</c:v>
                </c:pt>
                <c:pt idx="3">
                  <c:v>How to use technology in science/engineering instruction</c:v>
                </c:pt>
                <c:pt idx="4">
                  <c:v>How to engage students in doing science</c:v>
                </c:pt>
                <c:pt idx="5">
                  <c:v>Deepening teachers’ understanding of the state science/engineering standards</c:v>
                </c:pt>
              </c:strCache>
            </c:strRef>
          </c:cat>
          <c:val>
            <c:numRef>
              <c:f>Sheet1!$B$2:$B$7</c:f>
              <c:numCache>
                <c:formatCode>General</c:formatCode>
                <c:ptCount val="6"/>
                <c:pt idx="0">
                  <c:v>44</c:v>
                </c:pt>
                <c:pt idx="1">
                  <c:v>46</c:v>
                </c:pt>
                <c:pt idx="2">
                  <c:v>46</c:v>
                </c:pt>
                <c:pt idx="3">
                  <c:v>47</c:v>
                </c:pt>
                <c:pt idx="4">
                  <c:v>56</c:v>
                </c:pt>
                <c:pt idx="5">
                  <c:v>66</c:v>
                </c:pt>
              </c:numCache>
            </c:numRef>
          </c:val>
        </c:ser>
        <c:dLbls>
          <c:showLegendKey val="0"/>
          <c:showVal val="0"/>
          <c:showCatName val="0"/>
          <c:showSerName val="0"/>
          <c:showPercent val="0"/>
          <c:showBubbleSize val="0"/>
        </c:dLbls>
        <c:gapWidth val="150"/>
        <c:axId val="311338496"/>
        <c:axId val="311340032"/>
      </c:barChart>
      <c:catAx>
        <c:axId val="311338496"/>
        <c:scaling>
          <c:orientation val="minMax"/>
        </c:scaling>
        <c:delete val="0"/>
        <c:axPos val="l"/>
        <c:majorTickMark val="out"/>
        <c:minorTickMark val="none"/>
        <c:tickLblPos val="nextTo"/>
        <c:txPr>
          <a:bodyPr/>
          <a:lstStyle/>
          <a:p>
            <a:pPr>
              <a:defRPr sz="1600"/>
            </a:pPr>
            <a:endParaRPr lang="en-US"/>
          </a:p>
        </c:txPr>
        <c:crossAx val="311340032"/>
        <c:crosses val="autoZero"/>
        <c:auto val="1"/>
        <c:lblAlgn val="ctr"/>
        <c:lblOffset val="100"/>
        <c:noMultiLvlLbl val="0"/>
      </c:catAx>
      <c:valAx>
        <c:axId val="3113400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1338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Sheet1!$A$2:$A$7</c:f>
              <c:strCache>
                <c:ptCount val="6"/>
                <c:pt idx="0">
                  <c:v>How to integrate science, engineering, mathematics, and/‌or computer science</c:v>
                </c:pt>
                <c:pt idx="1">
                  <c:v>How to differentiate science instruction to meet the needs of diverse learners</c:v>
                </c:pt>
                <c:pt idx="2">
                  <c:v>How to adapt science instruction to address student misconceptions</c:v>
                </c:pt>
                <c:pt idx="3">
                  <c:v>Deepening teachers’ understanding of science concepts</c:v>
                </c:pt>
                <c:pt idx="4">
                  <c:v>How to incorporate real-world issues into science instruction</c:v>
                </c:pt>
                <c:pt idx="5">
                  <c:v>How to monitor student understanding during science/engineering instruction</c:v>
                </c:pt>
              </c:strCache>
            </c:strRef>
          </c:cat>
          <c:val>
            <c:numRef>
              <c:f>Sheet1!$B$2:$B$7</c:f>
              <c:numCache>
                <c:formatCode>General</c:formatCode>
                <c:ptCount val="6"/>
                <c:pt idx="0">
                  <c:v>38</c:v>
                </c:pt>
                <c:pt idx="1">
                  <c:v>38</c:v>
                </c:pt>
                <c:pt idx="2">
                  <c:v>38</c:v>
                </c:pt>
                <c:pt idx="3">
                  <c:v>41</c:v>
                </c:pt>
                <c:pt idx="4">
                  <c:v>43</c:v>
                </c:pt>
                <c:pt idx="5">
                  <c:v>44</c:v>
                </c:pt>
              </c:numCache>
            </c:numRef>
          </c:val>
        </c:ser>
        <c:dLbls>
          <c:showLegendKey val="0"/>
          <c:showVal val="0"/>
          <c:showCatName val="0"/>
          <c:showSerName val="0"/>
          <c:showPercent val="0"/>
          <c:showBubbleSize val="0"/>
        </c:dLbls>
        <c:gapWidth val="150"/>
        <c:axId val="311276672"/>
        <c:axId val="311278208"/>
      </c:barChart>
      <c:catAx>
        <c:axId val="311276672"/>
        <c:scaling>
          <c:orientation val="minMax"/>
        </c:scaling>
        <c:delete val="0"/>
        <c:axPos val="l"/>
        <c:majorTickMark val="out"/>
        <c:minorTickMark val="none"/>
        <c:tickLblPos val="nextTo"/>
        <c:txPr>
          <a:bodyPr/>
          <a:lstStyle/>
          <a:p>
            <a:pPr>
              <a:defRPr sz="1600"/>
            </a:pPr>
            <a:endParaRPr lang="en-US"/>
          </a:p>
        </c:txPr>
        <c:crossAx val="311278208"/>
        <c:crosses val="autoZero"/>
        <c:auto val="1"/>
        <c:lblAlgn val="ctr"/>
        <c:lblOffset val="100"/>
        <c:noMultiLvlLbl val="0"/>
      </c:catAx>
      <c:valAx>
        <c:axId val="31127820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1276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How to incorporate students’ cultural backgrounds into science instruction</c:v>
                </c:pt>
                <c:pt idx="1">
                  <c:v>How to develop students’ confidence to successfully pursue careers in STEM</c:v>
                </c:pt>
                <c:pt idx="2">
                  <c:v>How to connect instruction to science/‌engineering career opportunities</c:v>
                </c:pt>
                <c:pt idx="3">
                  <c:v>Deepening teachers’ understanding of how engineering is done</c:v>
                </c:pt>
                <c:pt idx="4">
                  <c:v>How to engage students in doing engineering</c:v>
                </c:pt>
              </c:strCache>
            </c:strRef>
          </c:cat>
          <c:val>
            <c:numRef>
              <c:f>Sheet1!$B$2:$B$6</c:f>
              <c:numCache>
                <c:formatCode>General</c:formatCode>
                <c:ptCount val="5"/>
                <c:pt idx="0">
                  <c:v>18</c:v>
                </c:pt>
                <c:pt idx="1">
                  <c:v>25</c:v>
                </c:pt>
                <c:pt idx="2">
                  <c:v>27</c:v>
                </c:pt>
                <c:pt idx="3">
                  <c:v>33</c:v>
                </c:pt>
                <c:pt idx="4">
                  <c:v>36</c:v>
                </c:pt>
              </c:numCache>
            </c:numRef>
          </c:val>
        </c:ser>
        <c:dLbls>
          <c:showLegendKey val="0"/>
          <c:showVal val="0"/>
          <c:showCatName val="0"/>
          <c:showSerName val="0"/>
          <c:showPercent val="0"/>
          <c:showBubbleSize val="0"/>
        </c:dLbls>
        <c:gapWidth val="150"/>
        <c:axId val="315212544"/>
        <c:axId val="315214080"/>
      </c:barChart>
      <c:catAx>
        <c:axId val="315212544"/>
        <c:scaling>
          <c:orientation val="minMax"/>
        </c:scaling>
        <c:delete val="0"/>
        <c:axPos val="l"/>
        <c:majorTickMark val="out"/>
        <c:minorTickMark val="none"/>
        <c:tickLblPos val="nextTo"/>
        <c:txPr>
          <a:bodyPr/>
          <a:lstStyle/>
          <a:p>
            <a:pPr>
              <a:defRPr sz="1600"/>
            </a:pPr>
            <a:endParaRPr lang="en-US"/>
          </a:p>
        </c:txPr>
        <c:crossAx val="315214080"/>
        <c:crosses val="autoZero"/>
        <c:auto val="1"/>
        <c:lblAlgn val="ctr"/>
        <c:lblOffset val="100"/>
        <c:noMultiLvlLbl val="0"/>
      </c:catAx>
      <c:valAx>
        <c:axId val="3152140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212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Early dismissal/late start</c:v>
                </c:pt>
                <c:pt idx="1">
                  <c:v>Substitute teachers cover classes</c:v>
                </c:pt>
                <c:pt idx="2">
                  <c:v>Teacher work days before/after school year</c:v>
                </c:pt>
                <c:pt idx="3">
                  <c:v>Common planning time</c:v>
                </c:pt>
                <c:pt idx="4">
                  <c:v>Teacher work days during school year</c:v>
                </c:pt>
              </c:strCache>
            </c:strRef>
          </c:cat>
          <c:val>
            <c:numRef>
              <c:f>Sheet1!$B$2:$B$6</c:f>
              <c:numCache>
                <c:formatCode>General</c:formatCode>
                <c:ptCount val="5"/>
                <c:pt idx="0">
                  <c:v>19</c:v>
                </c:pt>
                <c:pt idx="1">
                  <c:v>26</c:v>
                </c:pt>
                <c:pt idx="2">
                  <c:v>37</c:v>
                </c:pt>
                <c:pt idx="3">
                  <c:v>41</c:v>
                </c:pt>
                <c:pt idx="4">
                  <c:v>43</c:v>
                </c:pt>
              </c:numCache>
            </c:numRef>
          </c:val>
        </c:ser>
        <c:dLbls>
          <c:showLegendKey val="0"/>
          <c:showVal val="0"/>
          <c:showCatName val="0"/>
          <c:showSerName val="0"/>
          <c:showPercent val="0"/>
          <c:showBubbleSize val="0"/>
        </c:dLbls>
        <c:gapWidth val="150"/>
        <c:axId val="315263616"/>
        <c:axId val="315294080"/>
      </c:barChart>
      <c:catAx>
        <c:axId val="315263616"/>
        <c:scaling>
          <c:orientation val="minMax"/>
        </c:scaling>
        <c:delete val="0"/>
        <c:axPos val="l"/>
        <c:majorTickMark val="out"/>
        <c:minorTickMark val="none"/>
        <c:tickLblPos val="nextTo"/>
        <c:txPr>
          <a:bodyPr/>
          <a:lstStyle/>
          <a:p>
            <a:pPr>
              <a:defRPr sz="1600"/>
            </a:pPr>
            <a:endParaRPr lang="en-US"/>
          </a:p>
        </c:txPr>
        <c:crossAx val="315294080"/>
        <c:crosses val="autoZero"/>
        <c:auto val="1"/>
        <c:lblAlgn val="ctr"/>
        <c:lblOffset val="100"/>
        <c:noMultiLvlLbl val="0"/>
      </c:catAx>
      <c:valAx>
        <c:axId val="3152940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263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20</c:v>
                </c:pt>
                <c:pt idx="1">
                  <c:v>18</c:v>
                </c:pt>
                <c:pt idx="2">
                  <c:v>19</c:v>
                </c:pt>
                <c:pt idx="3">
                  <c:v>15</c:v>
                </c:pt>
              </c:numCache>
            </c:numRef>
          </c:val>
        </c:ser>
        <c:dLbls>
          <c:showLegendKey val="0"/>
          <c:showVal val="0"/>
          <c:showCatName val="0"/>
          <c:showSerName val="0"/>
          <c:showPercent val="0"/>
          <c:showBubbleSize val="0"/>
        </c:dLbls>
        <c:gapWidth val="151"/>
        <c:axId val="144473472"/>
        <c:axId val="144860672"/>
      </c:barChart>
      <c:catAx>
        <c:axId val="144473472"/>
        <c:scaling>
          <c:orientation val="minMax"/>
        </c:scaling>
        <c:delete val="0"/>
        <c:axPos val="b"/>
        <c:title>
          <c:tx>
            <c:rich>
              <a:bodyPr/>
              <a:lstStyle/>
              <a:p>
                <a:pPr algn="ctr">
                  <a:defRPr/>
                </a:pPr>
                <a:r>
                  <a:rPr lang="en-US" sz="1800" b="1" i="0" baseline="0" dirty="0" smtClean="0">
                    <a:effectLst/>
                  </a:rPr>
                  <a:t>Percent Historically Underrepresented Students in Class</a:t>
                </a:r>
                <a:endParaRPr lang="en-US" dirty="0">
                  <a:effectLst/>
                </a:endParaRPr>
              </a:p>
            </c:rich>
          </c:tx>
          <c:layout>
            <c:manualLayout>
              <c:xMode val="edge"/>
              <c:yMode val="edge"/>
              <c:x val="0.23652594206974126"/>
              <c:y val="0.90439802663555957"/>
            </c:manualLayout>
          </c:layout>
          <c:overlay val="0"/>
        </c:title>
        <c:majorTickMark val="out"/>
        <c:minorTickMark val="none"/>
        <c:tickLblPos val="nextTo"/>
        <c:crossAx val="144860672"/>
        <c:crosses val="autoZero"/>
        <c:auto val="1"/>
        <c:lblAlgn val="ctr"/>
        <c:lblOffset val="100"/>
        <c:noMultiLvlLbl val="0"/>
      </c:catAx>
      <c:valAx>
        <c:axId val="144860672"/>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4473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Early dismissal/late start</c:v>
                </c:pt>
                <c:pt idx="1">
                  <c:v>Substitute teachers cover classes </c:v>
                </c:pt>
                <c:pt idx="2">
                  <c:v>Common planning time</c:v>
                </c:pt>
                <c:pt idx="3">
                  <c:v>Teacher work days before/after school year</c:v>
                </c:pt>
                <c:pt idx="4">
                  <c:v>Teacher work days during school year</c:v>
                </c:pt>
              </c:strCache>
            </c:strRef>
          </c:cat>
          <c:val>
            <c:numRef>
              <c:f>Sheet1!$B$2:$B$6</c:f>
              <c:numCache>
                <c:formatCode>General</c:formatCode>
                <c:ptCount val="5"/>
                <c:pt idx="0">
                  <c:v>27</c:v>
                </c:pt>
                <c:pt idx="1">
                  <c:v>36</c:v>
                </c:pt>
                <c:pt idx="2">
                  <c:v>40</c:v>
                </c:pt>
                <c:pt idx="3">
                  <c:v>44</c:v>
                </c:pt>
                <c:pt idx="4">
                  <c:v>54</c:v>
                </c:pt>
              </c:numCache>
            </c:numRef>
          </c:val>
        </c:ser>
        <c:dLbls>
          <c:showLegendKey val="0"/>
          <c:showVal val="0"/>
          <c:showCatName val="0"/>
          <c:showSerName val="0"/>
          <c:showPercent val="0"/>
          <c:showBubbleSize val="0"/>
        </c:dLbls>
        <c:gapWidth val="150"/>
        <c:axId val="315361536"/>
        <c:axId val="315363328"/>
      </c:barChart>
      <c:catAx>
        <c:axId val="315361536"/>
        <c:scaling>
          <c:orientation val="minMax"/>
        </c:scaling>
        <c:delete val="0"/>
        <c:axPos val="l"/>
        <c:majorTickMark val="out"/>
        <c:minorTickMark val="none"/>
        <c:tickLblPos val="nextTo"/>
        <c:txPr>
          <a:bodyPr/>
          <a:lstStyle/>
          <a:p>
            <a:pPr>
              <a:defRPr sz="1600"/>
            </a:pPr>
            <a:endParaRPr lang="en-US"/>
          </a:p>
        </c:txPr>
        <c:crossAx val="315363328"/>
        <c:crosses val="autoZero"/>
        <c:auto val="1"/>
        <c:lblAlgn val="ctr"/>
        <c:lblOffset val="100"/>
        <c:noMultiLvlLbl val="0"/>
      </c:catAx>
      <c:valAx>
        <c:axId val="31536332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361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Sheet1!$A$2:$A$6</c:f>
              <c:strCache>
                <c:ptCount val="5"/>
                <c:pt idx="0">
                  <c:v>Common planning time</c:v>
                </c:pt>
                <c:pt idx="1">
                  <c:v>Early dismissal/late start</c:v>
                </c:pt>
                <c:pt idx="2">
                  <c:v>Substitute teachers cover classes </c:v>
                </c:pt>
                <c:pt idx="3">
                  <c:v>Teacher work days before/after school year</c:v>
                </c:pt>
                <c:pt idx="4">
                  <c:v>Teacher work days during school year</c:v>
                </c:pt>
              </c:strCache>
            </c:strRef>
          </c:cat>
          <c:val>
            <c:numRef>
              <c:f>Sheet1!$B$2:$B$6</c:f>
              <c:numCache>
                <c:formatCode>General</c:formatCode>
                <c:ptCount val="5"/>
                <c:pt idx="0">
                  <c:v>33</c:v>
                </c:pt>
                <c:pt idx="1">
                  <c:v>36</c:v>
                </c:pt>
                <c:pt idx="2">
                  <c:v>38</c:v>
                </c:pt>
                <c:pt idx="3">
                  <c:v>46</c:v>
                </c:pt>
                <c:pt idx="4">
                  <c:v>54</c:v>
                </c:pt>
              </c:numCache>
            </c:numRef>
          </c:val>
        </c:ser>
        <c:dLbls>
          <c:showLegendKey val="0"/>
          <c:showVal val="0"/>
          <c:showCatName val="0"/>
          <c:showSerName val="0"/>
          <c:showPercent val="0"/>
          <c:showBubbleSize val="0"/>
        </c:dLbls>
        <c:gapWidth val="150"/>
        <c:axId val="315410304"/>
        <c:axId val="315411840"/>
      </c:barChart>
      <c:catAx>
        <c:axId val="315410304"/>
        <c:scaling>
          <c:orientation val="minMax"/>
        </c:scaling>
        <c:delete val="0"/>
        <c:axPos val="l"/>
        <c:majorTickMark val="out"/>
        <c:minorTickMark val="none"/>
        <c:tickLblPos val="nextTo"/>
        <c:txPr>
          <a:bodyPr/>
          <a:lstStyle/>
          <a:p>
            <a:pPr>
              <a:defRPr sz="1600"/>
            </a:pPr>
            <a:endParaRPr lang="en-US"/>
          </a:p>
        </c:txPr>
        <c:crossAx val="315411840"/>
        <c:crosses val="autoZero"/>
        <c:auto val="1"/>
        <c:lblAlgn val="ctr"/>
        <c:lblOffset val="100"/>
        <c:noMultiLvlLbl val="0"/>
      </c:catAx>
      <c:valAx>
        <c:axId val="31541184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410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27</c:v>
                </c:pt>
                <c:pt idx="1">
                  <c:v>23</c:v>
                </c:pt>
                <c:pt idx="2">
                  <c:v>30</c:v>
                </c:pt>
              </c:numCache>
            </c:numRef>
          </c:val>
        </c:ser>
        <c:dLbls>
          <c:showLegendKey val="0"/>
          <c:showVal val="0"/>
          <c:showCatName val="0"/>
          <c:showSerName val="0"/>
          <c:showPercent val="0"/>
          <c:showBubbleSize val="0"/>
        </c:dLbls>
        <c:gapWidth val="150"/>
        <c:axId val="315694464"/>
        <c:axId val="315720832"/>
      </c:barChart>
      <c:catAx>
        <c:axId val="315694464"/>
        <c:scaling>
          <c:orientation val="minMax"/>
        </c:scaling>
        <c:delete val="0"/>
        <c:axPos val="b"/>
        <c:majorTickMark val="out"/>
        <c:minorTickMark val="none"/>
        <c:tickLblPos val="nextTo"/>
        <c:txPr>
          <a:bodyPr/>
          <a:lstStyle/>
          <a:p>
            <a:pPr>
              <a:defRPr sz="1600"/>
            </a:pPr>
            <a:endParaRPr lang="en-US"/>
          </a:p>
        </c:txPr>
        <c:crossAx val="315720832"/>
        <c:crosses val="autoZero"/>
        <c:auto val="1"/>
        <c:lblAlgn val="ctr"/>
        <c:lblOffset val="100"/>
        <c:noMultiLvlLbl val="0"/>
      </c:catAx>
      <c:valAx>
        <c:axId val="315720832"/>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694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7</c:v>
                </c:pt>
                <c:pt idx="1">
                  <c:v>9</c:v>
                </c:pt>
                <c:pt idx="2">
                  <c:v>11</c:v>
                </c:pt>
              </c:numCache>
            </c:numRef>
          </c:val>
        </c:ser>
        <c:dLbls>
          <c:showLegendKey val="0"/>
          <c:showVal val="0"/>
          <c:showCatName val="0"/>
          <c:showSerName val="0"/>
          <c:showPercent val="0"/>
          <c:showBubbleSize val="0"/>
        </c:dLbls>
        <c:gapWidth val="150"/>
        <c:axId val="325563520"/>
        <c:axId val="325565056"/>
      </c:barChart>
      <c:catAx>
        <c:axId val="325563520"/>
        <c:scaling>
          <c:orientation val="minMax"/>
        </c:scaling>
        <c:delete val="0"/>
        <c:axPos val="b"/>
        <c:majorTickMark val="out"/>
        <c:minorTickMark val="none"/>
        <c:tickLblPos val="nextTo"/>
        <c:txPr>
          <a:bodyPr/>
          <a:lstStyle/>
          <a:p>
            <a:pPr>
              <a:defRPr sz="1600"/>
            </a:pPr>
            <a:endParaRPr lang="en-US"/>
          </a:p>
        </c:txPr>
        <c:crossAx val="325565056"/>
        <c:crosses val="autoZero"/>
        <c:auto val="1"/>
        <c:lblAlgn val="ctr"/>
        <c:lblOffset val="100"/>
        <c:noMultiLvlLbl val="0"/>
      </c:catAx>
      <c:valAx>
        <c:axId val="325565056"/>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5563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Both teachers/coaches and administrators</c:v>
                </c:pt>
                <c:pt idx="1">
                  <c:v>Teachers/coaches only</c:v>
                </c:pt>
                <c:pt idx="2">
                  <c:v>Administrators only</c:v>
                </c:pt>
              </c:strCache>
            </c:strRef>
          </c:cat>
          <c:val>
            <c:numRef>
              <c:f>Sheet1!$B$2:$B$4</c:f>
              <c:numCache>
                <c:formatCode>General</c:formatCode>
                <c:ptCount val="3"/>
                <c:pt idx="0">
                  <c:v>73</c:v>
                </c:pt>
                <c:pt idx="1">
                  <c:v>20</c:v>
                </c:pt>
                <c:pt idx="2">
                  <c:v>7</c:v>
                </c:pt>
              </c:numCache>
            </c:numRef>
          </c:val>
        </c:ser>
        <c:dLbls>
          <c:showLegendKey val="0"/>
          <c:showVal val="0"/>
          <c:showCatName val="0"/>
          <c:showSerName val="0"/>
          <c:showPercent val="0"/>
          <c:showBubbleSize val="0"/>
        </c:dLbls>
        <c:gapWidth val="150"/>
        <c:axId val="325634688"/>
        <c:axId val="325665152"/>
      </c:barChart>
      <c:catAx>
        <c:axId val="325634688"/>
        <c:scaling>
          <c:orientation val="minMax"/>
        </c:scaling>
        <c:delete val="0"/>
        <c:axPos val="b"/>
        <c:majorTickMark val="out"/>
        <c:minorTickMark val="none"/>
        <c:tickLblPos val="nextTo"/>
        <c:txPr>
          <a:bodyPr/>
          <a:lstStyle/>
          <a:p>
            <a:pPr>
              <a:defRPr sz="1800"/>
            </a:pPr>
            <a:endParaRPr lang="en-US"/>
          </a:p>
        </c:txPr>
        <c:crossAx val="325665152"/>
        <c:crosses val="autoZero"/>
        <c:auto val="1"/>
        <c:lblAlgn val="ctr"/>
        <c:lblOffset val="100"/>
        <c:noMultiLvlLbl val="0"/>
      </c:catAx>
      <c:valAx>
        <c:axId val="325665152"/>
        <c:scaling>
          <c:orientation val="minMax"/>
          <c:min val="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5634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7051158669268905"/>
          <c:y val="3.2505910165484632E-2"/>
          <c:w val="0.49432106243129864"/>
          <c:h val="0.79941875616611757"/>
        </c:manualLayout>
      </c:layout>
      <c:barChart>
        <c:barDir val="bar"/>
        <c:grouping val="clustered"/>
        <c:varyColors val="0"/>
        <c:ser>
          <c:idx val="0"/>
          <c:order val="0"/>
          <c:tx>
            <c:strRef>
              <c:f>Sheet1!$B$1</c:f>
              <c:strCache>
                <c:ptCount val="1"/>
                <c:pt idx="0">
                  <c:v>Substantial Extent</c:v>
                </c:pt>
              </c:strCache>
            </c:strRef>
          </c:tx>
          <c:invertIfNegative val="0"/>
          <c:dLbls>
            <c:showLegendKey val="0"/>
            <c:showVal val="1"/>
            <c:showCatName val="0"/>
            <c:showSerName val="0"/>
            <c:showPercent val="0"/>
            <c:showBubbleSize val="0"/>
            <c:showLeaderLines val="0"/>
          </c:dLbls>
          <c:cat>
            <c:strRef>
              <c:f>Sheet1!$A$2:$A$7</c:f>
              <c:strCache>
                <c:ptCount val="6"/>
                <c:pt idx="0">
                  <c:v>Teachers/coaches with part-time teaching responsibilities</c:v>
                </c:pt>
                <c:pt idx="1">
                  <c:v>Assistant principals</c:v>
                </c:pt>
                <c:pt idx="2">
                  <c:v>Principals</c:v>
                </c:pt>
                <c:pt idx="3">
                  <c:v>District administrators and supervisors/coordinators</c:v>
                </c:pt>
                <c:pt idx="4">
                  <c:v>Teachers/coaches without teaching responsibilities</c:v>
                </c:pt>
                <c:pt idx="5">
                  <c:v>Teachers/coaches with teaching responsibilities</c:v>
                </c:pt>
              </c:strCache>
            </c:strRef>
          </c:cat>
          <c:val>
            <c:numRef>
              <c:f>Sheet1!$B$2:$B$7</c:f>
              <c:numCache>
                <c:formatCode>General</c:formatCode>
                <c:ptCount val="6"/>
                <c:pt idx="0">
                  <c:v>16</c:v>
                </c:pt>
                <c:pt idx="1">
                  <c:v>18</c:v>
                </c:pt>
                <c:pt idx="2">
                  <c:v>21</c:v>
                </c:pt>
                <c:pt idx="3">
                  <c:v>36</c:v>
                </c:pt>
                <c:pt idx="4">
                  <c:v>37</c:v>
                </c:pt>
                <c:pt idx="5">
                  <c:v>40</c:v>
                </c:pt>
              </c:numCache>
            </c:numRef>
          </c:val>
        </c:ser>
        <c:dLbls>
          <c:showLegendKey val="0"/>
          <c:showVal val="0"/>
          <c:showCatName val="0"/>
          <c:showSerName val="0"/>
          <c:showPercent val="0"/>
          <c:showBubbleSize val="0"/>
        </c:dLbls>
        <c:gapWidth val="150"/>
        <c:axId val="326078848"/>
        <c:axId val="326080384"/>
      </c:barChart>
      <c:catAx>
        <c:axId val="326078848"/>
        <c:scaling>
          <c:orientation val="minMax"/>
        </c:scaling>
        <c:delete val="0"/>
        <c:axPos val="l"/>
        <c:majorTickMark val="out"/>
        <c:minorTickMark val="none"/>
        <c:tickLblPos val="nextTo"/>
        <c:txPr>
          <a:bodyPr/>
          <a:lstStyle/>
          <a:p>
            <a:pPr>
              <a:defRPr sz="1600"/>
            </a:pPr>
            <a:endParaRPr lang="en-US"/>
          </a:p>
        </c:txPr>
        <c:crossAx val="326080384"/>
        <c:crosses val="autoZero"/>
        <c:auto val="1"/>
        <c:lblAlgn val="ctr"/>
        <c:lblOffset val="100"/>
        <c:noMultiLvlLbl val="0"/>
      </c:catAx>
      <c:valAx>
        <c:axId val="32608038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6078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Guidance from a formallly designated mentor/coach</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33</c:v>
                </c:pt>
                <c:pt idx="1">
                  <c:v>35</c:v>
                </c:pt>
                <c:pt idx="2">
                  <c:v>44</c:v>
                </c:pt>
              </c:numCache>
            </c:numRef>
          </c:val>
        </c:ser>
        <c:ser>
          <c:idx val="1"/>
          <c:order val="1"/>
          <c:tx>
            <c:strRef>
              <c:f>Sheet1!$C$1</c:f>
              <c:strCache>
                <c:ptCount val="1"/>
                <c:pt idx="0">
                  <c:v>Seminars, classes, and/or study groups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30</c:v>
                </c:pt>
                <c:pt idx="1">
                  <c:v>28</c:v>
                </c:pt>
                <c:pt idx="2">
                  <c:v>25</c:v>
                </c:pt>
              </c:numCache>
            </c:numRef>
          </c:val>
        </c:ser>
        <c:ser>
          <c:idx val="2"/>
          <c:order val="2"/>
          <c:tx>
            <c:strRef>
              <c:f>Sheet1!$D$1</c:f>
              <c:strCache>
                <c:ptCount val="1"/>
                <c:pt idx="0">
                  <c:v>Higher level of supervision than other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15</c:v>
                </c:pt>
                <c:pt idx="1">
                  <c:v>22</c:v>
                </c:pt>
                <c:pt idx="2">
                  <c:v>33</c:v>
                </c:pt>
              </c:numCache>
            </c:numRef>
          </c:val>
        </c:ser>
        <c:dLbls>
          <c:showLegendKey val="0"/>
          <c:showVal val="0"/>
          <c:showCatName val="0"/>
          <c:showSerName val="0"/>
          <c:showPercent val="0"/>
          <c:showBubbleSize val="0"/>
        </c:dLbls>
        <c:gapWidth val="150"/>
        <c:axId val="326025600"/>
        <c:axId val="326027136"/>
      </c:barChart>
      <c:catAx>
        <c:axId val="326025600"/>
        <c:scaling>
          <c:orientation val="minMax"/>
        </c:scaling>
        <c:delete val="0"/>
        <c:axPos val="b"/>
        <c:majorTickMark val="out"/>
        <c:minorTickMark val="none"/>
        <c:tickLblPos val="nextTo"/>
        <c:crossAx val="326027136"/>
        <c:crosses val="autoZero"/>
        <c:auto val="1"/>
        <c:lblAlgn val="ctr"/>
        <c:lblOffset val="100"/>
        <c:noMultiLvlLbl val="0"/>
      </c:catAx>
      <c:valAx>
        <c:axId val="326027136"/>
        <c:scaling>
          <c:orientation val="minMax"/>
          <c:max val="100"/>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32602560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33</c:v>
                </c:pt>
                <c:pt idx="1">
                  <c:v>32</c:v>
                </c:pt>
                <c:pt idx="2">
                  <c:v>29</c:v>
                </c:pt>
              </c:numCache>
            </c:numRef>
          </c:val>
        </c:ser>
        <c:dLbls>
          <c:showLegendKey val="0"/>
          <c:showVal val="0"/>
          <c:showCatName val="0"/>
          <c:showSerName val="0"/>
          <c:showPercent val="0"/>
          <c:showBubbleSize val="0"/>
        </c:dLbls>
        <c:gapWidth val="150"/>
        <c:axId val="325880448"/>
        <c:axId val="325886336"/>
      </c:barChart>
      <c:catAx>
        <c:axId val="325880448"/>
        <c:scaling>
          <c:orientation val="minMax"/>
        </c:scaling>
        <c:delete val="0"/>
        <c:axPos val="b"/>
        <c:majorTickMark val="out"/>
        <c:minorTickMark val="none"/>
        <c:tickLblPos val="nextTo"/>
        <c:txPr>
          <a:bodyPr/>
          <a:lstStyle/>
          <a:p>
            <a:pPr>
              <a:defRPr sz="1600"/>
            </a:pPr>
            <a:endParaRPr lang="en-US"/>
          </a:p>
        </c:txPr>
        <c:crossAx val="325886336"/>
        <c:crosses val="autoZero"/>
        <c:auto val="1"/>
        <c:lblAlgn val="ctr"/>
        <c:lblOffset val="100"/>
        <c:noMultiLvlLbl val="0"/>
      </c:catAx>
      <c:valAx>
        <c:axId val="325886336"/>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5880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7624219386369"/>
          <c:y val="4.934407504617478E-2"/>
          <c:w val="0.80142116933659158"/>
          <c:h val="0.69073479647451796"/>
        </c:manualLayout>
      </c:layout>
      <c:barChart>
        <c:barDir val="col"/>
        <c:grouping val="clustered"/>
        <c:varyColors val="0"/>
        <c:ser>
          <c:idx val="0"/>
          <c:order val="0"/>
          <c:tx>
            <c:strRef>
              <c:f>Sheet1!$B$1</c:f>
              <c:strCache>
                <c:ptCount val="1"/>
                <c:pt idx="0">
                  <c:v>Lowest Quartile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44</c:v>
                </c:pt>
                <c:pt idx="1">
                  <c:v>33</c:v>
                </c:pt>
                <c:pt idx="2">
                  <c:v>26</c:v>
                </c:pt>
              </c:numCache>
            </c:numRef>
          </c:val>
        </c:ser>
        <c:ser>
          <c:idx val="1"/>
          <c:order val="1"/>
          <c:tx>
            <c:strRef>
              <c:f>Sheet1!$C$1</c:f>
              <c:strCache>
                <c:ptCount val="1"/>
                <c:pt idx="0">
                  <c:v>Second Quartile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51</c:v>
                </c:pt>
                <c:pt idx="1">
                  <c:v>38</c:v>
                </c:pt>
                <c:pt idx="2">
                  <c:v>26</c:v>
                </c:pt>
              </c:numCache>
            </c:numRef>
          </c:val>
        </c:ser>
        <c:ser>
          <c:idx val="2"/>
          <c:order val="2"/>
          <c:tx>
            <c:strRef>
              <c:f>Sheet1!$D$1</c:f>
              <c:strCache>
                <c:ptCount val="1"/>
                <c:pt idx="0">
                  <c:v>Third Quartile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51</c:v>
                </c:pt>
                <c:pt idx="1">
                  <c:v>36</c:v>
                </c:pt>
                <c:pt idx="2">
                  <c:v>26</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56</c:v>
                </c:pt>
                <c:pt idx="1">
                  <c:v>38</c:v>
                </c:pt>
                <c:pt idx="2">
                  <c:v>35</c:v>
                </c:pt>
              </c:numCache>
            </c:numRef>
          </c:val>
        </c:ser>
        <c:dLbls>
          <c:showLegendKey val="0"/>
          <c:showVal val="0"/>
          <c:showCatName val="0"/>
          <c:showSerName val="0"/>
          <c:showPercent val="0"/>
          <c:showBubbleSize val="0"/>
        </c:dLbls>
        <c:gapWidth val="150"/>
        <c:axId val="325835008"/>
        <c:axId val="325914624"/>
      </c:barChart>
      <c:catAx>
        <c:axId val="325835008"/>
        <c:scaling>
          <c:orientation val="minMax"/>
        </c:scaling>
        <c:delete val="0"/>
        <c:axPos val="b"/>
        <c:majorTickMark val="out"/>
        <c:minorTickMark val="none"/>
        <c:tickLblPos val="nextTo"/>
        <c:crossAx val="325914624"/>
        <c:crosses val="autoZero"/>
        <c:auto val="1"/>
        <c:lblAlgn val="ctr"/>
        <c:lblOffset val="100"/>
        <c:noMultiLvlLbl val="0"/>
      </c:catAx>
      <c:valAx>
        <c:axId val="325914624"/>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5835008"/>
        <c:crosses val="autoZero"/>
        <c:crossBetween val="between"/>
        <c:majorUnit val="20"/>
      </c:valAx>
    </c:plotArea>
    <c:legend>
      <c:legendPos val="b"/>
      <c:layout>
        <c:manualLayout>
          <c:xMode val="edge"/>
          <c:yMode val="edge"/>
          <c:x val="8.5919540229885058E-2"/>
          <c:y val="0.9053019852098344"/>
          <c:w val="0.86408045977011494"/>
          <c:h val="7.786540405886818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5557274090739"/>
          <c:y val="0.10394175943524299"/>
          <c:w val="0.85140068428946392"/>
          <c:h val="0.61855281020906872"/>
        </c:manualLayout>
      </c:layout>
      <c:barChart>
        <c:barDir val="col"/>
        <c:grouping val="clustered"/>
        <c:varyColors val="0"/>
        <c:ser>
          <c:idx val="0"/>
          <c:order val="0"/>
          <c:tx>
            <c:strRef>
              <c:f>Sheet1!$B$1</c:f>
              <c:strCache>
                <c:ptCount val="1"/>
                <c:pt idx="0">
                  <c:v>Largest Schools</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62</c:v>
                </c:pt>
                <c:pt idx="1">
                  <c:v>49</c:v>
                </c:pt>
                <c:pt idx="2">
                  <c:v>34</c:v>
                </c:pt>
              </c:numCache>
            </c:numRef>
          </c:val>
        </c:ser>
        <c:ser>
          <c:idx val="1"/>
          <c:order val="1"/>
          <c:tx>
            <c:strRef>
              <c:f>Sheet1!$C$1</c:f>
              <c:strCache>
                <c:ptCount val="1"/>
                <c:pt idx="0">
                  <c:v>Third Group</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46</c:v>
                </c:pt>
                <c:pt idx="1">
                  <c:v>39</c:v>
                </c:pt>
                <c:pt idx="2">
                  <c:v>26</c:v>
                </c:pt>
              </c:numCache>
            </c:numRef>
          </c:val>
        </c:ser>
        <c:ser>
          <c:idx val="2"/>
          <c:order val="2"/>
          <c:tx>
            <c:strRef>
              <c:f>Sheet1!$D$1</c:f>
              <c:strCache>
                <c:ptCount val="1"/>
                <c:pt idx="0">
                  <c:v>Second Group</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57</c:v>
                </c:pt>
                <c:pt idx="1">
                  <c:v>36</c:v>
                </c:pt>
                <c:pt idx="2">
                  <c:v>31</c:v>
                </c:pt>
              </c:numCache>
            </c:numRef>
          </c:val>
        </c:ser>
        <c:ser>
          <c:idx val="3"/>
          <c:order val="3"/>
          <c:tx>
            <c:strRef>
              <c:f>Sheet1!$E$1</c:f>
              <c:strCache>
                <c:ptCount val="1"/>
                <c:pt idx="0">
                  <c:v>Smallest Schools</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39</c:v>
                </c:pt>
                <c:pt idx="1">
                  <c:v>22</c:v>
                </c:pt>
                <c:pt idx="2">
                  <c:v>22</c:v>
                </c:pt>
              </c:numCache>
            </c:numRef>
          </c:val>
        </c:ser>
        <c:dLbls>
          <c:showLegendKey val="0"/>
          <c:showVal val="0"/>
          <c:showCatName val="0"/>
          <c:showSerName val="0"/>
          <c:showPercent val="0"/>
          <c:showBubbleSize val="0"/>
        </c:dLbls>
        <c:gapWidth val="150"/>
        <c:axId val="326469504"/>
        <c:axId val="326471040"/>
      </c:barChart>
      <c:catAx>
        <c:axId val="326469504"/>
        <c:scaling>
          <c:orientation val="minMax"/>
        </c:scaling>
        <c:delete val="0"/>
        <c:axPos val="b"/>
        <c:majorTickMark val="out"/>
        <c:minorTickMark val="none"/>
        <c:tickLblPos val="nextTo"/>
        <c:crossAx val="326471040"/>
        <c:crosses val="autoZero"/>
        <c:auto val="1"/>
        <c:lblAlgn val="ctr"/>
        <c:lblOffset val="100"/>
        <c:noMultiLvlLbl val="0"/>
      </c:catAx>
      <c:valAx>
        <c:axId val="326471040"/>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6469504"/>
        <c:crosses val="autoZero"/>
        <c:crossBetween val="between"/>
        <c:majorUnit val="20"/>
      </c:valAx>
    </c:plotArea>
    <c:legend>
      <c:legendPos val="b"/>
      <c:layout>
        <c:manualLayout>
          <c:xMode val="edge"/>
          <c:yMode val="edge"/>
          <c:x val="8.8690476190476195E-2"/>
          <c:y val="0.90300230790116753"/>
          <c:w val="0.86130952380952375"/>
          <c:h val="7.975631278848764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21</c:v>
                </c:pt>
                <c:pt idx="1">
                  <c:v>18</c:v>
                </c:pt>
                <c:pt idx="2">
                  <c:v>17</c:v>
                </c:pt>
                <c:pt idx="3">
                  <c:v>9</c:v>
                </c:pt>
              </c:numCache>
            </c:numRef>
          </c:val>
        </c:ser>
        <c:dLbls>
          <c:showLegendKey val="0"/>
          <c:showVal val="0"/>
          <c:showCatName val="0"/>
          <c:showSerName val="0"/>
          <c:showPercent val="0"/>
          <c:showBubbleSize val="0"/>
        </c:dLbls>
        <c:gapWidth val="151"/>
        <c:axId val="144584064"/>
        <c:axId val="144602624"/>
      </c:barChart>
      <c:catAx>
        <c:axId val="144584064"/>
        <c:scaling>
          <c:orientation val="minMax"/>
        </c:scaling>
        <c:delete val="0"/>
        <c:axPos val="b"/>
        <c:title>
          <c:tx>
            <c:rich>
              <a:bodyPr/>
              <a:lstStyle/>
              <a:p>
                <a:pPr>
                  <a:defRPr/>
                </a:pPr>
                <a:r>
                  <a:rPr lang="en-US" sz="1800" b="1" i="0" baseline="0" dirty="0" smtClean="0">
                    <a:effectLst/>
                  </a:rPr>
                  <a:t>School Size</a:t>
                </a:r>
                <a:endParaRPr lang="en-US" dirty="0">
                  <a:effectLst/>
                </a:endParaRPr>
              </a:p>
            </c:rich>
          </c:tx>
          <c:layout>
            <c:manualLayout>
              <c:xMode val="edge"/>
              <c:yMode val="edge"/>
              <c:x val="0.47931617922759656"/>
              <c:y val="0.8889659278701274"/>
            </c:manualLayout>
          </c:layout>
          <c:overlay val="0"/>
        </c:title>
        <c:majorTickMark val="out"/>
        <c:minorTickMark val="none"/>
        <c:tickLblPos val="nextTo"/>
        <c:crossAx val="144602624"/>
        <c:crosses val="autoZero"/>
        <c:auto val="1"/>
        <c:lblAlgn val="ctr"/>
        <c:lblOffset val="100"/>
        <c:noMultiLvlLbl val="0"/>
      </c:catAx>
      <c:valAx>
        <c:axId val="144602624"/>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4584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4366797900262"/>
          <c:y val="0.11830957552719702"/>
          <c:w val="0.84247211286089252"/>
          <c:h val="0.67315057839992221"/>
        </c:manualLayout>
      </c:layout>
      <c:barChart>
        <c:barDir val="col"/>
        <c:grouping val="clustered"/>
        <c:varyColors val="0"/>
        <c:ser>
          <c:idx val="0"/>
          <c:order val="0"/>
          <c:tx>
            <c:strRef>
              <c:f>Sheet1!$B$1</c:f>
              <c:strCache>
                <c:ptCount val="1"/>
                <c:pt idx="0">
                  <c:v>Rural</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37</c:v>
                </c:pt>
                <c:pt idx="1">
                  <c:v>32</c:v>
                </c:pt>
                <c:pt idx="2">
                  <c:v>20</c:v>
                </c:pt>
              </c:numCache>
            </c:numRef>
          </c:val>
        </c:ser>
        <c:ser>
          <c:idx val="1"/>
          <c:order val="1"/>
          <c:tx>
            <c:strRef>
              <c:f>Sheet1!$C$1</c:f>
              <c:strCache>
                <c:ptCount val="1"/>
                <c:pt idx="0">
                  <c:v>Suburban</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53</c:v>
                </c:pt>
                <c:pt idx="1">
                  <c:v>40</c:v>
                </c:pt>
                <c:pt idx="2">
                  <c:v>27</c:v>
                </c:pt>
              </c:numCache>
            </c:numRef>
          </c:val>
        </c:ser>
        <c:ser>
          <c:idx val="2"/>
          <c:order val="2"/>
          <c:tx>
            <c:strRef>
              <c:f>Sheet1!$D$1</c:f>
              <c:strCache>
                <c:ptCount val="1"/>
                <c:pt idx="0">
                  <c:v>Urban</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59</c:v>
                </c:pt>
                <c:pt idx="1">
                  <c:v>36</c:v>
                </c:pt>
                <c:pt idx="2">
                  <c:v>38</c:v>
                </c:pt>
              </c:numCache>
            </c:numRef>
          </c:val>
        </c:ser>
        <c:dLbls>
          <c:showLegendKey val="0"/>
          <c:showVal val="0"/>
          <c:showCatName val="0"/>
          <c:showSerName val="0"/>
          <c:showPercent val="0"/>
          <c:showBubbleSize val="0"/>
        </c:dLbls>
        <c:gapWidth val="150"/>
        <c:axId val="326144384"/>
        <c:axId val="326145920"/>
      </c:barChart>
      <c:catAx>
        <c:axId val="326144384"/>
        <c:scaling>
          <c:orientation val="minMax"/>
        </c:scaling>
        <c:delete val="0"/>
        <c:axPos val="b"/>
        <c:majorTickMark val="out"/>
        <c:minorTickMark val="none"/>
        <c:tickLblPos val="nextTo"/>
        <c:crossAx val="326145920"/>
        <c:crosses val="autoZero"/>
        <c:auto val="1"/>
        <c:lblAlgn val="ctr"/>
        <c:lblOffset val="100"/>
        <c:noMultiLvlLbl val="0"/>
      </c:catAx>
      <c:valAx>
        <c:axId val="326145920"/>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26144384"/>
        <c:crosses val="autoZero"/>
        <c:crossBetween val="between"/>
        <c:majorUnit val="20"/>
      </c:valAx>
    </c:plotArea>
    <c:legend>
      <c:legendPos val="b"/>
      <c:layout>
        <c:manualLayout>
          <c:xMode val="edge"/>
          <c:yMode val="edge"/>
          <c:x val="0.31245570866141731"/>
          <c:y val="0.91162299755633991"/>
          <c:w val="0.38104084645669289"/>
          <c:h val="7.975631278848764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Completed an online course/‌webinar</c:v>
                </c:pt>
                <c:pt idx="2">
                  <c:v>Attended a national, state, or regional science teacher association meeting</c:v>
                </c:pt>
                <c:pt idx="3">
                  <c:v>Received assistance from a formally designated coach/‌mentor </c:v>
                </c:pt>
                <c:pt idx="4">
                  <c:v>Participated in a professional learning community</c:v>
                </c:pt>
                <c:pt idx="5">
                  <c:v>Attended a professional development program/‌workshop</c:v>
                </c:pt>
              </c:strCache>
            </c:strRef>
          </c:cat>
          <c:val>
            <c:numRef>
              <c:f>Sheet1!$B$2:$B$7</c:f>
              <c:numCache>
                <c:formatCode>General</c:formatCode>
                <c:ptCount val="6"/>
                <c:pt idx="0">
                  <c:v>5</c:v>
                </c:pt>
                <c:pt idx="1">
                  <c:v>9</c:v>
                </c:pt>
                <c:pt idx="2">
                  <c:v>12</c:v>
                </c:pt>
                <c:pt idx="3">
                  <c:v>28</c:v>
                </c:pt>
                <c:pt idx="4">
                  <c:v>42</c:v>
                </c:pt>
                <c:pt idx="5">
                  <c:v>89</c:v>
                </c:pt>
              </c:numCache>
            </c:numRef>
          </c:val>
        </c:ser>
        <c:dLbls>
          <c:showLegendKey val="0"/>
          <c:showVal val="0"/>
          <c:showCatName val="0"/>
          <c:showSerName val="0"/>
          <c:showPercent val="0"/>
          <c:showBubbleSize val="0"/>
        </c:dLbls>
        <c:gapWidth val="150"/>
        <c:axId val="144561664"/>
        <c:axId val="144563200"/>
      </c:barChart>
      <c:catAx>
        <c:axId val="144561664"/>
        <c:scaling>
          <c:orientation val="minMax"/>
        </c:scaling>
        <c:delete val="0"/>
        <c:axPos val="l"/>
        <c:majorTickMark val="out"/>
        <c:minorTickMark val="none"/>
        <c:tickLblPos val="nextTo"/>
        <c:txPr>
          <a:bodyPr/>
          <a:lstStyle/>
          <a:p>
            <a:pPr>
              <a:defRPr sz="1600"/>
            </a:pPr>
            <a:endParaRPr lang="en-US"/>
          </a:p>
        </c:txPr>
        <c:crossAx val="144563200"/>
        <c:crosses val="autoZero"/>
        <c:auto val="1"/>
        <c:lblAlgn val="ctr"/>
        <c:lblOffset val="100"/>
        <c:noMultiLvlLbl val="0"/>
      </c:catAx>
      <c:valAx>
        <c:axId val="144563200"/>
        <c:scaling>
          <c:orientation val="minMax"/>
        </c:scaling>
        <c:delete val="0"/>
        <c:axPos val="b"/>
        <c:title>
          <c:tx>
            <c:rich>
              <a:bodyPr rot="0" vert="horz"/>
              <a:lstStyle/>
              <a:p>
                <a:pPr algn="ctr">
                  <a:defRPr/>
                </a:pPr>
                <a:r>
                  <a:rPr lang="en-US" dirty="0" smtClean="0"/>
                  <a:t>Percent of Teachers</a:t>
                </a:r>
                <a:endParaRPr lang="en-US" dirty="0"/>
              </a:p>
            </c:rich>
          </c:tx>
          <c:layout/>
          <c:overlay val="0"/>
        </c:title>
        <c:numFmt formatCode="General" sourceLinked="1"/>
        <c:majorTickMark val="out"/>
        <c:minorTickMark val="none"/>
        <c:tickLblPos val="nextTo"/>
        <c:crossAx val="144561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Completed an online course/‌webinar</c:v>
                </c:pt>
                <c:pt idx="2">
                  <c:v>Received assistance from a formally designated coach/‌mentor </c:v>
                </c:pt>
                <c:pt idx="3">
                  <c:v>Attended a national, state, or regional science teacher association meeting</c:v>
                </c:pt>
                <c:pt idx="4">
                  <c:v>Participated in a professional learning community</c:v>
                </c:pt>
                <c:pt idx="5">
                  <c:v>Attended a professional development program/‌workshop</c:v>
                </c:pt>
              </c:strCache>
            </c:strRef>
          </c:cat>
          <c:val>
            <c:numRef>
              <c:f>Sheet1!$B$2:$B$7</c:f>
              <c:numCache>
                <c:formatCode>General</c:formatCode>
                <c:ptCount val="6"/>
                <c:pt idx="0">
                  <c:v>9</c:v>
                </c:pt>
                <c:pt idx="1">
                  <c:v>29</c:v>
                </c:pt>
                <c:pt idx="2">
                  <c:v>33</c:v>
                </c:pt>
                <c:pt idx="3">
                  <c:v>37</c:v>
                </c:pt>
                <c:pt idx="4">
                  <c:v>61</c:v>
                </c:pt>
                <c:pt idx="5">
                  <c:v>94</c:v>
                </c:pt>
              </c:numCache>
            </c:numRef>
          </c:val>
        </c:ser>
        <c:dLbls>
          <c:showLegendKey val="0"/>
          <c:showVal val="0"/>
          <c:showCatName val="0"/>
          <c:showSerName val="0"/>
          <c:showPercent val="0"/>
          <c:showBubbleSize val="0"/>
        </c:dLbls>
        <c:gapWidth val="150"/>
        <c:axId val="144688640"/>
        <c:axId val="144690176"/>
      </c:barChart>
      <c:catAx>
        <c:axId val="144688640"/>
        <c:scaling>
          <c:orientation val="minMax"/>
        </c:scaling>
        <c:delete val="0"/>
        <c:axPos val="l"/>
        <c:majorTickMark val="out"/>
        <c:minorTickMark val="none"/>
        <c:tickLblPos val="nextTo"/>
        <c:txPr>
          <a:bodyPr/>
          <a:lstStyle/>
          <a:p>
            <a:pPr>
              <a:defRPr sz="1600"/>
            </a:pPr>
            <a:endParaRPr lang="en-US"/>
          </a:p>
        </c:txPr>
        <c:crossAx val="144690176"/>
        <c:crosses val="autoZero"/>
        <c:auto val="1"/>
        <c:lblAlgn val="ctr"/>
        <c:lblOffset val="100"/>
        <c:noMultiLvlLbl val="0"/>
      </c:catAx>
      <c:valAx>
        <c:axId val="144690176"/>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44688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Completed an online course/‌webinar</c:v>
                </c:pt>
                <c:pt idx="2">
                  <c:v>Received assistance from a formally designated coach/‌mentor </c:v>
                </c:pt>
                <c:pt idx="3">
                  <c:v>Attended a national, state, or regional science teacher association meeting</c:v>
                </c:pt>
                <c:pt idx="4">
                  <c:v>Participated in a professional learning community</c:v>
                </c:pt>
                <c:pt idx="5">
                  <c:v>Attended a professional development program/‌workshop</c:v>
                </c:pt>
              </c:strCache>
            </c:strRef>
          </c:cat>
          <c:val>
            <c:numRef>
              <c:f>Sheet1!$B$2:$B$7</c:f>
              <c:numCache>
                <c:formatCode>General</c:formatCode>
                <c:ptCount val="6"/>
                <c:pt idx="0">
                  <c:v>16</c:v>
                </c:pt>
                <c:pt idx="1">
                  <c:v>34</c:v>
                </c:pt>
                <c:pt idx="2">
                  <c:v>35</c:v>
                </c:pt>
                <c:pt idx="3">
                  <c:v>40</c:v>
                </c:pt>
                <c:pt idx="4">
                  <c:v>55</c:v>
                </c:pt>
                <c:pt idx="5">
                  <c:v>91</c:v>
                </c:pt>
              </c:numCache>
            </c:numRef>
          </c:val>
        </c:ser>
        <c:dLbls>
          <c:showLegendKey val="0"/>
          <c:showVal val="0"/>
          <c:showCatName val="0"/>
          <c:showSerName val="0"/>
          <c:showPercent val="0"/>
          <c:showBubbleSize val="0"/>
        </c:dLbls>
        <c:gapWidth val="150"/>
        <c:axId val="144770176"/>
        <c:axId val="144771712"/>
      </c:barChart>
      <c:catAx>
        <c:axId val="144770176"/>
        <c:scaling>
          <c:orientation val="minMax"/>
        </c:scaling>
        <c:delete val="0"/>
        <c:axPos val="l"/>
        <c:majorTickMark val="out"/>
        <c:minorTickMark val="none"/>
        <c:tickLblPos val="nextTo"/>
        <c:txPr>
          <a:bodyPr/>
          <a:lstStyle/>
          <a:p>
            <a:pPr>
              <a:defRPr sz="1600"/>
            </a:pPr>
            <a:endParaRPr lang="en-US"/>
          </a:p>
        </c:txPr>
        <c:crossAx val="144771712"/>
        <c:crosses val="autoZero"/>
        <c:auto val="1"/>
        <c:lblAlgn val="ctr"/>
        <c:lblOffset val="100"/>
        <c:noMultiLvlLbl val="0"/>
      </c:catAx>
      <c:valAx>
        <c:axId val="144771712"/>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44770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 </c:v>
                </c:pt>
                <c:pt idx="1">
                  <c:v>Had opportunities to apply what they learned in classroom, then come back to discuss in PD</c:v>
                </c:pt>
                <c:pt idx="2">
                  <c:v>Had opportunities to examine classroom artifacts</c:v>
                </c:pt>
                <c:pt idx="3">
                  <c:v>Had opportunities to engage in science/engineering investigations</c:v>
                </c:pt>
                <c:pt idx="4">
                  <c:v>Had opportunities to experience lessons as students would</c:v>
                </c:pt>
                <c:pt idx="5">
                  <c:v>Worked with teachers of same grade/subject whether or not from same school</c:v>
                </c:pt>
                <c:pt idx="6">
                  <c:v>Worked with teachers from same school</c:v>
                </c:pt>
              </c:strCache>
            </c:strRef>
          </c:cat>
          <c:val>
            <c:numRef>
              <c:f>Sheet1!$B$2:$B$8</c:f>
              <c:numCache>
                <c:formatCode>General</c:formatCode>
                <c:ptCount val="7"/>
                <c:pt idx="0">
                  <c:v>23</c:v>
                </c:pt>
                <c:pt idx="1">
                  <c:v>30</c:v>
                </c:pt>
                <c:pt idx="2">
                  <c:v>31</c:v>
                </c:pt>
                <c:pt idx="3">
                  <c:v>38</c:v>
                </c:pt>
                <c:pt idx="4">
                  <c:v>43</c:v>
                </c:pt>
                <c:pt idx="5">
                  <c:v>47</c:v>
                </c:pt>
                <c:pt idx="6">
                  <c:v>57</c:v>
                </c:pt>
              </c:numCache>
            </c:numRef>
          </c:val>
        </c:ser>
        <c:dLbls>
          <c:showLegendKey val="0"/>
          <c:showVal val="0"/>
          <c:showCatName val="0"/>
          <c:showSerName val="0"/>
          <c:showPercent val="0"/>
          <c:showBubbleSize val="0"/>
        </c:dLbls>
        <c:gapWidth val="150"/>
        <c:axId val="144832384"/>
        <c:axId val="144833920"/>
      </c:barChart>
      <c:catAx>
        <c:axId val="144832384"/>
        <c:scaling>
          <c:orientation val="minMax"/>
        </c:scaling>
        <c:delete val="0"/>
        <c:axPos val="l"/>
        <c:majorTickMark val="out"/>
        <c:minorTickMark val="none"/>
        <c:tickLblPos val="nextTo"/>
        <c:txPr>
          <a:bodyPr/>
          <a:lstStyle/>
          <a:p>
            <a:pPr>
              <a:defRPr sz="1600"/>
            </a:pPr>
            <a:endParaRPr lang="en-US"/>
          </a:p>
        </c:txPr>
        <c:crossAx val="144833920"/>
        <c:crosses val="autoZero"/>
        <c:auto val="1"/>
        <c:lblAlgn val="ctr"/>
        <c:lblOffset val="100"/>
        <c:noMultiLvlLbl val="0"/>
      </c:catAx>
      <c:valAx>
        <c:axId val="144833920"/>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448323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4FA4504-969D-4939-827E-D5951BDA4C87}"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19AA749-D74B-4174-924A-E361A6A54C27}" type="slidenum">
              <a:rPr lang="en-US" smtClean="0"/>
              <a:t>‹#›</a:t>
            </a:fld>
            <a:endParaRPr lang="en-US"/>
          </a:p>
        </p:txBody>
      </p:sp>
    </p:spTree>
    <p:extLst>
      <p:ext uri="{BB962C8B-B14F-4D97-AF65-F5344CB8AC3E}">
        <p14:creationId xmlns:p14="http://schemas.microsoft.com/office/powerpoint/2010/main" val="2721051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86FBE6F-671A-4433-8189-726D6ABB1DB0}"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CFBD18D-BF32-494A-95E8-62B1E3716004}" type="slidenum">
              <a:rPr lang="en-US" smtClean="0"/>
              <a:t>‹#›</a:t>
            </a:fld>
            <a:endParaRPr lang="en-US"/>
          </a:p>
        </p:txBody>
      </p:sp>
    </p:spTree>
    <p:extLst>
      <p:ext uri="{BB962C8B-B14F-4D97-AF65-F5344CB8AC3E}">
        <p14:creationId xmlns:p14="http://schemas.microsoft.com/office/powerpoint/2010/main" val="338644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138729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3.4,</a:t>
            </a:r>
            <a:r>
              <a:rPr lang="en-US" baseline="0" dirty="0" smtClean="0"/>
              <a:t> p. 51 in Technical Report</a:t>
            </a:r>
          </a:p>
          <a:p>
            <a:endParaRPr lang="en-US" baseline="0" dirty="0" smtClean="0"/>
          </a:p>
          <a:p>
            <a:r>
              <a:rPr lang="en-US" b="1" dirty="0"/>
              <a:t>This slide shows data from individual items. </a:t>
            </a:r>
            <a:endParaRPr lang="en-US" dirty="0"/>
          </a:p>
          <a:p>
            <a:r>
              <a:rPr lang="en-US" dirty="0"/>
              <a:t> </a:t>
            </a:r>
          </a:p>
          <a:p>
            <a:r>
              <a:rPr lang="en-US" dirty="0"/>
              <a:t>Science Teacher Questionnaire</a:t>
            </a:r>
          </a:p>
          <a:p>
            <a:pPr lvl="0"/>
            <a:r>
              <a:rPr lang="en-US" dirty="0" smtClean="0"/>
              <a:t>Q31. </a:t>
            </a:r>
            <a:r>
              <a:rPr lang="en-US" dirty="0"/>
              <a:t>In the last 3 years, which of the following types of professional development related to science/engineering or science/engineering teaching have you had? [Select one on each row.]</a:t>
            </a:r>
          </a:p>
          <a:p>
            <a:pPr marL="693687" lvl="1" indent="-231229">
              <a:buFont typeface="+mj-lt"/>
              <a:buAutoNum type="alphaLcPeriod"/>
            </a:pPr>
            <a:r>
              <a:rPr lang="en-US" dirty="0"/>
              <a:t>I attended a professional development program/workshop.</a:t>
            </a:r>
            <a:endParaRPr lang="en-US" b="1" dirty="0"/>
          </a:p>
          <a:p>
            <a:pPr marL="693687" lvl="1" indent="-231229">
              <a:buFont typeface="+mj-lt"/>
              <a:buAutoNum type="alphaLcPeriod"/>
            </a:pPr>
            <a:r>
              <a:rPr lang="en-US" dirty="0"/>
              <a:t>I attended a national, state, or regional science teacher association meeting.</a:t>
            </a:r>
            <a:endParaRPr lang="en-US" b="1" dirty="0"/>
          </a:p>
          <a:p>
            <a:pPr marL="693687" lvl="1" indent="-231229">
              <a:buFont typeface="+mj-lt"/>
              <a:buAutoNum type="alphaLcPeriod"/>
            </a:pPr>
            <a:r>
              <a:rPr lang="en-US" dirty="0"/>
              <a:t>I completed an online course/webinar.</a:t>
            </a:r>
            <a:endParaRPr lang="en-US" b="1" dirty="0"/>
          </a:p>
          <a:p>
            <a:pPr marL="693687" lvl="1" indent="-231229">
              <a:buFont typeface="+mj-lt"/>
              <a:buAutoNum type="alphaLcPeriod"/>
            </a:pPr>
            <a:r>
              <a:rPr lang="en-US" dirty="0"/>
              <a:t>I participated in a professional learning community/lesson study/teacher study group</a:t>
            </a:r>
            <a:endParaRPr lang="en-US" b="1" dirty="0"/>
          </a:p>
          <a:p>
            <a:pPr marL="693687" lvl="1" indent="-231229">
              <a:buFont typeface="+mj-lt"/>
              <a:buAutoNum type="alphaLcPeriod"/>
            </a:pPr>
            <a:r>
              <a:rPr lang="en-US" dirty="0"/>
              <a:t>I received assistance or feedback from a formally designated coach/mentor.</a:t>
            </a:r>
            <a:endParaRPr lang="en-US" b="1" dirty="0"/>
          </a:p>
          <a:p>
            <a:pPr marL="693687" lvl="1" indent="-231229">
              <a:buFont typeface="+mj-lt"/>
              <a:buAutoNum type="alphaLcPeriod"/>
            </a:pPr>
            <a:r>
              <a:rPr lang="en-US" dirty="0"/>
              <a:t>I took a formal course for college credit.</a:t>
            </a:r>
            <a:endParaRPr lang="en-US" b="1" dirty="0"/>
          </a:p>
          <a:p>
            <a:endParaRPr lang="en-US" dirty="0"/>
          </a:p>
          <a:p>
            <a:r>
              <a:rPr lang="en-US" dirty="0" smtClean="0"/>
              <a:t>The </a:t>
            </a:r>
            <a:r>
              <a:rPr lang="en-US" dirty="0"/>
              <a:t>numbers in parentheses are standard errors.</a:t>
            </a:r>
          </a:p>
          <a:p>
            <a:r>
              <a:rPr lang="en-US" dirty="0"/>
              <a:t> </a:t>
            </a:r>
          </a:p>
          <a:p>
            <a:r>
              <a:rPr lang="en-US" b="1" dirty="0"/>
              <a:t>Findings Highlighted in Technical Report</a:t>
            </a:r>
            <a:endParaRPr lang="en-US" baseline="0" dirty="0" smtClean="0"/>
          </a:p>
          <a:p>
            <a:r>
              <a:rPr lang="en-US" baseline="0" dirty="0" smtClean="0"/>
              <a:t>“Teachers who indicated they had recently participated in professional development were asked about the nature of those activities.  Data for science teachers are shown in Table 3.5, and for mathematics teachers in Table 3.6.  For each subject/grade-range combination, workshops are the most prevalent activity, with 84–92 percent of teachers who had participated in professional development activities in the last three years indicating they had attended a workshop.  Roughly three-fourths of middle and high school mathematics and science teachers, but fewer of their elementary school colleagues, report participating in professional learning communities or other types of teacher study groups.  Middle and high school teachers also attend science/mathematics teacher association meetings at a higher rate than do elementary teachers, likely a reflection of the fact that elementary teachers are responsible for teaching, and keeping up with, multiple disciplines.  Finally, not only are elementary science teachers less likely to have participated recently in professional development, they are far less likely to have received feedback on their teaching from a mentor/coach than any other group.”</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r>
              <a:rPr lang="en-US" dirty="0" smtClean="0"/>
              <a:t>PD is short</a:t>
            </a:r>
            <a:r>
              <a:rPr lang="en-US" baseline="0" dirty="0" smtClean="0"/>
              <a:t> for professional development.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u="none" dirty="0" smtClean="0"/>
          </a:p>
          <a:p>
            <a:pPr defTabSz="924916">
              <a:defRPr/>
            </a:pPr>
            <a:r>
              <a:rPr lang="en-US" dirty="0" smtClean="0"/>
              <a:t>PD is short</a:t>
            </a:r>
            <a:r>
              <a:rPr lang="en-US" baseline="0" dirty="0" smtClean="0"/>
              <a:t> for professional development.</a:t>
            </a:r>
            <a:endParaRPr lang="en-US" dirty="0" smtClean="0"/>
          </a:p>
          <a:p>
            <a:endParaRPr lang="en-US" u="none" dirty="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3.5, p. 52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Teacher </a:t>
            </a:r>
            <a:r>
              <a:rPr lang="en-US" dirty="0" smtClean="0"/>
              <a:t>Questionnaire</a:t>
            </a:r>
          </a:p>
          <a:p>
            <a:r>
              <a:rPr lang="en-US" dirty="0" smtClean="0"/>
              <a:t>Q33. </a:t>
            </a:r>
            <a:r>
              <a:rPr lang="en-US" dirty="0"/>
              <a:t>Considering all of your science- and engineering-related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science investigations/engineering design challenges.</a:t>
            </a:r>
            <a:endParaRPr lang="en-US" b="1" dirty="0"/>
          </a:p>
          <a:p>
            <a:pPr marL="693687" lvl="1" indent="-231229">
              <a:buFont typeface="+mj-lt"/>
              <a:buAutoNum type="alphaLcPeriod"/>
            </a:pPr>
            <a:r>
              <a:rPr lang="en-US" dirty="0"/>
              <a:t>I had opportunities to experience lessons, as my students would, from the textbook/modules I use in my classroom.</a:t>
            </a:r>
            <a:endParaRPr lang="en-US" b="1" dirty="0"/>
          </a:p>
          <a:p>
            <a:pPr marL="693687" lvl="1" indent="-231229">
              <a:buFont typeface="+mj-lt"/>
              <a:buAutoNum type="alphaLcPeriod"/>
            </a:pPr>
            <a:r>
              <a:rPr lang="en-US" dirty="0"/>
              <a:t>I had opportunities to examine classroom artifacts (for example: student work samples,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   </a:t>
            </a:r>
            <a:endParaRPr lang="en-US" b="1" dirty="0"/>
          </a:p>
          <a:p>
            <a:pPr marL="693687" lvl="1" indent="-231229">
              <a:buFont typeface="+mj-lt"/>
              <a:buAutoNum type="alphaLcPeriod"/>
            </a:pPr>
            <a:r>
              <a:rPr lang="en-US" dirty="0"/>
              <a:t>I worked closely with other teachers from my school.  </a:t>
            </a:r>
            <a:endParaRPr lang="en-US" b="1" dirty="0"/>
          </a:p>
          <a:p>
            <a:pPr marL="693687" lvl="1" indent="-231229">
              <a:buFont typeface="+mj-lt"/>
              <a:buAutoNum type="alphaLcPeriod"/>
            </a:pPr>
            <a:r>
              <a:rPr lang="en-US" dirty="0"/>
              <a:t>I worked closely with other teachers who taught the same grade and/or subject whether or not they were from my school.   </a:t>
            </a:r>
            <a:endParaRPr lang="en-US" b="1" dirty="0"/>
          </a:p>
          <a:p>
            <a:endParaRPr lang="en-US" dirty="0"/>
          </a:p>
          <a:p>
            <a:r>
              <a:rPr lang="en-US" dirty="0"/>
              <a:t>The numbers in parentheses are standard errors.</a:t>
            </a:r>
          </a:p>
          <a:p>
            <a:r>
              <a:rPr lang="en-US" dirty="0"/>
              <a:t> </a:t>
            </a:r>
          </a:p>
          <a:p>
            <a:r>
              <a:rPr lang="en-US" b="1" dirty="0"/>
              <a:t>Findings Highlighted in Technical Report</a:t>
            </a:r>
            <a:endParaRPr lang="en-US" dirty="0"/>
          </a:p>
          <a:p>
            <a:pPr defTabSz="924865">
              <a:defRPr/>
            </a:pPr>
            <a:r>
              <a:rPr lang="en-US" dirty="0" smtClean="0"/>
              <a:t>“</a:t>
            </a:r>
            <a:r>
              <a:rPr lang="en-US" dirty="0"/>
              <a:t>As can be seen in Table 3.5, 47–62 percent of science teachers, depending on grade range, have worked closely during the professional development with other science colleagues from their school or science teachers in their grade level and/‌or subject, whether or not they were from the same school.  Other relatively common characteristics of their professional development are having opportunities to experience lessons as students would from the textbook/‌modules used in the classroom (43–45 percent) and engaging in science investigations/‌engineering design challenges (38–45 percent).  Only about a quarter to a third of teachers, depending on grade range, have had substantial opportunities to rehearse instructional practices during professional development.”</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a:t>
            </a:r>
            <a:r>
              <a:rPr lang="en-US" baseline="0" dirty="0" smtClean="0"/>
              <a:t> </a:t>
            </a:r>
            <a:r>
              <a:rPr lang="en-US" dirty="0" smtClean="0"/>
              <a:t>that selected</a:t>
            </a:r>
            <a:r>
              <a:rPr lang="en-US" baseline="0" dirty="0" smtClean="0"/>
              <a:t> “4 of 5” or “to a great extent” </a:t>
            </a:r>
            <a:r>
              <a:rPr lang="en-US" dirty="0" smtClean="0"/>
              <a:t>on a 5-point scale with the options of “not at all,” “2 of 5,” “somewhat,” “4 of 5,” and “to a great extent.”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3.8,</a:t>
            </a:r>
            <a:r>
              <a:rPr lang="en-US" baseline="0" dirty="0" smtClean="0"/>
              <a:t> p. 54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Aligns With Elements of Effective Professional Development Composite Items</a:t>
            </a:r>
            <a:endParaRPr lang="en-US" b="1" i="1" dirty="0"/>
          </a:p>
          <a:p>
            <a:pPr marL="462458" lvl="1"/>
            <a:r>
              <a:rPr lang="en-US" dirty="0"/>
              <a:t>Q33a. I had opportunities to engage in science investigations/engineering design challenges.</a:t>
            </a:r>
            <a:endParaRPr lang="en-US" b="1" dirty="0"/>
          </a:p>
          <a:p>
            <a:pPr marL="462458" lvl="1"/>
            <a:r>
              <a:rPr lang="en-US" dirty="0"/>
              <a:t>Q33b. I had opportunities to experience lessons, as my students would, from the textbook/modules I use in my classroom.</a:t>
            </a:r>
            <a:endParaRPr lang="en-US" b="1" dirty="0"/>
          </a:p>
          <a:p>
            <a:pPr marL="462458" lvl="1"/>
            <a:r>
              <a:rPr lang="en-US" dirty="0"/>
              <a:t>Q33c. I had opportunities to examine classroom artifacts (for example: student work samples, videos of classroom instruction).</a:t>
            </a:r>
            <a:endParaRPr lang="en-US" b="1" dirty="0"/>
          </a:p>
          <a:p>
            <a:pPr marL="462458" lvl="1"/>
            <a:r>
              <a:rPr lang="en-US" dirty="0"/>
              <a:t>Q33d. I had opportunities to rehearse instructional practices during the professional development (meaning: try out, receive feedback, and reflect on those practices).</a:t>
            </a:r>
            <a:endParaRPr lang="en-US" b="1" dirty="0"/>
          </a:p>
          <a:p>
            <a:pPr marL="462458" lvl="1"/>
            <a:r>
              <a:rPr lang="en-US" dirty="0"/>
              <a:t>Q33e. I had opportunities to apply what I learned to my classroom and then come back and talk about it as part of the professional development.   </a:t>
            </a:r>
            <a:endParaRPr lang="en-US" b="1" dirty="0"/>
          </a:p>
          <a:p>
            <a:pPr marL="462458" lvl="1"/>
            <a:r>
              <a:rPr lang="en-US" dirty="0"/>
              <a:t>Q33f. I worked closely with other teachers from my school.  </a:t>
            </a:r>
            <a:endParaRPr lang="en-US" b="1" dirty="0"/>
          </a:p>
          <a:p>
            <a:pPr marL="462458" lvl="1"/>
            <a:r>
              <a:rPr lang="en-US" dirty="0"/>
              <a:t>Q33g. I worked closely with other teachers who taught the same grade and/or subject whether or not they were from my school.</a:t>
            </a:r>
            <a:endParaRPr lang="en-US" dirty="0" smtClean="0"/>
          </a:p>
          <a:p>
            <a:endParaRPr lang="en-US" dirty="0" smtClean="0"/>
          </a:p>
          <a:p>
            <a:r>
              <a:rPr lang="en-US" dirty="0" smtClean="0"/>
              <a:t>Science Teacher Questionnaire</a:t>
            </a:r>
          </a:p>
          <a:p>
            <a:r>
              <a:rPr lang="en-US" dirty="0" smtClean="0"/>
              <a:t>Q33. </a:t>
            </a:r>
            <a:r>
              <a:rPr lang="en-US" dirty="0"/>
              <a:t>Considering all of your science- and engineering-related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science investigations/engineering design challenges.</a:t>
            </a:r>
            <a:endParaRPr lang="en-US" b="1" dirty="0"/>
          </a:p>
          <a:p>
            <a:pPr marL="693687" lvl="1" indent="-231229">
              <a:buFont typeface="+mj-lt"/>
              <a:buAutoNum type="alphaLcPeriod"/>
            </a:pPr>
            <a:r>
              <a:rPr lang="en-US" dirty="0"/>
              <a:t>I had opportunities to experience lessons, as my students would, from the textbook/modules I use in my classroom.</a:t>
            </a:r>
            <a:endParaRPr lang="en-US" b="1" dirty="0"/>
          </a:p>
          <a:p>
            <a:pPr marL="693687" lvl="1" indent="-231229">
              <a:buFont typeface="+mj-lt"/>
              <a:buAutoNum type="alphaLcPeriod"/>
            </a:pPr>
            <a:r>
              <a:rPr lang="en-US" dirty="0"/>
              <a:t>I had opportunities to examine classroom artifacts (for example: student work samples,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   </a:t>
            </a:r>
            <a:endParaRPr lang="en-US" b="1" dirty="0"/>
          </a:p>
          <a:p>
            <a:pPr marL="693687" lvl="1" indent="-231229">
              <a:buFont typeface="+mj-lt"/>
              <a:buAutoNum type="alphaLcPeriod"/>
            </a:pPr>
            <a:r>
              <a:rPr lang="en-US" dirty="0"/>
              <a:t>I worked closely with other teachers from my school.  </a:t>
            </a:r>
            <a:endParaRPr lang="en-US" b="1" dirty="0"/>
          </a:p>
          <a:p>
            <a:pPr marL="693687" lvl="1" indent="-231229">
              <a:buFont typeface="+mj-lt"/>
              <a:buAutoNum type="alphaLcPeriod"/>
            </a:pPr>
            <a:r>
              <a:rPr lang="en-US" dirty="0"/>
              <a:t>I worked closely with other teachers who taught the same grade and/or subject whether or not they were from my school.   </a:t>
            </a:r>
            <a:endParaRPr lang="en-US" b="1" dirty="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defTabSz="924916">
              <a:defRPr/>
            </a:pPr>
            <a:r>
              <a:rPr lang="en-US" dirty="0"/>
              <a:t>“As can be seen in Table 3.8, the mean scores on this composite are similar across subject/‌grade-range categories, except for elementary science, where scores are lower than the other subject/‌grade-range combinations.”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3.1, p. 48 in Technical Report</a:t>
            </a:r>
          </a:p>
          <a:p>
            <a:endParaRPr lang="en-US" dirty="0" smtClean="0"/>
          </a:p>
          <a:p>
            <a:r>
              <a:rPr lang="en-US" b="1" dirty="0" smtClean="0"/>
              <a:t>This slide shows data from an individual item. </a:t>
            </a:r>
            <a:endParaRPr lang="en-US" dirty="0" smtClean="0"/>
          </a:p>
          <a:p>
            <a:r>
              <a:rPr lang="en-US" dirty="0"/>
              <a:t> </a:t>
            </a:r>
          </a:p>
          <a:p>
            <a:r>
              <a:rPr lang="en-US" dirty="0"/>
              <a:t>Science Teacher Questionnaire</a:t>
            </a:r>
          </a:p>
          <a:p>
            <a:pPr lvl="0"/>
            <a:r>
              <a:rPr lang="en-US" dirty="0" smtClean="0"/>
              <a:t>Q30. </a:t>
            </a:r>
            <a:r>
              <a:rPr lang="en-US" dirty="0"/>
              <a:t>When did you last participate in professional development focused on science/engineering or science/engineering teaching?</a:t>
            </a:r>
          </a:p>
          <a:p>
            <a:pPr marL="635844" lvl="1" indent="-173413">
              <a:buFont typeface="Courier New" panose="02070309020205020404" pitchFamily="49" charset="0"/>
              <a:buChar char="o"/>
            </a:pPr>
            <a:r>
              <a:rPr lang="en-US" dirty="0" smtClean="0"/>
              <a:t>In </a:t>
            </a:r>
            <a:r>
              <a:rPr lang="en-US" dirty="0"/>
              <a:t>the last </a:t>
            </a:r>
            <a:r>
              <a:rPr lang="en-US" dirty="0" smtClean="0"/>
              <a:t>12 months</a:t>
            </a:r>
          </a:p>
          <a:p>
            <a:pPr marL="635844" lvl="1" indent="-173413">
              <a:buFont typeface="Courier New" panose="02070309020205020404" pitchFamily="49" charset="0"/>
              <a:buChar char="o"/>
            </a:pPr>
            <a:r>
              <a:rPr lang="en-US" dirty="0" smtClean="0"/>
              <a:t>1</a:t>
            </a:r>
            <a:r>
              <a:rPr lang="en-US" baseline="0" dirty="0" smtClean="0"/>
              <a:t>- 3 years ago</a:t>
            </a:r>
            <a:endParaRPr lang="en-US" dirty="0"/>
          </a:p>
          <a:p>
            <a:pPr marL="635844" lvl="1" indent="-173413">
              <a:buFont typeface="Courier New" panose="02070309020205020404" pitchFamily="49" charset="0"/>
              <a:buChar char="o"/>
            </a:pPr>
            <a:r>
              <a:rPr lang="en-US" dirty="0"/>
              <a:t>4–6 years ago</a:t>
            </a:r>
          </a:p>
          <a:p>
            <a:pPr marL="635844" lvl="1" indent="-173413">
              <a:buFont typeface="Courier New" panose="02070309020205020404" pitchFamily="49" charset="0"/>
              <a:buChar char="o"/>
            </a:pPr>
            <a:r>
              <a:rPr lang="en-US" dirty="0"/>
              <a:t>7–10 years ago</a:t>
            </a:r>
          </a:p>
          <a:p>
            <a:pPr marL="635844" lvl="1" indent="-173413">
              <a:buFont typeface="Courier New" panose="02070309020205020404" pitchFamily="49" charset="0"/>
              <a:buChar char="o"/>
            </a:pPr>
            <a:r>
              <a:rPr lang="en-US" dirty="0"/>
              <a:t>More than 10 years ago</a:t>
            </a:r>
          </a:p>
          <a:p>
            <a:pPr marL="635844" lvl="1" indent="-173413">
              <a:buFont typeface="Courier New" panose="02070309020205020404" pitchFamily="49" charset="0"/>
              <a:buChar char="o"/>
            </a:pPr>
            <a:r>
              <a:rPr lang="en-US" dirty="0"/>
              <a:t>Never</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One important measure of teachers’ continuing education is how long it has been since they participated in professional development.  As can be seen in Table 3.1, with the exception of elementary science teachers, roughly 80 percent or more of science, ‌mathematics, and ‌computer science teachers have participated in discipline-focused professional development (i.e., focused on science, mathematics, computer science content or the teaching of science, mathematics, computer science) within the last three years.  Elementary science teachers stand out for the relative paucity of professional development in science or science teaching, with fewer than about 60 percent having participated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3.9,</a:t>
            </a:r>
            <a:r>
              <a:rPr lang="en-US" baseline="0" dirty="0" smtClean="0"/>
              <a:t> p. 55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Aligns With Elements of Effective Professional Development Composite Items</a:t>
            </a:r>
            <a:endParaRPr lang="en-US" b="1" i="1" dirty="0"/>
          </a:p>
          <a:p>
            <a:pPr marL="462458" lvl="1"/>
            <a:r>
              <a:rPr lang="en-US" dirty="0"/>
              <a:t>Q33a. I had opportunities to engage in science investigations/engineering design challenges.</a:t>
            </a:r>
            <a:endParaRPr lang="en-US" b="1" dirty="0"/>
          </a:p>
          <a:p>
            <a:pPr marL="462458" lvl="1"/>
            <a:r>
              <a:rPr lang="en-US" dirty="0"/>
              <a:t>Q33b. I had opportunities to experience lessons, as my students would, from the textbook/modules I use in my classroom.</a:t>
            </a:r>
            <a:endParaRPr lang="en-US" b="1" dirty="0"/>
          </a:p>
          <a:p>
            <a:pPr marL="462458" lvl="1"/>
            <a:r>
              <a:rPr lang="en-US" dirty="0"/>
              <a:t>Q33c. I had opportunities to examine classroom artifacts (for example: student work samples, videos of classroom instruction).</a:t>
            </a:r>
            <a:endParaRPr lang="en-US" b="1" dirty="0"/>
          </a:p>
          <a:p>
            <a:pPr marL="462458" lvl="1"/>
            <a:r>
              <a:rPr lang="en-US" dirty="0"/>
              <a:t>Q33d. I had opportunities to rehearse instructional practices during the professional development (meaning: try out, receive feedback, and reflect on those practices).</a:t>
            </a:r>
            <a:endParaRPr lang="en-US" b="1" dirty="0"/>
          </a:p>
          <a:p>
            <a:pPr marL="462458" lvl="1"/>
            <a:r>
              <a:rPr lang="en-US" dirty="0"/>
              <a:t>Q33e. I had opportunities to apply what I learned to my classroom and then come back and talk about it as part of the professional development.   </a:t>
            </a:r>
            <a:endParaRPr lang="en-US" b="1" dirty="0"/>
          </a:p>
          <a:p>
            <a:pPr marL="462458" lvl="1"/>
            <a:r>
              <a:rPr lang="en-US" dirty="0"/>
              <a:t>Q33f. I worked closely with other teachers from my school.  </a:t>
            </a:r>
            <a:endParaRPr lang="en-US" b="1" dirty="0"/>
          </a:p>
          <a:p>
            <a:pPr marL="462458" lvl="1"/>
            <a:r>
              <a:rPr lang="en-US" dirty="0"/>
              <a:t>Q33g. I worked closely with other teachers who taught the same grade and/or subject whether or not they were from my school.</a:t>
            </a:r>
            <a:endParaRPr lang="en-US" dirty="0" smtClean="0"/>
          </a:p>
          <a:p>
            <a:endParaRPr lang="en-US" dirty="0" smtClean="0"/>
          </a:p>
          <a:p>
            <a:r>
              <a:rPr lang="en-US" dirty="0" smtClean="0"/>
              <a:t>Science Teacher Questionnaire</a:t>
            </a:r>
          </a:p>
          <a:p>
            <a:r>
              <a:rPr lang="en-US" dirty="0" smtClean="0"/>
              <a:t>Q33. </a:t>
            </a:r>
            <a:r>
              <a:rPr lang="en-US" dirty="0"/>
              <a:t>Considering all of your science- and engineering-related professional development in the last 3 years, to what extent does each of the following describe your experiences? [Select one on each row.] </a:t>
            </a:r>
            <a:r>
              <a:rPr lang="en-US" dirty="0" smtClean="0"/>
              <a:t>(Response Options: [1] Not at all, [2] 2 of 5, [3] Somewhat, [4] 4 of 5, [5] To a great extent) </a:t>
            </a:r>
          </a:p>
          <a:p>
            <a:pPr marL="693687" lvl="1" indent="-231229">
              <a:buFont typeface="+mj-lt"/>
              <a:buAutoNum type="alphaLcPeriod"/>
            </a:pPr>
            <a:r>
              <a:rPr lang="en-US" dirty="0"/>
              <a:t>I had opportunities to engage in science investigations/engineering design challenges.</a:t>
            </a:r>
            <a:endParaRPr lang="en-US" b="1" dirty="0"/>
          </a:p>
          <a:p>
            <a:pPr marL="693687" lvl="1" indent="-231229">
              <a:buFont typeface="+mj-lt"/>
              <a:buAutoNum type="alphaLcPeriod"/>
            </a:pPr>
            <a:r>
              <a:rPr lang="en-US" dirty="0"/>
              <a:t>I had opportunities to experience lessons, as my students would, from the textbook/modules I use in my classroom.</a:t>
            </a:r>
            <a:endParaRPr lang="en-US" b="1" dirty="0"/>
          </a:p>
          <a:p>
            <a:pPr marL="693687" lvl="1" indent="-231229">
              <a:buFont typeface="+mj-lt"/>
              <a:buAutoNum type="alphaLcPeriod"/>
            </a:pPr>
            <a:r>
              <a:rPr lang="en-US" dirty="0"/>
              <a:t>I had opportunities to examine classroom artifacts (for example: student work samples, videos of classroom instruction).</a:t>
            </a:r>
            <a:endParaRPr lang="en-US" b="1" dirty="0"/>
          </a:p>
          <a:p>
            <a:pPr marL="693687" lvl="1" indent="-231229">
              <a:buFont typeface="+mj-lt"/>
              <a:buAutoNum type="alphaLcPeriod"/>
            </a:pPr>
            <a:r>
              <a:rPr lang="en-US" dirty="0"/>
              <a:t>I had opportunities to rehearse instructional practices during the professional development (meaning: try out, receive feedback, and reflect on those practices).</a:t>
            </a:r>
            <a:endParaRPr lang="en-US" b="1" dirty="0"/>
          </a:p>
          <a:p>
            <a:pPr marL="693687" lvl="1" indent="-231229">
              <a:buFont typeface="+mj-lt"/>
              <a:buAutoNum type="alphaLcPeriod"/>
            </a:pPr>
            <a:r>
              <a:rPr lang="en-US" dirty="0"/>
              <a:t>I had opportunities to apply what I learned to my classroom and then come back and talk about it as part of the professional development.   </a:t>
            </a:r>
            <a:endParaRPr lang="en-US" b="1" dirty="0"/>
          </a:p>
          <a:p>
            <a:pPr marL="693687" lvl="1" indent="-231229">
              <a:buFont typeface="+mj-lt"/>
              <a:buAutoNum type="alphaLcPeriod"/>
            </a:pPr>
            <a:r>
              <a:rPr lang="en-US" dirty="0"/>
              <a:t>I worked closely with other teachers from my school.  </a:t>
            </a:r>
            <a:endParaRPr lang="en-US" b="1" dirty="0"/>
          </a:p>
          <a:p>
            <a:pPr marL="693687" lvl="1" indent="-231229">
              <a:buFont typeface="+mj-lt"/>
              <a:buAutoNum type="alphaLcPeriod"/>
            </a:pPr>
            <a:r>
              <a:rPr lang="en-US" dirty="0"/>
              <a:t>I worked closely with other teachers who taught the same grade and/or subject whether or not they were from my school.   </a:t>
            </a:r>
            <a:endParaRPr lang="en-US" b="1" dirty="0"/>
          </a:p>
          <a:p>
            <a:endParaRPr lang="en-US" dirty="0" smtClean="0"/>
          </a:p>
          <a:p>
            <a:r>
              <a:rPr lang="en-US" dirty="0"/>
              <a:t>Q42.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endParaRPr lang="en-US" dirty="0" smtClean="0"/>
          </a:p>
          <a:p>
            <a:r>
              <a:rPr lang="en-US" dirty="0" smtClean="0"/>
              <a:t>Q43.</a:t>
            </a:r>
            <a:r>
              <a:rPr lang="en-US" baseline="0" dirty="0" smtClean="0"/>
              <a:t> </a:t>
            </a:r>
            <a:r>
              <a:rPr lang="en-US" dirty="0"/>
              <a:t>Which of the following best describes the prior science achievement levels of the students in this class relative to other students in this school?</a:t>
            </a:r>
          </a:p>
          <a:p>
            <a:pPr marL="635879" lvl="1" indent="-173422">
              <a:buFont typeface="Courier New" panose="02070309020205020404" pitchFamily="49" charset="0"/>
              <a:buChar char="o"/>
            </a:pPr>
            <a:r>
              <a:rPr lang="en-US" dirty="0"/>
              <a:t>Mostly low achievers </a:t>
            </a:r>
            <a:endParaRPr lang="en-US" b="1" dirty="0"/>
          </a:p>
          <a:p>
            <a:pPr marL="635879" lvl="1" indent="-173422">
              <a:buFont typeface="Courier New" panose="02070309020205020404" pitchFamily="49" charset="0"/>
              <a:buChar char="o"/>
            </a:pPr>
            <a:r>
              <a:rPr lang="en-US" dirty="0"/>
              <a:t>Mostly average achievers </a:t>
            </a:r>
            <a:endParaRPr lang="en-US" b="1" dirty="0"/>
          </a:p>
          <a:p>
            <a:pPr marL="635879" lvl="1" indent="-173422">
              <a:buFont typeface="Courier New" panose="02070309020205020404" pitchFamily="49" charset="0"/>
              <a:buChar char="o"/>
            </a:pPr>
            <a:r>
              <a:rPr lang="en-US" dirty="0"/>
              <a:t>Mostly high achievers </a:t>
            </a:r>
            <a:endParaRPr lang="en-US" b="1" dirty="0"/>
          </a:p>
          <a:p>
            <a:pPr marL="635879" lvl="1" indent="-173422">
              <a:buFont typeface="Courier New" panose="02070309020205020404" pitchFamily="49" charset="0"/>
              <a:buChar char="o"/>
            </a:pPr>
            <a:r>
              <a:rPr lang="en-US" dirty="0"/>
              <a:t>A mixture of levels </a:t>
            </a:r>
            <a:endParaRPr lang="en-US" b="1" dirty="0"/>
          </a:p>
          <a:p>
            <a:endParaRPr lang="en-US" dirty="0" smtClean="0"/>
          </a:p>
          <a:p>
            <a:r>
              <a:rPr lang="en-US" dirty="0" smtClean="0"/>
              <a:t>The numbers in parentheses are standard errors.</a:t>
            </a:r>
          </a:p>
          <a:p>
            <a:endParaRPr lang="en-US" dirty="0" smtClean="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dirty="0"/>
              <a:t>“When looking at the composite scores by equity factors, a number of differences are apparent by both class and school factors (see Table 3.9).  Science classes consisting mostly of high-achieving students are more likely than classes of mostly low-achieving students to be taught by teachers who attended high-quality professional development (mean scores of 57 and 48, respectively).  A similar pattern exists in terms of school size.  Science classes in the largest schools have an advantage over those in the smallest schools when it comes to having access to teachers with effective professional learning experiences (mean scores of 54 and 47, respectively).  </a:t>
            </a:r>
          </a:p>
          <a:p>
            <a:endParaRPr lang="en-US" dirty="0"/>
          </a:p>
          <a:p>
            <a:r>
              <a:rPr lang="en-US" dirty="0"/>
              <a:t>In contrast, mathematics classes composed of mostly low-achieving students tend to be taught by teachers with more high-quality professional development experiences than classes with mostly high-achieving students (mean score 61 and 56, respectively).  Also, high school computer science classes with the largest proportion of students from race/‌ethnicity groups historically underrepresented in STEM are more likely to be taught by teachers who have experienced aspects of effective professional development than classes with the smallest proportion of students from these groups (mean score of 64 and 51, respectively).  However, it is important to note that for computer science, the highest quartile contains relatively few students from these groups.”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3.10, p. 56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Teacher Questionnaire</a:t>
            </a:r>
          </a:p>
          <a:p>
            <a:pPr defTabSz="924865">
              <a:defRPr/>
            </a:pPr>
            <a:r>
              <a:rPr lang="en-US" dirty="0"/>
              <a:t>Q34. Thinking about all of your science- and engineering-related professional development in the last 3 years, to what extent was each of the following emphasized? [Select one on each row.] </a:t>
            </a:r>
            <a:r>
              <a:rPr lang="en-US" dirty="0" smtClean="0"/>
              <a:t>(</a:t>
            </a:r>
            <a:r>
              <a:rPr lang="en-US" dirty="0"/>
              <a:t>Response Options: [1] Not at all, [2] 2 of 5, [3] Somewhat, [4] 4 of 5, [5] To a great extent)</a:t>
            </a:r>
          </a:p>
          <a:p>
            <a:pPr marL="693687" lvl="1" indent="-231229">
              <a:buFont typeface="+mj-lt"/>
              <a:buAutoNum type="alphaLcPeriod"/>
            </a:pPr>
            <a:r>
              <a:rPr lang="en-US" dirty="0"/>
              <a:t>Deepening your own science content knowledge</a:t>
            </a:r>
            <a:endParaRPr lang="en-US" b="1" dirty="0"/>
          </a:p>
          <a:p>
            <a:pPr marL="693687" lvl="1" indent="-231229">
              <a:buFont typeface="+mj-lt"/>
              <a:buAutoNum type="alphaLcPeriod"/>
            </a:pPr>
            <a:r>
              <a:rPr lang="en-US" dirty="0"/>
              <a:t>Deepening your understanding of how science is done (for example: developing scientific questions, developing and using models, engaging in argumentation)</a:t>
            </a:r>
            <a:endParaRPr lang="en-US" b="1" dirty="0"/>
          </a:p>
          <a:p>
            <a:pPr marL="693687" lvl="1" indent="-231229">
              <a:buFont typeface="+mj-lt"/>
              <a:buAutoNum type="alphaLcPeriod"/>
            </a:pPr>
            <a:r>
              <a:rPr lang="en-US" dirty="0"/>
              <a:t>Deepening your understanding of how engineering is done (for example: identifying criteria and constraints, designing solutions, optimizing solutions)</a:t>
            </a:r>
            <a:endParaRPr lang="en-US" b="1" dirty="0"/>
          </a:p>
          <a:p>
            <a:pPr marL="693687" lvl="1" indent="-231229">
              <a:buFont typeface="+mj-lt"/>
              <a:buAutoNum type="alphaLcPeriod"/>
            </a:pPr>
            <a:r>
              <a:rPr lang="en-US" dirty="0"/>
              <a:t>Implementing the science textbook/modules to be used in your classroom</a:t>
            </a:r>
            <a:endParaRPr lang="en-US" b="1" dirty="0"/>
          </a:p>
          <a:p>
            <a:pPr marL="693687" lvl="1" indent="-231229">
              <a:buFont typeface="+mj-lt"/>
              <a:buAutoNum type="alphaLcPeriod"/>
            </a:pPr>
            <a:r>
              <a:rPr lang="en-US" dirty="0"/>
              <a:t>Learning about difficulties that students may have with particular science ideas</a:t>
            </a:r>
            <a:endParaRPr lang="en-US" b="1" dirty="0"/>
          </a:p>
          <a:p>
            <a:pPr marL="693687" lvl="1" indent="-231229">
              <a:buFont typeface="+mj-lt"/>
              <a:buAutoNum type="alphaLcPeriod"/>
            </a:pPr>
            <a:r>
              <a:rPr lang="en-US" dirty="0"/>
              <a:t>Finding out what students think or already know prior to instruction on a topic</a:t>
            </a:r>
            <a:endParaRPr lang="en-US" b="1" dirty="0"/>
          </a:p>
          <a:p>
            <a:pPr marL="693687" lvl="1" indent="-231229">
              <a:buFont typeface="+mj-lt"/>
              <a:buAutoNum type="alphaLcPeriod"/>
            </a:pPr>
            <a:r>
              <a:rPr lang="en-US" dirty="0"/>
              <a:t>Monitoring student understanding during science instruction</a:t>
            </a:r>
            <a:endParaRPr lang="en-US" b="1" dirty="0"/>
          </a:p>
          <a:p>
            <a:pPr marL="693687" lvl="1" indent="-231229">
              <a:buFont typeface="+mj-lt"/>
              <a:buAutoNum type="alphaLcPeriod"/>
            </a:pPr>
            <a:r>
              <a:rPr lang="en-US" dirty="0"/>
              <a:t>Differentiating science instruction to meet the needs of diverse learners</a:t>
            </a:r>
            <a:endParaRPr lang="en-US" b="1" dirty="0"/>
          </a:p>
          <a:p>
            <a:pPr marL="693687" lvl="1" indent="-231229">
              <a:buFont typeface="+mj-lt"/>
              <a:buAutoNum type="alphaLcPeriod"/>
            </a:pPr>
            <a:r>
              <a:rPr lang="en-US" dirty="0"/>
              <a:t>Incorporating students’ cultural backgrounds into science instruction</a:t>
            </a:r>
            <a:endParaRPr lang="en-US" b="1" dirty="0"/>
          </a:p>
          <a:p>
            <a:pPr marL="693687" lvl="1" indent="-231229">
              <a:buFont typeface="+mj-lt"/>
              <a:buAutoNum type="alphaLcPeriod"/>
            </a:pPr>
            <a:r>
              <a:rPr lang="en-US" dirty="0"/>
              <a:t>Learning how to provide science instruction that integrates engineering, mathematics, and/or computer science</a:t>
            </a:r>
            <a:endParaRPr lang="en-US" b="1" dirty="0"/>
          </a:p>
          <a:p>
            <a:r>
              <a:rPr lang="en-US" dirty="0"/>
              <a:t> </a:t>
            </a:r>
          </a:p>
          <a:p>
            <a:r>
              <a:rPr lang="en-US" dirty="0"/>
              <a:t>The numbers in parentheses are standard errors.</a:t>
            </a:r>
          </a:p>
          <a:p>
            <a:r>
              <a:rPr lang="en-US" dirty="0"/>
              <a:t> </a:t>
            </a:r>
          </a:p>
          <a:p>
            <a:r>
              <a:rPr lang="en-US" b="1" dirty="0"/>
              <a:t>Findings Highlighted in Technical </a:t>
            </a:r>
            <a:r>
              <a:rPr lang="en-US" b="1" dirty="0" smtClean="0"/>
              <a:t>Report</a:t>
            </a:r>
            <a:endParaRPr lang="en-US" b="0" dirty="0"/>
          </a:p>
          <a:p>
            <a:r>
              <a:rPr lang="en-US" dirty="0" smtClean="0"/>
              <a:t>“</a:t>
            </a:r>
            <a:r>
              <a:rPr lang="en-US" dirty="0"/>
              <a:t>Another series of items asked about the focus of professional development opportunities teachers have had in the last three years.  As can be seen in Table 3.10, roughly half of secondary science teachers’ recent professional development heavily emphasized deepening understanding of how science is done; monitoring student understanding during science instruction; differentiating science instruction to meet the needs of diverse learners; and deepening science content knowledge.  As elementary teachers tend to be less well prepared in science, it is somewhat surprising that they have been less likely to attend professional development that emphasizes deepening their science content knowledge and their understanding of how science is done. </a:t>
            </a:r>
          </a:p>
          <a:p>
            <a:endParaRPr lang="en-US" dirty="0"/>
          </a:p>
          <a:p>
            <a:r>
              <a:rPr lang="en-US" dirty="0"/>
              <a:t>Given the inclusion of engineering in the NGSS and many states’ standards, as well as teachers’ self-report of lack of preparation to teach engineering, it is somewhat surprising that fewer than a third of K­–12 science teachers have attended professional development that focused heavily on deepening their understanding of how engineering is done.  Further, only about a quarter of science teachers across the grade-range categories have attended professional development with a heavy emphasis on incorporating students’ cultural backgrounds into science instruction despite the push for culturally responsive teaching.</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pPr defTabSz="907620">
              <a:defRPr/>
            </a:pPr>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pPr defTabSz="907620">
              <a:defRPr/>
            </a:pPr>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0762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science teachers indicating that they participated in science-focused professional development in the last three years are included in these analyses.</a:t>
            </a:r>
          </a:p>
          <a:p>
            <a:pPr defTabSz="907620">
              <a:defRPr/>
            </a:pPr>
            <a:endParaRPr lang="en-US" dirty="0" smtClean="0"/>
          </a:p>
          <a:p>
            <a:pPr defTabSz="907620">
              <a:defRPr/>
            </a:pPr>
            <a:r>
              <a:rPr lang="en-US" dirty="0" smtClean="0"/>
              <a:t>Note: Each grade-level chart is sorted independently; consequently items may appear in different orders.</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Science-focused professional development includes professional development focused on science/engineering content or the teaching of science/engineering.</a:t>
            </a:r>
            <a:endParaRPr lang="en-US" dirty="0" smtClean="0"/>
          </a:p>
          <a:p>
            <a:endParaRPr lang="en-US" dirty="0" smtClean="0"/>
          </a:p>
          <a:p>
            <a:r>
              <a:rPr lang="en-US" dirty="0" smtClean="0"/>
              <a:t>PD is short for professional</a:t>
            </a:r>
            <a:r>
              <a:rPr lang="en-US" baseline="0" dirty="0" smtClean="0"/>
              <a:t> development.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3.13,</a:t>
            </a:r>
            <a:r>
              <a:rPr lang="en-US" baseline="0" dirty="0" smtClean="0"/>
              <a:t> p. 58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Supports Student-Centered Instruction Composite Items</a:t>
            </a:r>
            <a:endParaRPr lang="en-US" b="1" i="1" dirty="0" smtClean="0"/>
          </a:p>
          <a:p>
            <a:pPr marL="462458" lvl="1"/>
            <a:r>
              <a:rPr lang="en-US" dirty="0"/>
              <a:t>Q34a. Deepening your own science content knowledge</a:t>
            </a:r>
            <a:endParaRPr lang="en-US" b="1" dirty="0"/>
          </a:p>
          <a:p>
            <a:pPr marL="462458" lvl="1"/>
            <a:r>
              <a:rPr lang="en-US" dirty="0"/>
              <a:t>Q34b. Deepening your understanding of how science is done (for example: developing scientific questions, developing and using models, engaging in argumentation)</a:t>
            </a:r>
            <a:endParaRPr lang="en-US" b="1" dirty="0"/>
          </a:p>
          <a:p>
            <a:pPr marL="462458" lvl="1"/>
            <a:r>
              <a:rPr lang="en-US" dirty="0"/>
              <a:t>Q34c. Deepening your understanding of how engineering is done (for example: identifying criteria and constraints, designing solutions, optimizing solutions)</a:t>
            </a:r>
            <a:endParaRPr lang="en-US" b="1" dirty="0"/>
          </a:p>
          <a:p>
            <a:pPr marL="462458" lvl="1"/>
            <a:r>
              <a:rPr lang="en-US" dirty="0"/>
              <a:t>Q34d. Implementing the science textbook/modules to be used in your classroom</a:t>
            </a:r>
            <a:endParaRPr lang="en-US" b="1" dirty="0"/>
          </a:p>
          <a:p>
            <a:pPr marL="462458" lvl="1"/>
            <a:r>
              <a:rPr lang="en-US" dirty="0"/>
              <a:t>Q34e. Learning about difficulties that students may have with particular science ideas</a:t>
            </a:r>
            <a:endParaRPr lang="en-US" b="1" dirty="0"/>
          </a:p>
          <a:p>
            <a:pPr marL="462458" lvl="1"/>
            <a:r>
              <a:rPr lang="en-US" dirty="0"/>
              <a:t>Q34f. Finding out what students think or already know prior to instruction on a topic</a:t>
            </a:r>
            <a:endParaRPr lang="en-US" b="1" dirty="0"/>
          </a:p>
          <a:p>
            <a:pPr marL="462458" lvl="1"/>
            <a:r>
              <a:rPr lang="en-US" dirty="0"/>
              <a:t>Q34g. Monitoring student understanding during science instruction</a:t>
            </a:r>
            <a:endParaRPr lang="en-US" b="1" dirty="0"/>
          </a:p>
          <a:p>
            <a:pPr marL="462458" lvl="1"/>
            <a:r>
              <a:rPr lang="en-US" dirty="0"/>
              <a:t>Q34h. Differentiating science instruction to meet the needs of diverse learners</a:t>
            </a:r>
          </a:p>
          <a:p>
            <a:endParaRPr lang="en-US" dirty="0" smtClean="0"/>
          </a:p>
          <a:p>
            <a:r>
              <a:rPr lang="en-US" dirty="0" smtClean="0"/>
              <a:t>Science Teacher Questionnaire</a:t>
            </a:r>
          </a:p>
          <a:p>
            <a:pPr defTabSz="924865">
              <a:defRPr/>
            </a:pPr>
            <a:r>
              <a:rPr lang="en-US" dirty="0" smtClean="0"/>
              <a:t>Q34. </a:t>
            </a:r>
            <a:r>
              <a:rPr lang="en-US" dirty="0"/>
              <a:t>Thinking about all of your science- and engineering-related professional development in the last 3 years, to what extent was each of the following emphasized? [Select one on each row.] </a:t>
            </a:r>
            <a:r>
              <a:rPr lang="en-US" dirty="0" smtClean="0"/>
              <a:t>(Response Options: [1] Not at all, [2] 2 of 5, [3] Somewhat, [4] 4 of 5, [5] To a great extent)</a:t>
            </a:r>
          </a:p>
          <a:p>
            <a:pPr marL="693687" lvl="1" indent="-231229">
              <a:buFont typeface="+mj-lt"/>
              <a:buAutoNum type="alphaLcPeriod"/>
            </a:pPr>
            <a:r>
              <a:rPr lang="en-US" dirty="0"/>
              <a:t>Deepening your own science content knowledge</a:t>
            </a:r>
            <a:endParaRPr lang="en-US" b="1" dirty="0"/>
          </a:p>
          <a:p>
            <a:pPr marL="693687" lvl="1" indent="-231229">
              <a:buFont typeface="+mj-lt"/>
              <a:buAutoNum type="alphaLcPeriod"/>
            </a:pPr>
            <a:r>
              <a:rPr lang="en-US" dirty="0"/>
              <a:t>Deepening your understanding of how science is done (for example: developing scientific questions, developing and using models, engaging in argumentation)</a:t>
            </a:r>
            <a:endParaRPr lang="en-US" b="1" dirty="0"/>
          </a:p>
          <a:p>
            <a:pPr marL="693687" lvl="1" indent="-231229">
              <a:buFont typeface="+mj-lt"/>
              <a:buAutoNum type="alphaLcPeriod"/>
            </a:pPr>
            <a:r>
              <a:rPr lang="en-US" dirty="0"/>
              <a:t>Deepening your understanding of how engineering is done (for example: identifying criteria and constraints, designing solutions, optimizing solutions)</a:t>
            </a:r>
            <a:endParaRPr lang="en-US" b="1" dirty="0"/>
          </a:p>
          <a:p>
            <a:pPr marL="693687" lvl="1" indent="-231229">
              <a:buFont typeface="+mj-lt"/>
              <a:buAutoNum type="alphaLcPeriod"/>
            </a:pPr>
            <a:r>
              <a:rPr lang="en-US" dirty="0"/>
              <a:t>Implementing the science textbook/modules to be used in your classroom</a:t>
            </a:r>
            <a:endParaRPr lang="en-US" b="1" dirty="0"/>
          </a:p>
          <a:p>
            <a:pPr marL="693687" lvl="1" indent="-231229">
              <a:buFont typeface="+mj-lt"/>
              <a:buAutoNum type="alphaLcPeriod"/>
            </a:pPr>
            <a:r>
              <a:rPr lang="en-US" dirty="0"/>
              <a:t>Learning about difficulties that students may have with particular science ideas</a:t>
            </a:r>
            <a:endParaRPr lang="en-US" b="1" dirty="0"/>
          </a:p>
          <a:p>
            <a:pPr marL="693687" lvl="1" indent="-231229">
              <a:buFont typeface="+mj-lt"/>
              <a:buAutoNum type="alphaLcPeriod"/>
            </a:pPr>
            <a:r>
              <a:rPr lang="en-US" dirty="0"/>
              <a:t>Finding out what students think or already know prior to instruction on a topic</a:t>
            </a:r>
            <a:endParaRPr lang="en-US" b="1" dirty="0"/>
          </a:p>
          <a:p>
            <a:pPr marL="693687" lvl="1" indent="-231229">
              <a:buFont typeface="+mj-lt"/>
              <a:buAutoNum type="alphaLcPeriod"/>
            </a:pPr>
            <a:r>
              <a:rPr lang="en-US" dirty="0"/>
              <a:t>Monitoring student understanding during science instruction</a:t>
            </a:r>
            <a:endParaRPr lang="en-US" b="1" dirty="0"/>
          </a:p>
          <a:p>
            <a:pPr marL="693687" lvl="1" indent="-231229">
              <a:buFont typeface="+mj-lt"/>
              <a:buAutoNum type="alphaLcPeriod"/>
            </a:pPr>
            <a:r>
              <a:rPr lang="en-US" dirty="0"/>
              <a:t>Differentiating science instruction to meet the needs of diverse learners</a:t>
            </a:r>
            <a:endParaRPr lang="en-US" b="1" dirty="0"/>
          </a:p>
          <a:p>
            <a:pPr marL="693687" lvl="1" indent="-231229">
              <a:buFont typeface="+mj-lt"/>
              <a:buAutoNum type="alphaLcPeriod"/>
            </a:pPr>
            <a:r>
              <a:rPr lang="en-US" dirty="0"/>
              <a:t>Incorporating students’ cultural backgrounds into science instruction</a:t>
            </a:r>
            <a:endParaRPr lang="en-US" b="1" dirty="0"/>
          </a:p>
          <a:p>
            <a:pPr marL="693687" lvl="1" indent="-231229">
              <a:buFont typeface="+mj-lt"/>
              <a:buAutoNum type="alphaLcPeriod"/>
            </a:pPr>
            <a:r>
              <a:rPr lang="en-US" dirty="0"/>
              <a:t>Learning how to provide science instruction that integrates engineering, mathematics, and/or computer science</a:t>
            </a:r>
            <a:endParaRPr lang="en-US" b="1" dirty="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defTabSz="924916">
              <a:defRPr/>
            </a:pPr>
            <a:r>
              <a:rPr lang="en-US" dirty="0"/>
              <a:t>“Several items related to a focus on student-centered instruction in recent teacher professional development were combined into a composite variable.  As can be seen in Table 3.13, professional development for elementary mathematics is more likely than professional development for elementary science to support student-centered instruction (mean scores of 61 and 48, respectively).  Interestingly, in science, professional development for middle and high school teachers gives more emphasis to student-centered instruction than elementary teachers, but in mathematics, professional development for elementary teachers is more likely to have this focus compared to what high school mathematics teachers experience.  Lastly, the mean score for high school computer science teachers is significantly higher than the mean scores for both science and mathematics high school teachers.”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3.14,</a:t>
            </a:r>
            <a:r>
              <a:rPr lang="en-US" baseline="0" dirty="0" smtClean="0"/>
              <a:t> p. 59 in Technical Report</a:t>
            </a:r>
          </a:p>
          <a:p>
            <a:endParaRPr lang="en-US" baseline="0" dirty="0" smtClean="0"/>
          </a:p>
          <a:p>
            <a:r>
              <a:rPr lang="en-US" b="1" dirty="0"/>
              <a:t>This slide shows data from composites. </a:t>
            </a:r>
          </a:p>
          <a:p>
            <a:pPr defTabSz="924916">
              <a:defRPr/>
            </a:pPr>
            <a:endParaRPr lang="en-US" dirty="0"/>
          </a:p>
          <a:p>
            <a:pPr defTabSz="924916">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Supports Student-Centered Instruction Composite Items</a:t>
            </a:r>
            <a:endParaRPr lang="en-US" b="1" i="1" dirty="0" smtClean="0"/>
          </a:p>
          <a:p>
            <a:pPr marL="462458" lvl="1"/>
            <a:r>
              <a:rPr lang="en-US" dirty="0"/>
              <a:t>Q34a. Deepening your own science content knowledge</a:t>
            </a:r>
            <a:endParaRPr lang="en-US" b="1" dirty="0"/>
          </a:p>
          <a:p>
            <a:pPr marL="462458" lvl="1"/>
            <a:r>
              <a:rPr lang="en-US" dirty="0"/>
              <a:t>Q34b. Deepening your understanding of how science is done (for example: developing scientific questions, developing and using models, engaging in argumentation)</a:t>
            </a:r>
            <a:endParaRPr lang="en-US" b="1" dirty="0"/>
          </a:p>
          <a:p>
            <a:pPr marL="462458" lvl="1"/>
            <a:r>
              <a:rPr lang="en-US" dirty="0"/>
              <a:t>Q34c. Deepening your understanding of how engineering is done (for example: identifying criteria and constraints, designing solutions, optimizing solutions)</a:t>
            </a:r>
            <a:endParaRPr lang="en-US" b="1" dirty="0"/>
          </a:p>
          <a:p>
            <a:pPr marL="462458" lvl="1"/>
            <a:r>
              <a:rPr lang="en-US" dirty="0"/>
              <a:t>Q34d. Implementing the science textbook/modules to be used in your classroom</a:t>
            </a:r>
            <a:endParaRPr lang="en-US" b="1" dirty="0"/>
          </a:p>
          <a:p>
            <a:pPr marL="462458" lvl="1"/>
            <a:r>
              <a:rPr lang="en-US" dirty="0"/>
              <a:t>Q34e. Learning about difficulties that students may have with particular science ideas</a:t>
            </a:r>
            <a:endParaRPr lang="en-US" b="1" dirty="0"/>
          </a:p>
          <a:p>
            <a:pPr marL="462458" lvl="1"/>
            <a:r>
              <a:rPr lang="en-US" dirty="0"/>
              <a:t>Q34f. Finding out what students think or already know prior to instruction on a topic</a:t>
            </a:r>
            <a:endParaRPr lang="en-US" b="1" dirty="0"/>
          </a:p>
          <a:p>
            <a:pPr marL="462458" lvl="1"/>
            <a:r>
              <a:rPr lang="en-US" dirty="0"/>
              <a:t>Q34g. Monitoring student understanding during science instruction</a:t>
            </a:r>
            <a:endParaRPr lang="en-US" b="1" dirty="0"/>
          </a:p>
          <a:p>
            <a:pPr marL="462458" lvl="1"/>
            <a:r>
              <a:rPr lang="en-US" dirty="0"/>
              <a:t>Q34h. Differentiating science instruction to meet the needs of diverse learners</a:t>
            </a:r>
          </a:p>
          <a:p>
            <a:endParaRPr lang="en-US" dirty="0" smtClean="0"/>
          </a:p>
          <a:p>
            <a:r>
              <a:rPr lang="en-US" dirty="0" smtClean="0"/>
              <a:t>Science Teacher Questionnaire</a:t>
            </a:r>
          </a:p>
          <a:p>
            <a:pPr defTabSz="924865">
              <a:defRPr/>
            </a:pPr>
            <a:r>
              <a:rPr lang="en-US" dirty="0" smtClean="0"/>
              <a:t>Q34. </a:t>
            </a:r>
            <a:r>
              <a:rPr lang="en-US" dirty="0"/>
              <a:t>Thinking about all of your science- and engineering-related professional development in the last 3 years, to what extent was each of the following emphasized? [Select one on each row.] </a:t>
            </a:r>
            <a:r>
              <a:rPr lang="en-US" dirty="0" smtClean="0"/>
              <a:t>(Response Options: [1] Not at all, [2] 2 of 5, [3] Somewhat, [4] 4 of 5, [5] To a great extent)</a:t>
            </a:r>
          </a:p>
          <a:p>
            <a:pPr marL="693687" lvl="1" indent="-231229">
              <a:buFont typeface="+mj-lt"/>
              <a:buAutoNum type="alphaLcPeriod"/>
            </a:pPr>
            <a:r>
              <a:rPr lang="en-US" dirty="0"/>
              <a:t>Deepening your own science content knowledge</a:t>
            </a:r>
            <a:endParaRPr lang="en-US" b="1" dirty="0"/>
          </a:p>
          <a:p>
            <a:pPr marL="693687" lvl="1" indent="-231229">
              <a:buFont typeface="+mj-lt"/>
              <a:buAutoNum type="alphaLcPeriod"/>
            </a:pPr>
            <a:r>
              <a:rPr lang="en-US" dirty="0"/>
              <a:t>Deepening your understanding of how science is done (for example: developing scientific questions, developing and using models, engaging in argumentation)</a:t>
            </a:r>
            <a:endParaRPr lang="en-US" b="1" dirty="0"/>
          </a:p>
          <a:p>
            <a:pPr marL="693687" lvl="1" indent="-231229">
              <a:buFont typeface="+mj-lt"/>
              <a:buAutoNum type="alphaLcPeriod"/>
            </a:pPr>
            <a:r>
              <a:rPr lang="en-US" dirty="0"/>
              <a:t>Deepening your understanding of how engineering is done (for example: identifying criteria and constraints, designing solutions, optimizing solutions)</a:t>
            </a:r>
            <a:endParaRPr lang="en-US" b="1" dirty="0"/>
          </a:p>
          <a:p>
            <a:pPr marL="693687" lvl="1" indent="-231229">
              <a:buFont typeface="+mj-lt"/>
              <a:buAutoNum type="alphaLcPeriod"/>
            </a:pPr>
            <a:r>
              <a:rPr lang="en-US" dirty="0"/>
              <a:t>Implementing the science textbook/modules to be used in your classroom</a:t>
            </a:r>
            <a:endParaRPr lang="en-US" b="1" dirty="0"/>
          </a:p>
          <a:p>
            <a:pPr marL="693687" lvl="1" indent="-231229">
              <a:buFont typeface="+mj-lt"/>
              <a:buAutoNum type="alphaLcPeriod"/>
            </a:pPr>
            <a:r>
              <a:rPr lang="en-US" dirty="0"/>
              <a:t>Learning about difficulties that students may have with particular science ideas</a:t>
            </a:r>
            <a:endParaRPr lang="en-US" b="1" dirty="0"/>
          </a:p>
          <a:p>
            <a:pPr marL="693687" lvl="1" indent="-231229">
              <a:buFont typeface="+mj-lt"/>
              <a:buAutoNum type="alphaLcPeriod"/>
            </a:pPr>
            <a:r>
              <a:rPr lang="en-US" dirty="0"/>
              <a:t>Finding out what students think or already know prior to instruction on a topic</a:t>
            </a:r>
            <a:endParaRPr lang="en-US" b="1" dirty="0"/>
          </a:p>
          <a:p>
            <a:pPr marL="693687" lvl="1" indent="-231229">
              <a:buFont typeface="+mj-lt"/>
              <a:buAutoNum type="alphaLcPeriod"/>
            </a:pPr>
            <a:r>
              <a:rPr lang="en-US" dirty="0"/>
              <a:t>Monitoring student understanding during science instruction</a:t>
            </a:r>
            <a:endParaRPr lang="en-US" b="1" dirty="0"/>
          </a:p>
          <a:p>
            <a:pPr marL="693687" lvl="1" indent="-231229">
              <a:buFont typeface="+mj-lt"/>
              <a:buAutoNum type="alphaLcPeriod"/>
            </a:pPr>
            <a:r>
              <a:rPr lang="en-US" dirty="0"/>
              <a:t>Differentiating science instruction to meet the needs of diverse learners</a:t>
            </a:r>
            <a:endParaRPr lang="en-US" b="1" dirty="0"/>
          </a:p>
          <a:p>
            <a:pPr marL="693687" lvl="1" indent="-231229">
              <a:buFont typeface="+mj-lt"/>
              <a:buAutoNum type="alphaLcPeriod"/>
            </a:pPr>
            <a:r>
              <a:rPr lang="en-US" dirty="0"/>
              <a:t>Incorporating students’ cultural backgrounds into science instruction</a:t>
            </a:r>
            <a:endParaRPr lang="en-US" b="1" dirty="0"/>
          </a:p>
          <a:p>
            <a:pPr marL="693687" lvl="1" indent="-231229">
              <a:buFont typeface="+mj-lt"/>
              <a:buAutoNum type="alphaLcPeriod"/>
            </a:pPr>
            <a:r>
              <a:rPr lang="en-US" dirty="0"/>
              <a:t>Learning how to provide science instruction that integrates engineering, mathematics, and/or computer science</a:t>
            </a:r>
            <a:endParaRPr lang="en-US" b="1" dirty="0"/>
          </a:p>
          <a:p>
            <a:endParaRPr lang="en-US" dirty="0"/>
          </a:p>
          <a:p>
            <a:r>
              <a:rPr lang="en-US" dirty="0"/>
              <a:t>Q42.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pPr defTabSz="924916">
              <a:defRPr/>
            </a:pPr>
            <a:endParaRPr lang="en-US" dirty="0" smtClean="0"/>
          </a:p>
          <a:p>
            <a:pPr defTabSz="924916">
              <a:defRPr/>
            </a:pPr>
            <a:r>
              <a:rPr lang="en-US" dirty="0" smtClean="0"/>
              <a:t>Q43.</a:t>
            </a:r>
            <a:r>
              <a:rPr lang="en-US" baseline="0" dirty="0" smtClean="0"/>
              <a:t> </a:t>
            </a:r>
            <a:r>
              <a:rPr lang="en-US" dirty="0"/>
              <a:t>Which of the following best describes the prior science achievement levels of the students in this class relative to other students in this school?</a:t>
            </a:r>
          </a:p>
          <a:p>
            <a:pPr marL="635879" lvl="1" indent="-173422">
              <a:buFont typeface="Courier New" panose="02070309020205020404" pitchFamily="49" charset="0"/>
              <a:buChar char="o"/>
            </a:pPr>
            <a:r>
              <a:rPr lang="en-US" dirty="0"/>
              <a:t>Mostly low achievers </a:t>
            </a:r>
            <a:endParaRPr lang="en-US" b="1" dirty="0"/>
          </a:p>
          <a:p>
            <a:pPr marL="635879" lvl="1" indent="-173422">
              <a:buFont typeface="Courier New" panose="02070309020205020404" pitchFamily="49" charset="0"/>
              <a:buChar char="o"/>
            </a:pPr>
            <a:r>
              <a:rPr lang="en-US" dirty="0"/>
              <a:t>Mostly average achievers </a:t>
            </a:r>
            <a:endParaRPr lang="en-US" b="1" dirty="0"/>
          </a:p>
          <a:p>
            <a:pPr marL="635879" lvl="1" indent="-173422">
              <a:buFont typeface="Courier New" panose="02070309020205020404" pitchFamily="49" charset="0"/>
              <a:buChar char="o"/>
            </a:pPr>
            <a:r>
              <a:rPr lang="en-US" dirty="0"/>
              <a:t>Mostly high achievers </a:t>
            </a:r>
            <a:endParaRPr lang="en-US" b="1" dirty="0"/>
          </a:p>
          <a:p>
            <a:pPr marL="635879" lvl="1" indent="-173422">
              <a:buFont typeface="Courier New" panose="02070309020205020404" pitchFamily="49" charset="0"/>
              <a:buChar char="o"/>
            </a:pPr>
            <a:r>
              <a:rPr lang="en-US" dirty="0"/>
              <a:t>A mixture of levels </a:t>
            </a:r>
            <a:endParaRPr lang="en-US" b="1" dirty="0"/>
          </a:p>
          <a:p>
            <a:endParaRPr lang="en-US" dirty="0" smtClean="0"/>
          </a:p>
          <a:p>
            <a:r>
              <a:rPr lang="en-US" dirty="0" smtClean="0"/>
              <a:t>The numbers in parentheses are standard errors.</a:t>
            </a:r>
          </a:p>
          <a:p>
            <a:endParaRPr lang="en-US" dirty="0" smtClean="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dirty="0"/>
              <a:t>“Table 3.14 provides information about the extent to which science, mathematics, and computer science classes with different demographic characteristics have access to teachers who have had recent opportunities to learn about student-centered instruction.  Science classes in suburban schools and those consisting of mostly high prior achievers are more likely to be taught by teachers with higher scores on this composite than classes in rural schools or those consisting of mostly low prior achievers.  In mathematics, the opposite pattern is evident for prior achievement level of the class.  The mean score for mathematics classes with mostly low-achieving students is 60, compared to 55 for classes with mostly high-achieving students.  Surprisingly, disparities in science, mathematics, or computer science classes do not exist when the data are examined by school size, poverty level, and the percentage of students in the class from race/‌ethnicity groups historically underrepresented in STEM.”</a:t>
            </a:r>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36</a:t>
            </a:fld>
            <a:endParaRPr lang="en-US"/>
          </a:p>
        </p:txBody>
      </p:sp>
    </p:spTree>
    <p:extLst>
      <p:ext uri="{BB962C8B-B14F-4D97-AF65-F5344CB8AC3E}">
        <p14:creationId xmlns:p14="http://schemas.microsoft.com/office/powerpoint/2010/main" val="19363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3.15, p. </a:t>
            </a:r>
            <a:r>
              <a:rPr lang="en-US" baseline="0" dirty="0" smtClean="0"/>
              <a:t>60</a:t>
            </a:r>
            <a:r>
              <a:rPr lang="en-US" dirty="0" smtClean="0"/>
              <a:t> in Technical Report</a:t>
            </a:r>
          </a:p>
          <a:p>
            <a:endParaRPr lang="en-US" dirty="0" smtClean="0"/>
          </a:p>
          <a:p>
            <a:r>
              <a:rPr lang="en-US" b="1" dirty="0" smtClean="0"/>
              <a:t>This slide shows data from an individual item. </a:t>
            </a:r>
          </a:p>
          <a:p>
            <a:r>
              <a:rPr lang="en-US" dirty="0"/>
              <a:t> </a:t>
            </a:r>
          </a:p>
          <a:p>
            <a:r>
              <a:rPr lang="en-US" dirty="0"/>
              <a:t>Science Program Questionnaire</a:t>
            </a:r>
          </a:p>
          <a:p>
            <a:pPr lvl="0"/>
            <a:r>
              <a:rPr lang="en-US" dirty="0" smtClean="0"/>
              <a:t>Q18. </a:t>
            </a:r>
            <a:r>
              <a:rPr lang="en-US" dirty="0"/>
              <a:t>In the last 3 years, has your school and/or</a:t>
            </a:r>
            <a:r>
              <a:rPr lang="en-US" i="1" dirty="0"/>
              <a:t> </a:t>
            </a:r>
            <a:r>
              <a:rPr lang="en-US" dirty="0"/>
              <a:t>district/diocese</a:t>
            </a:r>
            <a:r>
              <a:rPr lang="en-US" i="1" dirty="0"/>
              <a:t> </a:t>
            </a:r>
            <a:r>
              <a:rPr lang="en-US" dirty="0"/>
              <a:t>offered workshops specifically focused on science/engineering or science/engineering teaching, possibly in conjunction with other organizations (for example: other schools/districts/dioceses,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endParaRPr lang="en-US" dirty="0"/>
          </a:p>
          <a:p>
            <a:pPr marL="635844" lvl="1" indent="-173413">
              <a:buFont typeface="Courier New" panose="02070309020205020404" pitchFamily="49" charset="0"/>
              <a:buChar char="o"/>
            </a:pPr>
            <a:r>
              <a:rPr lang="en-US" dirty="0"/>
              <a:t>No</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School representatives were asked whether professional development workshops in the respective discipline have been offered by their school and/‌or district, possibly in conjunction with other school systems, colleges or universities, museums, professional associations, or commercial vendors.  As can be seen in Table 3.15, both elementary schools and middle schools are more likely to have locally offered workshops in mathematics than in science in the last three years.  Schools across the grade levels are least likely to have local workshops in computer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3.16, p. 60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Program Questionnaire</a:t>
            </a:r>
          </a:p>
          <a:p>
            <a:pPr defTabSz="924865">
              <a:defRPr/>
            </a:pPr>
            <a:r>
              <a:rPr lang="en-US" dirty="0" smtClean="0"/>
              <a:t>Q19. </a:t>
            </a:r>
            <a:r>
              <a:rPr lang="en-US" dirty="0"/>
              <a:t>Please indicate the extent to which workshops offered by your school and/or</a:t>
            </a:r>
            <a:r>
              <a:rPr lang="en-US" i="1" dirty="0"/>
              <a:t> </a:t>
            </a:r>
            <a:r>
              <a:rPr lang="en-US" dirty="0"/>
              <a:t>district/diocese in the last 3 years emphasized each of the following:  [Select one on each row.] </a:t>
            </a:r>
            <a:r>
              <a:rPr lang="en-US" dirty="0" smtClean="0"/>
              <a:t>(</a:t>
            </a:r>
            <a:r>
              <a:rPr lang="en-US" dirty="0"/>
              <a:t>Response Options: [1] Not at all, [2] 2 of 5, [3] Somewhat, [4] 4 of 5, [5] To a great extent)</a:t>
            </a:r>
          </a:p>
          <a:p>
            <a:pPr marL="693687" lvl="1" indent="-231229">
              <a:buFont typeface="+mj-lt"/>
              <a:buAutoNum type="alphaLcPeriod"/>
            </a:pPr>
            <a:r>
              <a:rPr lang="en-US" dirty="0"/>
              <a:t>Deepening teachers’ understanding of science concepts</a:t>
            </a:r>
            <a:endParaRPr lang="en-US" b="1" dirty="0"/>
          </a:p>
          <a:p>
            <a:pPr marL="693687" lvl="1" indent="-231229">
              <a:buFont typeface="+mj-lt"/>
              <a:buAutoNum type="alphaLcPeriod"/>
            </a:pPr>
            <a:r>
              <a:rPr lang="en-US" dirty="0"/>
              <a:t>Deepening teachers’ understanding of  how science is done (for example: developing scientific questions, developing and using models, engaging in argumentation)</a:t>
            </a:r>
            <a:endParaRPr lang="en-US" b="1" dirty="0"/>
          </a:p>
          <a:p>
            <a:pPr marL="693687" lvl="1" indent="-231229">
              <a:buFont typeface="+mj-lt"/>
              <a:buAutoNum type="alphaLcPeriod"/>
            </a:pPr>
            <a:r>
              <a:rPr lang="en-US" dirty="0"/>
              <a:t>Deepening teachers’ understanding of how engineering is done (for example: identifying criteria and constraints, designing solutions, optimizing solutions)</a:t>
            </a:r>
            <a:endParaRPr lang="en-US" b="1" dirty="0"/>
          </a:p>
          <a:p>
            <a:pPr marL="693687" lvl="1" indent="-231229">
              <a:buFont typeface="+mj-lt"/>
              <a:buAutoNum type="alphaLcPeriod"/>
            </a:pPr>
            <a:r>
              <a:rPr lang="en-US" dirty="0"/>
              <a:t>Deepening teachers’ understanding of the state science standards</a:t>
            </a:r>
            <a:endParaRPr lang="en-US" b="1" dirty="0"/>
          </a:p>
          <a:p>
            <a:pPr marL="693687" lvl="1" indent="-231229">
              <a:buFont typeface="+mj-lt"/>
              <a:buAutoNum type="alphaLcPeriod"/>
            </a:pPr>
            <a:r>
              <a:rPr lang="en-US" dirty="0"/>
              <a:t>Deepening teachers’ understanding of how students think about various science ideas</a:t>
            </a:r>
            <a:endParaRPr lang="en-US" b="1" dirty="0"/>
          </a:p>
          <a:p>
            <a:pPr marL="693687" lvl="1" indent="-231229">
              <a:buFont typeface="+mj-lt"/>
              <a:buAutoNum type="alphaLcPeriod"/>
            </a:pPr>
            <a:r>
              <a:rPr lang="en-US" dirty="0"/>
              <a:t>How to use particular science/engineering instructional materials (for example: textbooks or modules)</a:t>
            </a:r>
            <a:endParaRPr lang="en-US" b="1" dirty="0"/>
          </a:p>
          <a:p>
            <a:pPr marL="693687" lvl="1" indent="-231229">
              <a:buFont typeface="+mj-lt"/>
              <a:buAutoNum type="alphaLcPeriod"/>
            </a:pPr>
            <a:r>
              <a:rPr lang="en-US" dirty="0"/>
              <a:t>How to monitor student understanding during science instruction</a:t>
            </a:r>
            <a:endParaRPr lang="en-US" b="1" dirty="0"/>
          </a:p>
          <a:p>
            <a:pPr marL="693687" lvl="1" indent="-231229">
              <a:buFont typeface="+mj-lt"/>
              <a:buAutoNum type="alphaLcPeriod"/>
            </a:pPr>
            <a:r>
              <a:rPr lang="en-US" dirty="0"/>
              <a:t>How to adapt science instruction to address student misconceptions</a:t>
            </a:r>
            <a:endParaRPr lang="en-US" b="1" dirty="0"/>
          </a:p>
          <a:p>
            <a:pPr marL="693687" lvl="1" indent="-231229">
              <a:buFont typeface="+mj-lt"/>
              <a:buAutoNum type="alphaLcPeriod"/>
            </a:pPr>
            <a:r>
              <a:rPr lang="en-US" dirty="0"/>
              <a:t>How to use technology in science instruction</a:t>
            </a:r>
            <a:endParaRPr lang="en-US" b="1" dirty="0"/>
          </a:p>
          <a:p>
            <a:pPr marL="693687" lvl="1" indent="-231229">
              <a:buFont typeface="+mj-lt"/>
              <a:buAutoNum type="alphaLcPeriod"/>
            </a:pPr>
            <a:r>
              <a:rPr lang="en-US" dirty="0"/>
              <a:t>How to develop students’ confidence that they can successfully pursue careers in science/engineering</a:t>
            </a:r>
            <a:endParaRPr lang="en-US" b="1" dirty="0"/>
          </a:p>
          <a:p>
            <a:pPr marL="693687" lvl="1" indent="-231229">
              <a:buFont typeface="+mj-lt"/>
              <a:buAutoNum type="alphaLcPeriod"/>
            </a:pPr>
            <a:r>
              <a:rPr lang="en-US" dirty="0"/>
              <a:t>How to incorporate real-world issues (for example: current events, community concerns) into science instruction </a:t>
            </a:r>
            <a:endParaRPr lang="en-US" b="1" dirty="0"/>
          </a:p>
          <a:p>
            <a:pPr marL="693687" lvl="1" indent="-231229">
              <a:buFont typeface="+mj-lt"/>
              <a:buAutoNum type="alphaLcPeriod"/>
            </a:pPr>
            <a:r>
              <a:rPr lang="en-US" dirty="0"/>
              <a:t>How to connect instruction to science/engineering career opportunities </a:t>
            </a:r>
            <a:endParaRPr lang="en-US" b="1" dirty="0"/>
          </a:p>
          <a:p>
            <a:pPr marL="693687" lvl="1" indent="-231229">
              <a:buFont typeface="+mj-lt"/>
              <a:buAutoNum type="alphaLcPeriod"/>
            </a:pPr>
            <a:r>
              <a:rPr lang="en-US" dirty="0"/>
              <a:t>How to integrate science, engineering, mathematics, and/or computer science</a:t>
            </a:r>
            <a:endParaRPr lang="en-US" b="1" dirty="0"/>
          </a:p>
          <a:p>
            <a:pPr marL="693687" lvl="1" indent="-231229">
              <a:buFont typeface="+mj-lt"/>
              <a:buAutoNum type="alphaLcPeriod"/>
            </a:pPr>
            <a:r>
              <a:rPr lang="en-US" dirty="0"/>
              <a:t>How to engage students in doing science (for example: developing scientific questions, developing and using models, engaging in argumentation)</a:t>
            </a:r>
            <a:endParaRPr lang="en-US" b="1" dirty="0"/>
          </a:p>
          <a:p>
            <a:pPr marL="693687" lvl="1" indent="-231229">
              <a:buFont typeface="+mj-lt"/>
              <a:buAutoNum type="alphaLcPeriod"/>
            </a:pPr>
            <a:r>
              <a:rPr lang="en-US" dirty="0"/>
              <a:t>How to engage students in doing engineering (for example: identifying criteria and constraints, designing solutions, optimizing solutions)</a:t>
            </a:r>
            <a:endParaRPr lang="en-US" b="1" dirty="0"/>
          </a:p>
          <a:p>
            <a:pPr marL="693687" lvl="1" indent="-231229">
              <a:buFont typeface="+mj-lt"/>
              <a:buAutoNum type="alphaLcPeriod"/>
            </a:pPr>
            <a:r>
              <a:rPr lang="en-US" dirty="0"/>
              <a:t>How to incorporate students’ cultural backgrounds into science instruction</a:t>
            </a:r>
            <a:endParaRPr lang="en-US" b="1" dirty="0"/>
          </a:p>
          <a:p>
            <a:pPr marL="693687" lvl="1" indent="-231229">
              <a:buFont typeface="+mj-lt"/>
              <a:buAutoNum type="alphaLcPeriod"/>
            </a:pPr>
            <a:r>
              <a:rPr lang="en-US" dirty="0"/>
              <a:t>How to differentiate science instruction to meet the needs of diverse learners</a:t>
            </a:r>
            <a:endParaRPr lang="en-US" b="1" dirty="0"/>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Science and mathematics program representatives who indicated that workshops have been offered locally in the last three years were asked about the extent to which that professional development emphasized each of a number of areas.  In both science and mathematics, about 60 percent of schools indicated that locally offered workshops have emphasized deepening teachers’ understanding of: (1) state standards, (2) how science/‌mathematics is done, and (3) science/‌mathematics concepts (see Table 3.16 and Table 3.17).  Learning how to engage students in doing science/‌mathematics, how to use particular instructional materials, and how to use technology in instruction are also relatively common emphases (45–54 percent of schools depending on subject).  Relatively few locally offered workshops have focused on how to develop students’ confidence that they can successfully pursue careers in the discipline, how to connect instruction to career opportunities, and how to incorporate students’ cultural backgrounds into instruction.”</a:t>
            </a: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3.2, p.</a:t>
            </a:r>
            <a:r>
              <a:rPr lang="en-US" baseline="0" dirty="0" smtClean="0"/>
              <a:t> 49 of Technical Report</a:t>
            </a:r>
          </a:p>
          <a:p>
            <a:endParaRPr lang="en-US" dirty="0" smtClean="0"/>
          </a:p>
          <a:p>
            <a:r>
              <a:rPr lang="en-US" b="1" dirty="0" smtClean="0"/>
              <a:t>This slide shows data from an individual item. </a:t>
            </a:r>
            <a:endParaRPr lang="en-US" dirty="0" smtClean="0"/>
          </a:p>
          <a:p>
            <a:r>
              <a:rPr lang="en-US" dirty="0"/>
              <a:t> </a:t>
            </a:r>
          </a:p>
          <a:p>
            <a:r>
              <a:rPr lang="en-US" dirty="0"/>
              <a:t>Science Teacher Questionnaire</a:t>
            </a:r>
          </a:p>
          <a:p>
            <a:pPr lvl="0"/>
            <a:r>
              <a:rPr lang="en-US" dirty="0" smtClean="0"/>
              <a:t>Q32. </a:t>
            </a:r>
            <a:r>
              <a:rPr lang="en-US" dirty="0"/>
              <a:t>What is the total amount of time you have spent on professional development related to science/engineering or science/engineering teaching in the last 3 years?</a:t>
            </a:r>
          </a:p>
          <a:p>
            <a:pPr marL="635844" lvl="1" indent="-173413">
              <a:buFont typeface="Courier New" panose="02070309020205020404" pitchFamily="49" charset="0"/>
              <a:buChar char="o"/>
            </a:pPr>
            <a:r>
              <a:rPr lang="en-US" dirty="0" smtClean="0"/>
              <a:t>Less </a:t>
            </a:r>
            <a:r>
              <a:rPr lang="en-US" dirty="0"/>
              <a:t>than 6 hours</a:t>
            </a:r>
          </a:p>
          <a:p>
            <a:pPr marL="635844" lvl="1" indent="-173413">
              <a:buFont typeface="Courier New" panose="02070309020205020404" pitchFamily="49" charset="0"/>
              <a:buChar char="o"/>
            </a:pPr>
            <a:r>
              <a:rPr lang="en-US" dirty="0" smtClean="0"/>
              <a:t>6–15 </a:t>
            </a:r>
            <a:r>
              <a:rPr lang="en-US" dirty="0"/>
              <a:t>hours</a:t>
            </a:r>
          </a:p>
          <a:p>
            <a:pPr marL="635844" lvl="1" indent="-173413">
              <a:buFont typeface="Courier New" panose="02070309020205020404" pitchFamily="49" charset="0"/>
              <a:buChar char="o"/>
            </a:pPr>
            <a:r>
              <a:rPr lang="en-US" dirty="0" smtClean="0"/>
              <a:t>16–35 </a:t>
            </a:r>
            <a:r>
              <a:rPr lang="en-US" dirty="0"/>
              <a:t>hours</a:t>
            </a:r>
          </a:p>
          <a:p>
            <a:pPr marL="635844" lvl="1" indent="-173413">
              <a:buFont typeface="Courier New" panose="02070309020205020404" pitchFamily="49" charset="0"/>
              <a:buChar char="o"/>
            </a:pPr>
            <a:r>
              <a:rPr lang="en-US" dirty="0" smtClean="0"/>
              <a:t>36-80</a:t>
            </a:r>
            <a:r>
              <a:rPr lang="en-US" baseline="0" dirty="0" smtClean="0"/>
              <a:t> hours</a:t>
            </a:r>
            <a:endParaRPr lang="en-US" dirty="0" smtClean="0"/>
          </a:p>
          <a:p>
            <a:pPr marL="635844" lvl="1" indent="-173413">
              <a:buFont typeface="Courier New" panose="02070309020205020404" pitchFamily="49" charset="0"/>
              <a:buChar char="o"/>
            </a:pPr>
            <a:r>
              <a:rPr lang="en-US" dirty="0" smtClean="0"/>
              <a:t>More</a:t>
            </a:r>
            <a:r>
              <a:rPr lang="en-US" baseline="0" dirty="0" smtClean="0"/>
              <a:t> than 80 hours</a:t>
            </a:r>
            <a:endParaRPr lang="en-US" dirty="0"/>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Although some involvement in professional development may be better than none, a brief exposure of a few hours over several years is not likely to be sufficient to enhance teachers’ knowledge and skills in meaningful ways.  Accordingly, teachers across all subject areas were asked about the total amount of time they have spent on discipline-focused professional development in the last three years.  As can be seen in Table 3.2, about a quarter of middle school and about a third of high school science teachers have participated in 36 hours or more of science professional development in the last three years; very few elementary teachers have had this amount of professional development in science.  A similar pattern exists in mathematics, with about 2 in 5 secondary teachers having participated in at least 36 hours of mathematics-focused professional development in the last three years compared to fewer than 1 in 6 elementary teachers.  In contrast, over half of high school computer science teachers have participated in this amount of professional development related to computer science or computer science teaching.  This finding most likely reflects the recent national emphasis on computer science in STEM education and the push to develop students’ computational thinking skills.”</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defTabSz="924916">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3.18,</a:t>
            </a:r>
            <a:r>
              <a:rPr lang="en-US" baseline="0" dirty="0" smtClean="0"/>
              <a:t> p. 61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Program Questionnaire</a:t>
            </a:r>
          </a:p>
          <a:p>
            <a:pPr defTabSz="924865">
              <a:defRPr/>
            </a:pPr>
            <a:r>
              <a:rPr lang="en-US" dirty="0" smtClean="0"/>
              <a:t>Q20. </a:t>
            </a:r>
            <a:r>
              <a:rPr lang="en-US" dirty="0"/>
              <a:t>In the last 3 years, has your school offered teacher study groups where teachers meet on a regular basis to discuss teaching and learning of science/engineering,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endParaRPr lang="en-US" dirty="0"/>
          </a:p>
          <a:p>
            <a:pPr marL="635844" lvl="1" indent="-173413">
              <a:buFont typeface="Courier New" panose="02070309020205020404" pitchFamily="49" charset="0"/>
              <a:buChar char="o"/>
            </a:pPr>
            <a:r>
              <a:rPr lang="en-US" dirty="0"/>
              <a:t>No</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pPr defTabSz="924865">
              <a:defRPr/>
            </a:pPr>
            <a:r>
              <a:rPr lang="en-US" baseline="0" dirty="0" smtClean="0"/>
              <a:t>“</a:t>
            </a:r>
            <a:r>
              <a:rPr lang="en-US" dirty="0"/>
              <a:t>One concern about professional development workshops is that teachers may not be given adequate assistance in applying what they are learning to their own instruction.  Teacher study groups (professional learning communities, lesson study, etc.) have the potential to help teachers focus on instruction.  School science, mathematics, and computer science program representatives were asked whether their school has offered teacher study groups where teachers meet on a regular basis to discuss science, mathematics, or computer science teaching and learning in the last three years.  As can be seen in Table 3.18, study groups are more likely to be offered in mathematics than in science or computer science.  For example, 55 percent of elementary schools offer teacher study groups in mathematics compared to only 28 percent offering them in science</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3.19,</a:t>
            </a:r>
            <a:r>
              <a:rPr lang="en-US" baseline="0" dirty="0" smtClean="0"/>
              <a:t> p. 62 in Technical Report</a:t>
            </a:r>
          </a:p>
          <a:p>
            <a:endParaRPr lang="en-US" baseline="0" dirty="0" smtClean="0"/>
          </a:p>
          <a:p>
            <a:r>
              <a:rPr lang="en-US" b="1" dirty="0"/>
              <a:t>This slide shows data from individual items. </a:t>
            </a:r>
            <a:endParaRPr lang="en-US" dirty="0"/>
          </a:p>
          <a:p>
            <a:r>
              <a:rPr lang="en-US" dirty="0"/>
              <a:t> </a:t>
            </a:r>
          </a:p>
          <a:p>
            <a:r>
              <a:rPr lang="en-US" b="0" dirty="0"/>
              <a:t>Science Program Questionnaire</a:t>
            </a:r>
          </a:p>
          <a:p>
            <a:pPr lvl="0"/>
            <a:r>
              <a:rPr lang="en-US" dirty="0"/>
              <a:t>21.</a:t>
            </a:r>
            <a:r>
              <a:rPr lang="en-US" i="1" dirty="0"/>
              <a:t> [Presented only to schools that include any grades K–</a:t>
            </a:r>
            <a:r>
              <a:rPr lang="en-US" dirty="0"/>
              <a:t>5] </a:t>
            </a:r>
          </a:p>
          <a:p>
            <a:r>
              <a:rPr lang="en-US" dirty="0"/>
              <a:t>Typically, are teachers of grades K–5 science required to participate in these science/engineering-focused teacher study groups?</a:t>
            </a:r>
          </a:p>
          <a:p>
            <a:pPr marL="635879" lvl="1" indent="-173422">
              <a:buFont typeface="Courier New" panose="02070309020205020404" pitchFamily="49" charset="0"/>
              <a:buChar char="o"/>
            </a:pPr>
            <a:r>
              <a:rPr lang="en-US" dirty="0"/>
              <a:t>Yes, all teachers of grades K–5 science</a:t>
            </a:r>
          </a:p>
          <a:p>
            <a:pPr marL="635879" lvl="1" indent="-173422">
              <a:buFont typeface="Courier New" panose="02070309020205020404" pitchFamily="49" charset="0"/>
              <a:buChar char="o"/>
            </a:pPr>
            <a:r>
              <a:rPr lang="en-US" dirty="0"/>
              <a:t>Yes, but only science/STEM specialists</a:t>
            </a:r>
          </a:p>
          <a:p>
            <a:pPr marL="635879" lvl="1" indent="-173422">
              <a:buFont typeface="Courier New" panose="02070309020205020404" pitchFamily="49" charset="0"/>
              <a:buChar char="o"/>
            </a:pPr>
            <a:r>
              <a:rPr lang="en-US" dirty="0"/>
              <a:t>No</a:t>
            </a:r>
          </a:p>
          <a:p>
            <a:pPr lvl="0"/>
            <a:endParaRPr lang="en-US" i="1" dirty="0"/>
          </a:p>
          <a:p>
            <a:pPr lvl="0"/>
            <a:r>
              <a:rPr lang="en-US" dirty="0"/>
              <a:t>22.</a:t>
            </a:r>
            <a:r>
              <a:rPr lang="en-US" i="1" dirty="0"/>
              <a:t> [Presented only to schools that include any grades 6–8] </a:t>
            </a:r>
            <a:endParaRPr lang="en-US" dirty="0"/>
          </a:p>
          <a:p>
            <a:r>
              <a:rPr lang="en-US" dirty="0"/>
              <a:t>Typically, are teachers of grades 6–8 science classes required to participate in these science/engineering-focused teacher study groups?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lvl="0"/>
            <a:endParaRPr lang="en-US" i="1" dirty="0"/>
          </a:p>
          <a:p>
            <a:pPr lvl="0"/>
            <a:r>
              <a:rPr lang="en-US" dirty="0"/>
              <a:t>23.</a:t>
            </a:r>
            <a:r>
              <a:rPr lang="en-US" i="1" dirty="0"/>
              <a:t> [Presented only to schools that include any grades 9–12] </a:t>
            </a:r>
            <a:endParaRPr lang="en-US" dirty="0"/>
          </a:p>
          <a:p>
            <a:r>
              <a:rPr lang="en-US" dirty="0"/>
              <a:t>Typically, are teachers of grades 9–12 science classes required to participate in these science/engineering-focused teacher study groups?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lvl="0"/>
            <a:endParaRPr lang="en-US" dirty="0"/>
          </a:p>
          <a:p>
            <a:pPr lvl="0"/>
            <a:r>
              <a:rPr lang="en-US" dirty="0"/>
              <a:t>24. Has your school specified a schedule for when these science/engineering-focused teacher study groups are expected to meet?</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 </a:t>
            </a:r>
          </a:p>
          <a:p>
            <a:endParaRPr lang="en-US" dirty="0"/>
          </a:p>
          <a:p>
            <a:r>
              <a:rPr lang="en-US" dirty="0"/>
              <a:t>25. Over what period of time have these science/engineering-focused teacher study groups typically been expected to meet?</a:t>
            </a:r>
          </a:p>
          <a:p>
            <a:pPr marL="635879" lvl="1" indent="-173422">
              <a:buFont typeface="Courier New" panose="02070309020205020404" pitchFamily="49" charset="0"/>
              <a:buChar char="o"/>
            </a:pPr>
            <a:r>
              <a:rPr lang="en-US" dirty="0"/>
              <a:t>The entire school year</a:t>
            </a:r>
          </a:p>
          <a:p>
            <a:pPr marL="635879" lvl="1" indent="-173422">
              <a:buFont typeface="Courier New" panose="02070309020205020404" pitchFamily="49" charset="0"/>
              <a:buChar char="o"/>
            </a:pPr>
            <a:r>
              <a:rPr lang="en-US" dirty="0"/>
              <a:t>One semester</a:t>
            </a:r>
          </a:p>
          <a:p>
            <a:pPr marL="635879" lvl="1" indent="-173422">
              <a:buFont typeface="Courier New" panose="02070309020205020404" pitchFamily="49" charset="0"/>
              <a:buChar char="o"/>
            </a:pPr>
            <a:r>
              <a:rPr lang="en-US" dirty="0"/>
              <a:t>Less than one semester</a:t>
            </a:r>
          </a:p>
          <a:p>
            <a:pPr lvl="0"/>
            <a:endParaRPr lang="en-US" dirty="0"/>
          </a:p>
          <a:p>
            <a:pPr lvl="0"/>
            <a:r>
              <a:rPr lang="en-US" dirty="0"/>
              <a:t>26. How often have these science/engineering-focused teacher study groups typically been expected to meet?</a:t>
            </a:r>
          </a:p>
          <a:p>
            <a:pPr marL="635879" lvl="1" indent="-173422">
              <a:buFont typeface="Courier New" panose="02070309020205020404" pitchFamily="49" charset="0"/>
              <a:buChar char="o"/>
            </a:pPr>
            <a:r>
              <a:rPr lang="en-US" dirty="0"/>
              <a:t>Less than once a month</a:t>
            </a:r>
            <a:endParaRPr lang="en-US" b="1" dirty="0"/>
          </a:p>
          <a:p>
            <a:pPr marL="635879" lvl="1" indent="-173422">
              <a:buFont typeface="Courier New" panose="02070309020205020404" pitchFamily="49" charset="0"/>
              <a:buChar char="o"/>
            </a:pPr>
            <a:r>
              <a:rPr lang="en-US" dirty="0"/>
              <a:t>Once a month</a:t>
            </a:r>
            <a:endParaRPr lang="en-US" b="1" dirty="0"/>
          </a:p>
          <a:p>
            <a:pPr marL="635879" lvl="1" indent="-173422">
              <a:buFont typeface="Courier New" panose="02070309020205020404" pitchFamily="49" charset="0"/>
              <a:buChar char="o"/>
            </a:pPr>
            <a:r>
              <a:rPr lang="en-US" dirty="0"/>
              <a:t>Twice a month</a:t>
            </a:r>
            <a:endParaRPr lang="en-US" b="1" dirty="0"/>
          </a:p>
          <a:p>
            <a:pPr marL="635879" lvl="1" indent="-173422">
              <a:buFont typeface="Courier New" panose="02070309020205020404" pitchFamily="49" charset="0"/>
              <a:buChar char="o"/>
            </a:pPr>
            <a:r>
              <a:rPr lang="en-US" dirty="0"/>
              <a:t>More than twice a month</a:t>
            </a:r>
            <a:endParaRPr lang="en-US" b="1" dirty="0"/>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r>
              <a:rPr lang="en-US" dirty="0"/>
              <a:t>“As can be seen in Table 3.19, study groups in these two subjects are relatively similar in terms of whether teachers have been required to participate (78 and 81 percent).  If schools do have a specified duration for the science and mathematics study groups, they tend to meet for the entire school year (55 and 72 percent, respectively), but there is considerable variation in the frequency of these study group meetings.  About a quarter of schools have science and mathematics teacher study groups that meet more than twice a month.</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offered teacher study groups in the last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offered teacher study groups in the last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offered teacher study groups in the last three years.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3.20, p. 62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Program Questionnaire</a:t>
            </a:r>
          </a:p>
          <a:p>
            <a:pPr lvl="0"/>
            <a:r>
              <a:rPr lang="en-US" dirty="0" smtClean="0"/>
              <a:t>Q31. </a:t>
            </a:r>
            <a:r>
              <a:rPr lang="en-US" dirty="0"/>
              <a:t>The designated leaders of these science/engineering-focused </a:t>
            </a:r>
            <a:r>
              <a:rPr lang="en-US" b="1" dirty="0"/>
              <a:t>teacher study groups</a:t>
            </a:r>
            <a:r>
              <a:rPr lang="en-US" dirty="0"/>
              <a:t> were from: [Select all that apply.]</a:t>
            </a:r>
          </a:p>
          <a:p>
            <a:pPr marL="693648" lvl="1" indent="-231216">
              <a:buFont typeface="Wingdings" panose="05000000000000000000" pitchFamily="2" charset="2"/>
              <a:buChar char="q"/>
            </a:pPr>
            <a:r>
              <a:rPr lang="en-US" dirty="0" smtClean="0"/>
              <a:t>This </a:t>
            </a:r>
            <a:r>
              <a:rPr lang="en-US" dirty="0"/>
              <a:t>school</a:t>
            </a:r>
          </a:p>
          <a:p>
            <a:pPr marL="693648" lvl="1" indent="-231216">
              <a:buFont typeface="Wingdings" panose="05000000000000000000" pitchFamily="2" charset="2"/>
              <a:buChar char="q"/>
            </a:pPr>
            <a:r>
              <a:rPr lang="en-US" dirty="0"/>
              <a:t>Elsewhere in this district/diocese  </a:t>
            </a:r>
            <a:r>
              <a:rPr lang="en-US" i="1" dirty="0"/>
              <a:t>[Not presented to non-Catholic private schools]</a:t>
            </a:r>
          </a:p>
          <a:p>
            <a:pPr marL="693648" lvl="1" indent="-231216">
              <a:buFont typeface="Wingdings" panose="05000000000000000000" pitchFamily="2" charset="2"/>
              <a:buChar char="q"/>
            </a:pPr>
            <a:r>
              <a:rPr lang="en-US" dirty="0"/>
              <a:t>College or University </a:t>
            </a:r>
          </a:p>
          <a:p>
            <a:pPr marL="693648" lvl="1" indent="-231216">
              <a:buFont typeface="Wingdings" panose="05000000000000000000" pitchFamily="2" charset="2"/>
              <a:buChar char="q"/>
            </a:pPr>
            <a:r>
              <a:rPr lang="en-US" dirty="0"/>
              <a:t>External consultants</a:t>
            </a:r>
          </a:p>
          <a:p>
            <a:pPr marL="693648" lvl="1" indent="-231216">
              <a:buFont typeface="Wingdings" panose="05000000000000000000" pitchFamily="2" charset="2"/>
              <a:buChar char="q"/>
            </a:pPr>
            <a:r>
              <a:rPr lang="en-US" strike="sngStrike" dirty="0"/>
              <a:t>Other (please specify: _____) </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Data about whether schools have had designated leaders for the teacher study groups and where those leaders come from are presented in Table 3.20.  Roughly two-thirds of schools have had designated leaders for science and mathematics study groups, who most often come from within the school (50 and 55 percent, respectively.)”</a:t>
            </a:r>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Includes only those schools that offered teacher study groups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Science-focused professional development includes professional development focused on science/engineering content or the teaching of science/engineering.</a:t>
            </a:r>
            <a:endParaRPr lang="en-US" dirty="0" smtClean="0"/>
          </a:p>
          <a:p>
            <a:endParaRPr lang="en-US" dirty="0" smtClean="0"/>
          </a:p>
          <a:p>
            <a:pPr defTabSz="924916">
              <a:defRPr/>
            </a:pPr>
            <a:r>
              <a:rPr lang="en-US" dirty="0" smtClean="0"/>
              <a:t>PD is short for professional</a:t>
            </a:r>
            <a:r>
              <a:rPr lang="en-US" baseline="0" dirty="0" smtClean="0"/>
              <a:t> development.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896693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a:t>
            </a:r>
            <a:r>
              <a:rPr lang="en-US" baseline="0" dirty="0" smtClean="0"/>
              <a:t> of </a:t>
            </a:r>
            <a:r>
              <a:rPr lang="en-US" dirty="0" smtClean="0"/>
              <a:t>Table 3.21, p. 63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Program Questionnaire</a:t>
            </a:r>
          </a:p>
          <a:p>
            <a:r>
              <a:rPr lang="en-US" dirty="0" smtClean="0"/>
              <a:t>Q27. </a:t>
            </a:r>
            <a:r>
              <a:rPr lang="en-US" dirty="0"/>
              <a:t>Which of the following describe the typical science-focused teacher study groups in this school? </a:t>
            </a:r>
            <a:r>
              <a:rPr lang="en-US" dirty="0" smtClean="0"/>
              <a:t>[Select </a:t>
            </a:r>
            <a:r>
              <a:rPr lang="en-US" dirty="0"/>
              <a:t>all that apply</a:t>
            </a:r>
            <a:r>
              <a:rPr lang="en-US" dirty="0" smtClean="0"/>
              <a:t>.]</a:t>
            </a:r>
            <a:endParaRPr lang="en-US" dirty="0"/>
          </a:p>
          <a:p>
            <a:pPr marL="635879" lvl="1" indent="-173422">
              <a:buFont typeface="Wingdings" panose="05000000000000000000" pitchFamily="2" charset="2"/>
              <a:buChar char="q"/>
            </a:pPr>
            <a:r>
              <a:rPr lang="en-US" dirty="0"/>
              <a:t>Organized by grade level</a:t>
            </a:r>
            <a:endParaRPr lang="en-US" b="1" dirty="0"/>
          </a:p>
          <a:p>
            <a:pPr marL="635879" lvl="1" indent="-173422">
              <a:buFont typeface="Wingdings" panose="05000000000000000000" pitchFamily="2" charset="2"/>
              <a:buChar char="q"/>
            </a:pPr>
            <a:r>
              <a:rPr lang="en-US" dirty="0"/>
              <a:t>Include teachers from multiple grade levels</a:t>
            </a:r>
            <a:endParaRPr lang="en-US" b="1" dirty="0"/>
          </a:p>
          <a:p>
            <a:pPr marL="635879" lvl="1" indent="-173422">
              <a:buFont typeface="Wingdings" panose="05000000000000000000" pitchFamily="2" charset="2"/>
              <a:buChar char="q"/>
            </a:pPr>
            <a:r>
              <a:rPr lang="en-US" dirty="0"/>
              <a:t>Include teachers who teach different science/engineering subjects</a:t>
            </a:r>
            <a:endParaRPr lang="en-US" b="1" dirty="0"/>
          </a:p>
          <a:p>
            <a:pPr marL="635879" lvl="1" indent="-173422">
              <a:buFont typeface="Wingdings" panose="05000000000000000000" pitchFamily="2" charset="2"/>
              <a:buChar char="q"/>
            </a:pPr>
            <a:r>
              <a:rPr lang="en-US" dirty="0"/>
              <a:t>Include parents/guardians or other community members</a:t>
            </a:r>
            <a:endParaRPr lang="en-US" b="1" dirty="0"/>
          </a:p>
          <a:p>
            <a:pPr marL="635879" lvl="1" indent="-173422">
              <a:buFont typeface="Wingdings" panose="05000000000000000000" pitchFamily="2" charset="2"/>
              <a:buChar char="q"/>
            </a:pPr>
            <a:r>
              <a:rPr lang="en-US" dirty="0"/>
              <a:t>Include higher education faculty or other “consultants”</a:t>
            </a:r>
            <a:endParaRPr lang="en-US" b="1" dirty="0"/>
          </a:p>
          <a:p>
            <a:pPr marL="635879" lvl="1" indent="-173422">
              <a:buFont typeface="Wingdings" panose="05000000000000000000" pitchFamily="2" charset="2"/>
              <a:buChar char="q"/>
            </a:pPr>
            <a:r>
              <a:rPr lang="en-US" dirty="0"/>
              <a:t>Include school and/or</a:t>
            </a:r>
            <a:r>
              <a:rPr lang="en-US" i="1" dirty="0"/>
              <a:t> </a:t>
            </a:r>
            <a:r>
              <a:rPr lang="en-US" dirty="0"/>
              <a:t>district/diocese administrators</a:t>
            </a:r>
            <a:endParaRPr lang="en-US" b="1" dirty="0"/>
          </a:p>
          <a:p>
            <a:pPr marL="635879" lvl="1" indent="-173422">
              <a:buFont typeface="Wingdings" panose="05000000000000000000" pitchFamily="2" charset="2"/>
              <a:buChar char="q"/>
            </a:pPr>
            <a:r>
              <a:rPr lang="en-US" dirty="0"/>
              <a:t>Limited to teachers from this school</a:t>
            </a:r>
            <a:endParaRPr lang="en-US" b="1" dirty="0"/>
          </a:p>
          <a:p>
            <a:pPr marL="635879" lvl="1" indent="-173422">
              <a:buFont typeface="Wingdings" panose="05000000000000000000" pitchFamily="2" charset="2"/>
              <a:buChar char="q"/>
            </a:pPr>
            <a:r>
              <a:rPr lang="en-US" dirty="0"/>
              <a:t>Include teachers from other schools in the district/diocese </a:t>
            </a:r>
            <a:r>
              <a:rPr lang="en-US" i="1" dirty="0"/>
              <a:t>[Not presented to non-Catholic private schools]</a:t>
            </a:r>
            <a:endParaRPr lang="en-US" dirty="0"/>
          </a:p>
          <a:p>
            <a:pPr marL="635879" lvl="1" indent="-173422">
              <a:buFont typeface="Wingdings" panose="05000000000000000000" pitchFamily="2" charset="2"/>
              <a:buChar char="q"/>
            </a:pPr>
            <a:r>
              <a:rPr lang="en-US" dirty="0"/>
              <a:t>Include teachers from other schools outside of your</a:t>
            </a:r>
            <a:r>
              <a:rPr lang="en-US" i="1" dirty="0"/>
              <a:t> </a:t>
            </a:r>
            <a:r>
              <a:rPr lang="en-US" dirty="0"/>
              <a:t>district/diocese</a:t>
            </a:r>
            <a:endParaRPr lang="en-US" b="1" dirty="0"/>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Information about the composition of teacher study groups is shown in Table 3.21.  Most schools organize their science- and mathematics-focused teacher study groups by grade level (51 and 66 percent, respectively), include teachers from multiple grade levels (63 and 59 percent), and limit participation in the study groups to teachers from their school (54 and 58 percent).  Many study groups also include school and/‌or district administrators.  It is rare for schools to include higher education faculty or other consultants, parents/‌guardians or other community members, or teachers from other schools outside the district in the study groups</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3.22,</a:t>
            </a:r>
            <a:r>
              <a:rPr lang="en-US" baseline="0" dirty="0" smtClean="0"/>
              <a:t> p. 63 in Technical Report</a:t>
            </a:r>
          </a:p>
          <a:p>
            <a:endParaRPr lang="en-US" baseline="0" dirty="0" smtClean="0"/>
          </a:p>
          <a:p>
            <a:r>
              <a:rPr lang="en-US" b="1" dirty="0" smtClean="0"/>
              <a:t>This slide shows data from an individual item. </a:t>
            </a:r>
            <a:endParaRPr lang="en-US" dirty="0" smtClean="0"/>
          </a:p>
          <a:p>
            <a:r>
              <a:rPr lang="en-US" dirty="0"/>
              <a:t> </a:t>
            </a:r>
          </a:p>
          <a:p>
            <a:r>
              <a:rPr lang="en-US" dirty="0"/>
              <a:t>Science Program Questionnaire</a:t>
            </a:r>
          </a:p>
          <a:p>
            <a:pPr defTabSz="924865">
              <a:defRPr/>
            </a:pPr>
            <a:r>
              <a:rPr lang="en-US" dirty="0" smtClean="0"/>
              <a:t>Q28. </a:t>
            </a:r>
            <a:r>
              <a:rPr lang="en-US" dirty="0"/>
              <a:t>Which of the following describe the typical </a:t>
            </a:r>
            <a:r>
              <a:rPr lang="en-US" dirty="0" smtClean="0"/>
              <a:t>science/engineering-focused </a:t>
            </a:r>
            <a:r>
              <a:rPr lang="en-US" dirty="0"/>
              <a:t>teacher study groups in this school? </a:t>
            </a:r>
            <a:r>
              <a:rPr lang="en-US" dirty="0" smtClean="0"/>
              <a:t>[Select </a:t>
            </a:r>
            <a:r>
              <a:rPr lang="en-US" dirty="0"/>
              <a:t>all that apply</a:t>
            </a:r>
            <a:r>
              <a:rPr lang="en-US" dirty="0" smtClean="0"/>
              <a:t>.]</a:t>
            </a:r>
            <a:endParaRPr lang="en-US" dirty="0"/>
          </a:p>
          <a:p>
            <a:pPr marL="635879" lvl="1" indent="-173422">
              <a:buFont typeface="Wingdings" panose="05000000000000000000" pitchFamily="2" charset="2"/>
              <a:buChar char="q"/>
            </a:pPr>
            <a:r>
              <a:rPr lang="en-US" dirty="0"/>
              <a:t>Teachers engage in science investigations.</a:t>
            </a:r>
            <a:endParaRPr lang="en-US" b="1" dirty="0"/>
          </a:p>
          <a:p>
            <a:pPr marL="635879" lvl="1" indent="-173422">
              <a:buFont typeface="Wingdings" panose="05000000000000000000" pitchFamily="2" charset="2"/>
              <a:buChar char="q"/>
            </a:pPr>
            <a:r>
              <a:rPr lang="en-US" dirty="0"/>
              <a:t>Teachers engage in engineering design challenges.</a:t>
            </a:r>
            <a:endParaRPr lang="en-US" b="1" dirty="0"/>
          </a:p>
          <a:p>
            <a:pPr marL="635879" lvl="1" indent="-173422">
              <a:buFont typeface="Wingdings" panose="05000000000000000000" pitchFamily="2" charset="2"/>
              <a:buChar char="q"/>
            </a:pPr>
            <a:r>
              <a:rPr lang="en-US" dirty="0"/>
              <a:t>Teachers analyze student science assessment results.</a:t>
            </a:r>
            <a:endParaRPr lang="en-US" b="1" dirty="0"/>
          </a:p>
          <a:p>
            <a:pPr marL="635879" lvl="1" indent="-173422">
              <a:buFont typeface="Wingdings" panose="05000000000000000000" pitchFamily="2" charset="2"/>
              <a:buChar char="q"/>
            </a:pPr>
            <a:r>
              <a:rPr lang="en-US" dirty="0"/>
              <a:t>Teachers analyze science/engineering instructional materials (for example: textbooks or modules).</a:t>
            </a:r>
            <a:endParaRPr lang="en-US" b="1" dirty="0"/>
          </a:p>
          <a:p>
            <a:pPr marL="635879" lvl="1" indent="-173422">
              <a:buFont typeface="Wingdings" panose="05000000000000000000" pitchFamily="2" charset="2"/>
              <a:buChar char="q"/>
            </a:pPr>
            <a:r>
              <a:rPr lang="en-US" dirty="0"/>
              <a:t>Teachers plan science/engineering lessons together.</a:t>
            </a:r>
            <a:endParaRPr lang="en-US" b="1" dirty="0"/>
          </a:p>
          <a:p>
            <a:pPr marL="635879" lvl="1" indent="-173422">
              <a:buFont typeface="Wingdings" panose="05000000000000000000" pitchFamily="2" charset="2"/>
              <a:buChar char="q"/>
            </a:pPr>
            <a:r>
              <a:rPr lang="en-US" dirty="0"/>
              <a:t>Teachers rehearse instructional practices (meaning: try out, receive feedback, and reflect on those practices).</a:t>
            </a:r>
            <a:endParaRPr lang="en-US" b="1" dirty="0"/>
          </a:p>
          <a:p>
            <a:pPr marL="635879" lvl="1" indent="-173422">
              <a:buFont typeface="Wingdings" panose="05000000000000000000" pitchFamily="2" charset="2"/>
              <a:buChar char="q"/>
            </a:pPr>
            <a:r>
              <a:rPr lang="en-US" dirty="0"/>
              <a:t>Teachers observe each other’s science/engineering instruction (either in-person or through video recording).</a:t>
            </a:r>
            <a:endParaRPr lang="en-US" b="1" dirty="0"/>
          </a:p>
          <a:p>
            <a:pPr marL="635879" lvl="1" indent="-173422">
              <a:buFont typeface="Wingdings" panose="05000000000000000000" pitchFamily="2" charset="2"/>
              <a:buChar char="q"/>
            </a:pPr>
            <a:r>
              <a:rPr lang="en-US" dirty="0"/>
              <a:t>Teachers provide feedback on each other’s science/engineering instruction.</a:t>
            </a:r>
            <a:endParaRPr lang="en-US" b="1" dirty="0"/>
          </a:p>
          <a:p>
            <a:pPr marL="635879" lvl="1" indent="-173422">
              <a:buFont typeface="Wingdings" panose="05000000000000000000" pitchFamily="2" charset="2"/>
              <a:buChar char="q"/>
            </a:pPr>
            <a:r>
              <a:rPr lang="en-US" dirty="0"/>
              <a:t>Teachers examine classroom artifacts (for example: student work samples, videos of classroom instruction).</a:t>
            </a:r>
            <a:endParaRPr lang="en-US" b="1" dirty="0"/>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pPr defTabSz="924865">
              <a:defRPr/>
            </a:pPr>
            <a:r>
              <a:rPr lang="en-US" baseline="0" dirty="0" smtClean="0"/>
              <a:t>“</a:t>
            </a:r>
            <a:r>
              <a:rPr lang="en-US" dirty="0"/>
              <a:t>School science and mathematics program representatives were also asked about the activities typically included in teacher study groups focused on their subject.  As can be seen in Table 3.22 and Table 3.23, 65 percent of study groups in science and 81 percent in mathematics have involved teachers in analyzing student assessment results.  Roughly one-half to two-thirds of study groups in each subject have had teachers plan lessons together and analyze student instructional materials.  Considerably fewer study groups have had teachers provide feedback on each other’s instruction, rehearse instructional practices, and observe each other’s instruction.</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3.24,</a:t>
            </a:r>
            <a:r>
              <a:rPr lang="en-US" baseline="0" dirty="0" smtClean="0"/>
              <a:t> p. 65 in Technical Report</a:t>
            </a:r>
          </a:p>
          <a:p>
            <a:endParaRPr lang="en-US" baseline="0" dirty="0" smtClean="0"/>
          </a:p>
          <a:p>
            <a:r>
              <a:rPr lang="en-US" b="1" dirty="0" smtClean="0"/>
              <a:t>This slide shows data from an individual item. </a:t>
            </a:r>
            <a:endParaRPr lang="en-US" dirty="0" smtClean="0"/>
          </a:p>
          <a:p>
            <a:r>
              <a:rPr lang="en-US" dirty="0"/>
              <a:t> </a:t>
            </a:r>
          </a:p>
          <a:p>
            <a:r>
              <a:rPr lang="en-US" dirty="0"/>
              <a:t>Science Program Questionnaire</a:t>
            </a:r>
          </a:p>
          <a:p>
            <a:pPr defTabSz="924916">
              <a:defRPr/>
            </a:pPr>
            <a:r>
              <a:rPr lang="en-US" dirty="0"/>
              <a:t>29. To what extent have these science/engineering-focused teacher study groups emphasized each of the following?  [Select one on each row.] </a:t>
            </a:r>
            <a:r>
              <a:rPr lang="en-US" dirty="0" smtClean="0"/>
              <a:t>(Response Options: [1] Not at all, [2] 2 of 5, [3] Somewhat, [4] 4 of 5, [5] To a great extent)</a:t>
            </a:r>
          </a:p>
          <a:p>
            <a:pPr marL="693687" lvl="1" indent="-231229">
              <a:buFont typeface="+mj-lt"/>
              <a:buAutoNum type="alphaLcPeriod"/>
            </a:pPr>
            <a:r>
              <a:rPr lang="en-US" dirty="0"/>
              <a:t>Deepening teachers’ understanding of science concepts</a:t>
            </a:r>
            <a:endParaRPr lang="en-US" b="1" dirty="0"/>
          </a:p>
          <a:p>
            <a:pPr marL="693687" lvl="1" indent="-231229">
              <a:buFont typeface="+mj-lt"/>
              <a:buAutoNum type="alphaLcPeriod"/>
            </a:pPr>
            <a:r>
              <a:rPr lang="en-US" dirty="0"/>
              <a:t>Deepening teachers’ understanding of  how science is done (for example: developing scientific questions, developing and using models, engaging in argumentation)</a:t>
            </a:r>
            <a:endParaRPr lang="en-US" b="1" dirty="0"/>
          </a:p>
          <a:p>
            <a:pPr marL="693687" lvl="1" indent="-231229">
              <a:buFont typeface="+mj-lt"/>
              <a:buAutoNum type="alphaLcPeriod"/>
            </a:pPr>
            <a:r>
              <a:rPr lang="en-US" dirty="0"/>
              <a:t>Deepening teachers’ understanding of how engineering is done (for example: identifying criteria and constraints, designing solutions, optimizing solutions)</a:t>
            </a:r>
            <a:endParaRPr lang="en-US" b="1" dirty="0"/>
          </a:p>
          <a:p>
            <a:pPr marL="693687" lvl="1" indent="-231229">
              <a:buFont typeface="+mj-lt"/>
              <a:buAutoNum type="alphaLcPeriod"/>
            </a:pPr>
            <a:r>
              <a:rPr lang="en-US" dirty="0"/>
              <a:t>Deepening teachers’ understanding of the state science standards</a:t>
            </a:r>
            <a:endParaRPr lang="en-US" b="1" dirty="0"/>
          </a:p>
          <a:p>
            <a:pPr marL="693687" lvl="1" indent="-231229">
              <a:buFont typeface="+mj-lt"/>
              <a:buAutoNum type="alphaLcPeriod"/>
            </a:pPr>
            <a:r>
              <a:rPr lang="en-US" dirty="0"/>
              <a:t>Deepening teachers’ understanding of how students think about various science ideas</a:t>
            </a:r>
            <a:endParaRPr lang="en-US" b="1" dirty="0"/>
          </a:p>
          <a:p>
            <a:pPr marL="693687" lvl="1" indent="-231229">
              <a:buFont typeface="+mj-lt"/>
              <a:buAutoNum type="alphaLcPeriod"/>
            </a:pPr>
            <a:r>
              <a:rPr lang="en-US" dirty="0"/>
              <a:t>How to use particular science/engineering instructional materials (for example: textbooks or modules)</a:t>
            </a:r>
            <a:endParaRPr lang="en-US" b="1" dirty="0"/>
          </a:p>
          <a:p>
            <a:pPr marL="693687" lvl="1" indent="-231229">
              <a:buFont typeface="+mj-lt"/>
              <a:buAutoNum type="alphaLcPeriod"/>
            </a:pPr>
            <a:r>
              <a:rPr lang="en-US" dirty="0"/>
              <a:t>How to monitor student understanding during science/engineering instruction</a:t>
            </a:r>
            <a:endParaRPr lang="en-US" b="1" dirty="0"/>
          </a:p>
          <a:p>
            <a:pPr marL="693687" lvl="1" indent="-231229">
              <a:buFont typeface="+mj-lt"/>
              <a:buAutoNum type="alphaLcPeriod"/>
            </a:pPr>
            <a:r>
              <a:rPr lang="en-US" dirty="0"/>
              <a:t>How to adapt science instruction to address student misconceptions</a:t>
            </a:r>
            <a:endParaRPr lang="en-US" b="1" dirty="0"/>
          </a:p>
          <a:p>
            <a:pPr marL="693687" lvl="1" indent="-231229">
              <a:buFont typeface="+mj-lt"/>
              <a:buAutoNum type="alphaLcPeriod"/>
            </a:pPr>
            <a:r>
              <a:rPr lang="en-US" dirty="0"/>
              <a:t>How to use technology in science instruction</a:t>
            </a:r>
            <a:endParaRPr lang="en-US" b="1" dirty="0"/>
          </a:p>
          <a:p>
            <a:pPr marL="693687" lvl="1" indent="-231229">
              <a:buFont typeface="+mj-lt"/>
              <a:buAutoNum type="alphaLcPeriod"/>
            </a:pPr>
            <a:r>
              <a:rPr lang="en-US" dirty="0"/>
              <a:t>How to develop students’ confidence that they can successfully pursue careers in science/engineering</a:t>
            </a:r>
            <a:endParaRPr lang="en-US" b="1" dirty="0"/>
          </a:p>
          <a:p>
            <a:pPr marL="693687" lvl="1" indent="-231229">
              <a:buFont typeface="+mj-lt"/>
              <a:buAutoNum type="alphaLcPeriod"/>
            </a:pPr>
            <a:r>
              <a:rPr lang="en-US" dirty="0"/>
              <a:t>How to incorporate real-world issues (for example: current events, community concerns) into science instruction</a:t>
            </a:r>
            <a:endParaRPr lang="en-US" b="1" dirty="0"/>
          </a:p>
          <a:p>
            <a:pPr marL="693687" lvl="1" indent="-231229">
              <a:buFont typeface="+mj-lt"/>
              <a:buAutoNum type="alphaLcPeriod"/>
            </a:pPr>
            <a:r>
              <a:rPr lang="en-US" dirty="0"/>
              <a:t>How to connect instruction to science/engineering career opportunities</a:t>
            </a:r>
            <a:endParaRPr lang="en-US" b="1" dirty="0"/>
          </a:p>
          <a:p>
            <a:pPr marL="693687" lvl="1" indent="-231229">
              <a:buFont typeface="+mj-lt"/>
              <a:buAutoNum type="alphaLcPeriod"/>
            </a:pPr>
            <a:r>
              <a:rPr lang="en-US" dirty="0"/>
              <a:t>How to integrate science, engineering, mathematics, and/or computer science</a:t>
            </a:r>
            <a:endParaRPr lang="en-US" b="1" dirty="0"/>
          </a:p>
          <a:p>
            <a:pPr marL="693687" lvl="1" indent="-231229">
              <a:buFont typeface="+mj-lt"/>
              <a:buAutoNum type="alphaLcPeriod"/>
            </a:pPr>
            <a:r>
              <a:rPr lang="en-US" dirty="0"/>
              <a:t>How to engage students in doing science (for example: developing scientific questions, developing and using models, engaging in argumentation) </a:t>
            </a:r>
            <a:endParaRPr lang="en-US" b="1" dirty="0"/>
          </a:p>
          <a:p>
            <a:pPr marL="693687" lvl="1" indent="-231229">
              <a:buFont typeface="+mj-lt"/>
              <a:buAutoNum type="alphaLcPeriod"/>
            </a:pPr>
            <a:r>
              <a:rPr lang="en-US" dirty="0"/>
              <a:t>How to engage students in doing engineering (for example: identifying criteria and constraints, designing solutions, optimizing solutions) </a:t>
            </a:r>
            <a:endParaRPr lang="en-US" b="1" dirty="0"/>
          </a:p>
          <a:p>
            <a:pPr marL="693687" lvl="1" indent="-231229">
              <a:buFont typeface="+mj-lt"/>
              <a:buAutoNum type="alphaLcPeriod"/>
            </a:pPr>
            <a:r>
              <a:rPr lang="en-US" dirty="0"/>
              <a:t>How to incorporate students’ cultural backgrounds into science instruction</a:t>
            </a:r>
            <a:endParaRPr lang="en-US" b="1" dirty="0"/>
          </a:p>
          <a:p>
            <a:pPr marL="693687" lvl="1" indent="-231229">
              <a:buFont typeface="+mj-lt"/>
              <a:buAutoNum type="alphaLcPeriod"/>
            </a:pPr>
            <a:r>
              <a:rPr lang="en-US" dirty="0"/>
              <a:t>How to differentiate science instruction to meet the needs of diverse learners</a:t>
            </a:r>
            <a:endParaRPr lang="en-US" b="1" dirty="0"/>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dirty="0"/>
              <a:t>Further, school program representatives were asked about the extent to which the teacher study groups have addressed each of a number of topics.  These data are presented in Table 3.24 and Table 3.25.  Similar to the pattern seen with locally offered professional development workshops, in many schools, both science and mathematics teacher study groups in the last three years have focused heavily on deepening teachers’ understanding of the state standards (66 and 61 percent, respectively).  Other areas with a substantial emphasis are learning how to engage students in doing science/‌mathematics (56 and 59 percent); deepening teachers’ understanding of how science/‌mathematics is done (46 and 53 percent); deepening teachers’ understanding of how students think about various ideas (44 and 53 percent); and monitoring student understanding during instruction (44 and 52 percent).  Only about a third of schools indicated that science-focused study groups have had a large emphasis on how to engage students in doing engineering and deepening teachers’ understanding of how engineering is done.</a:t>
            </a:r>
          </a:p>
          <a:p>
            <a:endParaRPr lang="en-US" dirty="0"/>
          </a:p>
          <a:p>
            <a:r>
              <a:rPr lang="en-US" dirty="0"/>
              <a:t>In addition, study groups in mathematics are more likely than those in science to focus on how to differentiate instruction to meet the needs of diverse learners and how to adapt instruction to address student misconceptions.  In contrast, science study groups are more likely than mathematics study groups to emphasize how to incorporate real-world issues into instruction.</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3.26, p. 66 in Technical Report</a:t>
            </a:r>
          </a:p>
          <a:p>
            <a:endParaRPr lang="en-US"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Science Program Questionnaire</a:t>
            </a:r>
          </a:p>
          <a:p>
            <a:pPr defTabSz="924865">
              <a:defRPr/>
            </a:pPr>
            <a:r>
              <a:rPr lang="en-US" dirty="0"/>
              <a:t>Q53. Thinking about last school year, which of the following were used to provide teachers in this school with time for professional development workshops/teacher study groups that included a focus on science/engineering and/or science/engineering teaching, regardless of whether they were offered by your school and/or</a:t>
            </a:r>
            <a:r>
              <a:rPr lang="en-US" i="1" dirty="0"/>
              <a:t> </a:t>
            </a:r>
            <a:r>
              <a:rPr lang="en-US" dirty="0"/>
              <a:t>district/diocese? [Select all that apply.]</a:t>
            </a:r>
          </a:p>
          <a:p>
            <a:pPr marL="635879" lvl="1" indent="-173422">
              <a:buFont typeface="Wingdings" panose="05000000000000000000" pitchFamily="2" charset="2"/>
              <a:buChar char="q"/>
            </a:pPr>
            <a:r>
              <a:rPr lang="en-US" dirty="0"/>
              <a:t>Early dismissal and/or late start for students</a:t>
            </a:r>
            <a:endParaRPr lang="en-US" b="1" dirty="0"/>
          </a:p>
          <a:p>
            <a:pPr marL="635879" lvl="1" indent="-173422">
              <a:buFont typeface="Wingdings" panose="05000000000000000000" pitchFamily="2" charset="2"/>
              <a:buChar char="q"/>
            </a:pPr>
            <a:r>
              <a:rPr lang="en-US" dirty="0"/>
              <a:t>Professional days/teacher work days during the students' school year</a:t>
            </a:r>
            <a:endParaRPr lang="en-US" b="1" dirty="0"/>
          </a:p>
          <a:p>
            <a:pPr marL="635879" lvl="1" indent="-173422">
              <a:buFont typeface="Wingdings" panose="05000000000000000000" pitchFamily="2" charset="2"/>
              <a:buChar char="q"/>
            </a:pPr>
            <a:r>
              <a:rPr lang="en-US" dirty="0"/>
              <a:t>Professional days/teacher work days before and/or after the students' school year</a:t>
            </a:r>
            <a:endParaRPr lang="en-US" b="1" dirty="0"/>
          </a:p>
          <a:p>
            <a:pPr marL="635879" lvl="1" indent="-173422">
              <a:buFont typeface="Wingdings" panose="05000000000000000000" pitchFamily="2" charset="2"/>
              <a:buChar char="q"/>
            </a:pPr>
            <a:r>
              <a:rPr lang="en-US" dirty="0"/>
              <a:t>Common planning time for teachers</a:t>
            </a:r>
            <a:endParaRPr lang="en-US" b="1" dirty="0"/>
          </a:p>
          <a:p>
            <a:pPr marL="635879" lvl="1" indent="-173422">
              <a:buFont typeface="Wingdings" panose="05000000000000000000" pitchFamily="2" charset="2"/>
              <a:buChar char="q"/>
            </a:pPr>
            <a:r>
              <a:rPr lang="en-US" dirty="0"/>
              <a:t>Substitute teachers to cover teachers' classes while they attend professional development</a:t>
            </a:r>
            <a:endParaRPr lang="en-US" b="1" dirty="0"/>
          </a:p>
          <a:p>
            <a:pPr marL="635879" lvl="1" indent="-173422">
              <a:buFont typeface="Wingdings" panose="05000000000000000000" pitchFamily="2" charset="2"/>
              <a:buChar char="q"/>
            </a:pPr>
            <a:r>
              <a:rPr lang="en-US" strike="sngStrike" dirty="0"/>
              <a:t>None of the above</a:t>
            </a:r>
            <a:endParaRPr lang="en-US" b="1" strike="sngStrike" dirty="0"/>
          </a:p>
          <a:p>
            <a:r>
              <a:rPr lang="en-US" dirty="0"/>
              <a:t> </a:t>
            </a:r>
          </a:p>
          <a:p>
            <a:r>
              <a:rPr lang="en-US" dirty="0"/>
              <a:t>The numbers in parentheses are standard errors.</a:t>
            </a:r>
          </a:p>
          <a:p>
            <a:r>
              <a:rPr lang="en-US" dirty="0"/>
              <a:t> </a:t>
            </a:r>
          </a:p>
          <a:p>
            <a:r>
              <a:rPr lang="en-US" b="1" dirty="0"/>
              <a:t>Findings Highlighted in Technical Report</a:t>
            </a:r>
            <a:endParaRPr lang="en-US" dirty="0"/>
          </a:p>
          <a:p>
            <a:pPr defTabSz="924865">
              <a:defRPr/>
            </a:pPr>
            <a:r>
              <a:rPr lang="en-US" dirty="0" smtClean="0"/>
              <a:t>“</a:t>
            </a:r>
            <a:r>
              <a:rPr lang="en-US" dirty="0"/>
              <a:t>Although there is general agreement that teachers can benefit from participating in professional development workshops and study groups, it is often difficult to find time for them to do so.  In schools that offered in-service workshops and/or teacher study groups within the last three years, school representatives were given a list of ways in which time might be provided for teachers to participate, and asked to indicate which were used in their school.  As can be seen in Table 3.27, teacher work days during the school year have been the most likely to be used, including 63 percent of schools for mathematics and 55 percent for science.  Somewhat fewer schools have used common planning time, teacher work days outside the regular school year, substitute teachers, and early dismissal or late start for students to provide time for professional development.”</a:t>
            </a:r>
          </a:p>
        </p:txBody>
      </p:sp>
      <p:sp>
        <p:nvSpPr>
          <p:cNvPr id="4" name="Slide Number Placeholder 3"/>
          <p:cNvSpPr>
            <a:spLocks noGrp="1"/>
          </p:cNvSpPr>
          <p:nvPr>
            <p:ph type="sldNum" sz="quarter" idx="10"/>
          </p:nvPr>
        </p:nvSpPr>
        <p:spPr/>
        <p:txBody>
          <a:bodyPr/>
          <a:lstStyle/>
          <a:p>
            <a:fld id="{B472F11F-6199-4934-A1DC-A9FDDA9F712C}" type="slidenum">
              <a:rPr lang="en-US" smtClean="0"/>
              <a:t>60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3.3, p.</a:t>
            </a:r>
            <a:r>
              <a:rPr lang="en-US" baseline="0" dirty="0" smtClean="0"/>
              <a:t> 50 of Technical Report</a:t>
            </a:r>
          </a:p>
          <a:p>
            <a:endParaRPr lang="en-US" dirty="0" smtClean="0"/>
          </a:p>
          <a:p>
            <a:r>
              <a:rPr lang="en-US" b="1" dirty="0" smtClean="0"/>
              <a:t>This slide shows data from individual items. </a:t>
            </a:r>
            <a:endParaRPr lang="en-US" dirty="0" smtClean="0"/>
          </a:p>
          <a:p>
            <a:r>
              <a:rPr lang="en-US" dirty="0" smtClean="0"/>
              <a:t> </a:t>
            </a:r>
          </a:p>
          <a:p>
            <a:r>
              <a:rPr lang="en-US" dirty="0" smtClean="0"/>
              <a:t>Science Teacher Questionnaire</a:t>
            </a:r>
          </a:p>
          <a:p>
            <a:pPr lvl="0"/>
            <a:r>
              <a:rPr lang="en-US" dirty="0" smtClean="0"/>
              <a:t>Q32. </a:t>
            </a:r>
            <a:r>
              <a:rPr lang="en-US" dirty="0"/>
              <a:t>What is the total amount of time you have spent on professional development related to science/engineering or science/engineering teaching in the last 3 years?</a:t>
            </a:r>
          </a:p>
          <a:p>
            <a:pPr marL="635844" lvl="1" indent="-173413">
              <a:buFont typeface="Courier New" panose="02070309020205020404" pitchFamily="49" charset="0"/>
              <a:buChar char="o"/>
            </a:pPr>
            <a:r>
              <a:rPr lang="en-US" strike="sngStrike" dirty="0" smtClean="0"/>
              <a:t>Less than 6 hours</a:t>
            </a:r>
          </a:p>
          <a:p>
            <a:pPr marL="635844" lvl="1" indent="-173413">
              <a:buFont typeface="Courier New" panose="02070309020205020404" pitchFamily="49" charset="0"/>
              <a:buChar char="o"/>
            </a:pPr>
            <a:r>
              <a:rPr lang="en-US" strike="sngStrike" dirty="0" smtClean="0"/>
              <a:t>6–15 hours</a:t>
            </a:r>
          </a:p>
          <a:p>
            <a:pPr marL="635844" lvl="1" indent="-173413">
              <a:buFont typeface="Courier New" panose="02070309020205020404" pitchFamily="49" charset="0"/>
              <a:buChar char="o"/>
            </a:pPr>
            <a:r>
              <a:rPr lang="en-US" strike="sngStrike" dirty="0" smtClean="0"/>
              <a:t>16–35 hours</a:t>
            </a:r>
          </a:p>
          <a:p>
            <a:pPr marL="635844" lvl="1" indent="-173413">
              <a:buFont typeface="Courier New" panose="02070309020205020404" pitchFamily="49" charset="0"/>
              <a:buChar char="o"/>
            </a:pPr>
            <a:r>
              <a:rPr lang="en-US" dirty="0" smtClean="0"/>
              <a:t>36-80</a:t>
            </a:r>
            <a:r>
              <a:rPr lang="en-US" baseline="0" dirty="0" smtClean="0"/>
              <a:t> hours</a:t>
            </a:r>
            <a:endParaRPr lang="en-US" dirty="0" smtClean="0"/>
          </a:p>
          <a:p>
            <a:pPr marL="635844" lvl="1" indent="-173413">
              <a:buFont typeface="Courier New" panose="02070309020205020404" pitchFamily="49" charset="0"/>
              <a:buChar char="o"/>
            </a:pPr>
            <a:r>
              <a:rPr lang="en-US" dirty="0" smtClean="0"/>
              <a:t>More</a:t>
            </a:r>
            <a:r>
              <a:rPr lang="en-US" baseline="0" dirty="0" smtClean="0"/>
              <a:t> than 80 hours</a:t>
            </a:r>
          </a:p>
          <a:p>
            <a:pPr marL="635844" lvl="1" indent="-173413">
              <a:buFont typeface="Courier New" panose="02070309020205020404" pitchFamily="49" charset="0"/>
              <a:buChar char="o"/>
            </a:pPr>
            <a:endParaRPr lang="en-US" baseline="0" dirty="0" smtClean="0"/>
          </a:p>
          <a:p>
            <a:r>
              <a:rPr lang="en-US" dirty="0" smtClean="0"/>
              <a:t>Q42. For the students in this class, indicate the number of males and females in this class in each of the following categories of race/ethnicity.</a:t>
            </a:r>
          </a:p>
          <a:p>
            <a:pPr marL="693687" lvl="1" indent="-231229">
              <a:buFont typeface="+mj-lt"/>
              <a:buAutoNum type="alphaLcPeriod"/>
            </a:pPr>
            <a:r>
              <a:rPr lang="en-US" dirty="0" smtClean="0"/>
              <a:t>American Indian or Alaskan Native _____</a:t>
            </a:r>
            <a:r>
              <a:rPr lang="en-US" baseline="0" dirty="0" smtClean="0"/>
              <a:t>     </a:t>
            </a:r>
            <a:r>
              <a:rPr lang="en-US" dirty="0" smtClean="0"/>
              <a:t>_____</a:t>
            </a:r>
          </a:p>
          <a:p>
            <a:pPr marL="693687" lvl="1" indent="-231229">
              <a:buFont typeface="+mj-lt"/>
              <a:buAutoNum type="alphaLcPeriod"/>
            </a:pPr>
            <a:r>
              <a:rPr lang="en-US" dirty="0" smtClean="0"/>
              <a:t>Asian _____</a:t>
            </a:r>
            <a:r>
              <a:rPr lang="en-US" baseline="0" dirty="0" smtClean="0"/>
              <a:t>     </a:t>
            </a:r>
            <a:r>
              <a:rPr lang="en-US" dirty="0" smtClean="0"/>
              <a:t>_____</a:t>
            </a:r>
          </a:p>
          <a:p>
            <a:pPr marL="693687" lvl="1" indent="-231229">
              <a:buFont typeface="+mj-lt"/>
              <a:buAutoNum type="alphaLcPeriod"/>
            </a:pPr>
            <a:r>
              <a:rPr lang="en-US" dirty="0" smtClean="0"/>
              <a:t>Black or African American _____</a:t>
            </a:r>
            <a:r>
              <a:rPr lang="en-US" baseline="0" dirty="0" smtClean="0"/>
              <a:t>     </a:t>
            </a:r>
            <a:r>
              <a:rPr lang="en-US" dirty="0" smtClean="0"/>
              <a:t>_____</a:t>
            </a:r>
          </a:p>
          <a:p>
            <a:pPr marL="693687" lvl="1" indent="-231229">
              <a:buFont typeface="+mj-lt"/>
              <a:buAutoNum type="alphaLcPeriod"/>
            </a:pPr>
            <a:r>
              <a:rPr lang="en-US" dirty="0" smtClean="0"/>
              <a:t>Hispanic/Latino _____</a:t>
            </a:r>
            <a:r>
              <a:rPr lang="en-US" baseline="0" dirty="0" smtClean="0"/>
              <a:t>     </a:t>
            </a:r>
            <a:r>
              <a:rPr lang="en-US" dirty="0" smtClean="0"/>
              <a:t>_____</a:t>
            </a:r>
          </a:p>
          <a:p>
            <a:pPr marL="693687" lvl="1" indent="-231229">
              <a:buFont typeface="+mj-lt"/>
              <a:buAutoNum type="alphaLcPeriod"/>
            </a:pPr>
            <a:r>
              <a:rPr lang="en-US" dirty="0" smtClean="0"/>
              <a:t>Native Hawaiian or Other Pacific Islander _____</a:t>
            </a:r>
            <a:r>
              <a:rPr lang="en-US" baseline="0" dirty="0" smtClean="0"/>
              <a:t>     </a:t>
            </a:r>
            <a:r>
              <a:rPr lang="en-US" dirty="0" smtClean="0"/>
              <a:t>_____</a:t>
            </a:r>
          </a:p>
          <a:p>
            <a:pPr marL="693687" lvl="1" indent="-231229">
              <a:buFont typeface="+mj-lt"/>
              <a:buAutoNum type="alphaLcPeriod"/>
            </a:pPr>
            <a:r>
              <a:rPr lang="en-US" dirty="0" smtClean="0"/>
              <a:t>White _____</a:t>
            </a:r>
            <a:r>
              <a:rPr lang="en-US" baseline="0" dirty="0" smtClean="0"/>
              <a:t>     </a:t>
            </a:r>
            <a:r>
              <a:rPr lang="en-US" dirty="0" smtClean="0"/>
              <a:t>_____</a:t>
            </a:r>
          </a:p>
          <a:p>
            <a:pPr marL="693687" lvl="1" indent="-231229">
              <a:buFont typeface="+mj-lt"/>
              <a:buAutoNum type="alphaLcPeriod"/>
            </a:pPr>
            <a:r>
              <a:rPr lang="en-US" dirty="0" smtClean="0"/>
              <a:t>Two or more races _____</a:t>
            </a:r>
            <a:r>
              <a:rPr lang="en-US" baseline="0" dirty="0" smtClean="0"/>
              <a:t>     </a:t>
            </a:r>
            <a:r>
              <a:rPr lang="en-US" dirty="0" smtClean="0"/>
              <a:t>_____</a:t>
            </a:r>
          </a:p>
          <a:p>
            <a:endParaRPr lang="en-US" dirty="0" smtClean="0"/>
          </a:p>
          <a:p>
            <a:pPr defTabSz="924916">
              <a:defRPr/>
            </a:pPr>
            <a:r>
              <a:rPr lang="en-US" dirty="0" smtClean="0"/>
              <a:t>Q43.</a:t>
            </a:r>
            <a:r>
              <a:rPr lang="en-US" baseline="0" dirty="0" smtClean="0"/>
              <a:t> </a:t>
            </a:r>
            <a:r>
              <a:rPr lang="en-US" dirty="0"/>
              <a:t>Which of the following best describes the prior science achievement levels of the students in this class relative to other students in this school?</a:t>
            </a:r>
          </a:p>
          <a:p>
            <a:pPr marL="635879" lvl="1" indent="-173422">
              <a:buFont typeface="Courier New" panose="02070309020205020404" pitchFamily="49" charset="0"/>
              <a:buChar char="o"/>
            </a:pPr>
            <a:r>
              <a:rPr lang="en-US" dirty="0"/>
              <a:t>Mostly low achievers </a:t>
            </a:r>
            <a:endParaRPr lang="en-US" b="1" dirty="0"/>
          </a:p>
          <a:p>
            <a:pPr marL="635879" lvl="1" indent="-173422">
              <a:buFont typeface="Courier New" panose="02070309020205020404" pitchFamily="49" charset="0"/>
              <a:buChar char="o"/>
            </a:pPr>
            <a:r>
              <a:rPr lang="en-US" dirty="0"/>
              <a:t>Mostly average achievers </a:t>
            </a:r>
            <a:endParaRPr lang="en-US" b="1" dirty="0"/>
          </a:p>
          <a:p>
            <a:pPr marL="635879" lvl="1" indent="-173422">
              <a:buFont typeface="Courier New" panose="02070309020205020404" pitchFamily="49" charset="0"/>
              <a:buChar char="o"/>
            </a:pPr>
            <a:r>
              <a:rPr lang="en-US" dirty="0"/>
              <a:t>Mostly high achievers </a:t>
            </a:r>
            <a:endParaRPr lang="en-US" b="1" dirty="0"/>
          </a:p>
          <a:p>
            <a:pPr marL="635879" lvl="1" indent="-173422">
              <a:buFont typeface="Courier New" panose="02070309020205020404" pitchFamily="49" charset="0"/>
              <a:buChar char="o"/>
            </a:pPr>
            <a:r>
              <a:rPr lang="en-US" dirty="0"/>
              <a:t>A mixture of levels </a:t>
            </a:r>
            <a:endParaRPr lang="en-US" b="1" dirty="0"/>
          </a:p>
          <a:p>
            <a:endParaRPr lang="en-US" dirty="0" smtClean="0"/>
          </a:p>
          <a:p>
            <a:r>
              <a:rPr lang="en-US" dirty="0" smtClean="0"/>
              <a:t>The numbers in parentheses are standard errors.</a:t>
            </a:r>
          </a:p>
          <a:p>
            <a:endParaRPr lang="en-US" dirty="0" smtClean="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0" dirty="0" smtClean="0"/>
          </a:p>
          <a:p>
            <a:r>
              <a:rPr lang="en-US" b="1" dirty="0" smtClean="0"/>
              <a:t>Findings Highlighted in Technical Report</a:t>
            </a:r>
            <a:endParaRPr lang="en-US" dirty="0" smtClean="0"/>
          </a:p>
          <a:p>
            <a:r>
              <a:rPr lang="en-US" dirty="0"/>
              <a:t>“The data were also analyzed by a number of class and school equity factors.  Table 3.3 suggests some interesting differences in the extent to which science and mathematics classes with different demographic characteristics have access to teachers who have had a substantial amount of professional development.  In science, classes composed of mostly low prior achievers and classes with the highest proportion of students from race/‌ethnicity groups historically underrepresented in STEM are significantly less likely than classes of high prior achievers and few students from these race/‌ethnicity groups to be taught by teachers who have participated in more than 35 hours of professional development in the last three years.  A similar disparity exists by school size.  Only about half as many science classes in the smallest schools compared to classes in the largest schools have access to teachers who have participated in a substantial amount of professional development.  In contrast, mathematics classes with the highest proportion of students from race/‌ethnicity groups historically underrepresented in STEM are more likely than their counterparts to be taught by teachers who have participated in more than 35 hours of professional development in the last three years.”</a:t>
            </a:r>
          </a:p>
        </p:txBody>
      </p:sp>
      <p:sp>
        <p:nvSpPr>
          <p:cNvPr id="4" name="Slide Number Placeholder 3"/>
          <p:cNvSpPr>
            <a:spLocks noGrp="1"/>
          </p:cNvSpPr>
          <p:nvPr>
            <p:ph type="sldNum" sz="quarter" idx="10"/>
          </p:nvPr>
        </p:nvSpPr>
        <p:spPr/>
        <p:txBody>
          <a:bodyPr/>
          <a:lstStyle/>
          <a:p>
            <a:fld id="{FCFBD18D-BF32-494A-95E8-62B1E3716004}" type="slidenum">
              <a:rPr lang="en-US" smtClean="0"/>
              <a:t>7</a:t>
            </a:fld>
            <a:endParaRPr lang="en-US"/>
          </a:p>
        </p:txBody>
      </p:sp>
    </p:spTree>
    <p:extLst>
      <p:ext uri="{BB962C8B-B14F-4D97-AF65-F5344CB8AC3E}">
        <p14:creationId xmlns:p14="http://schemas.microsoft.com/office/powerpoint/2010/main" val="2748724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p>
          <a:p>
            <a:pPr defTabSz="924916">
              <a:defRPr/>
            </a:pPr>
            <a:endParaRPr lang="en-US" dirty="0" smtClean="0"/>
          </a:p>
          <a:p>
            <a:pPr defTabSz="924916">
              <a:defRPr/>
            </a:pPr>
            <a:r>
              <a:rPr lang="en-US" dirty="0" smtClean="0"/>
              <a:t>PD is short</a:t>
            </a:r>
            <a:r>
              <a:rPr lang="en-US" baseline="0" dirty="0" smtClean="0"/>
              <a:t> for professional development.</a:t>
            </a:r>
            <a:endParaRPr lang="en-US" dirty="0" smtClean="0"/>
          </a:p>
          <a:p>
            <a:pPr defTabSz="924916">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grade-level chart is sorted independently; consequently items may appear in different orders.</a:t>
            </a:r>
          </a:p>
          <a:p>
            <a:pPr defTabSz="907620">
              <a:defRPr/>
            </a:pPr>
            <a:endParaRPr lang="en-US" dirty="0" smtClean="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grade-level chart is sorted independently; consequently items may appear in different orders.</a:t>
            </a:r>
          </a:p>
          <a:p>
            <a:pPr defTabSz="907620">
              <a:defRPr/>
            </a:pPr>
            <a:endParaRPr lang="en-US" dirty="0" smtClean="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3.27, p. 67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Science Program Questionnaire</a:t>
            </a:r>
          </a:p>
          <a:p>
            <a:r>
              <a:rPr lang="en-US" dirty="0" smtClean="0"/>
              <a:t>Q33. </a:t>
            </a:r>
            <a:r>
              <a:rPr lang="en-US" dirty="0"/>
              <a:t>Do any teachers in your school have access to one-on-one coaching focused on improving their science instruction (include voluntary and required coaching)?</a:t>
            </a:r>
          </a:p>
          <a:p>
            <a:pPr marL="635844" lvl="1" indent="-173413">
              <a:buFont typeface="Courier New" panose="02070309020205020404" pitchFamily="49" charset="0"/>
              <a:buChar char="o"/>
            </a:pPr>
            <a:r>
              <a:rPr lang="en-US" dirty="0"/>
              <a:t>Yes</a:t>
            </a:r>
          </a:p>
          <a:p>
            <a:pPr marL="635844" lvl="1" indent="-173413">
              <a:buFont typeface="Courier New" panose="02070309020205020404" pitchFamily="49" charset="0"/>
              <a:buChar char="o"/>
            </a:pPr>
            <a:r>
              <a:rPr lang="en-US" dirty="0"/>
              <a:t>No   </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As noted earlier, professional development workshops and teacher study groups can provide important opportunities for teachers to deepen their disciplinary and pedagogical content knowledge, and to develop skill in using that knowledge for key tasks of teaching, such as analyzing student work to determine what a student does and does not understand.  When resources allow, one-on-one coaching to help teachers improve their practice can be a powerful tool.</a:t>
            </a:r>
          </a:p>
          <a:p>
            <a:endParaRPr lang="en-US" dirty="0"/>
          </a:p>
          <a:p>
            <a:r>
              <a:rPr lang="en-US" dirty="0"/>
              <a:t>School program representatives were asked whether any teachers in their school have access to one-on-one coaching focused on improving their science, mathematics, and ‌computer science instruction; these data are shown in Table 3.27.  Across subject areas and grade ranges, one-on-one coaching is relatively rare except in elementary school mathematics, where over 4 in 10 schools offer coaching.”</a:t>
            </a:r>
          </a:p>
        </p:txBody>
      </p:sp>
      <p:sp>
        <p:nvSpPr>
          <p:cNvPr id="4" name="Slide Number Placeholder 3"/>
          <p:cNvSpPr>
            <a:spLocks noGrp="1"/>
          </p:cNvSpPr>
          <p:nvPr>
            <p:ph type="sldNum" sz="quarter" idx="10"/>
          </p:nvPr>
        </p:nvSpPr>
        <p:spPr/>
        <p:txBody>
          <a:bodyPr/>
          <a:lstStyle/>
          <a:p>
            <a:fld id="{B472F11F-6199-4934-A1DC-A9FDDA9F712C}" type="slidenum">
              <a:rPr lang="en-US" smtClean="0"/>
              <a:t>64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3.28, p. 67 in Technical Report</a:t>
            </a:r>
          </a:p>
          <a:p>
            <a:endParaRPr lang="en-US" dirty="0" smtClean="0"/>
          </a:p>
          <a:p>
            <a:r>
              <a:rPr lang="en-US" b="1" dirty="0"/>
              <a:t>This slide shows data </a:t>
            </a:r>
            <a:r>
              <a:rPr lang="en-US" b="1" dirty="0" smtClean="0"/>
              <a:t>derived from: </a:t>
            </a:r>
            <a:endParaRPr lang="en-US" dirty="0"/>
          </a:p>
          <a:p>
            <a:r>
              <a:rPr lang="en-US" dirty="0"/>
              <a:t> </a:t>
            </a:r>
          </a:p>
          <a:p>
            <a:r>
              <a:rPr lang="en-US" dirty="0"/>
              <a:t>Science Program Questionnaire</a:t>
            </a:r>
          </a:p>
          <a:p>
            <a:pPr lvl="0"/>
            <a:r>
              <a:rPr lang="en-US" dirty="0" smtClean="0"/>
              <a:t>Q34. </a:t>
            </a:r>
            <a:r>
              <a:rPr lang="en-US" dirty="0"/>
              <a:t>This school year, how many teachers in this school have received one-on-one coaching focused on improving their science instruction (include voluntary and required coaching)?   _____</a:t>
            </a: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Not only is one-on-one coaching a somewhat uncommon practice, but the proportion of teachers who are coached is small.  In science, roughly 10 percent of teachers in schools are provided with one-on-one coaching (see Table 3.28).  The proportion of teachers receiving coaching in mathematics ranges from 13–18 percent depending on grade range.”</a:t>
            </a:r>
          </a:p>
        </p:txBody>
      </p:sp>
      <p:sp>
        <p:nvSpPr>
          <p:cNvPr id="4" name="Slide Number Placeholder 3"/>
          <p:cNvSpPr>
            <a:spLocks noGrp="1"/>
          </p:cNvSpPr>
          <p:nvPr>
            <p:ph type="sldNum" sz="quarter" idx="10"/>
          </p:nvPr>
        </p:nvSpPr>
        <p:spPr/>
        <p:txBody>
          <a:bodyPr/>
          <a:lstStyle/>
          <a:p>
            <a:fld id="{B472F11F-6199-4934-A1DC-A9FDDA9F712C}" type="slidenum">
              <a:rPr lang="en-US" smtClean="0"/>
              <a:t>66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3.29, p. 67 in Technical Report</a:t>
            </a:r>
          </a:p>
          <a:p>
            <a:endParaRPr lang="en-US" dirty="0" smtClean="0"/>
          </a:p>
          <a:p>
            <a:r>
              <a:rPr lang="en-US" b="1" dirty="0" smtClean="0"/>
              <a:t>This slide shows data derived from: </a:t>
            </a:r>
            <a:endParaRPr lang="en-US" dirty="0" smtClean="0"/>
          </a:p>
          <a:p>
            <a:r>
              <a:rPr lang="en-US" dirty="0"/>
              <a:t> </a:t>
            </a:r>
          </a:p>
          <a:p>
            <a:r>
              <a:rPr lang="en-US" dirty="0"/>
              <a:t>Science Program Questionnaire</a:t>
            </a:r>
          </a:p>
          <a:p>
            <a:pPr defTabSz="924865">
              <a:defRPr/>
            </a:pPr>
            <a:r>
              <a:rPr lang="en-US" dirty="0" smtClean="0"/>
              <a:t>Q35. </a:t>
            </a:r>
            <a:r>
              <a:rPr lang="en-US" dirty="0"/>
              <a:t>To what extent is one-on-one coaching focused on improving science instruction provided by each of the following?  [Select one on each row.] </a:t>
            </a:r>
            <a:r>
              <a:rPr lang="en-US" dirty="0" smtClean="0"/>
              <a:t>(</a:t>
            </a:r>
            <a:r>
              <a:rPr lang="en-US" dirty="0"/>
              <a:t>Response Options: [1] Not at all, [2] 2 of 5, [3] Somewhat, [4] 4 of 5, [5] To a great extent)</a:t>
            </a:r>
          </a:p>
          <a:p>
            <a:pPr marL="693648" lvl="1" indent="-231216">
              <a:buFont typeface="+mj-lt"/>
              <a:buAutoNum type="alphaLcPeriod"/>
            </a:pPr>
            <a:r>
              <a:rPr lang="en-US" dirty="0"/>
              <a:t>The principal of your school</a:t>
            </a:r>
          </a:p>
          <a:p>
            <a:pPr marL="693648" lvl="1" indent="-231216">
              <a:buFont typeface="+mj-lt"/>
              <a:buAutoNum type="alphaLcPeriod"/>
            </a:pPr>
            <a:r>
              <a:rPr lang="en-US" dirty="0"/>
              <a:t>An assistant principal at your school</a:t>
            </a:r>
          </a:p>
          <a:p>
            <a:pPr marL="693648" lvl="1" indent="-231216">
              <a:buFont typeface="+mj-lt"/>
              <a:buAutoNum type="alphaLcPeriod"/>
            </a:pPr>
            <a:r>
              <a:rPr lang="en-US" dirty="0"/>
              <a:t>District/Diocese administrators including science supervisors/coordinators </a:t>
            </a:r>
            <a:r>
              <a:rPr lang="en-US" i="1" dirty="0"/>
              <a:t>[Not presented to non-Catholic private schools]</a:t>
            </a:r>
          </a:p>
          <a:p>
            <a:pPr marL="693648" lvl="1" indent="-231216">
              <a:buFont typeface="+mj-lt"/>
              <a:buAutoNum type="alphaLcPeriod"/>
            </a:pPr>
            <a:r>
              <a:rPr lang="en-US" dirty="0"/>
              <a:t>Teachers/coaches who do not have classroom teaching responsibilities </a:t>
            </a:r>
          </a:p>
          <a:p>
            <a:pPr marL="693648" lvl="1" indent="-231216">
              <a:buFont typeface="+mj-lt"/>
              <a:buAutoNum type="alphaLcPeriod"/>
            </a:pPr>
            <a:r>
              <a:rPr lang="en-US" dirty="0"/>
              <a:t>Teachers/coaches who have part-time classroom teaching responsibilities </a:t>
            </a:r>
          </a:p>
          <a:p>
            <a:pPr marL="693648" lvl="1" indent="-231216">
              <a:buFont typeface="+mj-lt"/>
              <a:buAutoNum type="alphaLcPeriod"/>
            </a:pPr>
            <a:r>
              <a:rPr lang="en-US" dirty="0"/>
              <a:t>Teachers/coaches who have full-time classroom teaching responsibilities</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In schools where science/‌mathematics teachers have access to one-on-one coaching, program representatives were asked who provides the coaching services.  Roughly three-quarters of schools that offer coaching use a combination of administrators and teachers/‌coaches (see Table 3.29)</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provide science-/‌mathematics-focused coaching.</a:t>
            </a:r>
          </a:p>
          <a:p>
            <a:endParaRPr lang="en-US" b="1" dirty="0"/>
          </a:p>
          <a:p>
            <a:r>
              <a:rPr lang="en-US" dirty="0"/>
              <a:t>Includes teachers/‌coaches of all levels of teaching responsibility: full-time, part-time, and not teaching.</a:t>
            </a:r>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t>69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3.30, p. 68 in Technical Report</a:t>
            </a:r>
          </a:p>
          <a:p>
            <a:endParaRPr lang="en-US" dirty="0" smtClean="0"/>
          </a:p>
          <a:p>
            <a:r>
              <a:rPr lang="en-US" b="1" dirty="0" smtClean="0"/>
              <a:t>This slide shows data from an individual item. </a:t>
            </a:r>
            <a:endParaRPr lang="en-US" dirty="0" smtClean="0"/>
          </a:p>
          <a:p>
            <a:r>
              <a:rPr lang="en-US" dirty="0" smtClean="0"/>
              <a:t> </a:t>
            </a:r>
          </a:p>
          <a:p>
            <a:r>
              <a:rPr lang="en-US" dirty="0" smtClean="0"/>
              <a:t>Science </a:t>
            </a:r>
            <a:r>
              <a:rPr lang="en-US" dirty="0"/>
              <a:t>Program Questionnaire</a:t>
            </a:r>
          </a:p>
          <a:p>
            <a:pPr defTabSz="924865">
              <a:defRPr/>
            </a:pPr>
            <a:r>
              <a:rPr lang="en-US" dirty="0" smtClean="0"/>
              <a:t>Q35. </a:t>
            </a:r>
            <a:r>
              <a:rPr lang="en-US" dirty="0"/>
              <a:t>To what extent is one-on-one coaching focused on improving science instruction provided by each of the following?  [Select one on each row.] </a:t>
            </a:r>
            <a:r>
              <a:rPr lang="en-US" dirty="0" smtClean="0"/>
              <a:t>(Response Options: [1] Not at all, [2] 2 of 5, [3] Somewhat, [4] 4 of 5, [5] To a great extent)</a:t>
            </a:r>
          </a:p>
          <a:p>
            <a:pPr marL="693648" lvl="1" indent="-231216">
              <a:buFont typeface="+mj-lt"/>
              <a:buAutoNum type="alphaLcPeriod"/>
            </a:pPr>
            <a:r>
              <a:rPr lang="en-US" dirty="0" smtClean="0"/>
              <a:t>The principal of your school</a:t>
            </a:r>
          </a:p>
          <a:p>
            <a:pPr marL="693648" lvl="1" indent="-231216">
              <a:buFont typeface="+mj-lt"/>
              <a:buAutoNum type="alphaLcPeriod"/>
            </a:pPr>
            <a:r>
              <a:rPr lang="en-US" dirty="0" smtClean="0"/>
              <a:t>An assistant principal at your school</a:t>
            </a:r>
          </a:p>
          <a:p>
            <a:pPr marL="693648" lvl="1" indent="-231216">
              <a:buFont typeface="+mj-lt"/>
              <a:buAutoNum type="alphaLcPeriod"/>
            </a:pPr>
            <a:r>
              <a:rPr lang="en-US" dirty="0" smtClean="0"/>
              <a:t>District/Diocese administrators including science supervisors/coordinators </a:t>
            </a:r>
            <a:r>
              <a:rPr lang="en-US" i="1" dirty="0" smtClean="0"/>
              <a:t>[Not presented to non-Catholic private schools]</a:t>
            </a:r>
          </a:p>
          <a:p>
            <a:pPr marL="693648" lvl="1" indent="-231216">
              <a:buFont typeface="+mj-lt"/>
              <a:buAutoNum type="alphaLcPeriod"/>
            </a:pPr>
            <a:r>
              <a:rPr lang="en-US" dirty="0" smtClean="0"/>
              <a:t>Teachers/coaches who do not have classroom teaching responsibilities </a:t>
            </a:r>
          </a:p>
          <a:p>
            <a:pPr marL="693648" lvl="1" indent="-231216">
              <a:buFont typeface="+mj-lt"/>
              <a:buAutoNum type="alphaLcPeriod"/>
            </a:pPr>
            <a:r>
              <a:rPr lang="en-US" dirty="0" smtClean="0"/>
              <a:t>Teachers/coaches who have part-time classroom teaching responsibilities </a:t>
            </a:r>
          </a:p>
          <a:p>
            <a:pPr marL="693648" lvl="1" indent="-231216">
              <a:buFont typeface="+mj-lt"/>
              <a:buAutoNum type="alphaLcPeriod"/>
            </a:pPr>
            <a:r>
              <a:rPr lang="en-US" dirty="0" smtClean="0"/>
              <a:t>Teachers/coaches who have full-time classroom teaching responsibilities</a:t>
            </a: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Although most schools have both teachers/‌coaches and administrators provide coaching, it appears that teachers/‌coaches are responsible for the bulk of it.  Table 3.30 shows the percentage of schools with coaching provided by different professionals to a substantial extent.  In science, 40 percent of schools have teachers/‌coaches who have full-time teaching loads provide one-on-one coaching to a substantial extent; 37 percent use teachers/‌coaches who do not have classroom teaching responsibilities.  Fifty-six percent of schools have one-on-one mathematics coaching provided to a substantial extent by teachers/‌coaches who do not have classroom teaching responsibilities; 28 percent use teachers/‌coaches with full class loads to a substantial extent.”</a:t>
            </a:r>
          </a:p>
        </p:txBody>
      </p:sp>
      <p:sp>
        <p:nvSpPr>
          <p:cNvPr id="4" name="Slide Number Placeholder 3"/>
          <p:cNvSpPr>
            <a:spLocks noGrp="1"/>
          </p:cNvSpPr>
          <p:nvPr>
            <p:ph type="sldNum" sz="quarter" idx="10"/>
          </p:nvPr>
        </p:nvSpPr>
        <p:spPr/>
        <p:txBody>
          <a:bodyPr/>
          <a:lstStyle/>
          <a:p>
            <a:fld id="{B472F11F-6199-4934-A1DC-A9FDDA9F712C}" type="slidenum">
              <a:rPr lang="en-US" smtClean="0"/>
              <a:t>70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PD is short for professional</a:t>
            </a:r>
            <a:r>
              <a:rPr lang="en-US" baseline="0" dirty="0" smtClean="0"/>
              <a:t> development.</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4 or 5 on a five-point scale ranging from 1 “not at all” to 5 “to a great extent.”</a:t>
            </a:r>
          </a:p>
          <a:p>
            <a:endParaRPr lang="en-US" b="1" dirty="0"/>
          </a:p>
          <a:p>
            <a:r>
              <a:rPr lang="en-US" dirty="0"/>
              <a:t>Includes only those schools that provide science-/‌mathematics-focused coaching.</a:t>
            </a:r>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t>71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3.31, p. 68 in Technical Report</a:t>
            </a:r>
          </a:p>
          <a:p>
            <a:endParaRPr lang="en-US" dirty="0" smtClean="0"/>
          </a:p>
          <a:p>
            <a:r>
              <a:rPr lang="en-US" b="1" dirty="0" smtClean="0"/>
              <a:t>This slide shows data from an individual item. </a:t>
            </a:r>
            <a:endParaRPr lang="en-US" dirty="0" smtClean="0"/>
          </a:p>
          <a:p>
            <a:r>
              <a:rPr lang="en-US" dirty="0"/>
              <a:t> </a:t>
            </a:r>
          </a:p>
          <a:p>
            <a:r>
              <a:rPr lang="en-US" dirty="0"/>
              <a:t>Science Program Questionnaire</a:t>
            </a:r>
          </a:p>
          <a:p>
            <a:pPr lvl="0"/>
            <a:r>
              <a:rPr lang="en-US" dirty="0" smtClean="0"/>
              <a:t>Q36. </a:t>
            </a:r>
            <a:r>
              <a:rPr lang="en-US" dirty="0"/>
              <a:t>Which of the following are provided to teachers considered in need of special assistance in science teaching?  [Select all that apply.]</a:t>
            </a:r>
          </a:p>
          <a:p>
            <a:pPr marL="635879" lvl="1" indent="-173422">
              <a:buFont typeface="Wingdings" panose="05000000000000000000" pitchFamily="2" charset="2"/>
              <a:buChar char="q"/>
            </a:pPr>
            <a:r>
              <a:rPr lang="en-US" dirty="0"/>
              <a:t>Seminars, classes, and/or study groups </a:t>
            </a:r>
            <a:endParaRPr lang="en-US" b="1" dirty="0"/>
          </a:p>
          <a:p>
            <a:pPr marL="635879" lvl="1" indent="-173422">
              <a:buFont typeface="Wingdings" panose="05000000000000000000" pitchFamily="2" charset="2"/>
              <a:buChar char="q"/>
            </a:pPr>
            <a:r>
              <a:rPr lang="en-US" dirty="0"/>
              <a:t>Guidance from a formally designated mentor or coach </a:t>
            </a:r>
            <a:endParaRPr lang="en-US" b="1" dirty="0"/>
          </a:p>
          <a:p>
            <a:pPr marL="635879" lvl="1" indent="-173422">
              <a:buFont typeface="Wingdings" panose="05000000000000000000" pitchFamily="2" charset="2"/>
              <a:buChar char="q"/>
            </a:pPr>
            <a:r>
              <a:rPr lang="en-US" dirty="0"/>
              <a:t>A higher level of supervision than for other teachers </a:t>
            </a:r>
            <a:endParaRPr lang="en-US" b="1" dirty="0"/>
          </a:p>
          <a:p>
            <a:pPr marL="635879" lvl="1" indent="-173422">
              <a:buFont typeface="Wingdings" panose="05000000000000000000" pitchFamily="2" charset="2"/>
              <a:buChar char="q"/>
            </a:pPr>
            <a:r>
              <a:rPr lang="en-US" strike="sngStrike" dirty="0"/>
              <a:t>None of the above</a:t>
            </a:r>
            <a:endParaRPr lang="en-US" b="1" strike="sngStrike" dirty="0"/>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pPr defTabSz="924865">
              <a:defRPr/>
            </a:pPr>
            <a:r>
              <a:rPr lang="en-US" dirty="0" smtClean="0"/>
              <a:t>“</a:t>
            </a:r>
            <a:r>
              <a:rPr lang="en-US" dirty="0"/>
              <a:t>In addition, school science and mathematics program representatives were asked about the services provided to teachers in need of special assistance.  In science, 33–44 percent of schools, depending on grades served, provide guidance from a formally designated mentor or coach (see Table 3.31).  The likelihood of schools providing a higher level of supervision for these teachers increases as grade level increases.  In mathematics, about half of the schools at each grade range have mentors or coaches who provide guidance to teachers in particular need of help.  Schools that include elementary grades are more likely than schools at the high school level to provide seminars, classes, and/‌or study groups for these teachers (40 vs. 22 percent, respectively).</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3.32, p. 69 in Technical Report</a:t>
            </a:r>
          </a:p>
          <a:p>
            <a:endParaRPr lang="en-US" dirty="0" smtClean="0"/>
          </a:p>
          <a:p>
            <a:r>
              <a:rPr lang="en-US" b="1" dirty="0"/>
              <a:t>This slide shows data </a:t>
            </a:r>
            <a:r>
              <a:rPr lang="en-US" b="1" dirty="0" smtClean="0"/>
              <a:t>derived from: </a:t>
            </a:r>
            <a:endParaRPr lang="en-US" dirty="0"/>
          </a:p>
          <a:p>
            <a:r>
              <a:rPr lang="en-US" dirty="0"/>
              <a:t> </a:t>
            </a:r>
          </a:p>
          <a:p>
            <a:r>
              <a:rPr lang="en-US" dirty="0"/>
              <a:t>Science Program Questionnaire</a:t>
            </a:r>
          </a:p>
          <a:p>
            <a:pPr lvl="0"/>
            <a:r>
              <a:rPr lang="en-US" dirty="0" smtClean="0"/>
              <a:t>Q18. </a:t>
            </a:r>
            <a:r>
              <a:rPr lang="en-US" dirty="0"/>
              <a:t>In the last 3 years, has your school and/or</a:t>
            </a:r>
            <a:r>
              <a:rPr lang="en-US" i="1" dirty="0"/>
              <a:t> </a:t>
            </a:r>
            <a:r>
              <a:rPr lang="en-US" dirty="0"/>
              <a:t>district/diocese</a:t>
            </a:r>
            <a:r>
              <a:rPr lang="en-US" i="1" dirty="0"/>
              <a:t> </a:t>
            </a:r>
            <a:r>
              <a:rPr lang="en-US" dirty="0"/>
              <a:t>offered workshops specifically focused on science/engineering or science/engineering teaching, possibly in conjunction with other organizations (for example: other schools/districts/dioceses,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pPr defTabSz="924865">
              <a:defRPr/>
            </a:pPr>
            <a:endParaRPr lang="en-US" dirty="0" smtClean="0"/>
          </a:p>
          <a:p>
            <a:pPr defTabSz="924865">
              <a:defRPr/>
            </a:pPr>
            <a:r>
              <a:rPr lang="en-US" dirty="0" smtClean="0"/>
              <a:t>Q20. </a:t>
            </a:r>
            <a:r>
              <a:rPr lang="en-US" dirty="0"/>
              <a:t>In the last 3 years, has your school offered teacher study groups where teachers meet on a regular basis to discuss teaching and learning of science/engineering,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endParaRPr lang="en-US" dirty="0" smtClean="0"/>
          </a:p>
          <a:p>
            <a:r>
              <a:rPr lang="en-US" dirty="0" smtClean="0"/>
              <a:t>Q33. </a:t>
            </a:r>
            <a:r>
              <a:rPr lang="en-US" dirty="0"/>
              <a:t>Do any teachers in your school have access to one-on-one coaching focused on improving their science instruction (include voluntary and required coaching)?</a:t>
            </a:r>
            <a:endParaRPr lang="en-US" dirty="0" smtClean="0"/>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 </a:t>
            </a:r>
          </a:p>
          <a:p>
            <a:pPr lvl="0"/>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dirty="0" smtClean="0"/>
              <a:t>“</a:t>
            </a:r>
            <a:r>
              <a:rPr lang="en-US" dirty="0"/>
              <a:t>Responses to whether schools/‌districts provide science, mathematics, and ‌computer science workshops, teacher study groups, and one-on-one coaching were combined to look at the proportion of schools that have not offered any of these types of professional development.  As can be seen in Table 3.32, about a third of schools have not offered some form of professional development in science in the last three years; 16–28 percent of schools, depending on grade level, have not offered any type of professional development in mathematics.  In contrast, about 40–50 percent of schools have not offered computer science professional development at all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74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portion of </a:t>
            </a:r>
            <a:r>
              <a:rPr lang="en-US" dirty="0" smtClean="0"/>
              <a:t>Table 3.33, p. 69 in Technical Report</a:t>
            </a:r>
          </a:p>
          <a:p>
            <a:endParaRPr lang="en-US" dirty="0" smtClean="0"/>
          </a:p>
          <a:p>
            <a:r>
              <a:rPr lang="en-US" b="1" dirty="0"/>
              <a:t>This slide shows data </a:t>
            </a:r>
            <a:r>
              <a:rPr lang="en-US" b="1" dirty="0" smtClean="0"/>
              <a:t>from individual items.</a:t>
            </a:r>
            <a:endParaRPr lang="en-US" dirty="0"/>
          </a:p>
          <a:p>
            <a:r>
              <a:rPr lang="en-US" dirty="0"/>
              <a:t> </a:t>
            </a:r>
          </a:p>
          <a:p>
            <a:r>
              <a:rPr lang="en-US" dirty="0"/>
              <a:t>Science Program Questionnaire</a:t>
            </a:r>
          </a:p>
          <a:p>
            <a:pPr lvl="0"/>
            <a:r>
              <a:rPr lang="en-US" dirty="0" smtClean="0"/>
              <a:t>Q18. </a:t>
            </a:r>
            <a:r>
              <a:rPr lang="en-US" dirty="0"/>
              <a:t>In the last 3 years, has your school and/or</a:t>
            </a:r>
            <a:r>
              <a:rPr lang="en-US" i="1" dirty="0"/>
              <a:t> </a:t>
            </a:r>
            <a:r>
              <a:rPr lang="en-US" dirty="0"/>
              <a:t>district/diocese</a:t>
            </a:r>
            <a:r>
              <a:rPr lang="en-US" i="1" dirty="0"/>
              <a:t> </a:t>
            </a:r>
            <a:r>
              <a:rPr lang="en-US" dirty="0"/>
              <a:t>offered workshops specifically focused on science/engineering or science/engineering teaching, possibly in conjunction with other organizations (for example: other schools/districts/dioceses, colleges or universities, museums, professional associations, commercial vendors)? </a:t>
            </a:r>
          </a:p>
          <a:p>
            <a:pPr marL="635879" lvl="1" indent="-173422">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pPr defTabSz="924865">
              <a:defRPr/>
            </a:pPr>
            <a:endParaRPr lang="en-US" dirty="0" smtClean="0"/>
          </a:p>
          <a:p>
            <a:pPr defTabSz="924865">
              <a:defRPr/>
            </a:pPr>
            <a:r>
              <a:rPr lang="en-US" dirty="0" smtClean="0"/>
              <a:t>Q20. </a:t>
            </a:r>
            <a:r>
              <a:rPr lang="en-US" dirty="0"/>
              <a:t>In the last 3 years, has your school offered teacher study groups where teachers meet on a regular basis to discuss teaching and learning of science/engineering, and possibly other content areas as well (sometimes referred to as Professional Learning Communities, PLCs, or lesson study)? </a:t>
            </a:r>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a:t>
            </a:r>
          </a:p>
          <a:p>
            <a:endParaRPr lang="en-US" dirty="0" smtClean="0"/>
          </a:p>
          <a:p>
            <a:r>
              <a:rPr lang="en-US" dirty="0" smtClean="0"/>
              <a:t>Q33. </a:t>
            </a:r>
            <a:r>
              <a:rPr lang="en-US" dirty="0"/>
              <a:t>Do any teachers in your school have access to one-on-one coaching focused on improving their science instruction (include voluntary and required coaching)?</a:t>
            </a:r>
            <a:endParaRPr lang="en-US" dirty="0" smtClean="0"/>
          </a:p>
          <a:p>
            <a:pPr marL="635844" lvl="1" indent="-173413">
              <a:buFont typeface="Courier New" panose="02070309020205020404" pitchFamily="49" charset="0"/>
              <a:buChar char="o"/>
            </a:pPr>
            <a:r>
              <a:rPr lang="en-US" dirty="0" smtClean="0"/>
              <a:t>Yes</a:t>
            </a:r>
          </a:p>
          <a:p>
            <a:pPr marL="635844" lvl="1" indent="-173413">
              <a:buFont typeface="Courier New" panose="02070309020205020404" pitchFamily="49" charset="0"/>
              <a:buChar char="o"/>
            </a:pPr>
            <a:r>
              <a:rPr lang="en-US" dirty="0" smtClean="0"/>
              <a:t>No </a:t>
            </a:r>
          </a:p>
          <a:p>
            <a:pPr lvl="0"/>
            <a:endParaRPr lang="en-US" dirty="0" smtClean="0"/>
          </a:p>
          <a:p>
            <a:pPr defTabSz="924916">
              <a:defRPr/>
            </a:pPr>
            <a:r>
              <a:rPr lang="en-US" dirty="0" smtClean="0"/>
              <a:t>The numbers in parentheses are standard errors.</a:t>
            </a:r>
          </a:p>
          <a:p>
            <a:pPr defTabSz="924916">
              <a:defRPr/>
            </a:pPr>
            <a:endParaRPr lang="en-US" dirty="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a:t>
            </a:r>
            <a:r>
              <a:rPr lang="en-US" b="1" dirty="0"/>
              <a:t>Highlighted in Technical Report</a:t>
            </a:r>
            <a:endParaRPr lang="en-US" dirty="0" smtClean="0"/>
          </a:p>
          <a:p>
            <a:r>
              <a:rPr lang="en-US" dirty="0" smtClean="0"/>
              <a:t>“</a:t>
            </a:r>
            <a:r>
              <a:rPr lang="en-US" dirty="0"/>
              <a:t>Additional analyses were conducted to see if these three types of professional development offerings are equitably distributed across schools.  In science, schools with the largest proportion of students eligible for free/‌reduced-price lunch are more likely to provide workshops than schools with the lowest proportion of students in this category (see Table 3.33).  Not surprisingly, the largest schools are significantly more likely than the smallest schools to offer science-focused workshops and teacher study groups.  In addition, schools in rural areas are less likely than urban schools to offer workshops and one-on-one coaching.”</a:t>
            </a:r>
          </a:p>
        </p:txBody>
      </p:sp>
      <p:sp>
        <p:nvSpPr>
          <p:cNvPr id="4" name="Slide Number Placeholder 3"/>
          <p:cNvSpPr>
            <a:spLocks noGrp="1"/>
          </p:cNvSpPr>
          <p:nvPr>
            <p:ph type="sldNum" sz="quarter" idx="10"/>
          </p:nvPr>
        </p:nvSpPr>
        <p:spPr/>
        <p:txBody>
          <a:bodyPr/>
          <a:lstStyle/>
          <a:p>
            <a:fld id="{B472F11F-6199-4934-A1DC-A9FDDA9F712C}" type="slidenum">
              <a:rPr lang="en-US" smtClean="0"/>
              <a:t>76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4916">
              <a:defRPr/>
            </a:pPr>
            <a:r>
              <a:rPr lang="en-US" dirty="0"/>
              <a:t>Slide shows the composite scores by quartile of percentage of students in school eligible for free and reduced lunch.</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Historically Underrepresented Students/Teachers includes American Indian or Alaskan Native, Black or African American, Hispanic or Latino, or Native Hawaiian or Other Pacific Islander teachers/students.</a:t>
            </a:r>
          </a:p>
          <a:p>
            <a:pPr defTabSz="924916">
              <a:defRPr/>
            </a:pPr>
            <a:endParaRPr lang="en-US" dirty="0" smtClean="0"/>
          </a:p>
          <a:p>
            <a:pPr defTabSz="924916">
              <a:defRPr/>
            </a:pPr>
            <a:r>
              <a:rPr lang="en-US" dirty="0" smtClean="0"/>
              <a:t>PD is short for professional</a:t>
            </a:r>
            <a:r>
              <a:rPr lang="en-US" baseline="0" dirty="0" smtClean="0"/>
              <a:t> development.</a:t>
            </a:r>
            <a:endParaRPr lang="en-US" dirty="0" smtClean="0"/>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PD is short for professional</a:t>
            </a:r>
            <a:r>
              <a:rPr lang="en-US" baseline="0" dirty="0" smtClean="0"/>
              <a:t>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3</a:t>
            </a:r>
            <a:br>
              <a:rPr lang="en-US" dirty="0" smtClean="0"/>
            </a:br>
            <a:r>
              <a:rPr lang="en-US" dirty="0" smtClean="0"/>
              <a:t>Professional Development</a:t>
            </a:r>
            <a:endParaRPr lang="en-US" dirty="0"/>
          </a:p>
        </p:txBody>
      </p:sp>
      <p:sp>
        <p:nvSpPr>
          <p:cNvPr id="3" name="Text Placeholder 4"/>
          <p:cNvSpPr>
            <a:spLocks noGrp="1"/>
          </p:cNvSpPr>
          <p:nvPr/>
        </p:nvSpPr>
        <p:spPr>
          <a:xfrm>
            <a:off x="5867400" y="47244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Taught by Teachers With More Than 35 Hours of PD </a:t>
            </a:r>
            <a:r>
              <a:rPr lang="en-US" sz="2900" b="1" dirty="0" smtClean="0">
                <a:solidFill>
                  <a:srgbClr val="58C5C9"/>
                </a:solidFill>
                <a:latin typeface="Arial Black" panose="020B0A04020102020204" pitchFamily="34" charset="0"/>
                <a:cs typeface="Arial" panose="020B0604020202020204" pitchFamily="34" charset="0"/>
              </a:rPr>
              <a:t>in </a:t>
            </a:r>
            <a:r>
              <a:rPr lang="en-US" sz="2900" b="1" dirty="0">
                <a:solidFill>
                  <a:srgbClr val="58C5C9"/>
                </a:solidFill>
                <a:latin typeface="Arial Black" panose="020B0A04020102020204" pitchFamily="34" charset="0"/>
                <a:cs typeface="Arial" panose="020B0604020202020204" pitchFamily="34" charset="0"/>
              </a:rPr>
              <a:t>the Last </a:t>
            </a:r>
            <a:r>
              <a:rPr lang="en-US" sz="2900" b="1" dirty="0" smtClean="0">
                <a:solidFill>
                  <a:srgbClr val="58C5C9"/>
                </a:solidFill>
                <a:latin typeface="Arial Black" panose="020B0A04020102020204" pitchFamily="34" charset="0"/>
                <a:cs typeface="Arial" panose="020B0604020202020204" pitchFamily="34" charset="0"/>
              </a:rPr>
              <a:t>3 Years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133833764"/>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2902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Slides </a:t>
            </a:r>
            <a:r>
              <a:rPr lang="en-US" sz="3100" b="1" dirty="0" smtClean="0">
                <a:solidFill>
                  <a:srgbClr val="58C5C9"/>
                </a:solidFill>
                <a:latin typeface="Arial Black" panose="020B0A04020102020204" pitchFamily="34" charset="0"/>
                <a:cs typeface="Arial" panose="020B0604020202020204" pitchFamily="34" charset="0"/>
              </a:rPr>
              <a:t>12–14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09750"/>
            <a:ext cx="79438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39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4811345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Teachers Participating in Various PD Activities in the Last 3 Years</a:t>
            </a:r>
          </a:p>
        </p:txBody>
      </p:sp>
    </p:spTree>
    <p:extLst>
      <p:ext uri="{BB962C8B-B14F-4D97-AF65-F5344CB8AC3E}">
        <p14:creationId xmlns:p14="http://schemas.microsoft.com/office/powerpoint/2010/main" val="250808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1210047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Middle School Science Teachers Participating in Various PD Activities in the Last 3 Years</a:t>
            </a:r>
          </a:p>
        </p:txBody>
      </p:sp>
    </p:spTree>
    <p:extLst>
      <p:ext uri="{BB962C8B-B14F-4D97-AF65-F5344CB8AC3E}">
        <p14:creationId xmlns:p14="http://schemas.microsoft.com/office/powerpoint/2010/main" val="426091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62304772"/>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Science Teachers Participating in Various PD Activities in the Last 3 Years</a:t>
            </a:r>
          </a:p>
        </p:txBody>
      </p:sp>
    </p:spTree>
    <p:extLst>
      <p:ext uri="{BB962C8B-B14F-4D97-AF65-F5344CB8AC3E}">
        <p14:creationId xmlns:p14="http://schemas.microsoft.com/office/powerpoint/2010/main" val="4177901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16–18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603375"/>
            <a:ext cx="80835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21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34830434"/>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700" b="1" dirty="0">
                <a:solidFill>
                  <a:srgbClr val="58C5C9"/>
                </a:solidFill>
                <a:latin typeface="Arial Black" panose="020B0A04020102020204" pitchFamily="34" charset="0"/>
                <a:cs typeface="Arial" panose="020B0604020202020204" pitchFamily="34" charset="0"/>
              </a:rPr>
              <a:t>Elementary </a:t>
            </a:r>
            <a:r>
              <a:rPr lang="en-US" sz="2700" b="1" dirty="0" smtClean="0">
                <a:solidFill>
                  <a:srgbClr val="58C5C9"/>
                </a:solidFill>
                <a:latin typeface="Arial Black" panose="020B0A04020102020204" pitchFamily="34" charset="0"/>
                <a:cs typeface="Arial" panose="020B0604020202020204" pitchFamily="34" charset="0"/>
              </a:rPr>
              <a:t>Science </a:t>
            </a:r>
            <a:r>
              <a:rPr lang="en-US" sz="2700" b="1" dirty="0">
                <a:solidFill>
                  <a:srgbClr val="58C5C9"/>
                </a:solidFill>
                <a:latin typeface="Arial Black" panose="020B0A04020102020204" pitchFamily="34" charset="0"/>
                <a:cs typeface="Arial" panose="020B0604020202020204" pitchFamily="34" charset="0"/>
              </a:rPr>
              <a:t>Teachers Whose PD in the Last 3 Years Had Various Characteristics to a Substantial Extent</a:t>
            </a:r>
          </a:p>
        </p:txBody>
      </p:sp>
    </p:spTree>
    <p:extLst>
      <p:ext uri="{BB962C8B-B14F-4D97-AF65-F5344CB8AC3E}">
        <p14:creationId xmlns:p14="http://schemas.microsoft.com/office/powerpoint/2010/main" val="4227675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04467319"/>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Middle School Science Teachers Whose PD in the Last 3 Years Had Various Characteristics to a Substantial Extent</a:t>
            </a:r>
          </a:p>
        </p:txBody>
      </p:sp>
    </p:spTree>
    <p:extLst>
      <p:ext uri="{BB962C8B-B14F-4D97-AF65-F5344CB8AC3E}">
        <p14:creationId xmlns:p14="http://schemas.microsoft.com/office/powerpoint/2010/main" val="8462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69452143"/>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Science Teachers Whose PD in the Last 3 Years Had Various Characteristics to a Substantial Extent</a:t>
            </a:r>
          </a:p>
        </p:txBody>
      </p:sp>
    </p:spTree>
    <p:extLst>
      <p:ext uri="{BB962C8B-B14F-4D97-AF65-F5344CB8AC3E}">
        <p14:creationId xmlns:p14="http://schemas.microsoft.com/office/powerpoint/2010/main" val="253979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20</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428875"/>
            <a:ext cx="73533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39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Teacher Professional Development</a:t>
            </a:r>
          </a:p>
        </p:txBody>
      </p:sp>
    </p:spTree>
    <p:extLst>
      <p:ext uri="{BB962C8B-B14F-4D97-AF65-F5344CB8AC3E}">
        <p14:creationId xmlns:p14="http://schemas.microsoft.com/office/powerpoint/2010/main" val="316884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25659788"/>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200" b="1" dirty="0" smtClean="0">
                <a:solidFill>
                  <a:srgbClr val="58C5C9"/>
                </a:solidFill>
                <a:latin typeface="Arial Black" panose="020B0A04020102020204" pitchFamily="34" charset="0"/>
                <a:cs typeface="Arial" panose="020B0604020202020204" pitchFamily="34" charset="0"/>
              </a:rPr>
              <a:t>Extent </a:t>
            </a:r>
            <a:r>
              <a:rPr lang="en-US" sz="2200" b="1" dirty="0">
                <a:solidFill>
                  <a:srgbClr val="58C5C9"/>
                </a:solidFill>
                <a:latin typeface="Arial Black" panose="020B0A04020102020204" pitchFamily="34" charset="0"/>
                <a:cs typeface="Arial" panose="020B0604020202020204" pitchFamily="34" charset="0"/>
              </a:rPr>
              <a:t>Professional Development </a:t>
            </a:r>
            <a:r>
              <a:rPr lang="en-US" sz="2200" b="1" dirty="0" smtClean="0">
                <a:solidFill>
                  <a:srgbClr val="58C5C9"/>
                </a:solidFill>
                <a:latin typeface="Arial Black" panose="020B0A04020102020204" pitchFamily="34" charset="0"/>
                <a:cs typeface="Arial" panose="020B0604020202020204" pitchFamily="34" charset="0"/>
              </a:rPr>
              <a:t>Aligns With </a:t>
            </a:r>
            <a:r>
              <a:rPr lang="en-US" sz="2200" b="1" dirty="0">
                <a:solidFill>
                  <a:srgbClr val="58C5C9"/>
                </a:solidFill>
                <a:latin typeface="Arial Black" panose="020B0A04020102020204" pitchFamily="34" charset="0"/>
                <a:cs typeface="Arial" panose="020B0604020202020204" pitchFamily="34" charset="0"/>
              </a:rPr>
              <a:t>Elements of Effective Professional Development Composite</a:t>
            </a:r>
          </a:p>
        </p:txBody>
      </p:sp>
    </p:spTree>
    <p:extLst>
      <p:ext uri="{BB962C8B-B14F-4D97-AF65-F5344CB8AC3E}">
        <p14:creationId xmlns:p14="http://schemas.microsoft.com/office/powerpoint/2010/main" val="3339191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Slides </a:t>
            </a:r>
            <a:r>
              <a:rPr lang="en-US" sz="3100" b="1" dirty="0" smtClean="0">
                <a:solidFill>
                  <a:srgbClr val="58C5C9"/>
                </a:solidFill>
                <a:latin typeface="Arial Black" panose="020B0A04020102020204" pitchFamily="34" charset="0"/>
                <a:cs typeface="Arial" panose="020B0604020202020204" pitchFamily="34" charset="0"/>
              </a:rPr>
              <a:t>22–23</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81"/>
          <a:stretch/>
        </p:blipFill>
        <p:spPr bwMode="auto">
          <a:xfrm>
            <a:off x="1447800" y="1524000"/>
            <a:ext cx="6283779" cy="448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978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Extent </a:t>
            </a:r>
            <a:r>
              <a:rPr lang="en-US" sz="2400" b="1" dirty="0">
                <a:solidFill>
                  <a:srgbClr val="58C5C9"/>
                </a:solidFill>
                <a:latin typeface="Arial Black" panose="020B0A04020102020204" pitchFamily="34" charset="0"/>
                <a:cs typeface="Arial" panose="020B0604020202020204" pitchFamily="34" charset="0"/>
              </a:rPr>
              <a:t>Professional Development Aligns With Elements of Effective Professional Development </a:t>
            </a:r>
            <a:r>
              <a:rPr lang="en-US" sz="2400" b="1" dirty="0" smtClean="0">
                <a:solidFill>
                  <a:srgbClr val="58C5C9"/>
                </a:solidFill>
                <a:latin typeface="Arial Black" panose="020B0A04020102020204" pitchFamily="34" charset="0"/>
                <a:cs typeface="Arial" panose="020B0604020202020204" pitchFamily="34" charset="0"/>
              </a:rPr>
              <a:t>Composite</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572862042"/>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577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Extent </a:t>
            </a:r>
            <a:r>
              <a:rPr lang="en-US" sz="2400" b="1" dirty="0">
                <a:solidFill>
                  <a:srgbClr val="58C5C9"/>
                </a:solidFill>
                <a:latin typeface="Arial Black" panose="020B0A04020102020204" pitchFamily="34" charset="0"/>
                <a:cs typeface="Arial" panose="020B0604020202020204" pitchFamily="34" charset="0"/>
              </a:rPr>
              <a:t>Professional Development Aligns With Elements of Effective Professional Development </a:t>
            </a:r>
            <a:r>
              <a:rPr lang="en-US" sz="2400" b="1" dirty="0" smtClean="0">
                <a:solidFill>
                  <a:srgbClr val="58C5C9"/>
                </a:solidFill>
                <a:latin typeface="Arial Black" panose="020B0A04020102020204" pitchFamily="34" charset="0"/>
                <a:cs typeface="Arial" panose="020B0604020202020204" pitchFamily="34" charset="0"/>
              </a:rPr>
              <a:t>Composite</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402795860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03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25–30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46" y="1676400"/>
            <a:ext cx="77914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154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52766210"/>
              </p:ext>
            </p:extLst>
          </p:nvPr>
        </p:nvGraphicFramePr>
        <p:xfrm>
          <a:off x="2286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500" b="1" dirty="0" smtClean="0">
                <a:solidFill>
                  <a:srgbClr val="58C5C9"/>
                </a:solidFill>
                <a:latin typeface="Arial Black" panose="020B0A04020102020204" pitchFamily="34" charset="0"/>
                <a:cs typeface="Arial" panose="020B0604020202020204" pitchFamily="34" charset="0"/>
              </a:rPr>
              <a:t>Elementary Science </a:t>
            </a:r>
            <a:r>
              <a:rPr lang="en-US" sz="2500" b="1" dirty="0">
                <a:solidFill>
                  <a:srgbClr val="58C5C9"/>
                </a:solidFill>
                <a:latin typeface="Arial Black" panose="020B0A04020102020204" pitchFamily="34" charset="0"/>
                <a:cs typeface="Arial" panose="020B0604020202020204" pitchFamily="34" charset="0"/>
              </a:rPr>
              <a:t>Teachers Reporting </a:t>
            </a:r>
            <a:r>
              <a:rPr lang="en-US" sz="2500" b="1" dirty="0" smtClean="0">
                <a:solidFill>
                  <a:srgbClr val="58C5C9"/>
                </a:solidFill>
                <a:latin typeface="Arial Black" panose="020B0A04020102020204" pitchFamily="34" charset="0"/>
                <a:cs typeface="Arial" panose="020B0604020202020204" pitchFamily="34" charset="0"/>
              </a:rPr>
              <a:t>PD </a:t>
            </a:r>
            <a:r>
              <a:rPr lang="en-US" sz="2500" b="1" dirty="0">
                <a:solidFill>
                  <a:srgbClr val="58C5C9"/>
                </a:solidFill>
                <a:latin typeface="Arial Black" panose="020B0A04020102020204" pitchFamily="34" charset="0"/>
                <a:cs typeface="Arial" panose="020B0604020202020204" pitchFamily="34" charset="0"/>
              </a:rPr>
              <a:t>in the Last 3 Years </a:t>
            </a:r>
            <a:r>
              <a:rPr lang="en-US" sz="2500" b="1" dirty="0" smtClean="0">
                <a:solidFill>
                  <a:srgbClr val="58C5C9"/>
                </a:solidFill>
                <a:latin typeface="Arial Black" panose="020B0A04020102020204" pitchFamily="34" charset="0"/>
                <a:cs typeface="Arial" panose="020B0604020202020204" pitchFamily="34" charset="0"/>
              </a:rPr>
              <a:t>With </a:t>
            </a:r>
            <a:r>
              <a:rPr lang="en-US" sz="25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1734316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54185440"/>
              </p:ext>
            </p:extLst>
          </p:nvPr>
        </p:nvGraphicFramePr>
        <p:xfrm>
          <a:off x="190500" y="1417638"/>
          <a:ext cx="87630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500" b="1" dirty="0" smtClean="0">
                <a:solidFill>
                  <a:srgbClr val="58C5C9"/>
                </a:solidFill>
                <a:latin typeface="Arial Black" panose="020B0A04020102020204" pitchFamily="34" charset="0"/>
                <a:cs typeface="Arial" panose="020B0604020202020204" pitchFamily="34" charset="0"/>
              </a:rPr>
              <a:t>Elementary Science </a:t>
            </a:r>
            <a:r>
              <a:rPr lang="en-US" sz="2500" b="1" dirty="0">
                <a:solidFill>
                  <a:srgbClr val="58C5C9"/>
                </a:solidFill>
                <a:latin typeface="Arial Black" panose="020B0A04020102020204" pitchFamily="34" charset="0"/>
                <a:cs typeface="Arial" panose="020B0604020202020204" pitchFamily="34" charset="0"/>
              </a:rPr>
              <a:t>Teachers Reporting </a:t>
            </a:r>
            <a:r>
              <a:rPr lang="en-US" sz="2500" b="1" dirty="0" smtClean="0">
                <a:solidFill>
                  <a:srgbClr val="58C5C9"/>
                </a:solidFill>
                <a:latin typeface="Arial Black" panose="020B0A04020102020204" pitchFamily="34" charset="0"/>
                <a:cs typeface="Arial" panose="020B0604020202020204" pitchFamily="34" charset="0"/>
              </a:rPr>
              <a:t>PD </a:t>
            </a:r>
            <a:r>
              <a:rPr lang="en-US" sz="2500" b="1" dirty="0">
                <a:solidFill>
                  <a:srgbClr val="58C5C9"/>
                </a:solidFill>
                <a:latin typeface="Arial Black" panose="020B0A04020102020204" pitchFamily="34" charset="0"/>
                <a:cs typeface="Arial" panose="020B0604020202020204" pitchFamily="34" charset="0"/>
              </a:rPr>
              <a:t>in the Last 3 Years </a:t>
            </a:r>
            <a:r>
              <a:rPr lang="en-US" sz="2500" b="1" dirty="0" smtClean="0">
                <a:solidFill>
                  <a:srgbClr val="58C5C9"/>
                </a:solidFill>
                <a:latin typeface="Arial Black" panose="020B0A04020102020204" pitchFamily="34" charset="0"/>
                <a:cs typeface="Arial" panose="020B0604020202020204" pitchFamily="34" charset="0"/>
              </a:rPr>
              <a:t>With </a:t>
            </a:r>
            <a:r>
              <a:rPr lang="en-US" sz="25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1895699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80556997"/>
              </p:ext>
            </p:extLst>
          </p:nvPr>
        </p:nvGraphicFramePr>
        <p:xfrm>
          <a:off x="2286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500" b="1" dirty="0">
                <a:solidFill>
                  <a:srgbClr val="58C5C9"/>
                </a:solidFill>
                <a:latin typeface="Arial Black" panose="020B0A04020102020204" pitchFamily="34" charset="0"/>
                <a:cs typeface="Arial" panose="020B0604020202020204" pitchFamily="34" charset="0"/>
              </a:rPr>
              <a:t>Middle School Science Teachers Reporting </a:t>
            </a:r>
            <a:r>
              <a:rPr lang="en-US" sz="2500" b="1" dirty="0" smtClean="0">
                <a:solidFill>
                  <a:srgbClr val="58C5C9"/>
                </a:solidFill>
                <a:latin typeface="Arial Black" panose="020B0A04020102020204" pitchFamily="34" charset="0"/>
                <a:cs typeface="Arial" panose="020B0604020202020204" pitchFamily="34" charset="0"/>
              </a:rPr>
              <a:t>PD </a:t>
            </a:r>
            <a:r>
              <a:rPr lang="en-US" sz="2500" b="1" dirty="0">
                <a:solidFill>
                  <a:srgbClr val="58C5C9"/>
                </a:solidFill>
                <a:latin typeface="Arial Black" panose="020B0A04020102020204" pitchFamily="34" charset="0"/>
                <a:cs typeface="Arial" panose="020B0604020202020204" pitchFamily="34" charset="0"/>
              </a:rPr>
              <a:t>in the Last 3 Years </a:t>
            </a:r>
            <a:r>
              <a:rPr lang="en-US" sz="2500" b="1" dirty="0" smtClean="0">
                <a:solidFill>
                  <a:srgbClr val="58C5C9"/>
                </a:solidFill>
                <a:latin typeface="Arial Black" panose="020B0A04020102020204" pitchFamily="34" charset="0"/>
                <a:cs typeface="Arial" panose="020B0604020202020204" pitchFamily="34" charset="0"/>
              </a:rPr>
              <a:t>With </a:t>
            </a:r>
            <a:r>
              <a:rPr lang="en-US" sz="25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3031459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00753821"/>
              </p:ext>
            </p:extLst>
          </p:nvPr>
        </p:nvGraphicFramePr>
        <p:xfrm>
          <a:off x="2286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Middle School Science Teachers Reporting </a:t>
            </a:r>
            <a:r>
              <a:rPr lang="en-US" sz="2900" b="1" dirty="0" smtClean="0">
                <a:solidFill>
                  <a:srgbClr val="58C5C9"/>
                </a:solidFill>
                <a:latin typeface="Arial Black" panose="020B0A04020102020204" pitchFamily="34" charset="0"/>
                <a:cs typeface="Arial" panose="020B0604020202020204" pitchFamily="34" charset="0"/>
              </a:rPr>
              <a:t>PD </a:t>
            </a:r>
            <a:r>
              <a:rPr lang="en-US" sz="2900" b="1" dirty="0">
                <a:solidFill>
                  <a:srgbClr val="58C5C9"/>
                </a:solidFill>
                <a:latin typeface="Arial Black" panose="020B0A04020102020204" pitchFamily="34" charset="0"/>
                <a:cs typeface="Arial" panose="020B0604020202020204" pitchFamily="34" charset="0"/>
              </a:rPr>
              <a:t>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712326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80972612"/>
              </p:ext>
            </p:extLst>
          </p:nvPr>
        </p:nvGraphicFramePr>
        <p:xfrm>
          <a:off x="152400" y="16764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Science Teachers Reporting </a:t>
            </a:r>
            <a:r>
              <a:rPr lang="en-US" sz="2900" b="1" dirty="0" smtClean="0">
                <a:solidFill>
                  <a:srgbClr val="58C5C9"/>
                </a:solidFill>
                <a:latin typeface="Arial Black" panose="020B0A04020102020204" pitchFamily="34" charset="0"/>
                <a:cs typeface="Arial" panose="020B0604020202020204" pitchFamily="34" charset="0"/>
              </a:rPr>
              <a:t>PD </a:t>
            </a:r>
            <a:r>
              <a:rPr lang="en-US" sz="2900" b="1" dirty="0">
                <a:solidFill>
                  <a:srgbClr val="58C5C9"/>
                </a:solidFill>
                <a:latin typeface="Arial Black" panose="020B0A04020102020204" pitchFamily="34" charset="0"/>
                <a:cs typeface="Arial" panose="020B0604020202020204" pitchFamily="34" charset="0"/>
              </a:rPr>
              <a:t>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184296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047875"/>
            <a:ext cx="78359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35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23800493"/>
              </p:ext>
            </p:extLst>
          </p:nvPr>
        </p:nvGraphicFramePr>
        <p:xfrm>
          <a:off x="152400" y="15240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27881"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High School Science Teachers Reporting </a:t>
            </a:r>
            <a:r>
              <a:rPr lang="en-US" sz="2900" b="1" dirty="0" smtClean="0">
                <a:solidFill>
                  <a:srgbClr val="58C5C9"/>
                </a:solidFill>
                <a:latin typeface="Arial Black" panose="020B0A04020102020204" pitchFamily="34" charset="0"/>
                <a:cs typeface="Arial" panose="020B0604020202020204" pitchFamily="34" charset="0"/>
              </a:rPr>
              <a:t>PD </a:t>
            </a:r>
            <a:r>
              <a:rPr lang="en-US" sz="2900" b="1" dirty="0">
                <a:solidFill>
                  <a:srgbClr val="58C5C9"/>
                </a:solidFill>
                <a:latin typeface="Arial Black" panose="020B0A04020102020204" pitchFamily="34" charset="0"/>
                <a:cs typeface="Arial" panose="020B0604020202020204" pitchFamily="34" charset="0"/>
              </a:rPr>
              <a:t>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Areas</a:t>
            </a:r>
          </a:p>
        </p:txBody>
      </p:sp>
    </p:spTree>
    <p:extLst>
      <p:ext uri="{BB962C8B-B14F-4D97-AF65-F5344CB8AC3E}">
        <p14:creationId xmlns:p14="http://schemas.microsoft.com/office/powerpoint/2010/main" val="1173327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32</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492375"/>
            <a:ext cx="770255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94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95880715"/>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Extent </a:t>
            </a:r>
            <a:r>
              <a:rPr lang="en-US" sz="2900" b="1" dirty="0">
                <a:solidFill>
                  <a:srgbClr val="58C5C9"/>
                </a:solidFill>
                <a:latin typeface="Arial Black" panose="020B0A04020102020204" pitchFamily="34" charset="0"/>
                <a:cs typeface="Arial" panose="020B0604020202020204" pitchFamily="34" charset="0"/>
              </a:rPr>
              <a:t>Professional Development </a:t>
            </a:r>
            <a:r>
              <a:rPr lang="en-US" sz="2900" b="1" dirty="0" smtClean="0">
                <a:solidFill>
                  <a:srgbClr val="58C5C9"/>
                </a:solidFill>
                <a:latin typeface="Arial Black" panose="020B0A04020102020204" pitchFamily="34" charset="0"/>
                <a:cs typeface="Arial" panose="020B0604020202020204" pitchFamily="34" charset="0"/>
              </a:rPr>
              <a:t>Supports Student-Centered Instruction Composite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85427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Slides </a:t>
            </a:r>
            <a:r>
              <a:rPr lang="en-US" sz="3100" b="1" dirty="0" smtClean="0">
                <a:solidFill>
                  <a:srgbClr val="58C5C9"/>
                </a:solidFill>
                <a:latin typeface="Arial Black" panose="020B0A04020102020204" pitchFamily="34" charset="0"/>
                <a:cs typeface="Arial" panose="020B0604020202020204" pitchFamily="34" charset="0"/>
              </a:rPr>
              <a:t>34</a:t>
            </a:r>
            <a:r>
              <a:rPr lang="en-US" sz="3200" b="1" dirty="0" smtClean="0">
                <a:solidFill>
                  <a:srgbClr val="58C5C9"/>
                </a:solidFill>
                <a:latin typeface="Arial Black" panose="020B0A04020102020204" pitchFamily="34" charset="0"/>
                <a:cs typeface="Arial" panose="020B0604020202020204" pitchFamily="34" charset="0"/>
              </a:rPr>
              <a:t>–</a:t>
            </a:r>
            <a:r>
              <a:rPr lang="en-US" sz="3100" b="1" dirty="0" smtClean="0">
                <a:solidFill>
                  <a:srgbClr val="58C5C9"/>
                </a:solidFill>
                <a:latin typeface="Arial Black" panose="020B0A04020102020204" pitchFamily="34" charset="0"/>
                <a:cs typeface="Arial" panose="020B0604020202020204" pitchFamily="34" charset="0"/>
              </a:rPr>
              <a:t>35</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172200" cy="449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45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Extent </a:t>
            </a:r>
            <a:r>
              <a:rPr lang="en-US" sz="2400" b="1" dirty="0">
                <a:solidFill>
                  <a:srgbClr val="58C5C9"/>
                </a:solidFill>
                <a:latin typeface="Arial Black" panose="020B0A04020102020204" pitchFamily="34" charset="0"/>
                <a:cs typeface="Arial" panose="020B0604020202020204" pitchFamily="34" charset="0"/>
              </a:rPr>
              <a:t>Professional Development </a:t>
            </a:r>
            <a:r>
              <a:rPr lang="en-US" sz="2400" b="1" dirty="0" smtClean="0">
                <a:solidFill>
                  <a:srgbClr val="58C5C9"/>
                </a:solidFill>
                <a:latin typeface="Arial Black" panose="020B0A04020102020204" pitchFamily="34" charset="0"/>
                <a:cs typeface="Arial" panose="020B0604020202020204" pitchFamily="34" charset="0"/>
              </a:rPr>
              <a:t>Supports Student-Centered Instruction Composite</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82834639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7174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74638"/>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Extent </a:t>
            </a:r>
            <a:r>
              <a:rPr lang="en-US" sz="2400" b="1" dirty="0">
                <a:solidFill>
                  <a:srgbClr val="58C5C9"/>
                </a:solidFill>
                <a:latin typeface="Arial Black" panose="020B0A04020102020204" pitchFamily="34" charset="0"/>
                <a:cs typeface="Arial" panose="020B0604020202020204" pitchFamily="34" charset="0"/>
              </a:rPr>
              <a:t>Professional Development Supports Student-Centered </a:t>
            </a:r>
            <a:r>
              <a:rPr lang="en-US" sz="2400" b="1" dirty="0" smtClean="0">
                <a:solidFill>
                  <a:srgbClr val="58C5C9"/>
                </a:solidFill>
                <a:latin typeface="Arial Black" panose="020B0A04020102020204" pitchFamily="34" charset="0"/>
                <a:cs typeface="Arial" panose="020B0604020202020204" pitchFamily="34" charset="0"/>
              </a:rPr>
              <a:t>Instruction Composite</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85346176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548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3200"/>
            <a:ext cx="8305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Professional Development Offerings at the School Level</a:t>
            </a:r>
          </a:p>
        </p:txBody>
      </p:sp>
    </p:spTree>
    <p:extLst>
      <p:ext uri="{BB962C8B-B14F-4D97-AF65-F5344CB8AC3E}">
        <p14:creationId xmlns:p14="http://schemas.microsoft.com/office/powerpoint/2010/main" val="358161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38 </a:t>
            </a:r>
            <a:r>
              <a:rPr lang="en-US" sz="2900" b="1" dirty="0">
                <a:solidFill>
                  <a:srgbClr val="58C5C9"/>
                </a:solidFill>
                <a:latin typeface="Arial Black" panose="020B0A04020102020204" pitchFamily="34" charset="0"/>
                <a:cs typeface="Arial" panose="020B0604020202020204" pitchFamily="34" charset="0"/>
              </a:rPr>
              <a:t/>
            </a:r>
            <a:br>
              <a:rPr lang="en-US" sz="2900" b="1" dirty="0">
                <a:solidFill>
                  <a:srgbClr val="58C5C9"/>
                </a:solidFill>
                <a:latin typeface="Arial Black" panose="020B0A04020102020204" pitchFamily="34" charset="0"/>
                <a:cs typeface="Arial" panose="020B0604020202020204" pitchFamily="34" charset="0"/>
              </a:rPr>
            </a:br>
            <a:r>
              <a:rPr lang="en-US" sz="2900" b="1" dirty="0" smtClean="0">
                <a:solidFill>
                  <a:srgbClr val="58C5C9"/>
                </a:solidFill>
                <a:latin typeface="Arial Black" panose="020B0A04020102020204" pitchFamily="34" charset="0"/>
                <a:cs typeface="Arial" panose="020B0604020202020204" pitchFamily="34" charset="0"/>
              </a:rPr>
              <a:t>(</a:t>
            </a: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73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5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10727778"/>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Science </a:t>
            </a:r>
            <a:r>
              <a:rPr lang="en-US" sz="3100" b="1" dirty="0" smtClean="0">
                <a:solidFill>
                  <a:srgbClr val="58C5C9"/>
                </a:solidFill>
                <a:latin typeface="Arial Black" panose="020B0A04020102020204" pitchFamily="34" charset="0"/>
                <a:cs typeface="Arial" panose="020B0604020202020204" pitchFamily="34" charset="0"/>
              </a:rPr>
              <a:t>Professional Development </a:t>
            </a:r>
            <a:r>
              <a:rPr lang="en-US" sz="3100" b="1" dirty="0">
                <a:solidFill>
                  <a:srgbClr val="58C5C9"/>
                </a:solidFill>
                <a:latin typeface="Arial Black" panose="020B0A04020102020204" pitchFamily="34" charset="0"/>
                <a:cs typeface="Arial" panose="020B0604020202020204" pitchFamily="34" charset="0"/>
              </a:rPr>
              <a:t>Workshops Offered Locally in the Last 3 </a:t>
            </a:r>
            <a:r>
              <a:rPr lang="en-US" sz="3100" b="1" dirty="0" smtClean="0">
                <a:solidFill>
                  <a:srgbClr val="58C5C9"/>
                </a:solidFill>
                <a:latin typeface="Arial Black" panose="020B0A04020102020204" pitchFamily="34" charset="0"/>
                <a:cs typeface="Arial" panose="020B0604020202020204" pitchFamily="34" charset="0"/>
              </a:rPr>
              <a:t>Years</a:t>
            </a:r>
            <a:endParaRPr lang="en-US" sz="31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18055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31900" y="274638"/>
            <a:ext cx="74549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40–42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371600"/>
            <a:ext cx="6680200" cy="459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63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92444265"/>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249362"/>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Science Teachers Participating in Science-Focused PD in the Last 3 </a:t>
            </a:r>
            <a:r>
              <a:rPr lang="en-US" sz="2900" b="1" dirty="0" smtClean="0">
                <a:solidFill>
                  <a:srgbClr val="58C5C9"/>
                </a:solidFill>
                <a:latin typeface="Arial Black" panose="020B0A04020102020204" pitchFamily="34" charset="0"/>
                <a:cs typeface="Arial" panose="020B0604020202020204" pitchFamily="34" charset="0"/>
              </a:rPr>
              <a:t>Years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08818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45464850"/>
              </p:ext>
            </p:extLst>
          </p:nvPr>
        </p:nvGraphicFramePr>
        <p:xfrm>
          <a:off x="304800" y="1524000"/>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Locally Offered Science PD Workshops 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Focus in Various Areas</a:t>
            </a:r>
          </a:p>
        </p:txBody>
      </p:sp>
    </p:spTree>
    <p:extLst>
      <p:ext uri="{BB962C8B-B14F-4D97-AF65-F5344CB8AC3E}">
        <p14:creationId xmlns:p14="http://schemas.microsoft.com/office/powerpoint/2010/main" val="2304377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528822"/>
              </p:ext>
            </p:extLst>
          </p:nvPr>
        </p:nvGraphicFramePr>
        <p:xfrm>
          <a:off x="3048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Locally Offered Science PD Workshops 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Focus in Various Areas</a:t>
            </a:r>
          </a:p>
        </p:txBody>
      </p:sp>
    </p:spTree>
    <p:extLst>
      <p:ext uri="{BB962C8B-B14F-4D97-AF65-F5344CB8AC3E}">
        <p14:creationId xmlns:p14="http://schemas.microsoft.com/office/powerpoint/2010/main" val="860731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63967391"/>
              </p:ext>
            </p:extLst>
          </p:nvPr>
        </p:nvGraphicFramePr>
        <p:xfrm>
          <a:off x="2286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Locally Offered Science PD Workshops in the Last 3 Years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Focus in Various Areas</a:t>
            </a:r>
          </a:p>
        </p:txBody>
      </p:sp>
    </p:spTree>
    <p:extLst>
      <p:ext uri="{BB962C8B-B14F-4D97-AF65-F5344CB8AC3E}">
        <p14:creationId xmlns:p14="http://schemas.microsoft.com/office/powerpoint/2010/main" val="3489657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44</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2362200"/>
            <a:ext cx="7759700"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420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17855491"/>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Science Teacher Study Groups Offered at Schools in the Last 3 </a:t>
            </a:r>
            <a:r>
              <a:rPr lang="en-US" sz="2900" b="1" dirty="0" smtClean="0">
                <a:solidFill>
                  <a:srgbClr val="58C5C9"/>
                </a:solidFill>
                <a:latin typeface="Arial Black" panose="020B0A04020102020204" pitchFamily="34" charset="0"/>
                <a:cs typeface="Arial" panose="020B0604020202020204" pitchFamily="34" charset="0"/>
              </a:rPr>
              <a:t>Years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0624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46–48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600200"/>
            <a:ext cx="77978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086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27689469"/>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Required Participation in </a:t>
            </a:r>
            <a:r>
              <a:rPr lang="en-US" sz="2900" b="1" dirty="0">
                <a:solidFill>
                  <a:srgbClr val="58C5C9"/>
                </a:solidFill>
                <a:latin typeface="Arial Black" panose="020B0A04020102020204" pitchFamily="34" charset="0"/>
                <a:cs typeface="Arial" panose="020B0604020202020204" pitchFamily="34" charset="0"/>
              </a:rPr>
              <a:t>Science Teacher Study Groups</a:t>
            </a:r>
          </a:p>
        </p:txBody>
      </p:sp>
    </p:spTree>
    <p:extLst>
      <p:ext uri="{BB962C8B-B14F-4D97-AF65-F5344CB8AC3E}">
        <p14:creationId xmlns:p14="http://schemas.microsoft.com/office/powerpoint/2010/main" val="3488541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45615893"/>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Duration of Science Teacher Study Groups</a:t>
            </a:r>
          </a:p>
        </p:txBody>
      </p:sp>
    </p:spTree>
    <p:extLst>
      <p:ext uri="{BB962C8B-B14F-4D97-AF65-F5344CB8AC3E}">
        <p14:creationId xmlns:p14="http://schemas.microsoft.com/office/powerpoint/2010/main" val="3794629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05899800"/>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Frequency of Science Teacher Study Groups</a:t>
            </a:r>
          </a:p>
        </p:txBody>
      </p:sp>
    </p:spTree>
    <p:extLst>
      <p:ext uri="{BB962C8B-B14F-4D97-AF65-F5344CB8AC3E}">
        <p14:creationId xmlns:p14="http://schemas.microsoft.com/office/powerpoint/2010/main" val="303413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50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195513"/>
            <a:ext cx="75057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07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2638"/>
            <a:ext cx="7620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542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13484908"/>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 of Designated Leaders of Science Teacher Study Groups</a:t>
            </a:r>
          </a:p>
        </p:txBody>
      </p:sp>
    </p:spTree>
    <p:extLst>
      <p:ext uri="{BB962C8B-B14F-4D97-AF65-F5344CB8AC3E}">
        <p14:creationId xmlns:p14="http://schemas.microsoft.com/office/powerpoint/2010/main" val="533974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52</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697038"/>
            <a:ext cx="74485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031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21309937"/>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Composition of Science Teacher Study Groups</a:t>
            </a:r>
          </a:p>
        </p:txBody>
      </p:sp>
    </p:spTree>
    <p:extLst>
      <p:ext uri="{BB962C8B-B14F-4D97-AF65-F5344CB8AC3E}">
        <p14:creationId xmlns:p14="http://schemas.microsoft.com/office/powerpoint/2010/main" val="1972283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54–55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906588"/>
            <a:ext cx="7645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48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54752525"/>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Description of Activities in Typical </a:t>
            </a:r>
            <a:r>
              <a:rPr lang="en-US" sz="2900" b="1" dirty="0">
                <a:solidFill>
                  <a:srgbClr val="58C5C9"/>
                </a:solidFill>
                <a:latin typeface="Arial Black" panose="020B0A04020102020204" pitchFamily="34" charset="0"/>
                <a:cs typeface="Arial" panose="020B0604020202020204" pitchFamily="34" charset="0"/>
              </a:rPr>
              <a:t>Science Teacher Study Groups</a:t>
            </a:r>
          </a:p>
        </p:txBody>
      </p:sp>
    </p:spTree>
    <p:extLst>
      <p:ext uri="{BB962C8B-B14F-4D97-AF65-F5344CB8AC3E}">
        <p14:creationId xmlns:p14="http://schemas.microsoft.com/office/powerpoint/2010/main" val="2947249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93605221"/>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smtClean="0">
                <a:solidFill>
                  <a:srgbClr val="58C5C9"/>
                </a:solidFill>
                <a:latin typeface="Arial Black" panose="020B0A04020102020204" pitchFamily="34" charset="0"/>
                <a:cs typeface="Arial" panose="020B0604020202020204" pitchFamily="34" charset="0"/>
              </a:rPr>
              <a:t>Description of Activities in Typical </a:t>
            </a:r>
            <a:r>
              <a:rPr lang="en-US" sz="2900" b="1" dirty="0">
                <a:solidFill>
                  <a:srgbClr val="58C5C9"/>
                </a:solidFill>
                <a:latin typeface="Arial Black" panose="020B0A04020102020204" pitchFamily="34" charset="0"/>
                <a:cs typeface="Arial" panose="020B0604020202020204" pitchFamily="34" charset="0"/>
              </a:rPr>
              <a:t>Science Teacher Study Groups</a:t>
            </a:r>
          </a:p>
        </p:txBody>
      </p:sp>
    </p:spTree>
    <p:extLst>
      <p:ext uri="{BB962C8B-B14F-4D97-AF65-F5344CB8AC3E}">
        <p14:creationId xmlns:p14="http://schemas.microsoft.com/office/powerpoint/2010/main" val="1235002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182674"/>
            <a:ext cx="6946900" cy="483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57–59</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spTree>
    <p:extLst>
      <p:ext uri="{BB962C8B-B14F-4D97-AF65-F5344CB8AC3E}">
        <p14:creationId xmlns:p14="http://schemas.microsoft.com/office/powerpoint/2010/main" val="373340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56977592"/>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Emphases of Typical </a:t>
            </a:r>
            <a:r>
              <a:rPr lang="en-US" sz="2900" b="1" dirty="0">
                <a:solidFill>
                  <a:srgbClr val="58C5C9"/>
                </a:solidFill>
                <a:latin typeface="Arial Black" panose="020B0A04020102020204" pitchFamily="34" charset="0"/>
                <a:cs typeface="Arial" panose="020B0604020202020204" pitchFamily="34" charset="0"/>
              </a:rPr>
              <a:t>Science Teacher Study Groups</a:t>
            </a:r>
          </a:p>
        </p:txBody>
      </p:sp>
    </p:spTree>
    <p:extLst>
      <p:ext uri="{BB962C8B-B14F-4D97-AF65-F5344CB8AC3E}">
        <p14:creationId xmlns:p14="http://schemas.microsoft.com/office/powerpoint/2010/main" val="3939562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93355424"/>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Emphases of Typical Science Teacher Study Groups</a:t>
            </a:r>
          </a:p>
        </p:txBody>
      </p:sp>
    </p:spTree>
    <p:extLst>
      <p:ext uri="{BB962C8B-B14F-4D97-AF65-F5344CB8AC3E}">
        <p14:creationId xmlns:p14="http://schemas.microsoft.com/office/powerpoint/2010/main" val="1671589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4161573"/>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Emphases of Typical Science Teacher Study Groups</a:t>
            </a:r>
          </a:p>
        </p:txBody>
      </p:sp>
    </p:spTree>
    <p:extLst>
      <p:ext uri="{BB962C8B-B14F-4D97-AF65-F5344CB8AC3E}">
        <p14:creationId xmlns:p14="http://schemas.microsoft.com/office/powerpoint/2010/main" val="266915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28600"/>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Science Teachers’ Time Spent on Science-Focused PD in Last 3 Y</a:t>
            </a:r>
            <a:r>
              <a:rPr lang="en-US" sz="2900" b="1" dirty="0" smtClean="0">
                <a:solidFill>
                  <a:srgbClr val="58C5C9"/>
                </a:solidFill>
                <a:latin typeface="Arial Black" panose="020B0A04020102020204" pitchFamily="34" charset="0"/>
                <a:cs typeface="Arial" panose="020B0604020202020204" pitchFamily="34" charset="0"/>
              </a:rPr>
              <a:t>ears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817966672"/>
              </p:ext>
            </p:extLst>
          </p:nvPr>
        </p:nvGraphicFramePr>
        <p:xfrm>
          <a:off x="685800" y="1524000"/>
          <a:ext cx="8305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rot="16200000">
            <a:off x="-564170" y="3122703"/>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5951218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61–63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109788"/>
            <a:ext cx="75438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713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68401283"/>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How Elementary </a:t>
            </a:r>
            <a:r>
              <a:rPr lang="en-US" sz="2900" b="1" dirty="0">
                <a:solidFill>
                  <a:srgbClr val="58C5C9"/>
                </a:solidFill>
                <a:latin typeface="Arial Black" panose="020B0A04020102020204" pitchFamily="34" charset="0"/>
                <a:cs typeface="Arial" panose="020B0604020202020204" pitchFamily="34" charset="0"/>
              </a:rPr>
              <a:t>Schools </a:t>
            </a:r>
            <a:r>
              <a:rPr lang="en-US" sz="2900" b="1" dirty="0" smtClean="0">
                <a:solidFill>
                  <a:srgbClr val="58C5C9"/>
                </a:solidFill>
                <a:latin typeface="Arial Black" panose="020B0A04020102020204" pitchFamily="34" charset="0"/>
                <a:cs typeface="Arial" panose="020B0604020202020204" pitchFamily="34" charset="0"/>
              </a:rPr>
              <a:t>Provide </a:t>
            </a:r>
            <a:r>
              <a:rPr lang="en-US" sz="2900" b="1" dirty="0">
                <a:solidFill>
                  <a:srgbClr val="58C5C9"/>
                </a:solidFill>
                <a:latin typeface="Arial Black" panose="020B0A04020102020204" pitchFamily="34" charset="0"/>
                <a:cs typeface="Arial" panose="020B0604020202020204" pitchFamily="34" charset="0"/>
              </a:rPr>
              <a:t>Time for Science </a:t>
            </a:r>
            <a:r>
              <a:rPr lang="en-US" sz="2900" b="1" dirty="0" smtClean="0">
                <a:solidFill>
                  <a:srgbClr val="58C5C9"/>
                </a:solidFill>
                <a:latin typeface="Arial Black" panose="020B0A04020102020204" pitchFamily="34" charset="0"/>
                <a:cs typeface="Arial" panose="020B0604020202020204" pitchFamily="34" charset="0"/>
              </a:rPr>
              <a:t>Professional Development</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23827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41677855"/>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How Middle Schools Provide </a:t>
            </a:r>
            <a:r>
              <a:rPr lang="en-US" sz="2900" b="1" dirty="0">
                <a:solidFill>
                  <a:srgbClr val="58C5C9"/>
                </a:solidFill>
                <a:latin typeface="Arial Black" panose="020B0A04020102020204" pitchFamily="34" charset="0"/>
                <a:cs typeface="Arial" panose="020B0604020202020204" pitchFamily="34" charset="0"/>
              </a:rPr>
              <a:t>Time for Science Professional Development</a:t>
            </a:r>
          </a:p>
        </p:txBody>
      </p:sp>
    </p:spTree>
    <p:extLst>
      <p:ext uri="{BB962C8B-B14F-4D97-AF65-F5344CB8AC3E}">
        <p14:creationId xmlns:p14="http://schemas.microsoft.com/office/powerpoint/2010/main" val="1339203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52677211"/>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How High Schools Provide </a:t>
            </a:r>
            <a:r>
              <a:rPr lang="en-US" sz="2900" b="1" dirty="0">
                <a:solidFill>
                  <a:srgbClr val="58C5C9"/>
                </a:solidFill>
                <a:latin typeface="Arial Black" panose="020B0A04020102020204" pitchFamily="34" charset="0"/>
                <a:cs typeface="Arial" panose="020B0604020202020204" pitchFamily="34" charset="0"/>
              </a:rPr>
              <a:t>Time for Science Professional Development</a:t>
            </a:r>
          </a:p>
        </p:txBody>
      </p:sp>
    </p:spTree>
    <p:extLst>
      <p:ext uri="{BB962C8B-B14F-4D97-AF65-F5344CB8AC3E}">
        <p14:creationId xmlns:p14="http://schemas.microsoft.com/office/powerpoint/2010/main" val="20342986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65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541588"/>
            <a:ext cx="771525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89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8350748"/>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Providing One-on-One Science Coaching</a:t>
            </a:r>
          </a:p>
        </p:txBody>
      </p:sp>
    </p:spTree>
    <p:extLst>
      <p:ext uri="{BB962C8B-B14F-4D97-AF65-F5344CB8AC3E}">
        <p14:creationId xmlns:p14="http://schemas.microsoft.com/office/powerpoint/2010/main" val="2993321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67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2446338"/>
            <a:ext cx="74549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62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31929476"/>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7329" y="3048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Average Percentage of Teachers in Schools Receiving One-on-One </a:t>
            </a:r>
            <a:r>
              <a:rPr lang="en-US" sz="2900" b="1" dirty="0">
                <a:solidFill>
                  <a:srgbClr val="58C5C9"/>
                </a:solidFill>
                <a:latin typeface="Arial Black" panose="020B0A04020102020204" pitchFamily="34" charset="0"/>
                <a:cs typeface="Arial" panose="020B0604020202020204" pitchFamily="34" charset="0"/>
              </a:rPr>
              <a:t>Science Coaching</a:t>
            </a:r>
          </a:p>
        </p:txBody>
      </p:sp>
    </p:spTree>
    <p:extLst>
      <p:ext uri="{BB962C8B-B14F-4D97-AF65-F5344CB8AC3E}">
        <p14:creationId xmlns:p14="http://schemas.microsoft.com/office/powerpoint/2010/main" val="537448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69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98713"/>
            <a:ext cx="760095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045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99328341"/>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Teaching Professionals Providing Science-Focused One-on-One Coaching</a:t>
            </a:r>
          </a:p>
        </p:txBody>
      </p:sp>
    </p:spTree>
    <p:extLst>
      <p:ext uri="{BB962C8B-B14F-4D97-AF65-F5344CB8AC3E}">
        <p14:creationId xmlns:p14="http://schemas.microsoft.com/office/powerpoint/2010/main" val="171376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
            </a:r>
            <a:br>
              <a:rPr lang="en-US" dirty="0" smtClean="0"/>
            </a:br>
            <a:r>
              <a:rPr lang="en-US" dirty="0" smtClean="0"/>
              <a:t>Original </a:t>
            </a:r>
            <a:r>
              <a:rPr lang="en-US" dirty="0"/>
              <a:t>Data for Slides </a:t>
            </a:r>
            <a:r>
              <a:rPr lang="en-US" dirty="0" smtClean="0"/>
              <a:t>8–10 </a:t>
            </a:r>
            <a:r>
              <a:rPr lang="en-US" dirty="0"/>
              <a:t/>
            </a:r>
            <a:br>
              <a:rPr lang="en-US" dirty="0"/>
            </a:br>
            <a:r>
              <a:rPr lang="en-US" dirty="0"/>
              <a:t>(not for presentation)</a:t>
            </a:r>
            <a:br>
              <a:rPr lang="en-US" dirty="0"/>
            </a:b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1" y="1219201"/>
            <a:ext cx="7162800" cy="474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8776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71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887538"/>
            <a:ext cx="74739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42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9741362"/>
              </p:ext>
            </p:extLst>
          </p:nvPr>
        </p:nvGraphicFramePr>
        <p:xfrm>
          <a:off x="152400" y="1524000"/>
          <a:ext cx="89154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Professionals Providing Science-Focused One-on-One Coaching to a Substantial Extent</a:t>
            </a:r>
          </a:p>
        </p:txBody>
      </p:sp>
    </p:spTree>
    <p:extLst>
      <p:ext uri="{BB962C8B-B14F-4D97-AF65-F5344CB8AC3E}">
        <p14:creationId xmlns:p14="http://schemas.microsoft.com/office/powerpoint/2010/main" val="480977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73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2265363"/>
            <a:ext cx="75311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4747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12694785"/>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6200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Services Provided to </a:t>
            </a:r>
            <a:r>
              <a:rPr lang="en-US" sz="2900" b="1" dirty="0" smtClean="0">
                <a:solidFill>
                  <a:srgbClr val="58C5C9"/>
                </a:solidFill>
                <a:latin typeface="Arial Black" panose="020B0A04020102020204" pitchFamily="34" charset="0"/>
                <a:cs typeface="Arial" panose="020B0604020202020204" pitchFamily="34" charset="0"/>
              </a:rPr>
              <a:t>Science Teachers </a:t>
            </a:r>
            <a:r>
              <a:rPr lang="en-US" sz="2900" b="1" dirty="0">
                <a:solidFill>
                  <a:srgbClr val="58C5C9"/>
                </a:solidFill>
                <a:latin typeface="Arial Black" panose="020B0A04020102020204" pitchFamily="34" charset="0"/>
                <a:cs typeface="Arial" panose="020B0604020202020204" pitchFamily="34" charset="0"/>
              </a:rPr>
              <a:t>in Need of Special Assistance in </a:t>
            </a:r>
            <a:r>
              <a:rPr lang="en-US" sz="2900" b="1" dirty="0" smtClean="0">
                <a:solidFill>
                  <a:srgbClr val="58C5C9"/>
                </a:solidFill>
                <a:latin typeface="Arial Black" panose="020B0A04020102020204" pitchFamily="34" charset="0"/>
                <a:cs typeface="Arial" panose="020B0604020202020204" pitchFamily="34" charset="0"/>
              </a:rPr>
              <a:t>Teaching</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008055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75</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627313"/>
            <a:ext cx="743585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93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03651235"/>
              </p:ext>
            </p:extLst>
          </p:nvPr>
        </p:nvGraphicFramePr>
        <p:xfrm>
          <a:off x="6096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87684" y="3048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Not Offering Any Type of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Professional Development in the Last </a:t>
            </a:r>
            <a:r>
              <a:rPr lang="en-US" sz="2900" b="1" dirty="0" smtClean="0">
                <a:solidFill>
                  <a:srgbClr val="58C5C9"/>
                </a:solidFill>
                <a:latin typeface="Arial Black" panose="020B0A04020102020204" pitchFamily="34" charset="0"/>
                <a:cs typeface="Arial" panose="020B0604020202020204" pitchFamily="34" charset="0"/>
              </a:rPr>
              <a:t>3 Years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720365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smtClean="0">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77–79</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77938"/>
            <a:ext cx="79883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791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84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200" b="1" dirty="0" smtClean="0">
                <a:solidFill>
                  <a:srgbClr val="58C5C9"/>
                </a:solidFill>
                <a:latin typeface="Arial Black" panose="020B0A04020102020204" pitchFamily="34" charset="0"/>
                <a:cs typeface="Arial" panose="020B0604020202020204" pitchFamily="34" charset="0"/>
              </a:rPr>
              <a:t>Locally </a:t>
            </a:r>
            <a:r>
              <a:rPr lang="en-US" sz="2200" b="1" dirty="0">
                <a:solidFill>
                  <a:srgbClr val="58C5C9"/>
                </a:solidFill>
                <a:latin typeface="Arial Black" panose="020B0A04020102020204" pitchFamily="34" charset="0"/>
                <a:cs typeface="Arial" panose="020B0604020202020204" pitchFamily="34" charset="0"/>
              </a:rPr>
              <a:t>Offered </a:t>
            </a:r>
            <a:r>
              <a:rPr lang="en-US" sz="2200" b="1" dirty="0" smtClean="0">
                <a:solidFill>
                  <a:srgbClr val="58C5C9"/>
                </a:solidFill>
                <a:latin typeface="Arial Black" panose="020B0A04020102020204" pitchFamily="34" charset="0"/>
                <a:cs typeface="Arial" panose="020B0604020202020204" pitchFamily="34" charset="0"/>
              </a:rPr>
              <a:t>Science </a:t>
            </a:r>
            <a:r>
              <a:rPr lang="en-US" sz="2200" b="1" dirty="0">
                <a:solidFill>
                  <a:srgbClr val="58C5C9"/>
                </a:solidFill>
                <a:latin typeface="Arial Black" panose="020B0A04020102020204" pitchFamily="34" charset="0"/>
                <a:cs typeface="Arial" panose="020B0604020202020204" pitchFamily="34" charset="0"/>
              </a:rPr>
              <a:t>Professional Development Available to </a:t>
            </a:r>
            <a:r>
              <a:rPr lang="en-US" sz="2200" b="1" dirty="0" smtClean="0">
                <a:solidFill>
                  <a:srgbClr val="58C5C9"/>
                </a:solidFill>
                <a:latin typeface="Arial Black" panose="020B0A04020102020204" pitchFamily="34" charset="0"/>
                <a:cs typeface="Arial" panose="020B0604020202020204" pitchFamily="34" charset="0"/>
              </a:rPr>
              <a:t>Teachers, by Percentage of Students in School Eligible for FRL</a:t>
            </a:r>
            <a:endParaRPr lang="en-US" sz="22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3233239570"/>
              </p:ext>
            </p:extLst>
          </p:nvPr>
        </p:nvGraphicFramePr>
        <p:xfrm>
          <a:off x="152400" y="1444646"/>
          <a:ext cx="8839200" cy="4526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060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Locally Offered Science Professional Development Available to Teachers, by School Size</a:t>
            </a:r>
            <a:endParaRPr lang="en-US" sz="28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093937361"/>
              </p:ext>
            </p:extLst>
          </p:nvPr>
        </p:nvGraphicFramePr>
        <p:xfrm>
          <a:off x="304800" y="1600200"/>
          <a:ext cx="8534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0720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Locally </a:t>
            </a:r>
            <a:r>
              <a:rPr lang="en-US" sz="2800" b="1" dirty="0">
                <a:solidFill>
                  <a:srgbClr val="58C5C9"/>
                </a:solidFill>
                <a:latin typeface="Arial Black" panose="020B0A04020102020204" pitchFamily="34" charset="0"/>
                <a:cs typeface="Arial" panose="020B0604020202020204" pitchFamily="34" charset="0"/>
              </a:rPr>
              <a:t>Offered Science Professional Development Available to </a:t>
            </a:r>
            <a:r>
              <a:rPr lang="en-US" sz="2800" b="1" dirty="0" smtClean="0">
                <a:solidFill>
                  <a:srgbClr val="58C5C9"/>
                </a:solidFill>
                <a:latin typeface="Arial Black" panose="020B0A04020102020204" pitchFamily="34" charset="0"/>
                <a:cs typeface="Arial" panose="020B0604020202020204" pitchFamily="34" charset="0"/>
              </a:rPr>
              <a:t>Teachers, by Community Type</a:t>
            </a:r>
            <a:endParaRPr lang="en-US" sz="28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4022740220"/>
              </p:ext>
            </p:extLst>
          </p:nvPr>
        </p:nvGraphicFramePr>
        <p:xfrm>
          <a:off x="304800" y="1447800"/>
          <a:ext cx="8534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849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600" b="1" dirty="0" smtClean="0">
                <a:solidFill>
                  <a:srgbClr val="58C5C9"/>
                </a:solidFill>
                <a:latin typeface="Arial Black" panose="020B0A04020102020204" pitchFamily="34" charset="0"/>
                <a:cs typeface="Arial" panose="020B0604020202020204" pitchFamily="34" charset="0"/>
              </a:rPr>
              <a:t>Science </a:t>
            </a:r>
            <a:r>
              <a:rPr lang="en-US" sz="2600" b="1" dirty="0">
                <a:solidFill>
                  <a:srgbClr val="58C5C9"/>
                </a:solidFill>
                <a:latin typeface="Arial Black" panose="020B0A04020102020204" pitchFamily="34" charset="0"/>
                <a:cs typeface="Arial" panose="020B0604020202020204" pitchFamily="34" charset="0"/>
              </a:rPr>
              <a:t>Classes Taught by Teachers </a:t>
            </a:r>
            <a:r>
              <a:rPr lang="en-US" sz="2600" b="1" dirty="0" smtClean="0">
                <a:solidFill>
                  <a:srgbClr val="58C5C9"/>
                </a:solidFill>
                <a:latin typeface="Arial Black" panose="020B0A04020102020204" pitchFamily="34" charset="0"/>
                <a:cs typeface="Arial" panose="020B0604020202020204" pitchFamily="34" charset="0"/>
              </a:rPr>
              <a:t>With More Than 35 Hours of PD in the Last 3 Years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903947201"/>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4748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400" b="1" dirty="0" smtClean="0">
                <a:solidFill>
                  <a:srgbClr val="58C5C9"/>
                </a:solidFill>
                <a:latin typeface="Arial Black" panose="020B0A04020102020204" pitchFamily="34" charset="0"/>
                <a:cs typeface="Arial" panose="020B0604020202020204" pitchFamily="34" charset="0"/>
              </a:rPr>
              <a:t>Science </a:t>
            </a:r>
            <a:r>
              <a:rPr lang="en-US" sz="2400" b="1" dirty="0">
                <a:solidFill>
                  <a:srgbClr val="58C5C9"/>
                </a:solidFill>
                <a:latin typeface="Arial Black" panose="020B0A04020102020204" pitchFamily="34" charset="0"/>
                <a:cs typeface="Arial" panose="020B0604020202020204" pitchFamily="34" charset="0"/>
              </a:rPr>
              <a:t>Classes Taught by Teachers With More Than 35 Hours of PD </a:t>
            </a:r>
            <a:r>
              <a:rPr lang="en-US" sz="2400" b="1" dirty="0" smtClean="0">
                <a:solidFill>
                  <a:srgbClr val="58C5C9"/>
                </a:solidFill>
                <a:latin typeface="Arial Black" panose="020B0A04020102020204" pitchFamily="34" charset="0"/>
                <a:cs typeface="Arial" panose="020B0604020202020204" pitchFamily="34" charset="0"/>
              </a:rPr>
              <a:t>in </a:t>
            </a:r>
            <a:r>
              <a:rPr lang="en-US" sz="2400" b="1" dirty="0">
                <a:solidFill>
                  <a:srgbClr val="58C5C9"/>
                </a:solidFill>
                <a:latin typeface="Arial Black" panose="020B0A04020102020204" pitchFamily="34" charset="0"/>
                <a:cs typeface="Arial" panose="020B0604020202020204" pitchFamily="34" charset="0"/>
              </a:rPr>
              <a:t>the Last </a:t>
            </a:r>
            <a:r>
              <a:rPr lang="en-US" sz="2400" b="1" dirty="0" smtClean="0">
                <a:solidFill>
                  <a:srgbClr val="58C5C9"/>
                </a:solidFill>
                <a:latin typeface="Arial Black" panose="020B0A04020102020204" pitchFamily="34" charset="0"/>
                <a:cs typeface="Arial" panose="020B0604020202020204" pitchFamily="34" charset="0"/>
              </a:rPr>
              <a:t>3 Years</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280147441"/>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169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6474</Words>
  <Application>Microsoft Office PowerPoint</Application>
  <PresentationFormat>On-screen Show (4:3)</PresentationFormat>
  <Paragraphs>957</Paragraphs>
  <Slides>79</Slides>
  <Notes>78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Chapter 3 Professional Development</vt:lpstr>
      <vt:lpstr>PowerPoint Presentation</vt:lpstr>
      <vt:lpstr>PowerPoint Presentation</vt:lpstr>
      <vt:lpstr>PowerPoint Presentation</vt:lpstr>
      <vt:lpstr>PowerPoint Presentation</vt:lpstr>
      <vt:lpstr>PowerPoint Presentation</vt:lpstr>
      <vt:lpstr> Original Data for Slides 8–10  (not for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71</cp:revision>
  <dcterms:created xsi:type="dcterms:W3CDTF">2018-12-17T19:52:28Z</dcterms:created>
  <dcterms:modified xsi:type="dcterms:W3CDTF">2019-06-03T13:07:20Z</dcterms:modified>
</cp:coreProperties>
</file>