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drawings/drawing2.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3.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notesSlides/notesSlide27.xml" ContentType="application/vnd.openxmlformats-officedocument.presentationml.notesSlide+xml"/>
  <Override PartName="/ppt/charts/chart15.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6.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64" r:id="rId3"/>
    <p:sldId id="275" r:id="rId4"/>
    <p:sldId id="276" r:id="rId5"/>
    <p:sldId id="279" r:id="rId6"/>
    <p:sldId id="280" r:id="rId7"/>
    <p:sldId id="281" r:id="rId8"/>
    <p:sldId id="282" r:id="rId9"/>
    <p:sldId id="277" r:id="rId10"/>
    <p:sldId id="278" r:id="rId11"/>
    <p:sldId id="301" r:id="rId12"/>
    <p:sldId id="302" r:id="rId13"/>
    <p:sldId id="303" r:id="rId14"/>
    <p:sldId id="304" r:id="rId15"/>
    <p:sldId id="305" r:id="rId16"/>
    <p:sldId id="306" r:id="rId17"/>
    <p:sldId id="307" r:id="rId18"/>
    <p:sldId id="308" r:id="rId19"/>
    <p:sldId id="283" r:id="rId20"/>
    <p:sldId id="284" r:id="rId21"/>
    <p:sldId id="293" r:id="rId22"/>
    <p:sldId id="294" r:id="rId23"/>
    <p:sldId id="285" r:id="rId24"/>
    <p:sldId id="299" r:id="rId25"/>
    <p:sldId id="300" r:id="rId26"/>
    <p:sldId id="288" r:id="rId27"/>
    <p:sldId id="311" r:id="rId28"/>
    <p:sldId id="289" r:id="rId29"/>
    <p:sldId id="286" r:id="rId30"/>
    <p:sldId id="287" r:id="rId31"/>
    <p:sldId id="309" r:id="rId32"/>
    <p:sldId id="31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Craven" initials="L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7EB3"/>
    <a:srgbClr val="58C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882" autoAdjust="0"/>
  </p:normalViewPr>
  <p:slideViewPr>
    <p:cSldViewPr>
      <p:cViewPr varScale="1">
        <p:scale>
          <a:sx n="106" d="100"/>
          <a:sy n="106" d="100"/>
        </p:scale>
        <p:origin x="-268"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Sheet1!$A$2:$A$3</c:f>
              <c:strCache>
                <c:ptCount val="2"/>
                <c:pt idx="0">
                  <c:v>Percent Schools Offering</c:v>
                </c:pt>
                <c:pt idx="1">
                  <c:v>Percent  Students with Access</c:v>
                </c:pt>
              </c:strCache>
            </c:strRef>
          </c:cat>
          <c:val>
            <c:numRef>
              <c:f>Sheet1!$B$2:$B$3</c:f>
              <c:numCache>
                <c:formatCode>General</c:formatCode>
                <c:ptCount val="2"/>
                <c:pt idx="0">
                  <c:v>26</c:v>
                </c:pt>
                <c:pt idx="1">
                  <c:v>28</c:v>
                </c:pt>
              </c:numCache>
            </c:numRef>
          </c:val>
        </c:ser>
        <c:ser>
          <c:idx val="1"/>
          <c:order val="1"/>
          <c:tx>
            <c:strRef>
              <c:f>Sheet1!$C$1</c:f>
              <c:strCache>
                <c:ptCount val="1"/>
                <c:pt idx="0">
                  <c:v>Middle</c:v>
                </c:pt>
              </c:strCache>
            </c:strRef>
          </c:tx>
          <c:invertIfNegative val="0"/>
          <c:dLbls>
            <c:showLegendKey val="0"/>
            <c:showVal val="1"/>
            <c:showCatName val="0"/>
            <c:showSerName val="0"/>
            <c:showPercent val="0"/>
            <c:showBubbleSize val="0"/>
            <c:showLeaderLines val="0"/>
          </c:dLbls>
          <c:cat>
            <c:strRef>
              <c:f>Sheet1!$A$2:$A$3</c:f>
              <c:strCache>
                <c:ptCount val="2"/>
                <c:pt idx="0">
                  <c:v>Percent Schools Offering</c:v>
                </c:pt>
                <c:pt idx="1">
                  <c:v>Percent  Students with Access</c:v>
                </c:pt>
              </c:strCache>
            </c:strRef>
          </c:cat>
          <c:val>
            <c:numRef>
              <c:f>Sheet1!$C$2:$C$3</c:f>
              <c:numCache>
                <c:formatCode>General</c:formatCode>
                <c:ptCount val="2"/>
                <c:pt idx="0">
                  <c:v>38</c:v>
                </c:pt>
                <c:pt idx="1">
                  <c:v>44</c:v>
                </c:pt>
              </c:numCache>
            </c:numRef>
          </c:val>
        </c:ser>
        <c:ser>
          <c:idx val="2"/>
          <c:order val="2"/>
          <c:tx>
            <c:strRef>
              <c:f>Sheet1!$D$1</c:f>
              <c:strCache>
                <c:ptCount val="1"/>
                <c:pt idx="0">
                  <c:v>High</c:v>
                </c:pt>
              </c:strCache>
            </c:strRef>
          </c:tx>
          <c:invertIfNegative val="0"/>
          <c:dLbls>
            <c:showLegendKey val="0"/>
            <c:showVal val="1"/>
            <c:showCatName val="0"/>
            <c:showSerName val="0"/>
            <c:showPercent val="0"/>
            <c:showBubbleSize val="0"/>
            <c:showLeaderLines val="0"/>
          </c:dLbls>
          <c:cat>
            <c:strRef>
              <c:f>Sheet1!$A$2:$A$3</c:f>
              <c:strCache>
                <c:ptCount val="2"/>
                <c:pt idx="0">
                  <c:v>Percent Schools Offering</c:v>
                </c:pt>
                <c:pt idx="1">
                  <c:v>Percent  Students with Access</c:v>
                </c:pt>
              </c:strCache>
            </c:strRef>
          </c:cat>
          <c:val>
            <c:numRef>
              <c:f>Sheet1!$D$2:$D$3</c:f>
              <c:numCache>
                <c:formatCode>General</c:formatCode>
                <c:ptCount val="2"/>
                <c:pt idx="0">
                  <c:v>53</c:v>
                </c:pt>
                <c:pt idx="1">
                  <c:v>70</c:v>
                </c:pt>
              </c:numCache>
            </c:numRef>
          </c:val>
        </c:ser>
        <c:dLbls>
          <c:showLegendKey val="0"/>
          <c:showVal val="0"/>
          <c:showCatName val="0"/>
          <c:showSerName val="0"/>
          <c:showPercent val="0"/>
          <c:showBubbleSize val="0"/>
        </c:dLbls>
        <c:gapWidth val="150"/>
        <c:axId val="137067136"/>
        <c:axId val="137085312"/>
      </c:barChart>
      <c:catAx>
        <c:axId val="137067136"/>
        <c:scaling>
          <c:orientation val="minMax"/>
        </c:scaling>
        <c:delete val="0"/>
        <c:axPos val="b"/>
        <c:numFmt formatCode="General" sourceLinked="1"/>
        <c:majorTickMark val="out"/>
        <c:minorTickMark val="none"/>
        <c:tickLblPos val="nextTo"/>
        <c:crossAx val="137085312"/>
        <c:crosses val="autoZero"/>
        <c:auto val="1"/>
        <c:lblAlgn val="ctr"/>
        <c:lblOffset val="100"/>
        <c:noMultiLvlLbl val="0"/>
      </c:catAx>
      <c:valAx>
        <c:axId val="137085312"/>
        <c:scaling>
          <c:orientation val="minMax"/>
          <c:max val="100"/>
        </c:scaling>
        <c:delete val="0"/>
        <c:axPos val="l"/>
        <c:numFmt formatCode="General" sourceLinked="1"/>
        <c:majorTickMark val="out"/>
        <c:minorTickMark val="none"/>
        <c:tickLblPos val="nextTo"/>
        <c:crossAx val="137067136"/>
        <c:crosses val="autoZero"/>
        <c:crossBetween val="between"/>
        <c:majorUnit val="2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Average Number of Courses</c:v>
                </c:pt>
              </c:strCache>
            </c:strRef>
          </c:tx>
          <c:invertIfNegative val="0"/>
          <c:dLbls>
            <c:showLegendKey val="0"/>
            <c:showVal val="1"/>
            <c:showCatName val="0"/>
            <c:showSerName val="0"/>
            <c:showPercent val="0"/>
            <c:showBubbleSize val="0"/>
            <c:showLeaderLines val="0"/>
          </c:dLbls>
          <c:cat>
            <c:strRef>
              <c:f>Sheet1!$A$2:$A$4</c:f>
              <c:strCache>
                <c:ptCount val="3"/>
                <c:pt idx="0">
                  <c:v>Rural</c:v>
                </c:pt>
                <c:pt idx="1">
                  <c:v>Suburban</c:v>
                </c:pt>
                <c:pt idx="2">
                  <c:v>Urban</c:v>
                </c:pt>
              </c:strCache>
            </c:strRef>
          </c:cat>
          <c:val>
            <c:numRef>
              <c:f>Sheet1!$B$2:$B$4</c:f>
              <c:numCache>
                <c:formatCode>General</c:formatCode>
                <c:ptCount val="3"/>
                <c:pt idx="0">
                  <c:v>0.1</c:v>
                </c:pt>
                <c:pt idx="1">
                  <c:v>0.4</c:v>
                </c:pt>
                <c:pt idx="2">
                  <c:v>0.4</c:v>
                </c:pt>
              </c:numCache>
            </c:numRef>
          </c:val>
        </c:ser>
        <c:dLbls>
          <c:showLegendKey val="0"/>
          <c:showVal val="0"/>
          <c:showCatName val="0"/>
          <c:showSerName val="0"/>
          <c:showPercent val="0"/>
          <c:showBubbleSize val="0"/>
        </c:dLbls>
        <c:gapWidth val="150"/>
        <c:axId val="337454592"/>
        <c:axId val="337456512"/>
      </c:barChart>
      <c:catAx>
        <c:axId val="337454592"/>
        <c:scaling>
          <c:orientation val="minMax"/>
        </c:scaling>
        <c:delete val="0"/>
        <c:axPos val="b"/>
        <c:title>
          <c:tx>
            <c:rich>
              <a:bodyPr/>
              <a:lstStyle/>
              <a:p>
                <a:pPr>
                  <a:defRPr/>
                </a:pPr>
                <a:r>
                  <a:rPr lang="en-US" dirty="0" smtClean="0"/>
                  <a:t>Community Type</a:t>
                </a:r>
                <a:endParaRPr lang="en-US" dirty="0"/>
              </a:p>
            </c:rich>
          </c:tx>
          <c:layout>
            <c:manualLayout>
              <c:xMode val="edge"/>
              <c:yMode val="edge"/>
              <c:x val="0.44443074332689547"/>
              <c:y val="0.91159459764364925"/>
            </c:manualLayout>
          </c:layout>
          <c:overlay val="0"/>
        </c:title>
        <c:majorTickMark val="out"/>
        <c:minorTickMark val="none"/>
        <c:tickLblPos val="nextTo"/>
        <c:crossAx val="337456512"/>
        <c:crosses val="autoZero"/>
        <c:auto val="1"/>
        <c:lblAlgn val="ctr"/>
        <c:lblOffset val="100"/>
        <c:noMultiLvlLbl val="0"/>
      </c:catAx>
      <c:valAx>
        <c:axId val="337456512"/>
        <c:scaling>
          <c:orientation val="minMax"/>
          <c:max val="1"/>
        </c:scaling>
        <c:delete val="0"/>
        <c:axPos val="l"/>
        <c:title>
          <c:tx>
            <c:rich>
              <a:bodyPr rot="-5400000" vert="horz"/>
              <a:lstStyle/>
              <a:p>
                <a:pPr>
                  <a:defRPr/>
                </a:pPr>
                <a:r>
                  <a:rPr lang="en-US" dirty="0" smtClean="0"/>
                  <a:t>Average</a:t>
                </a:r>
                <a:r>
                  <a:rPr lang="en-US" baseline="0" dirty="0" smtClean="0"/>
                  <a:t> Number of Courses</a:t>
                </a:r>
                <a:endParaRPr lang="en-US" dirty="0"/>
              </a:p>
            </c:rich>
          </c:tx>
          <c:layout>
            <c:manualLayout>
              <c:xMode val="edge"/>
              <c:yMode val="edge"/>
              <c:x val="7.8616352201257862E-3"/>
              <c:y val="0.11701839334328443"/>
            </c:manualLayout>
          </c:layout>
          <c:overlay val="0"/>
        </c:title>
        <c:numFmt formatCode="General" sourceLinked="1"/>
        <c:majorTickMark val="out"/>
        <c:minorTickMark val="none"/>
        <c:tickLblPos val="nextTo"/>
        <c:crossAx val="33745459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Sheet1!$A$2:$A$7</c:f>
              <c:strCache>
                <c:ptCount val="6"/>
                <c:pt idx="0">
                  <c:v>By going to another high school</c:v>
                </c:pt>
                <c:pt idx="1">
                  <c:v>Concurrent college and high school credit/‌dual enrollment courses</c:v>
                </c:pt>
                <c:pt idx="2">
                  <c:v>By going to a Career and Technical Education (CTE) center</c:v>
                </c:pt>
                <c:pt idx="3">
                  <c:v>By going to a college or university</c:v>
                </c:pt>
                <c:pt idx="4">
                  <c:v>Through virtual courses offered by other schools/‌institutions</c:v>
                </c:pt>
                <c:pt idx="5">
                  <c:v>From a teacher in this school</c:v>
                </c:pt>
              </c:strCache>
            </c:strRef>
          </c:cat>
          <c:val>
            <c:numRef>
              <c:f>Sheet1!$B$2:$B$7</c:f>
              <c:numCache>
                <c:formatCode>General</c:formatCode>
                <c:ptCount val="6"/>
                <c:pt idx="0">
                  <c:v>9</c:v>
                </c:pt>
                <c:pt idx="1">
                  <c:v>19</c:v>
                </c:pt>
                <c:pt idx="2">
                  <c:v>24</c:v>
                </c:pt>
                <c:pt idx="3">
                  <c:v>30</c:v>
                </c:pt>
                <c:pt idx="4">
                  <c:v>35</c:v>
                </c:pt>
                <c:pt idx="5">
                  <c:v>52</c:v>
                </c:pt>
              </c:numCache>
            </c:numRef>
          </c:val>
        </c:ser>
        <c:dLbls>
          <c:showLegendKey val="0"/>
          <c:showVal val="0"/>
          <c:showCatName val="0"/>
          <c:showSerName val="0"/>
          <c:showPercent val="0"/>
          <c:showBubbleSize val="0"/>
        </c:dLbls>
        <c:gapWidth val="150"/>
        <c:axId val="341098496"/>
        <c:axId val="341100032"/>
      </c:barChart>
      <c:catAx>
        <c:axId val="341098496"/>
        <c:scaling>
          <c:orientation val="minMax"/>
        </c:scaling>
        <c:delete val="0"/>
        <c:axPos val="l"/>
        <c:majorTickMark val="out"/>
        <c:minorTickMark val="none"/>
        <c:tickLblPos val="nextTo"/>
        <c:txPr>
          <a:bodyPr/>
          <a:lstStyle/>
          <a:p>
            <a:pPr>
              <a:defRPr sz="1600"/>
            </a:pPr>
            <a:endParaRPr lang="en-US"/>
          </a:p>
        </c:txPr>
        <c:crossAx val="341100032"/>
        <c:crosses val="autoZero"/>
        <c:auto val="1"/>
        <c:lblAlgn val="ctr"/>
        <c:lblOffset val="100"/>
        <c:noMultiLvlLbl val="0"/>
      </c:catAx>
      <c:valAx>
        <c:axId val="341100032"/>
        <c:scaling>
          <c:orientation val="minMax"/>
          <c:max val="100"/>
        </c:scaling>
        <c:delete val="0"/>
        <c:axPos val="b"/>
        <c:title>
          <c:tx>
            <c:rich>
              <a:bodyPr rot="0" vert="horz"/>
              <a:lstStyle/>
              <a:p>
                <a:pPr>
                  <a:defRPr/>
                </a:pPr>
                <a:r>
                  <a:rPr lang="en-US" dirty="0" smtClean="0"/>
                  <a:t>Percent</a:t>
                </a:r>
                <a:r>
                  <a:rPr lang="en-US" baseline="0" dirty="0" smtClean="0"/>
                  <a:t> of Schools</a:t>
                </a:r>
                <a:endParaRPr lang="en-US" dirty="0"/>
              </a:p>
            </c:rich>
          </c:tx>
          <c:layout/>
          <c:overlay val="0"/>
        </c:title>
        <c:numFmt formatCode="General" sourceLinked="1"/>
        <c:majorTickMark val="out"/>
        <c:minorTickMark val="none"/>
        <c:tickLblPos val="nextTo"/>
        <c:crossAx val="3410984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26988474266804"/>
          <c:y val="3.0866359269839369E-2"/>
          <c:w val="0.58895115827912814"/>
          <c:h val="0.75053905654995423"/>
        </c:manualLayout>
      </c:layout>
      <c:barChart>
        <c:barDir val="bar"/>
        <c:grouping val="clustered"/>
        <c:varyColors val="0"/>
        <c:ser>
          <c:idx val="0"/>
          <c:order val="0"/>
          <c:tx>
            <c:strRef>
              <c:f>Sheet1!$B$1</c:f>
              <c:strCache>
                <c:ptCount val="1"/>
                <c:pt idx="0">
                  <c:v>Column1</c:v>
                </c:pt>
              </c:strCache>
            </c:strRef>
          </c:tx>
          <c:invertIfNegative val="0"/>
          <c:cat>
            <c:strRef>
              <c:f>Sheet1!$A$2:$A$4</c:f>
              <c:strCache>
                <c:ptCount val="3"/>
                <c:pt idx="0">
                  <c:v>Specialized/‌elective computer science courses with programming as a prerequisite</c:v>
                </c:pt>
                <c:pt idx="1">
                  <c:v>Courses that might qualify for college credit</c:v>
                </c:pt>
                <c:pt idx="2">
                  <c:v>Introductory high school computer science courses that include programming</c:v>
                </c:pt>
              </c:strCache>
            </c:strRef>
          </c:cat>
          <c:val>
            <c:numRef>
              <c:f>Sheet1!$B$2:$B$4</c:f>
              <c:numCache>
                <c:formatCode>General</c:formatCode>
                <c:ptCount val="3"/>
                <c:pt idx="0">
                  <c:v>16</c:v>
                </c:pt>
                <c:pt idx="1">
                  <c:v>36</c:v>
                </c:pt>
                <c:pt idx="2">
                  <c:v>48</c:v>
                </c:pt>
              </c:numCache>
            </c:numRef>
          </c:val>
        </c:ser>
        <c:dLbls>
          <c:showLegendKey val="0"/>
          <c:showVal val="1"/>
          <c:showCatName val="0"/>
          <c:showSerName val="0"/>
          <c:showPercent val="0"/>
          <c:showBubbleSize val="0"/>
        </c:dLbls>
        <c:gapWidth val="75"/>
        <c:axId val="337298944"/>
        <c:axId val="337300480"/>
      </c:barChart>
      <c:catAx>
        <c:axId val="337298944"/>
        <c:scaling>
          <c:orientation val="minMax"/>
        </c:scaling>
        <c:delete val="0"/>
        <c:axPos val="l"/>
        <c:numFmt formatCode="General" sourceLinked="1"/>
        <c:majorTickMark val="out"/>
        <c:minorTickMark val="none"/>
        <c:tickLblPos val="nextTo"/>
        <c:crossAx val="337300480"/>
        <c:crosses val="autoZero"/>
        <c:auto val="1"/>
        <c:lblAlgn val="ctr"/>
        <c:lblOffset val="100"/>
        <c:noMultiLvlLbl val="0"/>
      </c:catAx>
      <c:valAx>
        <c:axId val="337300480"/>
        <c:scaling>
          <c:orientation val="minMax"/>
          <c:min val="0"/>
        </c:scaling>
        <c:delete val="0"/>
        <c:axPos val="b"/>
        <c:numFmt formatCode="General" sourceLinked="1"/>
        <c:majorTickMark val="out"/>
        <c:minorTickMark val="none"/>
        <c:tickLblPos val="nextTo"/>
        <c:crossAx val="3372989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c:v>
                </c:pt>
              </c:strCache>
            </c:strRef>
          </c:tx>
          <c:invertIfNegative val="0"/>
          <c:dLbls>
            <c:showLegendKey val="0"/>
            <c:showVal val="1"/>
            <c:showCatName val="0"/>
            <c:showSerName val="0"/>
            <c:showPercent val="0"/>
            <c:showBubbleSize val="0"/>
            <c:showLeaderLines val="0"/>
          </c:dLbls>
          <c:cat>
            <c:strRef>
              <c:f>Sheet1!$A$2:$A$3</c:f>
              <c:strCache>
                <c:ptCount val="2"/>
                <c:pt idx="0">
                  <c:v>Female</c:v>
                </c:pt>
                <c:pt idx="1">
                  <c:v>Historically Underrepresented</c:v>
                </c:pt>
              </c:strCache>
            </c:strRef>
          </c:cat>
          <c:val>
            <c:numRef>
              <c:f>Sheet1!$B$2:$B$3</c:f>
              <c:numCache>
                <c:formatCode>General</c:formatCode>
                <c:ptCount val="2"/>
                <c:pt idx="0">
                  <c:v>28</c:v>
                </c:pt>
                <c:pt idx="1">
                  <c:v>28</c:v>
                </c:pt>
              </c:numCache>
            </c:numRef>
          </c:val>
        </c:ser>
        <c:dLbls>
          <c:showLegendKey val="0"/>
          <c:showVal val="0"/>
          <c:showCatName val="0"/>
          <c:showSerName val="0"/>
          <c:showPercent val="0"/>
          <c:showBubbleSize val="0"/>
        </c:dLbls>
        <c:gapWidth val="150"/>
        <c:axId val="263672576"/>
        <c:axId val="263674112"/>
      </c:barChart>
      <c:catAx>
        <c:axId val="263672576"/>
        <c:scaling>
          <c:orientation val="minMax"/>
        </c:scaling>
        <c:delete val="0"/>
        <c:axPos val="b"/>
        <c:majorTickMark val="out"/>
        <c:minorTickMark val="none"/>
        <c:tickLblPos val="nextTo"/>
        <c:crossAx val="263674112"/>
        <c:crosses val="autoZero"/>
        <c:auto val="1"/>
        <c:lblAlgn val="ctr"/>
        <c:lblOffset val="100"/>
        <c:noMultiLvlLbl val="0"/>
      </c:catAx>
      <c:valAx>
        <c:axId val="263674112"/>
        <c:scaling>
          <c:orientation val="minMax"/>
          <c:max val="100"/>
        </c:scaling>
        <c:delete val="0"/>
        <c:axPos val="l"/>
        <c:majorGridlines>
          <c:spPr>
            <a:ln>
              <a:noFill/>
            </a:ln>
          </c:spPr>
        </c:majorGridlines>
        <c:minorGridlines>
          <c:spPr>
            <a:ln>
              <a:noFill/>
            </a:ln>
          </c:spPr>
        </c:minorGridlines>
        <c:title>
          <c:tx>
            <c:rich>
              <a:bodyPr/>
              <a:lstStyle/>
              <a:p>
                <a:pPr>
                  <a:defRPr/>
                </a:pPr>
                <a:r>
                  <a:rPr lang="en-US" dirty="0" smtClean="0"/>
                  <a:t>Percent of Students</a:t>
                </a:r>
                <a:endParaRPr lang="en-US" dirty="0"/>
              </a:p>
            </c:rich>
          </c:tx>
          <c:layout/>
          <c:overlay val="0"/>
        </c:title>
        <c:numFmt formatCode="General" sourceLinked="1"/>
        <c:majorTickMark val="out"/>
        <c:minorTickMark val="none"/>
        <c:tickLblPos val="nextTo"/>
        <c:crossAx val="2636725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36941019165058"/>
          <c:y val="8.3585689083946479E-2"/>
          <c:w val="0.85133499232407273"/>
          <c:h val="0.60358934641366546"/>
        </c:manualLayout>
      </c:layout>
      <c:barChart>
        <c:barDir val="col"/>
        <c:grouping val="clustered"/>
        <c:varyColors val="0"/>
        <c:ser>
          <c:idx val="0"/>
          <c:order val="0"/>
          <c:tx>
            <c:strRef>
              <c:f>Sheet1!$B$1</c:f>
              <c:strCache>
                <c:ptCount val="1"/>
                <c:pt idx="0">
                  <c:v>Female</c:v>
                </c:pt>
              </c:strCache>
            </c:strRef>
          </c:tx>
          <c:invertIfNegative val="0"/>
          <c:dLbls>
            <c:showLegendKey val="0"/>
            <c:showVal val="1"/>
            <c:showCatName val="0"/>
            <c:showSerName val="0"/>
            <c:showPercent val="0"/>
            <c:showBubbleSize val="0"/>
            <c:showLeaderLines val="0"/>
          </c:dLbls>
          <c:cat>
            <c:strRef>
              <c:f>Sheet1!$A$2:$A$4</c:f>
              <c:strCache>
                <c:ptCount val="3"/>
                <c:pt idx="0">
                  <c:v>Introductory high school computer science courses that include programming</c:v>
                </c:pt>
                <c:pt idx="1">
                  <c:v>Specialized/‌elective computer science courses with programming as a prerequisite</c:v>
                </c:pt>
                <c:pt idx="2">
                  <c:v>Computer science courses that might qualify for college credit</c:v>
                </c:pt>
              </c:strCache>
            </c:strRef>
          </c:cat>
          <c:val>
            <c:numRef>
              <c:f>Sheet1!$B$2:$B$4</c:f>
              <c:numCache>
                <c:formatCode>General</c:formatCode>
                <c:ptCount val="3"/>
                <c:pt idx="0">
                  <c:v>30</c:v>
                </c:pt>
                <c:pt idx="1">
                  <c:v>27</c:v>
                </c:pt>
                <c:pt idx="2">
                  <c:v>25</c:v>
                </c:pt>
              </c:numCache>
            </c:numRef>
          </c:val>
        </c:ser>
        <c:dLbls>
          <c:showLegendKey val="0"/>
          <c:showVal val="0"/>
          <c:showCatName val="0"/>
          <c:showSerName val="0"/>
          <c:showPercent val="0"/>
          <c:showBubbleSize val="0"/>
        </c:dLbls>
        <c:gapWidth val="150"/>
        <c:axId val="264075520"/>
        <c:axId val="264085504"/>
      </c:barChart>
      <c:catAx>
        <c:axId val="264075520"/>
        <c:scaling>
          <c:orientation val="minMax"/>
        </c:scaling>
        <c:delete val="0"/>
        <c:axPos val="b"/>
        <c:majorTickMark val="out"/>
        <c:minorTickMark val="none"/>
        <c:tickLblPos val="nextTo"/>
        <c:crossAx val="264085504"/>
        <c:crosses val="autoZero"/>
        <c:auto val="1"/>
        <c:lblAlgn val="ctr"/>
        <c:lblOffset val="100"/>
        <c:noMultiLvlLbl val="0"/>
      </c:catAx>
      <c:valAx>
        <c:axId val="264085504"/>
        <c:scaling>
          <c:orientation val="minMax"/>
          <c:max val="100"/>
          <c:min val="0"/>
        </c:scaling>
        <c:delete val="0"/>
        <c:axPos val="l"/>
        <c:title>
          <c:tx>
            <c:rich>
              <a:bodyPr rot="-5400000" vert="horz"/>
              <a:lstStyle/>
              <a:p>
                <a:pPr>
                  <a:defRPr/>
                </a:pPr>
                <a:r>
                  <a:rPr lang="en-US" dirty="0"/>
                  <a:t>Average Percent of Students</a:t>
                </a:r>
              </a:p>
            </c:rich>
          </c:tx>
          <c:layout>
            <c:manualLayout>
              <c:xMode val="edge"/>
              <c:yMode val="edge"/>
              <c:x val="1.7929583126433519E-2"/>
              <c:y val="5.0798803838044831E-2"/>
            </c:manualLayout>
          </c:layout>
          <c:overlay val="0"/>
        </c:title>
        <c:numFmt formatCode="General" sourceLinked="1"/>
        <c:majorTickMark val="out"/>
        <c:minorTickMark val="none"/>
        <c:tickLblPos val="nextTo"/>
        <c:crossAx val="2640755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36941019165058"/>
          <c:y val="8.3585689083946479E-2"/>
          <c:w val="0.8603440448322337"/>
          <c:h val="0.60358934641366546"/>
        </c:manualLayout>
      </c:layout>
      <c:barChart>
        <c:barDir val="col"/>
        <c:grouping val="clustered"/>
        <c:varyColors val="0"/>
        <c:ser>
          <c:idx val="0"/>
          <c:order val="0"/>
          <c:tx>
            <c:strRef>
              <c:f>Sheet1!$B$1</c:f>
              <c:strCache>
                <c:ptCount val="1"/>
                <c:pt idx="0">
                  <c:v>Historically Underrepresented</c:v>
                </c:pt>
              </c:strCache>
            </c:strRef>
          </c:tx>
          <c:invertIfNegative val="0"/>
          <c:dLbls>
            <c:showLegendKey val="0"/>
            <c:showVal val="1"/>
            <c:showCatName val="0"/>
            <c:showSerName val="0"/>
            <c:showPercent val="0"/>
            <c:showBubbleSize val="0"/>
            <c:showLeaderLines val="0"/>
          </c:dLbls>
          <c:cat>
            <c:strRef>
              <c:f>Sheet1!$A$2:$A$4</c:f>
              <c:strCache>
                <c:ptCount val="3"/>
                <c:pt idx="0">
                  <c:v>Introductory high school computer science courses that include programming</c:v>
                </c:pt>
                <c:pt idx="1">
                  <c:v>Specialized/‌elective computer science courses with programming as a prerequisite</c:v>
                </c:pt>
                <c:pt idx="2">
                  <c:v>Computer science courses that might qualify for college credit</c:v>
                </c:pt>
              </c:strCache>
            </c:strRef>
          </c:cat>
          <c:val>
            <c:numRef>
              <c:f>Sheet1!$B$2:$B$4</c:f>
              <c:numCache>
                <c:formatCode>General</c:formatCode>
                <c:ptCount val="3"/>
                <c:pt idx="0">
                  <c:v>30</c:v>
                </c:pt>
                <c:pt idx="1">
                  <c:v>30</c:v>
                </c:pt>
                <c:pt idx="2">
                  <c:v>23</c:v>
                </c:pt>
              </c:numCache>
            </c:numRef>
          </c:val>
        </c:ser>
        <c:dLbls>
          <c:showLegendKey val="0"/>
          <c:showVal val="0"/>
          <c:showCatName val="0"/>
          <c:showSerName val="0"/>
          <c:showPercent val="0"/>
          <c:showBubbleSize val="0"/>
        </c:dLbls>
        <c:gapWidth val="150"/>
        <c:axId val="264411008"/>
        <c:axId val="264412544"/>
      </c:barChart>
      <c:catAx>
        <c:axId val="264411008"/>
        <c:scaling>
          <c:orientation val="minMax"/>
        </c:scaling>
        <c:delete val="0"/>
        <c:axPos val="b"/>
        <c:majorTickMark val="out"/>
        <c:minorTickMark val="none"/>
        <c:tickLblPos val="nextTo"/>
        <c:crossAx val="264412544"/>
        <c:crosses val="autoZero"/>
        <c:auto val="1"/>
        <c:lblAlgn val="ctr"/>
        <c:lblOffset val="100"/>
        <c:noMultiLvlLbl val="0"/>
      </c:catAx>
      <c:valAx>
        <c:axId val="264412544"/>
        <c:scaling>
          <c:orientation val="minMax"/>
          <c:max val="100"/>
          <c:min val="0"/>
        </c:scaling>
        <c:delete val="0"/>
        <c:axPos val="l"/>
        <c:title>
          <c:tx>
            <c:rich>
              <a:bodyPr rot="-5400000" vert="horz"/>
              <a:lstStyle/>
              <a:p>
                <a:pPr>
                  <a:defRPr/>
                </a:pPr>
                <a:r>
                  <a:rPr lang="en-US" dirty="0"/>
                  <a:t>Average Percent of Students</a:t>
                </a:r>
              </a:p>
            </c:rich>
          </c:tx>
          <c:layout>
            <c:manualLayout>
              <c:xMode val="edge"/>
              <c:yMode val="edge"/>
              <c:x val="1.7929583126433519E-2"/>
              <c:y val="5.0798803838044831E-2"/>
            </c:manualLayout>
          </c:layout>
          <c:overlay val="0"/>
        </c:title>
        <c:numFmt formatCode="General" sourceLinked="1"/>
        <c:majorTickMark val="out"/>
        <c:minorTickMark val="none"/>
        <c:tickLblPos val="nextTo"/>
        <c:crossAx val="2644110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Mostly low achievers</c:v>
                </c:pt>
              </c:strCache>
            </c:strRef>
          </c:tx>
          <c:invertIfNegative val="0"/>
          <c:dLbls>
            <c:showLegendKey val="0"/>
            <c:showVal val="1"/>
            <c:showCatName val="0"/>
            <c:showSerName val="0"/>
            <c:showPercent val="0"/>
            <c:showBubbleSize val="0"/>
            <c:showLeaderLines val="0"/>
          </c:dLbls>
          <c:cat>
            <c:strRef>
              <c:f>Sheet1!$A$2:$A$4</c:f>
              <c:strCache>
                <c:ptCount val="3"/>
                <c:pt idx="0">
                  <c:v>Introductory high school computer science courses that include programming</c:v>
                </c:pt>
                <c:pt idx="1">
                  <c:v>Specialized/‌elective computer science courses with programming as a prerequisite</c:v>
                </c:pt>
                <c:pt idx="2">
                  <c:v>Computer science courses that might qualify for college credit</c:v>
                </c:pt>
              </c:strCache>
            </c:strRef>
          </c:cat>
          <c:val>
            <c:numRef>
              <c:f>Sheet1!$B$2:$B$4</c:f>
              <c:numCache>
                <c:formatCode>General</c:formatCode>
                <c:ptCount val="3"/>
                <c:pt idx="0">
                  <c:v>1</c:v>
                </c:pt>
                <c:pt idx="1">
                  <c:v>0</c:v>
                </c:pt>
                <c:pt idx="2">
                  <c:v>0</c:v>
                </c:pt>
              </c:numCache>
            </c:numRef>
          </c:val>
        </c:ser>
        <c:ser>
          <c:idx val="1"/>
          <c:order val="1"/>
          <c:tx>
            <c:strRef>
              <c:f>Sheet1!$C$1</c:f>
              <c:strCache>
                <c:ptCount val="1"/>
                <c:pt idx="0">
                  <c:v>Mostly average achievers</c:v>
                </c:pt>
              </c:strCache>
            </c:strRef>
          </c:tx>
          <c:invertIfNegative val="0"/>
          <c:dLbls>
            <c:showLegendKey val="0"/>
            <c:showVal val="1"/>
            <c:showCatName val="0"/>
            <c:showSerName val="0"/>
            <c:showPercent val="0"/>
            <c:showBubbleSize val="0"/>
            <c:showLeaderLines val="0"/>
          </c:dLbls>
          <c:cat>
            <c:strRef>
              <c:f>Sheet1!$A$2:$A$4</c:f>
              <c:strCache>
                <c:ptCount val="3"/>
                <c:pt idx="0">
                  <c:v>Introductory high school computer science courses that include programming</c:v>
                </c:pt>
                <c:pt idx="1">
                  <c:v>Specialized/‌elective computer science courses with programming as a prerequisite</c:v>
                </c:pt>
                <c:pt idx="2">
                  <c:v>Computer science courses that might qualify for college credit</c:v>
                </c:pt>
              </c:strCache>
            </c:strRef>
          </c:cat>
          <c:val>
            <c:numRef>
              <c:f>Sheet1!$C$2:$C$4</c:f>
              <c:numCache>
                <c:formatCode>General</c:formatCode>
                <c:ptCount val="3"/>
                <c:pt idx="0">
                  <c:v>30</c:v>
                </c:pt>
                <c:pt idx="1">
                  <c:v>13</c:v>
                </c:pt>
                <c:pt idx="2">
                  <c:v>17</c:v>
                </c:pt>
              </c:numCache>
            </c:numRef>
          </c:val>
        </c:ser>
        <c:ser>
          <c:idx val="2"/>
          <c:order val="2"/>
          <c:tx>
            <c:strRef>
              <c:f>Sheet1!$D$1</c:f>
              <c:strCache>
                <c:ptCount val="1"/>
                <c:pt idx="0">
                  <c:v>Mostly high achievers</c:v>
                </c:pt>
              </c:strCache>
            </c:strRef>
          </c:tx>
          <c:invertIfNegative val="0"/>
          <c:dLbls>
            <c:showLegendKey val="0"/>
            <c:showVal val="1"/>
            <c:showCatName val="0"/>
            <c:showSerName val="0"/>
            <c:showPercent val="0"/>
            <c:showBubbleSize val="0"/>
            <c:showLeaderLines val="0"/>
          </c:dLbls>
          <c:cat>
            <c:strRef>
              <c:f>Sheet1!$A$2:$A$4</c:f>
              <c:strCache>
                <c:ptCount val="3"/>
                <c:pt idx="0">
                  <c:v>Introductory high school computer science courses that include programming</c:v>
                </c:pt>
                <c:pt idx="1">
                  <c:v>Specialized/‌elective computer science courses with programming as a prerequisite</c:v>
                </c:pt>
                <c:pt idx="2">
                  <c:v>Computer science courses that might qualify for college credit</c:v>
                </c:pt>
              </c:strCache>
            </c:strRef>
          </c:cat>
          <c:val>
            <c:numRef>
              <c:f>Sheet1!$D$2:$D$4</c:f>
              <c:numCache>
                <c:formatCode>General</c:formatCode>
                <c:ptCount val="3"/>
                <c:pt idx="0">
                  <c:v>24</c:v>
                </c:pt>
                <c:pt idx="1">
                  <c:v>41</c:v>
                </c:pt>
                <c:pt idx="2">
                  <c:v>49</c:v>
                </c:pt>
              </c:numCache>
            </c:numRef>
          </c:val>
        </c:ser>
        <c:ser>
          <c:idx val="3"/>
          <c:order val="3"/>
          <c:tx>
            <c:strRef>
              <c:f>Sheet1!$E$1</c:f>
              <c:strCache>
                <c:ptCount val="1"/>
                <c:pt idx="0">
                  <c:v>A mixture of levels</c:v>
                </c:pt>
              </c:strCache>
            </c:strRef>
          </c:tx>
          <c:invertIfNegative val="0"/>
          <c:dLbls>
            <c:showLegendKey val="0"/>
            <c:showVal val="1"/>
            <c:showCatName val="0"/>
            <c:showSerName val="0"/>
            <c:showPercent val="0"/>
            <c:showBubbleSize val="0"/>
            <c:showLeaderLines val="0"/>
          </c:dLbls>
          <c:cat>
            <c:strRef>
              <c:f>Sheet1!$A$2:$A$4</c:f>
              <c:strCache>
                <c:ptCount val="3"/>
                <c:pt idx="0">
                  <c:v>Introductory high school computer science courses that include programming</c:v>
                </c:pt>
                <c:pt idx="1">
                  <c:v>Specialized/‌elective computer science courses with programming as a prerequisite</c:v>
                </c:pt>
                <c:pt idx="2">
                  <c:v>Computer science courses that might qualify for college credit</c:v>
                </c:pt>
              </c:strCache>
            </c:strRef>
          </c:cat>
          <c:val>
            <c:numRef>
              <c:f>Sheet1!$E$2:$E$4</c:f>
              <c:numCache>
                <c:formatCode>General</c:formatCode>
                <c:ptCount val="3"/>
                <c:pt idx="0">
                  <c:v>45</c:v>
                </c:pt>
                <c:pt idx="1">
                  <c:v>46</c:v>
                </c:pt>
                <c:pt idx="2">
                  <c:v>34</c:v>
                </c:pt>
              </c:numCache>
            </c:numRef>
          </c:val>
        </c:ser>
        <c:dLbls>
          <c:showLegendKey val="0"/>
          <c:showVal val="0"/>
          <c:showCatName val="0"/>
          <c:showSerName val="0"/>
          <c:showPercent val="0"/>
          <c:showBubbleSize val="0"/>
        </c:dLbls>
        <c:gapWidth val="150"/>
        <c:axId val="264010368"/>
        <c:axId val="335424896"/>
      </c:barChart>
      <c:catAx>
        <c:axId val="264010368"/>
        <c:scaling>
          <c:orientation val="minMax"/>
        </c:scaling>
        <c:delete val="0"/>
        <c:axPos val="b"/>
        <c:majorTickMark val="out"/>
        <c:minorTickMark val="none"/>
        <c:tickLblPos val="nextTo"/>
        <c:crossAx val="335424896"/>
        <c:crosses val="autoZero"/>
        <c:auto val="1"/>
        <c:lblAlgn val="ctr"/>
        <c:lblOffset val="100"/>
        <c:noMultiLvlLbl val="0"/>
      </c:catAx>
      <c:valAx>
        <c:axId val="335424896"/>
        <c:scaling>
          <c:orientation val="minMax"/>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264010368"/>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Mostly low achievers</c:v>
                </c:pt>
              </c:strCache>
            </c:strRef>
          </c:tx>
          <c:invertIfNegative val="0"/>
          <c:dLbls>
            <c:showLegendKey val="0"/>
            <c:showVal val="1"/>
            <c:showCatName val="0"/>
            <c:showSerName val="0"/>
            <c:showPercent val="0"/>
            <c:showBubbleSize val="0"/>
            <c:showLeaderLines val="0"/>
          </c:dLbls>
          <c:cat>
            <c:strRef>
              <c:f>Sheet1!$A$2:$A$4</c:f>
              <c:strCache>
                <c:ptCount val="3"/>
                <c:pt idx="0">
                  <c:v>&lt; 10%</c:v>
                </c:pt>
                <c:pt idx="1">
                  <c:v>10–39%</c:v>
                </c:pt>
                <c:pt idx="2">
                  <c:v>≥40%</c:v>
                </c:pt>
              </c:strCache>
            </c:strRef>
          </c:cat>
          <c:val>
            <c:numRef>
              <c:f>Sheet1!$B$2:$B$4</c:f>
              <c:numCache>
                <c:formatCode>General</c:formatCode>
                <c:ptCount val="3"/>
                <c:pt idx="0">
                  <c:v>0</c:v>
                </c:pt>
                <c:pt idx="1">
                  <c:v>0</c:v>
                </c:pt>
                <c:pt idx="2">
                  <c:v>2</c:v>
                </c:pt>
              </c:numCache>
            </c:numRef>
          </c:val>
        </c:ser>
        <c:ser>
          <c:idx val="1"/>
          <c:order val="1"/>
          <c:tx>
            <c:strRef>
              <c:f>Sheet1!$C$1</c:f>
              <c:strCache>
                <c:ptCount val="1"/>
                <c:pt idx="0">
                  <c:v>Mostly average achievers</c:v>
                </c:pt>
              </c:strCache>
            </c:strRef>
          </c:tx>
          <c:invertIfNegative val="0"/>
          <c:dLbls>
            <c:showLegendKey val="0"/>
            <c:showVal val="1"/>
            <c:showCatName val="0"/>
            <c:showSerName val="0"/>
            <c:showPercent val="0"/>
            <c:showBubbleSize val="0"/>
            <c:showLeaderLines val="0"/>
          </c:dLbls>
          <c:cat>
            <c:strRef>
              <c:f>Sheet1!$A$2:$A$4</c:f>
              <c:strCache>
                <c:ptCount val="3"/>
                <c:pt idx="0">
                  <c:v>&lt; 10%</c:v>
                </c:pt>
                <c:pt idx="1">
                  <c:v>10–39%</c:v>
                </c:pt>
                <c:pt idx="2">
                  <c:v>≥40%</c:v>
                </c:pt>
              </c:strCache>
            </c:strRef>
          </c:cat>
          <c:val>
            <c:numRef>
              <c:f>Sheet1!$C$2:$C$4</c:f>
              <c:numCache>
                <c:formatCode>General</c:formatCode>
                <c:ptCount val="3"/>
                <c:pt idx="0">
                  <c:v>15</c:v>
                </c:pt>
                <c:pt idx="1">
                  <c:v>29</c:v>
                </c:pt>
                <c:pt idx="2">
                  <c:v>25</c:v>
                </c:pt>
              </c:numCache>
            </c:numRef>
          </c:val>
        </c:ser>
        <c:ser>
          <c:idx val="2"/>
          <c:order val="2"/>
          <c:tx>
            <c:strRef>
              <c:f>Sheet1!$D$1</c:f>
              <c:strCache>
                <c:ptCount val="1"/>
                <c:pt idx="0">
                  <c:v>Mostly high achievers</c:v>
                </c:pt>
              </c:strCache>
            </c:strRef>
          </c:tx>
          <c:invertIfNegative val="0"/>
          <c:dLbls>
            <c:showLegendKey val="0"/>
            <c:showVal val="1"/>
            <c:showCatName val="0"/>
            <c:showSerName val="0"/>
            <c:showPercent val="0"/>
            <c:showBubbleSize val="0"/>
            <c:showLeaderLines val="0"/>
          </c:dLbls>
          <c:cat>
            <c:strRef>
              <c:f>Sheet1!$A$2:$A$4</c:f>
              <c:strCache>
                <c:ptCount val="3"/>
                <c:pt idx="0">
                  <c:v>&lt; 10%</c:v>
                </c:pt>
                <c:pt idx="1">
                  <c:v>10–39%</c:v>
                </c:pt>
                <c:pt idx="2">
                  <c:v>≥40%</c:v>
                </c:pt>
              </c:strCache>
            </c:strRef>
          </c:cat>
          <c:val>
            <c:numRef>
              <c:f>Sheet1!$D$2:$D$4</c:f>
              <c:numCache>
                <c:formatCode>General</c:formatCode>
                <c:ptCount val="3"/>
                <c:pt idx="0">
                  <c:v>48</c:v>
                </c:pt>
                <c:pt idx="1">
                  <c:v>32</c:v>
                </c:pt>
                <c:pt idx="2">
                  <c:v>26</c:v>
                </c:pt>
              </c:numCache>
            </c:numRef>
          </c:val>
        </c:ser>
        <c:ser>
          <c:idx val="3"/>
          <c:order val="3"/>
          <c:tx>
            <c:strRef>
              <c:f>Sheet1!$E$1</c:f>
              <c:strCache>
                <c:ptCount val="1"/>
                <c:pt idx="0">
                  <c:v>A mixture of levels</c:v>
                </c:pt>
              </c:strCache>
            </c:strRef>
          </c:tx>
          <c:invertIfNegative val="0"/>
          <c:dLbls>
            <c:showLegendKey val="0"/>
            <c:showVal val="1"/>
            <c:showCatName val="0"/>
            <c:showSerName val="0"/>
            <c:showPercent val="0"/>
            <c:showBubbleSize val="0"/>
            <c:showLeaderLines val="0"/>
          </c:dLbls>
          <c:cat>
            <c:strRef>
              <c:f>Sheet1!$A$2:$A$4</c:f>
              <c:strCache>
                <c:ptCount val="3"/>
                <c:pt idx="0">
                  <c:v>&lt; 10%</c:v>
                </c:pt>
                <c:pt idx="1">
                  <c:v>10–39%</c:v>
                </c:pt>
                <c:pt idx="2">
                  <c:v>≥40%</c:v>
                </c:pt>
              </c:strCache>
            </c:strRef>
          </c:cat>
          <c:val>
            <c:numRef>
              <c:f>Sheet1!$E$2:$E$4</c:f>
              <c:numCache>
                <c:formatCode>General</c:formatCode>
                <c:ptCount val="3"/>
                <c:pt idx="0">
                  <c:v>38</c:v>
                </c:pt>
                <c:pt idx="1">
                  <c:v>39</c:v>
                </c:pt>
                <c:pt idx="2">
                  <c:v>47</c:v>
                </c:pt>
              </c:numCache>
            </c:numRef>
          </c:val>
        </c:ser>
        <c:dLbls>
          <c:showLegendKey val="0"/>
          <c:showVal val="0"/>
          <c:showCatName val="0"/>
          <c:showSerName val="0"/>
          <c:showPercent val="0"/>
          <c:showBubbleSize val="0"/>
        </c:dLbls>
        <c:gapWidth val="150"/>
        <c:axId val="263805568"/>
        <c:axId val="263815936"/>
      </c:barChart>
      <c:catAx>
        <c:axId val="263805568"/>
        <c:scaling>
          <c:orientation val="minMax"/>
        </c:scaling>
        <c:delete val="0"/>
        <c:axPos val="b"/>
        <c:title>
          <c:tx>
            <c:rich>
              <a:bodyPr/>
              <a:lstStyle/>
              <a:p>
                <a:pPr>
                  <a:defRPr/>
                </a:pPr>
                <a:r>
                  <a:rPr lang="en-US" sz="1800" b="1" i="0" baseline="0" dirty="0" smtClean="0">
                    <a:effectLst/>
                    <a:latin typeface="+mn-lt"/>
                  </a:rPr>
                  <a:t>Percent Historically Underrepresented Students in Class</a:t>
                </a:r>
                <a:endParaRPr lang="en-US" dirty="0">
                  <a:effectLst/>
                  <a:latin typeface="+mn-lt"/>
                </a:endParaRPr>
              </a:p>
            </c:rich>
          </c:tx>
          <c:layout/>
          <c:overlay val="0"/>
        </c:title>
        <c:majorTickMark val="out"/>
        <c:minorTickMark val="none"/>
        <c:tickLblPos val="nextTo"/>
        <c:crossAx val="263815936"/>
        <c:crosses val="autoZero"/>
        <c:auto val="1"/>
        <c:lblAlgn val="ctr"/>
        <c:lblOffset val="100"/>
        <c:noMultiLvlLbl val="0"/>
      </c:catAx>
      <c:valAx>
        <c:axId val="263815936"/>
        <c:scaling>
          <c:orientation val="minMax"/>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263805568"/>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44</c:v>
                </c:pt>
                <c:pt idx="1">
                  <c:v>38</c:v>
                </c:pt>
                <c:pt idx="2">
                  <c:v>26</c:v>
                </c:pt>
                <c:pt idx="3">
                  <c:v>26</c:v>
                </c:pt>
              </c:numCache>
            </c:numRef>
          </c:val>
        </c:ser>
        <c:dLbls>
          <c:showLegendKey val="0"/>
          <c:showVal val="0"/>
          <c:showCatName val="0"/>
          <c:showSerName val="0"/>
          <c:showPercent val="0"/>
          <c:showBubbleSize val="0"/>
        </c:dLbls>
        <c:gapWidth val="150"/>
        <c:axId val="137226496"/>
        <c:axId val="137376128"/>
      </c:barChart>
      <c:catAx>
        <c:axId val="137226496"/>
        <c:scaling>
          <c:orientation val="minMax"/>
        </c:scaling>
        <c:delete val="0"/>
        <c:axPos val="b"/>
        <c:title>
          <c:tx>
            <c:rich>
              <a:bodyPr/>
              <a:lstStyle/>
              <a:p>
                <a:pPr algn="ctr">
                  <a:defRPr/>
                </a:pPr>
                <a:r>
                  <a:rPr lang="en-US" sz="1800" b="1" i="0" baseline="0" dirty="0" smtClean="0">
                    <a:effectLst/>
                    <a:latin typeface="+mn-lt"/>
                  </a:rPr>
                  <a:t>Percent of Students in School Eligible for Free/Reduced-Price Lunch</a:t>
                </a:r>
                <a:endParaRPr lang="en-US" dirty="0">
                  <a:effectLst/>
                  <a:latin typeface="+mn-lt"/>
                </a:endParaRPr>
              </a:p>
            </c:rich>
          </c:tx>
          <c:layout>
            <c:manualLayout>
              <c:xMode val="edge"/>
              <c:yMode val="edge"/>
              <c:x val="0.15688357351557469"/>
              <c:y val="0.91159459764364925"/>
            </c:manualLayout>
          </c:layout>
          <c:overlay val="0"/>
        </c:title>
        <c:majorTickMark val="out"/>
        <c:minorTickMark val="none"/>
        <c:tickLblPos val="nextTo"/>
        <c:crossAx val="137376128"/>
        <c:crosses val="autoZero"/>
        <c:auto val="1"/>
        <c:lblAlgn val="ctr"/>
        <c:lblOffset val="100"/>
        <c:noMultiLvlLbl val="0"/>
      </c:catAx>
      <c:valAx>
        <c:axId val="137376128"/>
        <c:scaling>
          <c:orientation val="minMax"/>
          <c:max val="100"/>
        </c:scaling>
        <c:delete val="0"/>
        <c:axPos val="l"/>
        <c:title>
          <c:tx>
            <c:rich>
              <a:bodyPr rot="-540000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372264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193544792749964"/>
          <c:y val="4.5629631427478591E-2"/>
          <c:w val="0.86076895458822367"/>
          <c:h val="0.69785462683172717"/>
        </c:manualLayout>
      </c:layout>
      <c:barChart>
        <c:barDir val="col"/>
        <c:grouping val="clustered"/>
        <c:varyColors val="0"/>
        <c:ser>
          <c:idx val="0"/>
          <c:order val="0"/>
          <c:tx>
            <c:strRef>
              <c:f>Sheet1!$B$1</c:f>
              <c:strCache>
                <c:ptCount val="1"/>
                <c:pt idx="0">
                  <c:v>Average Number of Courses</c:v>
                </c:pt>
              </c:strCache>
            </c:strRef>
          </c:tx>
          <c:invertIfNegative val="0"/>
          <c:dLbls>
            <c:showLegendKey val="0"/>
            <c:showVal val="1"/>
            <c:showCatName val="0"/>
            <c:showSerName val="0"/>
            <c:showPercent val="0"/>
            <c:showBubbleSize val="0"/>
            <c:showLeaderLines val="0"/>
          </c:dLbls>
          <c:cat>
            <c:strRef>
              <c:f>Sheet1!$A$2:$A$5</c:f>
              <c:strCache>
                <c:ptCount val="4"/>
                <c:pt idx="0">
                  <c:v>Largest Schools</c:v>
                </c:pt>
                <c:pt idx="1">
                  <c:v>Third Group</c:v>
                </c:pt>
                <c:pt idx="2">
                  <c:v>Second Group</c:v>
                </c:pt>
                <c:pt idx="3">
                  <c:v>Smallest Schools</c:v>
                </c:pt>
              </c:strCache>
            </c:strRef>
          </c:cat>
          <c:val>
            <c:numRef>
              <c:f>Sheet1!$B$2:$B$5</c:f>
              <c:numCache>
                <c:formatCode>General</c:formatCode>
                <c:ptCount val="4"/>
                <c:pt idx="0">
                  <c:v>43</c:v>
                </c:pt>
                <c:pt idx="1">
                  <c:v>34</c:v>
                </c:pt>
                <c:pt idx="2">
                  <c:v>33</c:v>
                </c:pt>
                <c:pt idx="3">
                  <c:v>23</c:v>
                </c:pt>
              </c:numCache>
            </c:numRef>
          </c:val>
        </c:ser>
        <c:dLbls>
          <c:showLegendKey val="0"/>
          <c:showVal val="0"/>
          <c:showCatName val="0"/>
          <c:showSerName val="0"/>
          <c:showPercent val="0"/>
          <c:showBubbleSize val="0"/>
        </c:dLbls>
        <c:gapWidth val="150"/>
        <c:axId val="137451776"/>
        <c:axId val="137458048"/>
      </c:barChart>
      <c:catAx>
        <c:axId val="137451776"/>
        <c:scaling>
          <c:orientation val="minMax"/>
        </c:scaling>
        <c:delete val="0"/>
        <c:axPos val="b"/>
        <c:title>
          <c:tx>
            <c:rich>
              <a:bodyPr/>
              <a:lstStyle/>
              <a:p>
                <a:pPr>
                  <a:defRPr/>
                </a:pPr>
                <a:r>
                  <a:rPr lang="en-US" sz="1800" b="1" i="0" baseline="0" dirty="0" smtClean="0">
                    <a:effectLst/>
                    <a:latin typeface="+mn-lt"/>
                  </a:rPr>
                  <a:t>School Size</a:t>
                </a:r>
                <a:endParaRPr lang="en-US" dirty="0">
                  <a:effectLst/>
                  <a:latin typeface="+mn-lt"/>
                </a:endParaRPr>
              </a:p>
            </c:rich>
          </c:tx>
          <c:layout>
            <c:manualLayout>
              <c:xMode val="edge"/>
              <c:yMode val="edge"/>
              <c:x val="0.48600703213985047"/>
              <c:y val="0.87734557488692655"/>
            </c:manualLayout>
          </c:layout>
          <c:overlay val="0"/>
        </c:title>
        <c:majorTickMark val="out"/>
        <c:minorTickMark val="none"/>
        <c:tickLblPos val="nextTo"/>
        <c:crossAx val="137458048"/>
        <c:crosses val="autoZero"/>
        <c:auto val="1"/>
        <c:lblAlgn val="ctr"/>
        <c:lblOffset val="100"/>
        <c:noMultiLvlLbl val="0"/>
      </c:catAx>
      <c:valAx>
        <c:axId val="137458048"/>
        <c:scaling>
          <c:orientation val="minMax"/>
          <c:max val="100"/>
        </c:scaling>
        <c:delete val="0"/>
        <c:axPos val="l"/>
        <c:title>
          <c:tx>
            <c:rich>
              <a:bodyPr rot="-540000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374517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Average Number of Courses</c:v>
                </c:pt>
              </c:strCache>
            </c:strRef>
          </c:tx>
          <c:invertIfNegative val="0"/>
          <c:dLbls>
            <c:showLegendKey val="0"/>
            <c:showVal val="1"/>
            <c:showCatName val="0"/>
            <c:showSerName val="0"/>
            <c:showPercent val="0"/>
            <c:showBubbleSize val="0"/>
            <c:showLeaderLines val="0"/>
          </c:dLbls>
          <c:cat>
            <c:strRef>
              <c:f>Sheet1!$A$2:$A$5</c:f>
              <c:strCache>
                <c:ptCount val="4"/>
                <c:pt idx="0">
                  <c:v>Midwest</c:v>
                </c:pt>
                <c:pt idx="1">
                  <c:v>Northeast</c:v>
                </c:pt>
                <c:pt idx="2">
                  <c:v>South</c:v>
                </c:pt>
                <c:pt idx="3">
                  <c:v>West</c:v>
                </c:pt>
              </c:strCache>
            </c:strRef>
          </c:cat>
          <c:val>
            <c:numRef>
              <c:f>Sheet1!$B$2:$B$5</c:f>
              <c:numCache>
                <c:formatCode>General</c:formatCode>
                <c:ptCount val="4"/>
                <c:pt idx="0">
                  <c:v>30</c:v>
                </c:pt>
                <c:pt idx="1">
                  <c:v>43</c:v>
                </c:pt>
                <c:pt idx="2">
                  <c:v>24</c:v>
                </c:pt>
                <c:pt idx="3">
                  <c:v>44</c:v>
                </c:pt>
              </c:numCache>
            </c:numRef>
          </c:val>
        </c:ser>
        <c:dLbls>
          <c:showLegendKey val="0"/>
          <c:showVal val="0"/>
          <c:showCatName val="0"/>
          <c:showSerName val="0"/>
          <c:showPercent val="0"/>
          <c:showBubbleSize val="0"/>
        </c:dLbls>
        <c:gapWidth val="150"/>
        <c:axId val="137500928"/>
        <c:axId val="137531776"/>
      </c:barChart>
      <c:catAx>
        <c:axId val="137500928"/>
        <c:scaling>
          <c:orientation val="minMax"/>
        </c:scaling>
        <c:delete val="0"/>
        <c:axPos val="b"/>
        <c:title>
          <c:tx>
            <c:rich>
              <a:bodyPr/>
              <a:lstStyle/>
              <a:p>
                <a:pPr>
                  <a:defRPr/>
                </a:pPr>
                <a:r>
                  <a:rPr lang="en-US" dirty="0" smtClean="0"/>
                  <a:t>Region</a:t>
                </a:r>
                <a:endParaRPr lang="en-US" dirty="0"/>
              </a:p>
            </c:rich>
          </c:tx>
          <c:layout/>
          <c:overlay val="0"/>
        </c:title>
        <c:majorTickMark val="out"/>
        <c:minorTickMark val="none"/>
        <c:tickLblPos val="nextTo"/>
        <c:crossAx val="137531776"/>
        <c:crosses val="autoZero"/>
        <c:auto val="1"/>
        <c:lblAlgn val="ctr"/>
        <c:lblOffset val="100"/>
        <c:noMultiLvlLbl val="0"/>
      </c:catAx>
      <c:valAx>
        <c:axId val="137531776"/>
        <c:scaling>
          <c:orientation val="minMax"/>
          <c:max val="100"/>
        </c:scaling>
        <c:delete val="0"/>
        <c:axPos val="l"/>
        <c:title>
          <c:tx>
            <c:rich>
              <a:bodyPr rot="-540000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375009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1387720992423117"/>
          <c:y val="4.5629631427478591E-2"/>
          <c:w val="0.8688271925914921"/>
          <c:h val="0.74915692120162836"/>
        </c:manualLayout>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Sheet1!$A$2:$A$5</c:f>
              <c:strCache>
                <c:ptCount val="4"/>
                <c:pt idx="0">
                  <c:v>Specialized/‌elective computer science courses with programming as a prerequisite that do not qualify for college credit</c:v>
                </c:pt>
                <c:pt idx="1">
                  <c:v>Courses that might qualify for college credit</c:v>
                </c:pt>
                <c:pt idx="2">
                  <c:v>Introductory high school computer science courses that include programming but do not qualify for college credit</c:v>
                </c:pt>
                <c:pt idx="3">
                  <c:v>Computer technology courses that do not include programming</c:v>
                </c:pt>
              </c:strCache>
            </c:strRef>
          </c:cat>
          <c:val>
            <c:numRef>
              <c:f>Sheet1!$B$2:$B$5</c:f>
              <c:numCache>
                <c:formatCode>General</c:formatCode>
                <c:ptCount val="4"/>
                <c:pt idx="0">
                  <c:v>21</c:v>
                </c:pt>
                <c:pt idx="1">
                  <c:v>35</c:v>
                </c:pt>
                <c:pt idx="2">
                  <c:v>36</c:v>
                </c:pt>
                <c:pt idx="3">
                  <c:v>47</c:v>
                </c:pt>
              </c:numCache>
            </c:numRef>
          </c:val>
        </c:ser>
        <c:dLbls>
          <c:showLegendKey val="0"/>
          <c:showVal val="0"/>
          <c:showCatName val="0"/>
          <c:showSerName val="0"/>
          <c:showPercent val="0"/>
          <c:showBubbleSize val="0"/>
        </c:dLbls>
        <c:gapWidth val="150"/>
        <c:axId val="135429120"/>
        <c:axId val="135439104"/>
      </c:barChart>
      <c:catAx>
        <c:axId val="135429120"/>
        <c:scaling>
          <c:orientation val="minMax"/>
        </c:scaling>
        <c:delete val="0"/>
        <c:axPos val="l"/>
        <c:numFmt formatCode="General" sourceLinked="1"/>
        <c:majorTickMark val="out"/>
        <c:minorTickMark val="none"/>
        <c:tickLblPos val="nextTo"/>
        <c:crossAx val="135439104"/>
        <c:crosses val="autoZero"/>
        <c:auto val="1"/>
        <c:lblAlgn val="ctr"/>
        <c:lblOffset val="100"/>
        <c:noMultiLvlLbl val="0"/>
      </c:catAx>
      <c:valAx>
        <c:axId val="135439104"/>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35429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298413785233371E-2"/>
          <c:y val="4.2055359268292736E-2"/>
          <c:w val="0.56748759873915278"/>
          <c:h val="0.78151058680771368"/>
        </c:manualLayout>
      </c:layout>
      <c:barChart>
        <c:barDir val="col"/>
        <c:grouping val="clustered"/>
        <c:varyColors val="0"/>
        <c:ser>
          <c:idx val="0"/>
          <c:order val="0"/>
          <c:tx>
            <c:strRef>
              <c:f>Sheet1!$B$1</c:f>
              <c:strCache>
                <c:ptCount val="1"/>
                <c:pt idx="0">
                  <c:v>AP Computer Science A</c:v>
                </c:pt>
              </c:strCache>
            </c:strRef>
          </c:tx>
          <c:invertIfNegative val="0"/>
          <c:dLbls>
            <c:showLegendKey val="0"/>
            <c:showVal val="1"/>
            <c:showCatName val="0"/>
            <c:showSerName val="0"/>
            <c:showPercent val="0"/>
            <c:showBubbleSize val="0"/>
            <c:showLeaderLines val="0"/>
          </c:dLbls>
          <c:cat>
            <c:strRef>
              <c:f>Sheet1!$A$2:$A$3</c:f>
              <c:strCache>
                <c:ptCount val="2"/>
                <c:pt idx="0">
                  <c:v>Percent High Schools Offering</c:v>
                </c:pt>
                <c:pt idx="1">
                  <c:v>Percent High School Students With Access</c:v>
                </c:pt>
              </c:strCache>
            </c:strRef>
          </c:cat>
          <c:val>
            <c:numRef>
              <c:f>Sheet1!$B$2:$B$3</c:f>
              <c:numCache>
                <c:formatCode>General</c:formatCode>
                <c:ptCount val="2"/>
                <c:pt idx="0">
                  <c:v>16</c:v>
                </c:pt>
                <c:pt idx="1">
                  <c:v>34</c:v>
                </c:pt>
              </c:numCache>
            </c:numRef>
          </c:val>
        </c:ser>
        <c:ser>
          <c:idx val="1"/>
          <c:order val="1"/>
          <c:tx>
            <c:strRef>
              <c:f>Sheet1!$C$1</c:f>
              <c:strCache>
                <c:ptCount val="1"/>
                <c:pt idx="0">
                  <c:v>AP Computer Science Principals</c:v>
                </c:pt>
              </c:strCache>
            </c:strRef>
          </c:tx>
          <c:invertIfNegative val="0"/>
          <c:dLbls>
            <c:showLegendKey val="0"/>
            <c:showVal val="1"/>
            <c:showCatName val="0"/>
            <c:showSerName val="0"/>
            <c:showPercent val="0"/>
            <c:showBubbleSize val="0"/>
            <c:showLeaderLines val="0"/>
          </c:dLbls>
          <c:cat>
            <c:strRef>
              <c:f>Sheet1!$A$2:$A$3</c:f>
              <c:strCache>
                <c:ptCount val="2"/>
                <c:pt idx="0">
                  <c:v>Percent High Schools Offering</c:v>
                </c:pt>
                <c:pt idx="1">
                  <c:v>Percent High School Students With Access</c:v>
                </c:pt>
              </c:strCache>
            </c:strRef>
          </c:cat>
          <c:val>
            <c:numRef>
              <c:f>Sheet1!$C$2:$C$3</c:f>
              <c:numCache>
                <c:formatCode>General</c:formatCode>
                <c:ptCount val="2"/>
                <c:pt idx="0">
                  <c:v>14</c:v>
                </c:pt>
                <c:pt idx="1">
                  <c:v>28</c:v>
                </c:pt>
              </c:numCache>
            </c:numRef>
          </c:val>
        </c:ser>
        <c:dLbls>
          <c:showLegendKey val="0"/>
          <c:showVal val="0"/>
          <c:showCatName val="0"/>
          <c:showSerName val="0"/>
          <c:showPercent val="0"/>
          <c:showBubbleSize val="0"/>
        </c:dLbls>
        <c:gapWidth val="150"/>
        <c:axId val="170484864"/>
        <c:axId val="170486400"/>
      </c:barChart>
      <c:catAx>
        <c:axId val="170484864"/>
        <c:scaling>
          <c:orientation val="minMax"/>
        </c:scaling>
        <c:delete val="0"/>
        <c:axPos val="b"/>
        <c:numFmt formatCode="General" sourceLinked="1"/>
        <c:majorTickMark val="out"/>
        <c:minorTickMark val="none"/>
        <c:tickLblPos val="nextTo"/>
        <c:crossAx val="170486400"/>
        <c:crosses val="autoZero"/>
        <c:auto val="1"/>
        <c:lblAlgn val="ctr"/>
        <c:lblOffset val="100"/>
        <c:noMultiLvlLbl val="0"/>
      </c:catAx>
      <c:valAx>
        <c:axId val="170486400"/>
        <c:scaling>
          <c:orientation val="minMax"/>
          <c:max val="100"/>
        </c:scaling>
        <c:delete val="0"/>
        <c:axPos val="l"/>
        <c:numFmt formatCode="General" sourceLinked="1"/>
        <c:majorTickMark val="out"/>
        <c:minorTickMark val="none"/>
        <c:tickLblPos val="nextTo"/>
        <c:crossAx val="170484864"/>
        <c:crosses val="autoZero"/>
        <c:crossBetween val="between"/>
        <c:majorUnit val="20"/>
      </c:valAx>
    </c:plotArea>
    <c:legend>
      <c:legendPos val="r"/>
      <c:layout>
        <c:manualLayout>
          <c:xMode val="edge"/>
          <c:yMode val="edge"/>
          <c:x val="0.64933604591292116"/>
          <c:y val="0.23335577583526063"/>
          <c:w val="0.33617124414472116"/>
          <c:h val="0.2540461534387529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1387720992423117"/>
          <c:y val="4.5629631427478591E-2"/>
          <c:w val="0.8688271925914921"/>
          <c:h val="0.74915692120162836"/>
        </c:manualLayout>
      </c:layout>
      <c:barChart>
        <c:barDir val="col"/>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numRef>
              <c:f>Sheet1!$A$2:$A$4</c:f>
              <c:numCache>
                <c:formatCode>General</c:formatCode>
                <c:ptCount val="3"/>
                <c:pt idx="0">
                  <c:v>0</c:v>
                </c:pt>
                <c:pt idx="1">
                  <c:v>1</c:v>
                </c:pt>
                <c:pt idx="2">
                  <c:v>2</c:v>
                </c:pt>
              </c:numCache>
            </c:numRef>
          </c:cat>
          <c:val>
            <c:numRef>
              <c:f>Sheet1!$B$2:$B$4</c:f>
              <c:numCache>
                <c:formatCode>General</c:formatCode>
                <c:ptCount val="3"/>
                <c:pt idx="0">
                  <c:v>79</c:v>
                </c:pt>
                <c:pt idx="1">
                  <c:v>12</c:v>
                </c:pt>
                <c:pt idx="2">
                  <c:v>9</c:v>
                </c:pt>
              </c:numCache>
            </c:numRef>
          </c:val>
        </c:ser>
        <c:dLbls>
          <c:showLegendKey val="0"/>
          <c:showVal val="0"/>
          <c:showCatName val="0"/>
          <c:showSerName val="0"/>
          <c:showPercent val="0"/>
          <c:showBubbleSize val="0"/>
        </c:dLbls>
        <c:gapWidth val="150"/>
        <c:axId val="135352704"/>
        <c:axId val="135354240"/>
      </c:barChart>
      <c:catAx>
        <c:axId val="135352704"/>
        <c:scaling>
          <c:orientation val="minMax"/>
        </c:scaling>
        <c:delete val="0"/>
        <c:axPos val="b"/>
        <c:numFmt formatCode="General" sourceLinked="1"/>
        <c:majorTickMark val="out"/>
        <c:minorTickMark val="none"/>
        <c:tickLblPos val="nextTo"/>
        <c:crossAx val="135354240"/>
        <c:crosses val="autoZero"/>
        <c:auto val="1"/>
        <c:lblAlgn val="ctr"/>
        <c:lblOffset val="100"/>
        <c:noMultiLvlLbl val="0"/>
      </c:catAx>
      <c:valAx>
        <c:axId val="135354240"/>
        <c:scaling>
          <c:orientation val="minMax"/>
        </c:scaling>
        <c:delete val="0"/>
        <c:axPos val="l"/>
        <c:title>
          <c:tx>
            <c:rich>
              <a:bodyPr rot="-5400000" vert="horz"/>
              <a:lstStyle/>
              <a:p>
                <a:pPr>
                  <a:defRPr/>
                </a:pPr>
                <a:r>
                  <a:rPr lang="en-US" dirty="0" smtClean="0"/>
                  <a:t>Percent</a:t>
                </a:r>
                <a:r>
                  <a:rPr lang="en-US" baseline="0" dirty="0" smtClean="0"/>
                  <a:t> of Schools</a:t>
                </a:r>
                <a:endParaRPr lang="en-US" dirty="0"/>
              </a:p>
            </c:rich>
          </c:tx>
          <c:layout/>
          <c:overlay val="0"/>
        </c:title>
        <c:numFmt formatCode="General" sourceLinked="1"/>
        <c:majorTickMark val="out"/>
        <c:minorTickMark val="none"/>
        <c:tickLblPos val="nextTo"/>
        <c:crossAx val="1353527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Average Number of Courses</c:v>
                </c:pt>
              </c:strCache>
            </c:strRef>
          </c:tx>
          <c:invertIfNegative val="0"/>
          <c:dLbls>
            <c:showLegendKey val="0"/>
            <c:showVal val="1"/>
            <c:showCatName val="0"/>
            <c:showSerName val="0"/>
            <c:showPercent val="0"/>
            <c:showBubbleSize val="0"/>
            <c:showLeaderLines val="0"/>
          </c:dLbls>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0.5</c:v>
                </c:pt>
                <c:pt idx="1">
                  <c:v>0.3</c:v>
                </c:pt>
                <c:pt idx="2">
                  <c:v>0.2</c:v>
                </c:pt>
                <c:pt idx="3">
                  <c:v>0.2</c:v>
                </c:pt>
              </c:numCache>
            </c:numRef>
          </c:val>
        </c:ser>
        <c:dLbls>
          <c:showLegendKey val="0"/>
          <c:showVal val="0"/>
          <c:showCatName val="0"/>
          <c:showSerName val="0"/>
          <c:showPercent val="0"/>
          <c:showBubbleSize val="0"/>
        </c:dLbls>
        <c:gapWidth val="150"/>
        <c:axId val="229145216"/>
        <c:axId val="238101248"/>
      </c:barChart>
      <c:catAx>
        <c:axId val="229145216"/>
        <c:scaling>
          <c:orientation val="minMax"/>
        </c:scaling>
        <c:delete val="0"/>
        <c:axPos val="b"/>
        <c:title>
          <c:tx>
            <c:rich>
              <a:bodyPr/>
              <a:lstStyle/>
              <a:p>
                <a:pPr algn="ctr">
                  <a:defRPr/>
                </a:pPr>
                <a:r>
                  <a:rPr lang="en-US" sz="1800" b="1" i="0" baseline="0" dirty="0" smtClean="0">
                    <a:effectLst/>
                    <a:latin typeface="+mn-lt"/>
                  </a:rPr>
                  <a:t>Percent of Students in School Eligible for Free/Reduced-Price Lunch</a:t>
                </a:r>
                <a:endParaRPr lang="en-US" dirty="0">
                  <a:effectLst/>
                  <a:latin typeface="+mn-lt"/>
                </a:endParaRPr>
              </a:p>
            </c:rich>
          </c:tx>
          <c:layout>
            <c:manualLayout>
              <c:xMode val="edge"/>
              <c:yMode val="edge"/>
              <c:x val="0.16435466782248548"/>
              <c:y val="0.91159459764364925"/>
            </c:manualLayout>
          </c:layout>
          <c:overlay val="0"/>
        </c:title>
        <c:majorTickMark val="out"/>
        <c:minorTickMark val="none"/>
        <c:tickLblPos val="nextTo"/>
        <c:crossAx val="238101248"/>
        <c:crosses val="autoZero"/>
        <c:auto val="1"/>
        <c:lblAlgn val="ctr"/>
        <c:lblOffset val="100"/>
        <c:noMultiLvlLbl val="0"/>
      </c:catAx>
      <c:valAx>
        <c:axId val="238101248"/>
        <c:scaling>
          <c:orientation val="minMax"/>
          <c:max val="1"/>
        </c:scaling>
        <c:delete val="0"/>
        <c:axPos val="l"/>
        <c:title>
          <c:tx>
            <c:rich>
              <a:bodyPr rot="-5400000" vert="horz"/>
              <a:lstStyle/>
              <a:p>
                <a:pPr>
                  <a:defRPr/>
                </a:pPr>
                <a:r>
                  <a:rPr lang="en-US" dirty="0" smtClean="0"/>
                  <a:t>Average</a:t>
                </a:r>
                <a:r>
                  <a:rPr lang="en-US" baseline="0" dirty="0" smtClean="0"/>
                  <a:t> Number of Courses</a:t>
                </a:r>
                <a:endParaRPr lang="en-US" dirty="0"/>
              </a:p>
            </c:rich>
          </c:tx>
          <c:layout>
            <c:manualLayout>
              <c:xMode val="edge"/>
              <c:yMode val="edge"/>
              <c:x val="7.6452599388379203E-3"/>
              <c:y val="6.2862238474776858E-2"/>
            </c:manualLayout>
          </c:layout>
          <c:overlay val="0"/>
        </c:title>
        <c:numFmt formatCode="General" sourceLinked="1"/>
        <c:majorTickMark val="out"/>
        <c:minorTickMark val="none"/>
        <c:tickLblPos val="nextTo"/>
        <c:crossAx val="229145216"/>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Average Number of Courses</c:v>
                </c:pt>
              </c:strCache>
            </c:strRef>
          </c:tx>
          <c:invertIfNegative val="0"/>
          <c:dLbls>
            <c:showLegendKey val="0"/>
            <c:showVal val="1"/>
            <c:showCatName val="0"/>
            <c:showSerName val="0"/>
            <c:showPercent val="0"/>
            <c:showBubbleSize val="0"/>
            <c:showLeaderLines val="0"/>
          </c:dLbls>
          <c:cat>
            <c:strRef>
              <c:f>Sheet1!$A$2:$A$5</c:f>
              <c:strCache>
                <c:ptCount val="4"/>
                <c:pt idx="0">
                  <c:v>Largest Schools</c:v>
                </c:pt>
                <c:pt idx="1">
                  <c:v>Third Group</c:v>
                </c:pt>
                <c:pt idx="2">
                  <c:v>Second Group</c:v>
                </c:pt>
                <c:pt idx="3">
                  <c:v>Smallest Schools</c:v>
                </c:pt>
              </c:strCache>
            </c:strRef>
          </c:cat>
          <c:val>
            <c:numRef>
              <c:f>Sheet1!$B$2:$B$5</c:f>
              <c:numCache>
                <c:formatCode>General</c:formatCode>
                <c:ptCount val="4"/>
                <c:pt idx="0">
                  <c:v>0.6</c:v>
                </c:pt>
                <c:pt idx="1">
                  <c:v>0.3</c:v>
                </c:pt>
                <c:pt idx="2">
                  <c:v>0.2</c:v>
                </c:pt>
                <c:pt idx="3">
                  <c:v>0.1</c:v>
                </c:pt>
              </c:numCache>
            </c:numRef>
          </c:val>
        </c:ser>
        <c:dLbls>
          <c:showLegendKey val="0"/>
          <c:showVal val="0"/>
          <c:showCatName val="0"/>
          <c:showSerName val="0"/>
          <c:showPercent val="0"/>
          <c:showBubbleSize val="0"/>
        </c:dLbls>
        <c:gapWidth val="150"/>
        <c:axId val="337524224"/>
        <c:axId val="337526144"/>
      </c:barChart>
      <c:catAx>
        <c:axId val="337524224"/>
        <c:scaling>
          <c:orientation val="minMax"/>
        </c:scaling>
        <c:delete val="0"/>
        <c:axPos val="b"/>
        <c:title>
          <c:tx>
            <c:rich>
              <a:bodyPr/>
              <a:lstStyle/>
              <a:p>
                <a:pPr>
                  <a:defRPr/>
                </a:pPr>
                <a:r>
                  <a:rPr lang="en-US" sz="1800" b="1" i="0" baseline="0" dirty="0" smtClean="0">
                    <a:effectLst/>
                    <a:latin typeface="+mn-lt"/>
                  </a:rPr>
                  <a:t>School Size</a:t>
                </a:r>
                <a:endParaRPr lang="en-US" dirty="0">
                  <a:effectLst/>
                  <a:latin typeface="+mn-lt"/>
                </a:endParaRPr>
              </a:p>
            </c:rich>
          </c:tx>
          <c:layout>
            <c:manualLayout>
              <c:xMode val="edge"/>
              <c:yMode val="edge"/>
              <c:x val="0.48240640320903283"/>
              <c:y val="0.91159459764364925"/>
            </c:manualLayout>
          </c:layout>
          <c:overlay val="0"/>
        </c:title>
        <c:majorTickMark val="out"/>
        <c:minorTickMark val="none"/>
        <c:tickLblPos val="nextTo"/>
        <c:crossAx val="337526144"/>
        <c:crosses val="autoZero"/>
        <c:auto val="1"/>
        <c:lblAlgn val="ctr"/>
        <c:lblOffset val="100"/>
        <c:noMultiLvlLbl val="0"/>
      </c:catAx>
      <c:valAx>
        <c:axId val="337526144"/>
        <c:scaling>
          <c:orientation val="minMax"/>
          <c:max val="1"/>
        </c:scaling>
        <c:delete val="0"/>
        <c:axPos val="l"/>
        <c:title>
          <c:tx>
            <c:rich>
              <a:bodyPr rot="-5400000" vert="horz"/>
              <a:lstStyle/>
              <a:p>
                <a:pPr>
                  <a:defRPr/>
                </a:pPr>
                <a:r>
                  <a:rPr lang="en-US" dirty="0" smtClean="0"/>
                  <a:t>Average</a:t>
                </a:r>
                <a:r>
                  <a:rPr lang="en-US" baseline="0" dirty="0" smtClean="0"/>
                  <a:t> Number of Courses</a:t>
                </a:r>
                <a:endParaRPr lang="en-US" dirty="0"/>
              </a:p>
            </c:rich>
          </c:tx>
          <c:layout>
            <c:manualLayout>
              <c:xMode val="edge"/>
              <c:yMode val="edge"/>
              <c:x val="7.8616352201257862E-3"/>
              <c:y val="0.11701839334328443"/>
            </c:manualLayout>
          </c:layout>
          <c:overlay val="0"/>
        </c:title>
        <c:numFmt formatCode="General" sourceLinked="1"/>
        <c:majorTickMark val="out"/>
        <c:minorTickMark val="none"/>
        <c:tickLblPos val="nextTo"/>
        <c:crossAx val="337524224"/>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0.39623</cdr:x>
      <cdr:y>0.9076</cdr:y>
    </cdr:from>
    <cdr:to>
      <cdr:x>0.66981</cdr:x>
      <cdr:y>0.9761</cdr:y>
    </cdr:to>
    <cdr:sp macro="" textlink="">
      <cdr:nvSpPr>
        <cdr:cNvPr id="2" name="TextBox 1"/>
        <cdr:cNvSpPr txBox="1"/>
      </cdr:nvSpPr>
      <cdr:spPr>
        <a:xfrm xmlns:a="http://schemas.openxmlformats.org/drawingml/2006/main">
          <a:off x="3200400" y="4038600"/>
          <a:ext cx="2209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Number of Courses</a:t>
          </a:r>
          <a:endParaRPr lang="en-US" sz="1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0.56957</cdr:x>
      <cdr:y>0.88215</cdr:y>
    </cdr:from>
    <cdr:to>
      <cdr:x>0.80435</cdr:x>
      <cdr:y>0.96633</cdr:y>
    </cdr:to>
    <cdr:sp macro="" textlink="">
      <cdr:nvSpPr>
        <cdr:cNvPr id="2" name="TextBox 1"/>
        <cdr:cNvSpPr txBox="1"/>
      </cdr:nvSpPr>
      <cdr:spPr>
        <a:xfrm xmlns:a="http://schemas.openxmlformats.org/drawingml/2006/main">
          <a:off x="4991100" y="3992562"/>
          <a:ext cx="2057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Percent of Classes</a:t>
          </a:r>
          <a:endParaRPr lang="en-US"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91D75B-96DC-4BC6-ABC7-B2A4D8BF9452}" type="datetimeFigureOut">
              <a:rPr lang="en-US" smtClean="0"/>
              <a:t>6/3/2019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41E1E5-CD67-4BC2-A8A6-B22BB91C115D}" type="slidenum">
              <a:rPr lang="en-US" smtClean="0"/>
              <a:t>‹#›</a:t>
            </a:fld>
            <a:endParaRPr lang="en-US"/>
          </a:p>
        </p:txBody>
      </p:sp>
    </p:spTree>
    <p:extLst>
      <p:ext uri="{BB962C8B-B14F-4D97-AF65-F5344CB8AC3E}">
        <p14:creationId xmlns:p14="http://schemas.microsoft.com/office/powerpoint/2010/main" val="2955503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2</a:t>
            </a:fld>
            <a:endParaRPr lang="en-US"/>
          </a:p>
        </p:txBody>
      </p:sp>
    </p:spTree>
    <p:extLst>
      <p:ext uri="{BB962C8B-B14F-4D97-AF65-F5344CB8AC3E}">
        <p14:creationId xmlns:p14="http://schemas.microsoft.com/office/powerpoint/2010/main" val="2444346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4.22,</a:t>
            </a:r>
            <a:r>
              <a:rPr lang="en-US" baseline="0" dirty="0" smtClean="0"/>
              <a:t> p. 87 in Technical Report</a:t>
            </a:r>
          </a:p>
          <a:p>
            <a:endParaRPr lang="en-US" baseline="0" dirty="0" smtClean="0"/>
          </a:p>
          <a:p>
            <a:r>
              <a:rPr lang="en-US" b="1" dirty="0"/>
              <a:t>This slide shows </a:t>
            </a:r>
            <a:r>
              <a:rPr lang="en-US" b="1" dirty="0" smtClean="0"/>
              <a:t>data derived from:</a:t>
            </a:r>
            <a:r>
              <a:rPr lang="en-US" b="1" baseline="0" dirty="0" smtClean="0"/>
              <a:t> </a:t>
            </a:r>
          </a:p>
          <a:p>
            <a:r>
              <a:rPr lang="en-US" dirty="0"/>
              <a:t> </a:t>
            </a:r>
          </a:p>
          <a:p>
            <a:r>
              <a:rPr lang="en-US" dirty="0" smtClean="0"/>
              <a:t>School Coordinator Questionnaire</a:t>
            </a:r>
            <a:endParaRPr lang="en-US" dirty="0"/>
          </a:p>
          <a:p>
            <a:pPr lvl="0" fontAlgn="base"/>
            <a:r>
              <a:rPr lang="en-US" dirty="0" smtClean="0"/>
              <a:t>Q25.</a:t>
            </a:r>
            <a:r>
              <a:rPr lang="en-US" baseline="0" dirty="0" smtClean="0"/>
              <a:t> </a:t>
            </a:r>
            <a:r>
              <a:rPr lang="en-US" sz="1200" b="0" i="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[High schools only] </a:t>
            </a:r>
            <a:endParaRPr lang="en-US" sz="1200" b="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r>
              <a:rPr lang="en-US" sz="1200" kern="1200" dirty="0" smtClean="0">
                <a:solidFill>
                  <a:schemeClr val="tx1"/>
                </a:solidFill>
                <a:effectLst/>
                <a:latin typeface="+mn-lt"/>
                <a:ea typeface="+mn-ea"/>
                <a:cs typeface="+mn-cs"/>
              </a:rPr>
              <a:t>Which of the following computer science courses are available to students in this school?  For each course that is available, indicate where and when it is offered.</a:t>
            </a:r>
            <a:r>
              <a:rPr lang="en-US" sz="1200" b="1"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Select one on each row in each section, if applicable.] </a:t>
            </a:r>
          </a:p>
          <a:p>
            <a:r>
              <a:rPr lang="en-US" dirty="0" smtClean="0"/>
              <a:t>(Response Options:</a:t>
            </a:r>
            <a:r>
              <a:rPr lang="en-US" baseline="0" dirty="0" smtClean="0"/>
              <a:t> </a:t>
            </a:r>
            <a:r>
              <a:rPr lang="en-US" dirty="0" smtClean="0"/>
              <a:t>[1] Available (Response Options: Yes, No)</a:t>
            </a:r>
            <a:r>
              <a:rPr lang="en-US" baseline="0" dirty="0" smtClean="0"/>
              <a:t> </a:t>
            </a:r>
            <a:r>
              <a:rPr lang="en-US" dirty="0" smtClean="0"/>
              <a:t>; </a:t>
            </a:r>
          </a:p>
          <a:p>
            <a:r>
              <a:rPr lang="en-US" dirty="0" smtClean="0"/>
              <a:t>	</a:t>
            </a:r>
            <a:r>
              <a:rPr lang="en-US" baseline="0" dirty="0" smtClean="0"/>
              <a:t>         </a:t>
            </a:r>
            <a:r>
              <a:rPr lang="en-US" strike="sngStrike" dirty="0" smtClean="0"/>
              <a:t>[2] Where Offered (Response Options: At this school, Elsewhere</a:t>
            </a:r>
            <a:r>
              <a:rPr lang="en-US" strike="sngStrike" baseline="0" dirty="0" smtClean="0"/>
              <a:t> (offsite or online</a:t>
            </a:r>
            <a:r>
              <a:rPr lang="en-US" strike="sngStrike" dirty="0" smtClean="0"/>
              <a:t>)</a:t>
            </a:r>
            <a:r>
              <a:rPr lang="en-US" strike="sngStrike" baseline="0" dirty="0" smtClean="0"/>
              <a:t>) </a:t>
            </a:r>
            <a:r>
              <a:rPr lang="en-US" dirty="0" smtClean="0"/>
              <a:t>; </a:t>
            </a:r>
          </a:p>
          <a:p>
            <a:r>
              <a:rPr lang="en-US" dirty="0" smtClean="0"/>
              <a:t>	</a:t>
            </a:r>
            <a:r>
              <a:rPr lang="en-US" baseline="0" dirty="0" smtClean="0"/>
              <a:t>         </a:t>
            </a:r>
            <a:r>
              <a:rPr lang="en-US" strike="sngStrike" dirty="0" smtClean="0"/>
              <a:t>[3] When Offered</a:t>
            </a:r>
            <a:r>
              <a:rPr lang="en-US" strike="sngStrike" baseline="0" dirty="0" smtClean="0"/>
              <a:t> </a:t>
            </a:r>
            <a:r>
              <a:rPr lang="en-US" strike="sngStrike" dirty="0" smtClean="0"/>
              <a:t>(Response Options: This year,  Not</a:t>
            </a:r>
            <a:r>
              <a:rPr lang="en-US" strike="sngStrike" baseline="0" dirty="0" smtClean="0"/>
              <a:t> this year, but in alternating years</a:t>
            </a:r>
            <a:r>
              <a:rPr lang="en-US" strike="sngStrike" dirty="0" smtClean="0"/>
              <a:t>)</a:t>
            </a:r>
            <a:r>
              <a:rPr lang="en-US" strike="sngStrike" baseline="0" dirty="0" smtClean="0"/>
              <a:t> </a:t>
            </a:r>
            <a:endParaRPr lang="en-US" strike="sngStrike" dirty="0" smtClean="0"/>
          </a:p>
          <a:p>
            <a:pPr marL="685800" lvl="1" indent="-228600">
              <a:buFont typeface="+mj-lt"/>
              <a:buAutoNum type="alphaLcPeriod"/>
            </a:pPr>
            <a:r>
              <a:rPr lang="en-US" sz="1200" b="0" kern="1200" dirty="0" smtClean="0">
                <a:solidFill>
                  <a:schemeClr val="tx1"/>
                </a:solidFill>
                <a:effectLst/>
                <a:latin typeface="+mn-lt"/>
                <a:ea typeface="+mn-ea"/>
                <a:cs typeface="+mn-cs"/>
              </a:rPr>
              <a:t>AP Computer Science A</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AP Computer Science Principles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IB Computer science standard level</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IB Computer science higher level</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Other IB computer science course</a:t>
            </a:r>
            <a:endParaRPr lang="en-US" sz="1200" b="1" strike="sngStrike" kern="1200" dirty="0" smtClean="0">
              <a:solidFill>
                <a:schemeClr val="tx1"/>
              </a:solidFill>
              <a:effectLst/>
              <a:latin typeface="+mn-lt"/>
              <a:ea typeface="+mn-ea"/>
              <a:cs typeface="+mn-cs"/>
            </a:endParaRPr>
          </a:p>
          <a:p>
            <a:endParaRPr lang="en-US" dirty="0"/>
          </a:p>
          <a:p>
            <a:r>
              <a:rPr lang="en-US" dirty="0"/>
              <a:t>The numbers in parentheses are standard errors.</a:t>
            </a:r>
          </a:p>
          <a:p>
            <a:r>
              <a:rPr lang="en-US" dirty="0"/>
              <a:t> </a:t>
            </a:r>
          </a:p>
          <a:p>
            <a:r>
              <a:rPr lang="en-US" b="1" dirty="0"/>
              <a:t>Findings Highlighted in Technical Report</a:t>
            </a:r>
            <a:endParaRPr lang="en-US" dirty="0"/>
          </a:p>
          <a:p>
            <a:endParaRPr lang="en-US" baseline="0" dirty="0" smtClean="0"/>
          </a:p>
          <a:p>
            <a:r>
              <a:rPr lang="en-US" baseline="0" dirty="0" smtClean="0"/>
              <a:t>“</a:t>
            </a:r>
            <a:r>
              <a:rPr lang="en-US" sz="1200" kern="1200" dirty="0" smtClean="0">
                <a:solidFill>
                  <a:schemeClr val="tx1"/>
                </a:solidFill>
                <a:effectLst/>
                <a:latin typeface="+mn-lt"/>
                <a:ea typeface="+mn-ea"/>
                <a:cs typeface="+mn-cs"/>
              </a:rPr>
              <a:t>As can be seen in Table 4.22, AP Computer Science A and AP Computer Science Principles are offered in about 1 in 6 high schools.  Similar to science and mathematics, the percentage of grades 9–12 students with access to each course is substantially greater than the percentage of schools offering 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11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4.23, p. 88 in Technical</a:t>
            </a:r>
            <a:r>
              <a:rPr lang="en-US" baseline="0" dirty="0" smtClean="0"/>
              <a:t> Report</a:t>
            </a:r>
          </a:p>
          <a:p>
            <a:endParaRPr lang="en-US" baseline="0" dirty="0" smtClean="0"/>
          </a:p>
          <a:p>
            <a:r>
              <a:rPr lang="en-US" b="1" dirty="0"/>
              <a:t>This slide shows data </a:t>
            </a:r>
            <a:r>
              <a:rPr lang="en-US" b="1" dirty="0" smtClean="0"/>
              <a:t>derived</a:t>
            </a:r>
            <a:r>
              <a:rPr lang="en-US" b="1" baseline="0" dirty="0" smtClean="0"/>
              <a:t> from:</a:t>
            </a:r>
            <a:endParaRPr lang="en-US" dirty="0"/>
          </a:p>
          <a:p>
            <a:r>
              <a:rPr lang="en-US" dirty="0"/>
              <a:t> </a:t>
            </a:r>
          </a:p>
          <a:p>
            <a:r>
              <a:rPr lang="en-US" dirty="0" smtClean="0"/>
              <a:t>School Coordinator Questionnaire</a:t>
            </a:r>
          </a:p>
          <a:p>
            <a:pPr lvl="0" fontAlgn="base"/>
            <a:r>
              <a:rPr lang="en-US" dirty="0" smtClean="0"/>
              <a:t>Q25.</a:t>
            </a:r>
            <a:r>
              <a:rPr lang="en-US" baseline="0" dirty="0" smtClean="0"/>
              <a:t> </a:t>
            </a:r>
            <a:r>
              <a:rPr lang="en-US" sz="1200" b="0" i="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[High schools only] </a:t>
            </a:r>
            <a:endParaRPr lang="en-US" sz="1200" b="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r>
              <a:rPr lang="en-US" sz="1200" kern="1200" dirty="0" smtClean="0">
                <a:solidFill>
                  <a:schemeClr val="tx1"/>
                </a:solidFill>
                <a:effectLst/>
                <a:latin typeface="+mn-lt"/>
                <a:ea typeface="+mn-ea"/>
                <a:cs typeface="+mn-cs"/>
              </a:rPr>
              <a:t>Which of the following computer science courses are available to students in this school?  For each course that is available, indicate where and when it is offered.</a:t>
            </a:r>
            <a:r>
              <a:rPr lang="en-US" sz="1200" b="1"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Select one on each row in each section, if applicable.] </a:t>
            </a:r>
          </a:p>
          <a:p>
            <a:r>
              <a:rPr lang="en-US" dirty="0" smtClean="0"/>
              <a:t>(Response Options:</a:t>
            </a:r>
            <a:r>
              <a:rPr lang="en-US" baseline="0" dirty="0" smtClean="0"/>
              <a:t> </a:t>
            </a:r>
            <a:r>
              <a:rPr lang="en-US" dirty="0" smtClean="0"/>
              <a:t>[1] Available (Response Options: Yes, No)</a:t>
            </a:r>
            <a:r>
              <a:rPr lang="en-US" baseline="0" dirty="0" smtClean="0"/>
              <a:t> </a:t>
            </a:r>
            <a:r>
              <a:rPr lang="en-US" dirty="0" smtClean="0"/>
              <a:t>; </a:t>
            </a:r>
          </a:p>
          <a:p>
            <a:r>
              <a:rPr lang="en-US" dirty="0" smtClean="0"/>
              <a:t>	</a:t>
            </a:r>
            <a:r>
              <a:rPr lang="en-US" baseline="0" dirty="0" smtClean="0"/>
              <a:t>         </a:t>
            </a:r>
            <a:r>
              <a:rPr lang="en-US" strike="sngStrike" dirty="0" smtClean="0"/>
              <a:t>[2] Where Offered (Response Options: At this school, Elsewhere</a:t>
            </a:r>
            <a:r>
              <a:rPr lang="en-US" strike="sngStrike" baseline="0" dirty="0" smtClean="0"/>
              <a:t> (offsite or online</a:t>
            </a:r>
            <a:r>
              <a:rPr lang="en-US" strike="sngStrike" dirty="0" smtClean="0"/>
              <a:t>)</a:t>
            </a:r>
            <a:r>
              <a:rPr lang="en-US" strike="sngStrike" baseline="0" dirty="0" smtClean="0"/>
              <a:t>) </a:t>
            </a:r>
            <a:r>
              <a:rPr lang="en-US" dirty="0" smtClean="0"/>
              <a:t>; </a:t>
            </a:r>
          </a:p>
          <a:p>
            <a:r>
              <a:rPr lang="en-US" dirty="0" smtClean="0"/>
              <a:t>	</a:t>
            </a:r>
            <a:r>
              <a:rPr lang="en-US" baseline="0" dirty="0" smtClean="0"/>
              <a:t>         </a:t>
            </a:r>
            <a:r>
              <a:rPr lang="en-US" strike="sngStrike" dirty="0" smtClean="0"/>
              <a:t>[3] When Offered</a:t>
            </a:r>
            <a:r>
              <a:rPr lang="en-US" strike="sngStrike" baseline="0" dirty="0" smtClean="0"/>
              <a:t> </a:t>
            </a:r>
            <a:r>
              <a:rPr lang="en-US" strike="sngStrike" dirty="0" smtClean="0"/>
              <a:t>(Response Options: This year,  Not</a:t>
            </a:r>
            <a:r>
              <a:rPr lang="en-US" strike="sngStrike" baseline="0" dirty="0" smtClean="0"/>
              <a:t> this year, but in alternating years</a:t>
            </a:r>
            <a:r>
              <a:rPr lang="en-US" strike="sngStrike" dirty="0" smtClean="0"/>
              <a:t>)</a:t>
            </a:r>
            <a:r>
              <a:rPr lang="en-US" strike="sngStrike" baseline="0" dirty="0" smtClean="0"/>
              <a:t> </a:t>
            </a:r>
            <a:endParaRPr lang="en-US" strike="sngStrike" dirty="0" smtClean="0"/>
          </a:p>
          <a:p>
            <a:pPr marL="685800" lvl="1" indent="-228600">
              <a:buFont typeface="+mj-lt"/>
              <a:buAutoNum type="alphaLcPeriod"/>
            </a:pPr>
            <a:r>
              <a:rPr lang="en-US" sz="1200" b="0" kern="1200" dirty="0" smtClean="0">
                <a:solidFill>
                  <a:schemeClr val="tx1"/>
                </a:solidFill>
                <a:effectLst/>
                <a:latin typeface="+mn-lt"/>
                <a:ea typeface="+mn-ea"/>
                <a:cs typeface="+mn-cs"/>
              </a:rPr>
              <a:t>AP Computer Science A</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AP Computer Science Principles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IB Computer science standard level</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IB Computer science higher level</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Other IB computer science course</a:t>
            </a:r>
            <a:endParaRPr lang="en-US" sz="1200" b="1" strike="sngStrike" kern="1200" dirty="0" smtClean="0">
              <a:solidFill>
                <a:schemeClr val="tx1"/>
              </a:solidFill>
              <a:effectLst/>
              <a:latin typeface="+mn-lt"/>
              <a:ea typeface="+mn-ea"/>
              <a:cs typeface="+mn-cs"/>
            </a:endParaRPr>
          </a:p>
          <a:p>
            <a:endParaRPr lang="en-US" dirty="0" smtClean="0"/>
          </a:p>
          <a:p>
            <a:r>
              <a:rPr lang="en-US" dirty="0" smtClean="0"/>
              <a:t>The numbers in parentheses are standard errors.</a:t>
            </a:r>
          </a:p>
          <a:p>
            <a:r>
              <a:rPr lang="en-US" dirty="0" smtClean="0"/>
              <a:t> </a:t>
            </a:r>
          </a:p>
          <a:p>
            <a:r>
              <a:rPr lang="en-US" b="1" dirty="0" smtClean="0"/>
              <a:t>Findings Highlighted in Technical Report</a:t>
            </a:r>
          </a:p>
          <a:p>
            <a:r>
              <a:rPr lang="en-US" sz="1200" kern="1200" dirty="0" smtClean="0">
                <a:solidFill>
                  <a:schemeClr val="tx1"/>
                </a:solidFill>
                <a:effectLst/>
                <a:latin typeface="+mn-lt"/>
                <a:ea typeface="+mn-ea"/>
                <a:cs typeface="+mn-cs"/>
              </a:rPr>
              <a:t>“Almost four-fifths of high schools do not offer any AP computer science course (see Table 4.23).  Twelve percent offer one AP computer science course, and 9 percent offer both AP courses.”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4.24,</a:t>
            </a:r>
            <a:r>
              <a:rPr lang="en-US" baseline="0" dirty="0" smtClean="0"/>
              <a:t> p. 88 in Technical Report</a:t>
            </a:r>
          </a:p>
          <a:p>
            <a:endParaRPr lang="en-US" baseline="0" dirty="0" smtClean="0"/>
          </a:p>
          <a:p>
            <a:r>
              <a:rPr lang="en-US" b="1" dirty="0"/>
              <a:t>This slide shows data </a:t>
            </a:r>
            <a:r>
              <a:rPr lang="en-US" b="1" dirty="0" smtClean="0"/>
              <a:t>derived from:</a:t>
            </a:r>
          </a:p>
          <a:p>
            <a:r>
              <a:rPr lang="en-US" dirty="0"/>
              <a:t> </a:t>
            </a:r>
          </a:p>
          <a:p>
            <a:r>
              <a:rPr lang="en-US" dirty="0" smtClean="0"/>
              <a:t>School Coordinator Questionnaire</a:t>
            </a:r>
          </a:p>
          <a:p>
            <a:pPr lvl="0" fontAlgn="base"/>
            <a:r>
              <a:rPr lang="en-US" dirty="0" smtClean="0"/>
              <a:t>Q25.</a:t>
            </a:r>
            <a:r>
              <a:rPr lang="en-US" baseline="0" dirty="0" smtClean="0"/>
              <a:t> </a:t>
            </a:r>
            <a:r>
              <a:rPr lang="en-US" sz="1200" b="0" i="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[High schools only] </a:t>
            </a:r>
            <a:endParaRPr lang="en-US" sz="1200" b="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r>
              <a:rPr lang="en-US" sz="1200" kern="1200" dirty="0" smtClean="0">
                <a:solidFill>
                  <a:schemeClr val="tx1"/>
                </a:solidFill>
                <a:effectLst/>
                <a:latin typeface="+mn-lt"/>
                <a:ea typeface="+mn-ea"/>
                <a:cs typeface="+mn-cs"/>
              </a:rPr>
              <a:t>Which of the following computer science courses are available to students in this school?  For each course that is available, indicate where and when it is offered.</a:t>
            </a:r>
            <a:r>
              <a:rPr lang="en-US" sz="1200" b="1"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Select one on each row in each section, if applicable.] </a:t>
            </a:r>
          </a:p>
          <a:p>
            <a:r>
              <a:rPr lang="en-US" dirty="0" smtClean="0"/>
              <a:t>(Response Options:</a:t>
            </a:r>
            <a:r>
              <a:rPr lang="en-US" baseline="0" dirty="0" smtClean="0"/>
              <a:t> </a:t>
            </a:r>
            <a:r>
              <a:rPr lang="en-US" dirty="0" smtClean="0"/>
              <a:t>[1] Available (Response Options: Yes, No)</a:t>
            </a:r>
            <a:r>
              <a:rPr lang="en-US" baseline="0" dirty="0" smtClean="0"/>
              <a:t> </a:t>
            </a:r>
            <a:r>
              <a:rPr lang="en-US" dirty="0" smtClean="0"/>
              <a:t>; </a:t>
            </a:r>
          </a:p>
          <a:p>
            <a:r>
              <a:rPr lang="en-US" dirty="0" smtClean="0"/>
              <a:t>	</a:t>
            </a:r>
            <a:r>
              <a:rPr lang="en-US" baseline="0" dirty="0" smtClean="0"/>
              <a:t>         </a:t>
            </a:r>
            <a:r>
              <a:rPr lang="en-US" strike="sngStrike" dirty="0" smtClean="0"/>
              <a:t>[2] Where Offered (Response Options: At this school, Elsewhere</a:t>
            </a:r>
            <a:r>
              <a:rPr lang="en-US" strike="sngStrike" baseline="0" dirty="0" smtClean="0"/>
              <a:t> (offsite or online</a:t>
            </a:r>
            <a:r>
              <a:rPr lang="en-US" strike="sngStrike" dirty="0" smtClean="0"/>
              <a:t>)</a:t>
            </a:r>
            <a:r>
              <a:rPr lang="en-US" strike="sngStrike" baseline="0" dirty="0" smtClean="0"/>
              <a:t>) </a:t>
            </a:r>
            <a:r>
              <a:rPr lang="en-US" dirty="0" smtClean="0"/>
              <a:t>; </a:t>
            </a:r>
          </a:p>
          <a:p>
            <a:r>
              <a:rPr lang="en-US" dirty="0" smtClean="0"/>
              <a:t>	</a:t>
            </a:r>
            <a:r>
              <a:rPr lang="en-US" baseline="0" dirty="0" smtClean="0"/>
              <a:t>         </a:t>
            </a:r>
            <a:r>
              <a:rPr lang="en-US" strike="sngStrike" dirty="0" smtClean="0"/>
              <a:t>[3] When Offered</a:t>
            </a:r>
            <a:r>
              <a:rPr lang="en-US" strike="sngStrike" baseline="0" dirty="0" smtClean="0"/>
              <a:t> </a:t>
            </a:r>
            <a:r>
              <a:rPr lang="en-US" strike="sngStrike" dirty="0" smtClean="0"/>
              <a:t>(Response Options: This year,  Not</a:t>
            </a:r>
            <a:r>
              <a:rPr lang="en-US" strike="sngStrike" baseline="0" dirty="0" smtClean="0"/>
              <a:t> this year, but in alternating years</a:t>
            </a:r>
            <a:r>
              <a:rPr lang="en-US" strike="sngStrike" dirty="0" smtClean="0"/>
              <a:t>)</a:t>
            </a:r>
            <a:r>
              <a:rPr lang="en-US" strike="sngStrike" baseline="0" dirty="0" smtClean="0"/>
              <a:t> </a:t>
            </a:r>
            <a:endParaRPr lang="en-US" strike="sngStrike" dirty="0" smtClean="0"/>
          </a:p>
          <a:p>
            <a:pPr marL="685800" lvl="1" indent="-228600">
              <a:buFont typeface="+mj-lt"/>
              <a:buAutoNum type="alphaLcPeriod"/>
            </a:pPr>
            <a:r>
              <a:rPr lang="en-US" sz="1200" b="0" kern="1200" dirty="0" smtClean="0">
                <a:solidFill>
                  <a:schemeClr val="tx1"/>
                </a:solidFill>
                <a:effectLst/>
                <a:latin typeface="+mn-lt"/>
                <a:ea typeface="+mn-ea"/>
                <a:cs typeface="+mn-cs"/>
              </a:rPr>
              <a:t>AP Computer Science A</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AP Computer Science Principles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IB Computer science standard level</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IB Computer science higher level</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Other IB computer science course</a:t>
            </a:r>
            <a:endParaRPr lang="en-US" sz="1200" b="1" strike="sngStrike" kern="1200" dirty="0" smtClean="0">
              <a:solidFill>
                <a:schemeClr val="tx1"/>
              </a:solidFill>
              <a:effectLst/>
              <a:latin typeface="+mn-lt"/>
              <a:ea typeface="+mn-ea"/>
              <a:cs typeface="+mn-cs"/>
            </a:endParaRPr>
          </a:p>
          <a:p>
            <a:endParaRPr lang="en-US" dirty="0"/>
          </a:p>
          <a:p>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numbers in parentheses are standard errors.</a:t>
            </a:r>
          </a:p>
          <a:p>
            <a:endParaRPr lang="en-US" dirty="0"/>
          </a:p>
          <a:p>
            <a:r>
              <a:rPr lang="en-US" b="1" dirty="0"/>
              <a:t>Findings Highlighted in Technical Report</a:t>
            </a:r>
            <a:endParaRPr lang="en-US" baseline="0" dirty="0" smtClean="0"/>
          </a:p>
          <a:p>
            <a:r>
              <a:rPr lang="en-US" sz="1200" kern="1200" dirty="0" smtClean="0">
                <a:solidFill>
                  <a:schemeClr val="tx1"/>
                </a:solidFill>
                <a:effectLst/>
                <a:latin typeface="+mn-lt"/>
                <a:ea typeface="+mn-ea"/>
                <a:cs typeface="+mn-cs"/>
              </a:rPr>
              <a:t>“Patterns in the number of AP computer science courses offered by equity factors are similar to those in science and mathematics.  Large schools are more likely to offer AP computer science courses than small schools.  Rural schools are less likely than suburban or urban schools, and high-poverty schools less likely than low-poverty schools, to offer AP computer science (see Table 4.24).”</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15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shows the composite scores by quartile of percentage of students in school eligible for free and reduced lunch.</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4.25,</a:t>
            </a:r>
            <a:r>
              <a:rPr lang="en-US" baseline="0" dirty="0" smtClean="0"/>
              <a:t> p. 89 in Technical Report</a:t>
            </a:r>
          </a:p>
          <a:p>
            <a:endParaRPr lang="en-US" baseline="0" dirty="0" smtClean="0"/>
          </a:p>
          <a:p>
            <a:r>
              <a:rPr lang="en-US" b="1" dirty="0"/>
              <a:t>This slide shows data from </a:t>
            </a:r>
            <a:r>
              <a:rPr lang="en-US" b="1" dirty="0" smtClean="0"/>
              <a:t>individual items. </a:t>
            </a:r>
            <a:endParaRPr lang="en-US" dirty="0"/>
          </a:p>
          <a:p>
            <a:r>
              <a:rPr lang="en-US" dirty="0"/>
              <a:t> </a:t>
            </a:r>
          </a:p>
          <a:p>
            <a:r>
              <a:rPr lang="en-US" dirty="0" smtClean="0"/>
              <a:t>School Coordinator </a:t>
            </a:r>
            <a:r>
              <a:rPr lang="en-US" dirty="0"/>
              <a:t>Questionnaire</a:t>
            </a:r>
          </a:p>
          <a:p>
            <a:pPr lvl="0"/>
            <a:r>
              <a:rPr lang="en-US" dirty="0" smtClean="0"/>
              <a:t>Q22. </a:t>
            </a:r>
            <a:r>
              <a:rPr lang="en-US" sz="1200" b="0" i="1" kern="1200" dirty="0" smtClean="0">
                <a:solidFill>
                  <a:schemeClr val="tx1"/>
                </a:solidFill>
                <a:effectLst/>
                <a:latin typeface="+mn-lt"/>
                <a:ea typeface="+mn-ea"/>
                <a:cs typeface="+mn-cs"/>
              </a:rPr>
              <a:t>[High Schools Only]</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which of the following ways can grades 9–12 students in this school take a computer science course that teaches programming or requires programming as a prerequisite? [Select all that apply.]</a:t>
            </a:r>
            <a:r>
              <a:rPr lang="en-US" sz="1200" kern="1200" baseline="0" dirty="0" smtClean="0">
                <a:solidFill>
                  <a:schemeClr val="tx1"/>
                </a:solidFill>
                <a:effectLst/>
                <a:latin typeface="+mn-lt"/>
                <a:ea typeface="+mn-ea"/>
                <a:cs typeface="+mn-cs"/>
              </a:rPr>
              <a:t> </a:t>
            </a: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From a teacher in this school</a:t>
            </a:r>
            <a:endParaRPr lang="en-US" sz="1200" b="1" kern="1200" dirty="0" smtClean="0">
              <a:solidFill>
                <a:schemeClr val="tx1"/>
              </a:solidFill>
              <a:effectLst/>
              <a:latin typeface="+mn-lt"/>
              <a:ea typeface="+mn-ea"/>
              <a:cs typeface="+mn-cs"/>
            </a:endParaRP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Through virtual courses offered by other schools/institutions (for example: online, videoconference)</a:t>
            </a:r>
            <a:endParaRPr lang="en-US" sz="1200" b="1" kern="1200" dirty="0" smtClean="0">
              <a:solidFill>
                <a:schemeClr val="tx1"/>
              </a:solidFill>
              <a:effectLst/>
              <a:latin typeface="+mn-lt"/>
              <a:ea typeface="+mn-ea"/>
              <a:cs typeface="+mn-cs"/>
            </a:endParaRP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By going to a Career and Technical Education (CTE) center</a:t>
            </a:r>
            <a:endParaRPr lang="en-US" sz="1200" b="1" kern="1200" dirty="0" smtClean="0">
              <a:solidFill>
                <a:schemeClr val="tx1"/>
              </a:solidFill>
              <a:effectLst/>
              <a:latin typeface="+mn-lt"/>
              <a:ea typeface="+mn-ea"/>
              <a:cs typeface="+mn-cs"/>
            </a:endParaRP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By going to another high school</a:t>
            </a:r>
            <a:endParaRPr lang="en-US" sz="1200" b="1" kern="1200" dirty="0" smtClean="0">
              <a:solidFill>
                <a:schemeClr val="tx1"/>
              </a:solidFill>
              <a:effectLst/>
              <a:latin typeface="+mn-lt"/>
              <a:ea typeface="+mn-ea"/>
              <a:cs typeface="+mn-cs"/>
            </a:endParaRP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By going to a college or university</a:t>
            </a:r>
            <a:endParaRPr lang="en-US" sz="1200" b="1" kern="1200" dirty="0" smtClean="0">
              <a:solidFill>
                <a:schemeClr val="tx1"/>
              </a:solidFill>
              <a:effectLst/>
              <a:latin typeface="+mn-lt"/>
              <a:ea typeface="+mn-ea"/>
              <a:cs typeface="+mn-cs"/>
            </a:endParaRP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Grades 9-12 students in this school cannot take a computer science course that teaches programming or requires programming as a prerequisite</a:t>
            </a:r>
          </a:p>
          <a:p>
            <a:endParaRPr lang="en-US" dirty="0" smtClean="0"/>
          </a:p>
          <a:p>
            <a:pPr lvl="0" fontAlgn="base"/>
            <a:r>
              <a:rPr lang="en-US" sz="1200" b="0" i="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Q23.</a:t>
            </a:r>
            <a:r>
              <a:rPr lang="en-US" sz="1200" b="0" i="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 [High schools only] </a:t>
            </a:r>
            <a:endParaRPr lang="en-US" sz="1200" b="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r>
              <a:rPr lang="en-US" sz="1200" kern="1200" dirty="0" smtClean="0">
                <a:solidFill>
                  <a:schemeClr val="tx1"/>
                </a:solidFill>
                <a:effectLst/>
                <a:latin typeface="+mn-lt"/>
                <a:ea typeface="+mn-ea"/>
                <a:cs typeface="+mn-cs"/>
              </a:rPr>
              <a:t>Does your school offer each of the following types of computer science courses that might qualify for college credit?  Include both courses that are offered every year and those offered in alternating years. [Select one on each row.]</a:t>
            </a:r>
            <a:r>
              <a:rPr lang="en-US" sz="1200" kern="1200" baseline="0" dirty="0" smtClean="0">
                <a:solidFill>
                  <a:schemeClr val="tx1"/>
                </a:solidFill>
                <a:effectLst/>
                <a:latin typeface="+mn-lt"/>
                <a:ea typeface="+mn-ea"/>
                <a:cs typeface="+mn-cs"/>
              </a:rPr>
              <a:t> (Response Options: Yes, No)</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Advanced Placement (AP) computer science courses</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International Baccalaureate (IB) computer science courses</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Concurrent college and high school credit/‌dual enrollment computer science courses</a:t>
            </a:r>
            <a:endParaRPr lang="en-US" sz="1200" b="1" kern="1200" dirty="0" smtClean="0">
              <a:solidFill>
                <a:schemeClr val="tx1"/>
              </a:solidFill>
              <a:effectLst/>
              <a:latin typeface="+mn-lt"/>
              <a:ea typeface="+mn-ea"/>
              <a:cs typeface="+mn-cs"/>
            </a:endParaRPr>
          </a:p>
          <a:p>
            <a:endParaRPr lang="en-US" dirty="0"/>
          </a:p>
          <a:p>
            <a:r>
              <a:rPr lang="en-US" dirty="0"/>
              <a:t>The numbers in parentheses are standard errors.</a:t>
            </a:r>
          </a:p>
          <a:p>
            <a:r>
              <a:rPr lang="en-US" dirty="0"/>
              <a:t> </a:t>
            </a:r>
          </a:p>
          <a:p>
            <a:r>
              <a:rPr lang="en-US" b="1" dirty="0"/>
              <a:t>Findings Highlighted in Technical Report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sz="1200" kern="1200" dirty="0" smtClean="0">
                <a:solidFill>
                  <a:schemeClr val="tx1"/>
                </a:solidFill>
                <a:effectLst/>
                <a:latin typeface="+mn-lt"/>
                <a:ea typeface="+mn-ea"/>
                <a:cs typeface="+mn-cs"/>
              </a:rPr>
              <a:t>Students can take computer science courses from a teacher in their school at about half of high schools (see Table 4.25).  Fewer high schools offer virtual computer science courses (35 percent of high schools) than virtual mathematics courses (59 percent of high schools), and students earning college credit through dual enrollment or by going to a college or university are less common practices in computer science (19 and 30 percent of high schools, respectively) than in science or mathematics (46–68 percent of high schools).”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19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4.19,</a:t>
            </a:r>
            <a:r>
              <a:rPr lang="en-US" baseline="0" dirty="0" smtClean="0"/>
              <a:t> p. 86 in Technical Report</a:t>
            </a:r>
          </a:p>
          <a:p>
            <a:endParaRPr lang="en-US" baseline="0" dirty="0" smtClean="0"/>
          </a:p>
          <a:p>
            <a:r>
              <a:rPr lang="en-US" b="1" dirty="0"/>
              <a:t>This slide shows </a:t>
            </a:r>
            <a:r>
              <a:rPr lang="en-US" b="1" dirty="0" smtClean="0"/>
              <a:t>data derived from:</a:t>
            </a:r>
            <a:r>
              <a:rPr lang="en-US" b="1" baseline="0" dirty="0" smtClean="0"/>
              <a:t> </a:t>
            </a:r>
          </a:p>
          <a:p>
            <a:r>
              <a:rPr lang="en-US" dirty="0"/>
              <a:t> </a:t>
            </a:r>
          </a:p>
          <a:p>
            <a:r>
              <a:rPr lang="en-US" dirty="0" smtClean="0"/>
              <a:t>School</a:t>
            </a:r>
            <a:r>
              <a:rPr lang="en-US" baseline="0" dirty="0" smtClean="0"/>
              <a:t> Coordinator </a:t>
            </a:r>
            <a:r>
              <a:rPr lang="en-US" dirty="0" smtClean="0"/>
              <a:t>Questionnaire</a:t>
            </a:r>
            <a:endParaRPr lang="en-US" dirty="0"/>
          </a:p>
          <a:p>
            <a:pPr lvl="0" fontAlgn="base"/>
            <a:r>
              <a:rPr lang="en-US" dirty="0" smtClean="0"/>
              <a:t>Q18.</a:t>
            </a:r>
            <a:r>
              <a:rPr lang="en-US" b="0" dirty="0" smtClean="0"/>
              <a:t> </a:t>
            </a:r>
            <a:r>
              <a:rPr lang="en-US" sz="1200" b="0" i="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[Elementary and middle schools only] </a:t>
            </a:r>
            <a:endParaRPr lang="en-US" sz="1200" b="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r>
              <a:rPr lang="en-US" sz="1200" kern="1200" dirty="0" smtClean="0">
                <a:solidFill>
                  <a:schemeClr val="tx1"/>
                </a:solidFill>
                <a:effectLst/>
                <a:latin typeface="+mn-lt"/>
                <a:ea typeface="+mn-ea"/>
                <a:cs typeface="+mn-cs"/>
              </a:rPr>
              <a:t>Does your school provide computer programming (for example: LOGO, Python, Scratch, Snap!) instruction to any or all students during the regular school day?</a:t>
            </a:r>
            <a:r>
              <a:rPr lang="en-US" baseline="0" dirty="0" smtClean="0"/>
              <a:t> </a:t>
            </a:r>
          </a:p>
          <a:p>
            <a:pPr marL="628650" lvl="1" indent="-171450">
              <a:buFont typeface="Courier New" panose="02070309020205020404" pitchFamily="49" charset="0"/>
              <a:buChar char="o"/>
            </a:pPr>
            <a:r>
              <a:rPr lang="en-US" baseline="0" dirty="0" smtClean="0"/>
              <a:t>Yes</a:t>
            </a:r>
          </a:p>
          <a:p>
            <a:pPr marL="628650" lvl="1" indent="-171450">
              <a:buFont typeface="Courier New" panose="02070309020205020404" pitchFamily="49" charset="0"/>
              <a:buChar char="o"/>
            </a:pPr>
            <a:r>
              <a:rPr lang="en-US" baseline="0" dirty="0" smtClean="0"/>
              <a:t>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0" fontAlgn="base"/>
            <a:r>
              <a:rPr lang="en-US" dirty="0" smtClean="0"/>
              <a:t>Q26.</a:t>
            </a:r>
            <a:r>
              <a:rPr lang="en-US" baseline="0" dirty="0" smtClean="0"/>
              <a:t> </a:t>
            </a:r>
            <a:r>
              <a:rPr lang="en-US" sz="1200" b="0" i="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[High schools only] </a:t>
            </a:r>
            <a:endParaRPr lang="en-US" sz="1200" b="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r>
              <a:rPr lang="en-US" sz="1200" kern="1200" dirty="0" smtClean="0">
                <a:solidFill>
                  <a:schemeClr val="tx1"/>
                </a:solidFill>
                <a:effectLst/>
                <a:latin typeface="+mn-lt"/>
                <a:ea typeface="+mn-ea"/>
                <a:cs typeface="+mn-cs"/>
              </a:rPr>
              <a:t>Is your school offering any computer science courses in the following categories this school year for students in any grades 9–12?  [</a:t>
            </a:r>
            <a:r>
              <a:rPr lang="en-US" sz="1200" i="0" kern="1200" dirty="0" smtClean="0">
                <a:solidFill>
                  <a:schemeClr val="tx1"/>
                </a:solidFill>
                <a:effectLst/>
                <a:latin typeface="+mn-lt"/>
                <a:ea typeface="+mn-ea"/>
                <a:cs typeface="+mn-cs"/>
              </a:rPr>
              <a:t>Select one on each row.] (Response options: Yes, No)</a:t>
            </a:r>
          </a:p>
          <a:p>
            <a:pPr marL="685800" lvl="1" indent="-228600">
              <a:buFont typeface="+mj-lt"/>
              <a:buAutoNum type="alphaLcPeriod"/>
            </a:pPr>
            <a:r>
              <a:rPr lang="en-US" sz="1200" b="0" kern="1200" dirty="0" smtClean="0">
                <a:solidFill>
                  <a:schemeClr val="tx1"/>
                </a:solidFill>
                <a:effectLst/>
                <a:latin typeface="+mn-lt"/>
                <a:ea typeface="+mn-ea"/>
                <a:cs typeface="+mn-cs"/>
              </a:rPr>
              <a:t>Computer technology courses that </a:t>
            </a:r>
            <a:r>
              <a:rPr lang="en-US" sz="1200" b="0" u="none" kern="1200" dirty="0" smtClean="0">
                <a:solidFill>
                  <a:schemeClr val="tx1"/>
                </a:solidFill>
                <a:effectLst/>
                <a:latin typeface="+mn-lt"/>
                <a:ea typeface="+mn-ea"/>
                <a:cs typeface="+mn-cs"/>
              </a:rPr>
              <a:t>do not include programming (e.g.</a:t>
            </a:r>
            <a:r>
              <a:rPr lang="en-US" sz="1200" b="0" u="none" kern="1200" baseline="0" dirty="0" smtClean="0">
                <a:solidFill>
                  <a:schemeClr val="tx1"/>
                </a:solidFill>
                <a:effectLst/>
                <a:latin typeface="+mn-lt"/>
                <a:ea typeface="+mn-ea"/>
                <a:cs typeface="+mn-cs"/>
              </a:rPr>
              <a:t>, </a:t>
            </a:r>
            <a:r>
              <a:rPr lang="en-US" sz="1200" b="0" u="none" kern="1200" dirty="0" smtClean="0">
                <a:solidFill>
                  <a:schemeClr val="tx1"/>
                </a:solidFill>
                <a:effectLst/>
                <a:latin typeface="+mn-lt"/>
                <a:ea typeface="+mn-ea"/>
                <a:cs typeface="+mn-cs"/>
              </a:rPr>
              <a:t>Computer literacy, Keyboarding, Media technology (digital video/audio, multimedia presentations, digital arts</a:t>
            </a:r>
            <a:r>
              <a:rPr lang="en-US" sz="1200" b="0" kern="1200" dirty="0" smtClean="0">
                <a:solidFill>
                  <a:schemeClr val="tx1"/>
                </a:solidFill>
                <a:effectLst/>
                <a:latin typeface="+mn-lt"/>
                <a:ea typeface="+mn-ea"/>
                <a:cs typeface="+mn-cs"/>
              </a:rPr>
              <a:t>), Desktop publishing, Computer applications (word processing, spreadsheets, slide presentations), Computer repair and computer networking, Web design, Computer-aided design (architectural drawing, fashion design), Other technology courses that do not teach or </a:t>
            </a:r>
            <a:r>
              <a:rPr lang="en-US" sz="1200" b="0" u="none" kern="1200" dirty="0" smtClean="0">
                <a:solidFill>
                  <a:schemeClr val="tx1"/>
                </a:solidFill>
                <a:effectLst/>
                <a:latin typeface="+mn-lt"/>
                <a:ea typeface="+mn-ea"/>
                <a:cs typeface="+mn-cs"/>
              </a:rPr>
              <a:t>require programming)</a:t>
            </a:r>
          </a:p>
          <a:p>
            <a:pPr marL="685800" lvl="1" indent="-228600">
              <a:buFont typeface="+mj-lt"/>
              <a:buAutoNum type="alphaLcPeriod"/>
            </a:pPr>
            <a:r>
              <a:rPr lang="en-US" sz="1200" b="0" u="none" kern="1200" dirty="0" smtClean="0">
                <a:solidFill>
                  <a:schemeClr val="tx1"/>
                </a:solidFill>
                <a:effectLst/>
                <a:latin typeface="+mn-lt"/>
                <a:ea typeface="+mn-ea"/>
                <a:cs typeface="+mn-cs"/>
              </a:rPr>
              <a:t>Introductory high school computer science courses that include programming but do not qualify for college credit</a:t>
            </a:r>
            <a:r>
              <a:rPr lang="en-US" sz="1200" b="0" u="none" kern="1200" baseline="0" dirty="0" smtClean="0">
                <a:solidFill>
                  <a:schemeClr val="tx1"/>
                </a:solidFill>
                <a:effectLst/>
                <a:latin typeface="+mn-lt"/>
                <a:ea typeface="+mn-ea"/>
                <a:cs typeface="+mn-cs"/>
              </a:rPr>
              <a:t> (e.g., </a:t>
            </a:r>
            <a:r>
              <a:rPr lang="en-US" sz="1200" b="0" u="none" kern="1200" dirty="0" smtClean="0">
                <a:solidFill>
                  <a:schemeClr val="tx1"/>
                </a:solidFill>
                <a:effectLst/>
                <a:latin typeface="+mn-lt"/>
                <a:ea typeface="+mn-ea"/>
                <a:cs typeface="+mn-cs"/>
              </a:rPr>
              <a:t>Computer Science Discoveries on code.org, Exploring computer science, PLTW’s Computer Science Essentials, introductory programming course, IB Computer Science–Standard Level, Computer science elective that includes introductory programming)</a:t>
            </a:r>
          </a:p>
          <a:p>
            <a:pPr marL="685800" lvl="1" indent="-228600">
              <a:buFont typeface="+mj-lt"/>
              <a:buAutoNum type="alphaLcPeriod"/>
            </a:pPr>
            <a:r>
              <a:rPr lang="en-US" sz="1200" b="0" u="none" kern="1200" dirty="0" smtClean="0">
                <a:solidFill>
                  <a:schemeClr val="tx1"/>
                </a:solidFill>
                <a:effectLst/>
                <a:latin typeface="+mn-lt"/>
                <a:ea typeface="+mn-ea"/>
                <a:cs typeface="+mn-cs"/>
              </a:rPr>
              <a:t>Specialized/elective computer science courses with programming as a prerequisite that do not qualify for college credit</a:t>
            </a:r>
            <a:r>
              <a:rPr lang="en-US" sz="1200" b="0" u="none" kern="1200" baseline="0" dirty="0" smtClean="0">
                <a:solidFill>
                  <a:schemeClr val="tx1"/>
                </a:solidFill>
                <a:effectLst/>
                <a:latin typeface="+mn-lt"/>
                <a:ea typeface="+mn-ea"/>
                <a:cs typeface="+mn-cs"/>
              </a:rPr>
              <a:t> (e.g., </a:t>
            </a:r>
            <a:r>
              <a:rPr lang="en-US" sz="1200" b="0" kern="1200" dirty="0" smtClean="0">
                <a:solidFill>
                  <a:schemeClr val="tx1"/>
                </a:solidFill>
                <a:effectLst/>
                <a:latin typeface="+mn-lt"/>
                <a:ea typeface="+mn-ea"/>
                <a:cs typeface="+mn-cs"/>
              </a:rPr>
              <a:t>Advanced Computer science electives such as Robotics, Game or mobile app development, or other advanced computer science elective with programming as a prerequisite)</a:t>
            </a:r>
          </a:p>
          <a:p>
            <a:r>
              <a:rPr lang="en-US" sz="1200" i="0" kern="1200" dirty="0" smtClean="0">
                <a:solidFill>
                  <a:schemeClr val="tx1"/>
                </a:solidFill>
                <a:effectLst/>
                <a:latin typeface="+mn-lt"/>
                <a:ea typeface="+mn-ea"/>
                <a:cs typeface="+mn-cs"/>
              </a:rPr>
              <a:t> </a:t>
            </a:r>
            <a:endParaRPr lang="en-US" i="0" dirty="0" smtClean="0"/>
          </a:p>
          <a:p>
            <a:r>
              <a:rPr lang="en-US" dirty="0" smtClean="0"/>
              <a:t>The </a:t>
            </a:r>
            <a:r>
              <a:rPr lang="en-US" dirty="0"/>
              <a:t>numbers in parentheses are standard errors.</a:t>
            </a:r>
          </a:p>
          <a:p>
            <a:r>
              <a:rPr lang="en-US" dirty="0"/>
              <a:t> </a:t>
            </a:r>
          </a:p>
          <a:p>
            <a:r>
              <a:rPr lang="en-US" b="1" dirty="0"/>
              <a:t>Findings Highlighted in Technical Report</a:t>
            </a:r>
            <a:endParaRPr lang="en-US" dirty="0"/>
          </a:p>
          <a:p>
            <a:r>
              <a:rPr lang="en-US" baseline="0" dirty="0" smtClean="0"/>
              <a:t>“</a:t>
            </a:r>
            <a:r>
              <a:rPr lang="en-US" sz="1200" kern="1200" dirty="0" smtClean="0">
                <a:solidFill>
                  <a:schemeClr val="tx1"/>
                </a:solidFill>
                <a:effectLst/>
                <a:latin typeface="+mn-lt"/>
                <a:ea typeface="+mn-ea"/>
                <a:cs typeface="+mn-cs"/>
              </a:rPr>
              <a:t>Computer science instruction is offered at only some schools, unlike science and mathematics (see Table 4.19).  About 1 in 4 elementary schools and 1 in 3 middle schools offer computer programming instruction as part of the regular school day.  About half of high schools offer one or more computer courses.  In high schools, the proportion of students with access to computer science instruction is higher than the proportion of schools offering it, indicating that larger high schools are more likely to offer computer science courses.”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4.28,</a:t>
            </a:r>
            <a:r>
              <a:rPr lang="en-US" baseline="0" dirty="0" smtClean="0"/>
              <a:t> p. 90 in Technical Report</a:t>
            </a:r>
          </a:p>
          <a:p>
            <a:endParaRPr lang="en-US" baseline="0" dirty="0" smtClean="0"/>
          </a:p>
          <a:p>
            <a:r>
              <a:rPr lang="en-US" b="1" dirty="0" smtClean="0"/>
              <a:t>This slide shows data derived from: </a:t>
            </a:r>
            <a:endParaRPr lang="en-US" dirty="0" smtClean="0"/>
          </a:p>
          <a:p>
            <a:r>
              <a:rPr lang="en-US" dirty="0" smtClean="0"/>
              <a:t> </a:t>
            </a:r>
          </a:p>
          <a:p>
            <a:r>
              <a:rPr lang="en-US" dirty="0" smtClean="0"/>
              <a:t>Computer Science Teacher Questionnaire</a:t>
            </a:r>
          </a:p>
          <a:p>
            <a:pPr lvl="0"/>
            <a:r>
              <a:rPr lang="en-US" dirty="0" smtClean="0"/>
              <a:t>Q5.</a:t>
            </a:r>
            <a:r>
              <a:rPr lang="en-US" baseline="0" dirty="0" smtClean="0"/>
              <a:t> </a:t>
            </a:r>
            <a:r>
              <a:rPr lang="en-US" sz="1200" kern="1200" dirty="0" smtClean="0">
                <a:solidFill>
                  <a:schemeClr val="tx1"/>
                </a:solidFill>
                <a:effectLst/>
                <a:latin typeface="+mn-lt"/>
                <a:ea typeface="+mn-ea"/>
                <a:cs typeface="+mn-cs"/>
              </a:rPr>
              <a:t>For each computer science class you currently teach, select the course type and enter the number of students enrolled.  Enter the classes in the order that you teach them.  For teachers on an alternating day block schedule, please order your classes starting with the first class you teach this week.</a:t>
            </a:r>
          </a:p>
          <a:p>
            <a:pPr lvl="0"/>
            <a:r>
              <a:rPr lang="en-US" b="1" dirty="0" smtClean="0"/>
              <a:t>Course Type List </a:t>
            </a:r>
          </a:p>
          <a:p>
            <a:pPr marL="685800" lvl="1" indent="-228600">
              <a:buFont typeface="Arial" panose="020B0604020202020204" pitchFamily="34" charset="0"/>
              <a:buChar char="•"/>
            </a:pPr>
            <a:r>
              <a:rPr lang="en-US" sz="1200" b="0" u="none" strike="sngStrike" kern="1200" dirty="0" smtClean="0">
                <a:solidFill>
                  <a:schemeClr val="tx1"/>
                </a:solidFill>
                <a:effectLst/>
                <a:latin typeface="+mn-lt"/>
                <a:ea typeface="+mn-ea"/>
                <a:cs typeface="+mn-cs"/>
              </a:rPr>
              <a:t>Computer technology courses that do not include programming</a:t>
            </a:r>
          </a:p>
          <a:p>
            <a:pPr marL="685800" lvl="1" indent="-228600">
              <a:buFont typeface="Arial" panose="020B0604020202020204" pitchFamily="34" charset="0"/>
              <a:buChar char="•"/>
            </a:pPr>
            <a:r>
              <a:rPr lang="en-US" sz="1200" b="0" u="none" kern="1200" dirty="0" smtClean="0">
                <a:solidFill>
                  <a:schemeClr val="tx1"/>
                </a:solidFill>
                <a:effectLst/>
                <a:latin typeface="+mn-lt"/>
                <a:ea typeface="+mn-ea"/>
                <a:cs typeface="+mn-cs"/>
              </a:rPr>
              <a:t>Introductory high school computer science courses that include programming</a:t>
            </a:r>
          </a:p>
          <a:p>
            <a:pPr marL="685800" lvl="1" indent="-228600">
              <a:buFont typeface="Arial" panose="020B0604020202020204" pitchFamily="34" charset="0"/>
              <a:buChar char="•"/>
            </a:pPr>
            <a:r>
              <a:rPr lang="en-US" sz="1200" b="0" u="none" kern="1200" dirty="0" smtClean="0">
                <a:solidFill>
                  <a:schemeClr val="tx1"/>
                </a:solidFill>
                <a:effectLst/>
                <a:latin typeface="+mn-lt"/>
                <a:ea typeface="+mn-ea"/>
                <a:cs typeface="+mn-cs"/>
              </a:rPr>
              <a:t>Computer science courses that might qualify for college credit</a:t>
            </a:r>
          </a:p>
          <a:p>
            <a:pPr marL="685800" lvl="1" indent="-228600">
              <a:buFont typeface="Arial" panose="020B0604020202020204" pitchFamily="34" charset="0"/>
              <a:buChar char="•"/>
            </a:pPr>
            <a:r>
              <a:rPr lang="en-US" sz="1200" b="0" u="none" kern="1200" dirty="0" smtClean="0">
                <a:solidFill>
                  <a:schemeClr val="tx1"/>
                </a:solidFill>
                <a:effectLst/>
                <a:latin typeface="+mn-lt"/>
                <a:ea typeface="+mn-ea"/>
                <a:cs typeface="+mn-cs"/>
              </a:rPr>
              <a:t>Specialized/elective computer science courses with programming as a prerequisite</a:t>
            </a:r>
          </a:p>
          <a:p>
            <a:endParaRPr lang="en-US" sz="1200" kern="1200" dirty="0" smtClean="0">
              <a:solidFill>
                <a:schemeClr val="tx1"/>
              </a:solidFill>
              <a:effectLst/>
              <a:latin typeface="+mn-lt"/>
              <a:ea typeface="+mn-ea"/>
              <a:cs typeface="+mn-cs"/>
            </a:endParaRPr>
          </a:p>
          <a:p>
            <a:r>
              <a:rPr lang="en-US" dirty="0" smtClean="0"/>
              <a:t>The numbers in parentheses are standard errors.</a:t>
            </a:r>
          </a:p>
          <a:p>
            <a:r>
              <a:rPr lang="en-US" dirty="0" smtClean="0"/>
              <a:t> </a:t>
            </a:r>
          </a:p>
          <a:p>
            <a:r>
              <a:rPr lang="en-US" b="1" dirty="0" smtClean="0"/>
              <a:t>Findings Highlighted in Technical Report</a:t>
            </a:r>
            <a:endParaRPr lang="en-US" baseline="0" dirty="0" smtClean="0"/>
          </a:p>
          <a:p>
            <a:r>
              <a:rPr lang="en-US" dirty="0" smtClean="0"/>
              <a:t>“</a:t>
            </a:r>
            <a:r>
              <a:rPr lang="en-US" sz="1200" kern="1200" dirty="0" smtClean="0">
                <a:solidFill>
                  <a:schemeClr val="tx1"/>
                </a:solidFill>
                <a:effectLst/>
                <a:latin typeface="+mn-lt"/>
                <a:ea typeface="+mn-ea"/>
                <a:cs typeface="+mn-cs"/>
              </a:rPr>
              <a:t>In computer science, introductory courses account for almost half of all computer science courses that include programming or have programming as a prerequisite (see Table 4.28).  Just over a third of classes might qualify for college credit; only 16 percent of classes are specialized or elective computer science courses.”</a:t>
            </a:r>
          </a:p>
          <a:p>
            <a:endParaRPr lang="en-US" dirty="0"/>
          </a:p>
        </p:txBody>
      </p:sp>
      <p:sp>
        <p:nvSpPr>
          <p:cNvPr id="4" name="Slide Number Placeholder 3"/>
          <p:cNvSpPr>
            <a:spLocks noGrp="1"/>
          </p:cNvSpPr>
          <p:nvPr>
            <p:ph type="sldNum" sz="quarter" idx="10"/>
          </p:nvPr>
        </p:nvSpPr>
        <p:spPr/>
        <p:txBody>
          <a:bodyPr/>
          <a:lstStyle/>
          <a:p>
            <a:fld id="{B841E1E5-CD67-4BC2-A8A6-B22BB91C115D}" type="slidenum">
              <a:rPr lang="en-US" smtClean="0"/>
              <a:t>21</a:t>
            </a:fld>
            <a:endParaRPr lang="en-US"/>
          </a:p>
        </p:txBody>
      </p:sp>
    </p:spTree>
    <p:extLst>
      <p:ext uri="{BB962C8B-B14F-4D97-AF65-F5344CB8AC3E}">
        <p14:creationId xmlns:p14="http://schemas.microsoft.com/office/powerpoint/2010/main" val="2979041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23</a:t>
            </a:fld>
            <a:endParaRPr lang="en-US"/>
          </a:p>
        </p:txBody>
      </p:sp>
    </p:spTree>
    <p:extLst>
      <p:ext uri="{BB962C8B-B14F-4D97-AF65-F5344CB8AC3E}">
        <p14:creationId xmlns:p14="http://schemas.microsoft.com/office/powerpoint/2010/main" val="3017947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computer science portion of Table 4.31,</a:t>
            </a:r>
            <a:r>
              <a:rPr lang="en-US" baseline="0" dirty="0" smtClean="0"/>
              <a:t> p. 93 in Technical Report</a:t>
            </a:r>
          </a:p>
          <a:p>
            <a:endParaRPr lang="en-US" baseline="0" dirty="0" smtClean="0"/>
          </a:p>
          <a:p>
            <a:r>
              <a:rPr lang="en-US" b="1" dirty="0"/>
              <a:t>This slide shows data </a:t>
            </a:r>
            <a:r>
              <a:rPr lang="en-US" b="1" dirty="0" smtClean="0"/>
              <a:t>from an </a:t>
            </a:r>
            <a:r>
              <a:rPr lang="en-US" b="1" dirty="0"/>
              <a:t>individual </a:t>
            </a:r>
            <a:r>
              <a:rPr lang="en-US" b="1" dirty="0" smtClean="0"/>
              <a:t>item. </a:t>
            </a:r>
            <a:endParaRPr lang="en-US" dirty="0"/>
          </a:p>
          <a:p>
            <a:r>
              <a:rPr lang="en-US" dirty="0"/>
              <a:t> </a:t>
            </a:r>
          </a:p>
          <a:p>
            <a:r>
              <a:rPr lang="en-US" dirty="0" smtClean="0"/>
              <a:t>Computer Science </a:t>
            </a:r>
            <a:r>
              <a:rPr lang="en-US" dirty="0"/>
              <a:t>Teacher Questionnaire</a:t>
            </a:r>
          </a:p>
          <a:p>
            <a:pPr lvl="0"/>
            <a:r>
              <a:rPr lang="en-US" dirty="0" smtClean="0"/>
              <a:t>Q26. For the students in this class, indicate the number of males and females in this class in each of the following categories of race/ethnicity.</a:t>
            </a:r>
          </a:p>
          <a:p>
            <a:pPr marL="685762" lvl="1" indent="-228587" defTabSz="897301">
              <a:buFont typeface="+mj-lt"/>
              <a:buAutoNum type="alphaLcPeriod"/>
              <a:defRPr/>
            </a:pPr>
            <a:r>
              <a:rPr lang="en-US" dirty="0" smtClean="0"/>
              <a:t>American Indian or Alaskan Native _____     _____</a:t>
            </a:r>
          </a:p>
          <a:p>
            <a:pPr marL="685762" lvl="1" indent="-228587" defTabSz="897301">
              <a:buFont typeface="+mj-lt"/>
              <a:buAutoNum type="alphaLcPeriod"/>
              <a:defRPr/>
            </a:pPr>
            <a:r>
              <a:rPr lang="en-US" dirty="0" smtClean="0"/>
              <a:t>Asian _____     _____</a:t>
            </a:r>
          </a:p>
          <a:p>
            <a:pPr marL="685762" lvl="1" indent="-228587" defTabSz="897301">
              <a:buFont typeface="+mj-lt"/>
              <a:buAutoNum type="alphaLcPeriod"/>
              <a:defRPr/>
            </a:pPr>
            <a:r>
              <a:rPr lang="en-US" dirty="0" smtClean="0"/>
              <a:t>Black or African American _____     _____</a:t>
            </a:r>
          </a:p>
          <a:p>
            <a:pPr marL="685762" lvl="1" indent="-228587" defTabSz="897301">
              <a:buFont typeface="+mj-lt"/>
              <a:buAutoNum type="alphaLcPeriod"/>
              <a:defRPr/>
            </a:pPr>
            <a:r>
              <a:rPr lang="en-US" dirty="0" smtClean="0"/>
              <a:t>Hispanic/Latino _____     _____</a:t>
            </a:r>
          </a:p>
          <a:p>
            <a:pPr marL="685762" lvl="1" indent="-228587" defTabSz="897301">
              <a:buFont typeface="+mj-lt"/>
              <a:buAutoNum type="alphaLcPeriod"/>
              <a:defRPr/>
            </a:pPr>
            <a:r>
              <a:rPr lang="en-US" dirty="0" smtClean="0"/>
              <a:t>Native Hawaiian or Other Pacific Islander _____     _____</a:t>
            </a:r>
          </a:p>
          <a:p>
            <a:pPr marL="685762" lvl="1" indent="-228587" defTabSz="897301">
              <a:buFont typeface="+mj-lt"/>
              <a:buAutoNum type="alphaLcPeriod"/>
              <a:defRPr/>
            </a:pPr>
            <a:r>
              <a:rPr lang="en-US" dirty="0" smtClean="0"/>
              <a:t>White _____     _____</a:t>
            </a:r>
          </a:p>
          <a:p>
            <a:pPr marL="685762" lvl="1" indent="-228587" defTabSz="897301">
              <a:buFont typeface="+mj-lt"/>
              <a:buAutoNum type="alphaLcPeriod"/>
              <a:defRPr/>
            </a:pPr>
            <a:r>
              <a:rPr lang="en-US" dirty="0" smtClean="0"/>
              <a:t>Two or more races _____     _____</a:t>
            </a:r>
          </a:p>
          <a:p>
            <a:r>
              <a:rPr lang="en-US" dirty="0"/>
              <a:t> </a:t>
            </a:r>
          </a:p>
          <a:p>
            <a:r>
              <a:rPr lang="en-US" dirty="0"/>
              <a:t>The numbers in parentheses are standard errors.</a:t>
            </a:r>
          </a:p>
          <a:p>
            <a:r>
              <a:rPr lang="en-US" dirty="0"/>
              <a:t> </a:t>
            </a:r>
          </a:p>
          <a:p>
            <a:r>
              <a:rPr lang="en-US" b="1" dirty="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Table 4.31 shows the percentages of female students and students from race/‌ethnicity groups historically underrepresented in STEM in classes in the different grade bands.  Elementary and middle school data mirror those of students in the nation, as students typically are required to take science and mathematics at each grade level.  In high school, where students are generally not required to take each subject every year, the data show that historically underrepresented students are less likely to take science and mathematics classes.  In high school computer science classes, only about a quarter of students are female or from a historically underrepresented race/‌ethnicity group.”</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24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computer science portion of Table 4.32, p. 94 in Technical Report</a:t>
            </a:r>
          </a:p>
          <a:p>
            <a:endParaRPr lang="en-US" dirty="0" smtClean="0"/>
          </a:p>
          <a:p>
            <a:r>
              <a:rPr lang="en-US" b="1" dirty="0"/>
              <a:t>This slide shows data </a:t>
            </a:r>
            <a:r>
              <a:rPr lang="en-US" b="1" dirty="0" smtClean="0"/>
              <a:t>derived from:</a:t>
            </a:r>
            <a:endParaRPr lang="en-US" dirty="0"/>
          </a:p>
          <a:p>
            <a:r>
              <a:rPr lang="en-US" dirty="0"/>
              <a:t> </a:t>
            </a:r>
          </a:p>
          <a:p>
            <a:r>
              <a:rPr lang="en-US" dirty="0" smtClean="0"/>
              <a:t>Computer Science Teacher Questionnaire</a:t>
            </a:r>
          </a:p>
          <a:p>
            <a:pPr lvl="0"/>
            <a:r>
              <a:rPr lang="en-US" dirty="0" smtClean="0"/>
              <a:t>Q5.</a:t>
            </a:r>
            <a:r>
              <a:rPr lang="en-US" baseline="0" dirty="0" smtClean="0"/>
              <a:t> </a:t>
            </a:r>
            <a:r>
              <a:rPr lang="en-US" sz="1200" kern="1200" dirty="0" smtClean="0">
                <a:solidFill>
                  <a:schemeClr val="tx1"/>
                </a:solidFill>
                <a:effectLst/>
                <a:latin typeface="+mn-lt"/>
                <a:ea typeface="+mn-ea"/>
                <a:cs typeface="+mn-cs"/>
              </a:rPr>
              <a:t>For each computer science class you currently teach, select the course type and enter the number of students enrolled.  Enter the classes in the order that you teach them.  For teachers on an alternating day block schedule, please order your classes starting with the first class you teach this week.</a:t>
            </a:r>
          </a:p>
          <a:p>
            <a:pPr lvl="0"/>
            <a:r>
              <a:rPr lang="en-US" b="1" dirty="0" smtClean="0"/>
              <a:t>Course Type List </a:t>
            </a:r>
          </a:p>
          <a:p>
            <a:pPr marL="685800" lvl="1" indent="-228600">
              <a:buFont typeface="Arial" panose="020B0604020202020204" pitchFamily="34" charset="0"/>
              <a:buChar char="•"/>
            </a:pPr>
            <a:r>
              <a:rPr lang="en-US" sz="1200" b="0" u="none" strike="sngStrike" kern="1200" dirty="0" smtClean="0">
                <a:solidFill>
                  <a:schemeClr val="tx1"/>
                </a:solidFill>
                <a:effectLst/>
                <a:latin typeface="+mn-lt"/>
                <a:ea typeface="+mn-ea"/>
                <a:cs typeface="+mn-cs"/>
              </a:rPr>
              <a:t>Computer technology courses that do not include programming</a:t>
            </a:r>
          </a:p>
          <a:p>
            <a:pPr marL="685800" lvl="1" indent="-228600">
              <a:buFont typeface="Arial" panose="020B0604020202020204" pitchFamily="34" charset="0"/>
              <a:buChar char="•"/>
            </a:pPr>
            <a:r>
              <a:rPr lang="en-US" sz="1200" b="0" u="none" kern="1200" dirty="0" smtClean="0">
                <a:solidFill>
                  <a:schemeClr val="tx1"/>
                </a:solidFill>
                <a:effectLst/>
                <a:latin typeface="+mn-lt"/>
                <a:ea typeface="+mn-ea"/>
                <a:cs typeface="+mn-cs"/>
              </a:rPr>
              <a:t>Introductory high school computer science courses that include programming</a:t>
            </a:r>
          </a:p>
          <a:p>
            <a:pPr marL="685800" lvl="1" indent="-228600">
              <a:buFont typeface="Arial" panose="020B0604020202020204" pitchFamily="34" charset="0"/>
              <a:buChar char="•"/>
            </a:pPr>
            <a:r>
              <a:rPr lang="en-US" sz="1200" b="0" u="none" kern="1200" dirty="0" smtClean="0">
                <a:solidFill>
                  <a:schemeClr val="tx1"/>
                </a:solidFill>
                <a:effectLst/>
                <a:latin typeface="+mn-lt"/>
                <a:ea typeface="+mn-ea"/>
                <a:cs typeface="+mn-cs"/>
              </a:rPr>
              <a:t>Computer science courses that might qualify for college credit</a:t>
            </a:r>
          </a:p>
          <a:p>
            <a:pPr marL="685800" lvl="1" indent="-228600">
              <a:buFont typeface="Arial" panose="020B0604020202020204" pitchFamily="34" charset="0"/>
              <a:buChar char="•"/>
            </a:pPr>
            <a:r>
              <a:rPr lang="en-US" sz="1200" b="0" u="none" kern="1200" dirty="0" smtClean="0">
                <a:solidFill>
                  <a:schemeClr val="tx1"/>
                </a:solidFill>
                <a:effectLst/>
                <a:latin typeface="+mn-lt"/>
                <a:ea typeface="+mn-ea"/>
                <a:cs typeface="+mn-cs"/>
              </a:rPr>
              <a:t>Specialized/elective computer science courses with programming as a prerequisite</a:t>
            </a:r>
          </a:p>
          <a:p>
            <a:pPr lvl="0"/>
            <a:endParaRPr lang="en-US" dirty="0" smtClean="0"/>
          </a:p>
          <a:p>
            <a:pPr lvl="0"/>
            <a:r>
              <a:rPr lang="en-US" dirty="0" smtClean="0"/>
              <a:t>Q26. </a:t>
            </a:r>
            <a:r>
              <a:rPr lang="en-US" dirty="0"/>
              <a:t>For the students in this class, indicate the number of males and females in this class in each of the following categories of race/ethnicity</a:t>
            </a:r>
            <a:r>
              <a:rPr lang="en-US" dirty="0" smtClean="0"/>
              <a:t>.</a:t>
            </a:r>
          </a:p>
          <a:p>
            <a:pPr marL="685762" lvl="1" indent="-228587" defTabSz="897301">
              <a:buFont typeface="+mj-lt"/>
              <a:buAutoNum type="alphaLcPeriod"/>
              <a:defRPr/>
            </a:pPr>
            <a:r>
              <a:rPr lang="en-US" dirty="0" smtClean="0"/>
              <a:t>American Indian or Alaskan Native _____     _____</a:t>
            </a:r>
          </a:p>
          <a:p>
            <a:pPr marL="685762" lvl="1" indent="-228587" defTabSz="897301">
              <a:buFont typeface="+mj-lt"/>
              <a:buAutoNum type="alphaLcPeriod"/>
              <a:defRPr/>
            </a:pPr>
            <a:r>
              <a:rPr lang="en-US" dirty="0" smtClean="0"/>
              <a:t>Asian _____     _____</a:t>
            </a:r>
            <a:endParaRPr lang="en-US" dirty="0"/>
          </a:p>
          <a:p>
            <a:pPr marL="685762" lvl="1" indent="-228587" defTabSz="897301">
              <a:buFont typeface="+mj-lt"/>
              <a:buAutoNum type="alphaLcPeriod"/>
              <a:defRPr/>
            </a:pPr>
            <a:r>
              <a:rPr lang="en-US" dirty="0"/>
              <a:t>Black or African </a:t>
            </a:r>
            <a:r>
              <a:rPr lang="en-US" dirty="0" smtClean="0"/>
              <a:t>American _____     _____</a:t>
            </a:r>
            <a:endParaRPr lang="en-US" dirty="0"/>
          </a:p>
          <a:p>
            <a:pPr marL="685762" lvl="1" indent="-228587" defTabSz="897301">
              <a:buFont typeface="+mj-lt"/>
              <a:buAutoNum type="alphaLcPeriod"/>
              <a:defRPr/>
            </a:pPr>
            <a:r>
              <a:rPr lang="en-US" dirty="0" smtClean="0"/>
              <a:t>Hispanic/Latino _____     _____</a:t>
            </a:r>
          </a:p>
          <a:p>
            <a:pPr marL="685762" lvl="1" indent="-228587" defTabSz="897301">
              <a:buFont typeface="+mj-lt"/>
              <a:buAutoNum type="alphaLcPeriod"/>
              <a:defRPr/>
            </a:pPr>
            <a:r>
              <a:rPr lang="en-US" dirty="0" smtClean="0"/>
              <a:t>Native Hawaiian or Other Pacific Islander _____     _____</a:t>
            </a:r>
          </a:p>
          <a:p>
            <a:pPr marL="685762" lvl="1" indent="-228587" defTabSz="897301">
              <a:buFont typeface="+mj-lt"/>
              <a:buAutoNum type="alphaLcPeriod"/>
              <a:defRPr/>
            </a:pPr>
            <a:r>
              <a:rPr lang="en-US" dirty="0" smtClean="0"/>
              <a:t>White _____     _____</a:t>
            </a:r>
          </a:p>
          <a:p>
            <a:pPr marL="685762" lvl="1" indent="-228587" defTabSz="897301">
              <a:buFont typeface="+mj-lt"/>
              <a:buAutoNum type="alphaLcPeriod"/>
              <a:defRPr/>
            </a:pPr>
            <a:r>
              <a:rPr lang="en-US" dirty="0" smtClean="0"/>
              <a:t>Two or more races _____     _____</a:t>
            </a:r>
          </a:p>
          <a:p>
            <a:endParaRPr lang="en-US" dirty="0" smtClean="0"/>
          </a:p>
          <a:p>
            <a:r>
              <a:rPr lang="en-US" dirty="0" smtClean="0"/>
              <a:t>The </a:t>
            </a:r>
            <a:r>
              <a:rPr lang="en-US" dirty="0"/>
              <a:t>numbers in parentheses are standard errors.</a:t>
            </a:r>
          </a:p>
          <a:p>
            <a:r>
              <a:rPr lang="en-US" dirty="0"/>
              <a:t> </a:t>
            </a:r>
          </a:p>
          <a:p>
            <a:r>
              <a:rPr lang="en-US" b="1" dirty="0"/>
              <a:t>Findings Highlighted in Technical Report</a:t>
            </a:r>
            <a:endParaRPr lang="en-US" dirty="0" smtClean="0"/>
          </a:p>
          <a:p>
            <a:r>
              <a:rPr lang="en-US" sz="1200" kern="1200" dirty="0" smtClean="0">
                <a:solidFill>
                  <a:schemeClr val="tx1"/>
                </a:solidFill>
                <a:effectLst/>
                <a:latin typeface="+mn-lt"/>
                <a:ea typeface="+mn-ea"/>
                <a:cs typeface="+mn-cs"/>
              </a:rPr>
              <a:t>“A pattern of decreasing enrollment of students from race/‌ethnicity groups historically underrepresented in STEM is seen in the class composition data across the progression of high school science and mathematics courses (see Table 4.32).  For example, students from these groups make up 43 percent of students in non-college prep science classes and 35 percent of students in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year biology classes, compared to only 27 percent in advanced science classes.  In mathematics, 38 percent of students in formal/college prep level 1 classes are from race/‌ethnicity groups historically underrepresented in STEM, compared to only 22 percent of students in classes that might qualify for college credit.  In computer science, students from these groups make up 30 percent of students in introductory classes and 23 percent of students in courses that might qualify for college credit.  In terms of gender, high school science and mathematics courses tend to have classes that are evenly split between male and female students on average.  Exceptions are non-college prep science and mathematics classes and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year physics classes, which have smaller percentages of female students.”</a:t>
            </a:r>
          </a:p>
          <a:p>
            <a:pPr defTabSz="914350">
              <a:defRPr/>
            </a:pPr>
            <a:r>
              <a:rPr lang="en-US" dirty="0" smtClean="0"/>
              <a:t> </a:t>
            </a:r>
          </a:p>
        </p:txBody>
      </p:sp>
      <p:sp>
        <p:nvSpPr>
          <p:cNvPr id="4" name="Slide Number Placeholder 3"/>
          <p:cNvSpPr>
            <a:spLocks noGrp="1"/>
          </p:cNvSpPr>
          <p:nvPr>
            <p:ph type="sldNum" sz="quarter" idx="10"/>
          </p:nvPr>
        </p:nvSpPr>
        <p:spPr/>
        <p:txBody>
          <a:bodyPr/>
          <a:lstStyle/>
          <a:p>
            <a:fld id="{B472F11F-6199-4934-A1DC-A9FDDA9F712C}" type="slidenum">
              <a:rPr lang="en-US" smtClean="0"/>
              <a:t>26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Historically Underrepresented Students includes American Indian or Alaskan Native, Black or African American, Hispanic or Latino, or Native Hawaiian or Other Pacific Islander students.</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Historically Underrepresented Students includes American Indian or Alaskan Native, Black or African American, Hispanic or Latino, or Native Hawaiian or Other Pacific Islander students.</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computer science portion of Table 4.34,</a:t>
            </a:r>
            <a:r>
              <a:rPr lang="en-US" baseline="0" dirty="0" smtClean="0"/>
              <a:t> p. 96 in Technical Report</a:t>
            </a:r>
          </a:p>
          <a:p>
            <a:endParaRPr lang="en-US" baseline="0" dirty="0" smtClean="0"/>
          </a:p>
          <a:p>
            <a:r>
              <a:rPr lang="en-US" b="1" dirty="0"/>
              <a:t>This slide shows data </a:t>
            </a:r>
            <a:r>
              <a:rPr lang="en-US" b="1" dirty="0" smtClean="0"/>
              <a:t>from individual items. </a:t>
            </a:r>
            <a:endParaRPr lang="en-US" dirty="0"/>
          </a:p>
          <a:p>
            <a:r>
              <a:rPr lang="en-US" dirty="0"/>
              <a:t> </a:t>
            </a:r>
          </a:p>
          <a:p>
            <a:r>
              <a:rPr lang="en-US" dirty="0" smtClean="0"/>
              <a:t>Computer Science </a:t>
            </a:r>
            <a:r>
              <a:rPr lang="en-US" dirty="0"/>
              <a:t>Teacher </a:t>
            </a:r>
            <a:r>
              <a:rPr lang="en-US" dirty="0" smtClean="0"/>
              <a:t>Questionnaire</a:t>
            </a:r>
          </a:p>
          <a:p>
            <a:pPr lvl="0"/>
            <a:r>
              <a:rPr lang="en-US" dirty="0" smtClean="0"/>
              <a:t>Q5.</a:t>
            </a:r>
            <a:r>
              <a:rPr lang="en-US" baseline="0" dirty="0" smtClean="0"/>
              <a:t> </a:t>
            </a:r>
            <a:r>
              <a:rPr lang="en-US" sz="1200" kern="1200" dirty="0" smtClean="0">
                <a:solidFill>
                  <a:schemeClr val="tx1"/>
                </a:solidFill>
                <a:effectLst/>
                <a:latin typeface="+mn-lt"/>
                <a:ea typeface="+mn-ea"/>
                <a:cs typeface="+mn-cs"/>
              </a:rPr>
              <a:t>For each computer science class you currently teach, select the course type and enter the number of students enrolled.  Enter the classes in the order that you teach them.  For teachers on an alternating day block schedule, please order your classes starting with the first class you teach this week.</a:t>
            </a:r>
          </a:p>
          <a:p>
            <a:pPr lvl="0"/>
            <a:r>
              <a:rPr lang="en-US" b="1" dirty="0" smtClean="0"/>
              <a:t>Course Type List </a:t>
            </a:r>
          </a:p>
          <a:p>
            <a:pPr marL="685800" lvl="1" indent="-228600">
              <a:buFont typeface="Arial" panose="020B0604020202020204" pitchFamily="34" charset="0"/>
              <a:buChar char="•"/>
            </a:pPr>
            <a:r>
              <a:rPr lang="en-US" sz="1200" b="0" u="none" strike="sngStrike" kern="1200" dirty="0" smtClean="0">
                <a:solidFill>
                  <a:schemeClr val="tx1"/>
                </a:solidFill>
                <a:effectLst/>
                <a:latin typeface="+mn-lt"/>
                <a:ea typeface="+mn-ea"/>
                <a:cs typeface="+mn-cs"/>
              </a:rPr>
              <a:t>Computer technology courses that do not include programming</a:t>
            </a:r>
          </a:p>
          <a:p>
            <a:pPr marL="685800" lvl="1" indent="-228600">
              <a:buFont typeface="Arial" panose="020B0604020202020204" pitchFamily="34" charset="0"/>
              <a:buChar char="•"/>
            </a:pPr>
            <a:r>
              <a:rPr lang="en-US" sz="1200" b="0" u="none" kern="1200" dirty="0" smtClean="0">
                <a:solidFill>
                  <a:schemeClr val="tx1"/>
                </a:solidFill>
                <a:effectLst/>
                <a:latin typeface="+mn-lt"/>
                <a:ea typeface="+mn-ea"/>
                <a:cs typeface="+mn-cs"/>
              </a:rPr>
              <a:t>Introductory high school computer science courses that include programming</a:t>
            </a:r>
          </a:p>
          <a:p>
            <a:pPr marL="685800" lvl="1" indent="-228600">
              <a:buFont typeface="Arial" panose="020B0604020202020204" pitchFamily="34" charset="0"/>
              <a:buChar char="•"/>
            </a:pPr>
            <a:r>
              <a:rPr lang="en-US" sz="1200" b="0" u="none" kern="1200" dirty="0" smtClean="0">
                <a:solidFill>
                  <a:schemeClr val="tx1"/>
                </a:solidFill>
                <a:effectLst/>
                <a:latin typeface="+mn-lt"/>
                <a:ea typeface="+mn-ea"/>
                <a:cs typeface="+mn-cs"/>
              </a:rPr>
              <a:t>Computer science courses that might qualify for college credit</a:t>
            </a:r>
          </a:p>
          <a:p>
            <a:pPr marL="685800" lvl="1" indent="-228600">
              <a:buFont typeface="Arial" panose="020B0604020202020204" pitchFamily="34" charset="0"/>
              <a:buChar char="•"/>
            </a:pPr>
            <a:r>
              <a:rPr lang="en-US" sz="1200" b="0" u="none" kern="1200" dirty="0" smtClean="0">
                <a:solidFill>
                  <a:schemeClr val="tx1"/>
                </a:solidFill>
                <a:effectLst/>
                <a:latin typeface="+mn-lt"/>
                <a:ea typeface="+mn-ea"/>
                <a:cs typeface="+mn-cs"/>
              </a:rPr>
              <a:t>Specialized/elective computer science courses with programming as a prerequisite</a:t>
            </a:r>
          </a:p>
          <a:p>
            <a:endParaRPr lang="en-US" dirty="0"/>
          </a:p>
          <a:p>
            <a:pPr lvl="0"/>
            <a:r>
              <a:rPr lang="en-US" dirty="0" smtClean="0"/>
              <a:t>Q27. </a:t>
            </a:r>
            <a:r>
              <a:rPr lang="en-US" dirty="0"/>
              <a:t>Which of the following best describes the prior </a:t>
            </a:r>
            <a:r>
              <a:rPr lang="en-US" dirty="0" smtClean="0"/>
              <a:t>achievement </a:t>
            </a:r>
            <a:r>
              <a:rPr lang="en-US" dirty="0"/>
              <a:t>levels of the students in this class relative to other students in this school?</a:t>
            </a:r>
          </a:p>
          <a:p>
            <a:pPr marL="628615" lvl="1" indent="-171441">
              <a:buFont typeface="Courier New" panose="02070309020205020404" pitchFamily="49" charset="0"/>
              <a:buChar char="o"/>
            </a:pPr>
            <a:r>
              <a:rPr lang="en-US" dirty="0"/>
              <a:t>Mostly low achievers </a:t>
            </a:r>
          </a:p>
          <a:p>
            <a:pPr marL="628615" lvl="1" indent="-171441">
              <a:buFont typeface="Courier New" panose="02070309020205020404" pitchFamily="49" charset="0"/>
              <a:buChar char="o"/>
            </a:pPr>
            <a:r>
              <a:rPr lang="en-US" dirty="0"/>
              <a:t>Mostly average achievers </a:t>
            </a:r>
          </a:p>
          <a:p>
            <a:pPr marL="628615" lvl="1" indent="-171441">
              <a:buFont typeface="Courier New" panose="02070309020205020404" pitchFamily="49" charset="0"/>
              <a:buChar char="o"/>
            </a:pPr>
            <a:r>
              <a:rPr lang="en-US" dirty="0"/>
              <a:t>Mostly high achievers </a:t>
            </a:r>
          </a:p>
          <a:p>
            <a:pPr marL="628615" lvl="1" indent="-171441">
              <a:buFont typeface="Courier New" panose="02070309020205020404" pitchFamily="49" charset="0"/>
              <a:buChar char="o"/>
            </a:pPr>
            <a:r>
              <a:rPr lang="en-US" dirty="0"/>
              <a:t>A mixture of levels </a:t>
            </a:r>
          </a:p>
          <a:p>
            <a:r>
              <a:rPr lang="en-US" dirty="0"/>
              <a:t> </a:t>
            </a:r>
          </a:p>
          <a:p>
            <a:r>
              <a:rPr lang="en-US" dirty="0"/>
              <a:t>The numbers in parentheses are standard errors.</a:t>
            </a:r>
          </a:p>
          <a:p>
            <a:r>
              <a:rPr lang="en-US" dirty="0"/>
              <a:t> </a:t>
            </a:r>
          </a:p>
          <a:p>
            <a:r>
              <a:rPr lang="en-US" b="1" dirty="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The percentage of science classes composed mostly of high prior achievers tends to increase across the traditional course sequence; for example, about 30 percent of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year biology and chemistry classes consist mostly of high prior achievers, compared to 42 percent of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year physics classes and 65 percent of advanced science classes (see Table 4.34).  A similar trend occurs in mathematics, where few level 1, a quarter of level 2 and level 3, half of level 4, and a large majority  of classes that might qualify for college credit are composed of mostly high prior achievers.  In computer science, 24 percent of introductory computer science classes, 41 percent of specialized/‌elective classes, and 49 percent of classes that might qualify for college credit consist of mostly high prior achievers.”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29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computer science portion of Table 4.37,</a:t>
            </a:r>
            <a:r>
              <a:rPr lang="en-US" baseline="0" dirty="0" smtClean="0"/>
              <a:t> p. 98 in Technical Report</a:t>
            </a:r>
          </a:p>
          <a:p>
            <a:endParaRPr lang="en-US" baseline="0" dirty="0" smtClean="0"/>
          </a:p>
          <a:p>
            <a:r>
              <a:rPr lang="en-US" b="1" dirty="0"/>
              <a:t>This slide shows data </a:t>
            </a:r>
            <a:r>
              <a:rPr lang="en-US" b="1" dirty="0" smtClean="0"/>
              <a:t>from individual items. </a:t>
            </a:r>
            <a:endParaRPr lang="en-US" dirty="0"/>
          </a:p>
          <a:p>
            <a:r>
              <a:rPr lang="en-US" dirty="0"/>
              <a:t> </a:t>
            </a:r>
          </a:p>
          <a:p>
            <a:r>
              <a:rPr lang="en-US" dirty="0" smtClean="0"/>
              <a:t>Computer Science </a:t>
            </a:r>
            <a:r>
              <a:rPr lang="en-US" dirty="0"/>
              <a:t>Teacher </a:t>
            </a:r>
            <a:r>
              <a:rPr lang="en-US" dirty="0" smtClean="0"/>
              <a:t>Questionnaire</a:t>
            </a:r>
          </a:p>
          <a:p>
            <a:pPr lvl="0"/>
            <a:r>
              <a:rPr lang="en-US" dirty="0" smtClean="0"/>
              <a:t>Q26. For the students in this class, indicate the number of males and females in this class in each of the following categories of race/ethnicity.</a:t>
            </a:r>
          </a:p>
          <a:p>
            <a:pPr marL="685762" lvl="1" indent="-228587" defTabSz="897301">
              <a:buFont typeface="+mj-lt"/>
              <a:buAutoNum type="alphaLcPeriod"/>
              <a:defRPr/>
            </a:pPr>
            <a:r>
              <a:rPr lang="en-US" dirty="0" smtClean="0"/>
              <a:t>American Indian or Alaskan Native _____     _____</a:t>
            </a:r>
          </a:p>
          <a:p>
            <a:pPr marL="685762" lvl="1" indent="-228587" defTabSz="897301">
              <a:buFont typeface="+mj-lt"/>
              <a:buAutoNum type="alphaLcPeriod"/>
              <a:defRPr/>
            </a:pPr>
            <a:r>
              <a:rPr lang="en-US" dirty="0" smtClean="0"/>
              <a:t>Asian _____     _____</a:t>
            </a:r>
          </a:p>
          <a:p>
            <a:pPr marL="685762" lvl="1" indent="-228587" defTabSz="897301">
              <a:buFont typeface="+mj-lt"/>
              <a:buAutoNum type="alphaLcPeriod"/>
              <a:defRPr/>
            </a:pPr>
            <a:r>
              <a:rPr lang="en-US" dirty="0" smtClean="0"/>
              <a:t>Black or African American _____     _____</a:t>
            </a:r>
          </a:p>
          <a:p>
            <a:pPr marL="685762" lvl="1" indent="-228587" defTabSz="897301">
              <a:buFont typeface="+mj-lt"/>
              <a:buAutoNum type="alphaLcPeriod"/>
              <a:defRPr/>
            </a:pPr>
            <a:r>
              <a:rPr lang="en-US" dirty="0" smtClean="0"/>
              <a:t>Hispanic/Latino _____     _____</a:t>
            </a:r>
          </a:p>
          <a:p>
            <a:pPr marL="685762" lvl="1" indent="-228587" defTabSz="897301">
              <a:buFont typeface="+mj-lt"/>
              <a:buAutoNum type="alphaLcPeriod"/>
              <a:defRPr/>
            </a:pPr>
            <a:r>
              <a:rPr lang="en-US" dirty="0" smtClean="0"/>
              <a:t>Native Hawaiian or Other Pacific Islander _____     _____</a:t>
            </a:r>
          </a:p>
          <a:p>
            <a:pPr marL="685762" lvl="1" indent="-228587" defTabSz="897301">
              <a:buFont typeface="+mj-lt"/>
              <a:buAutoNum type="alphaLcPeriod"/>
              <a:defRPr/>
            </a:pPr>
            <a:r>
              <a:rPr lang="en-US" dirty="0" smtClean="0"/>
              <a:t>White _____     _____</a:t>
            </a:r>
          </a:p>
          <a:p>
            <a:pPr marL="685762" lvl="1" indent="-228587" defTabSz="897301">
              <a:buFont typeface="+mj-lt"/>
              <a:buAutoNum type="alphaLcPeriod"/>
              <a:defRPr/>
            </a:pPr>
            <a:r>
              <a:rPr lang="en-US" dirty="0" smtClean="0"/>
              <a:t>Two or more races _____     _____</a:t>
            </a:r>
          </a:p>
          <a:p>
            <a:endParaRPr lang="en-US" dirty="0"/>
          </a:p>
          <a:p>
            <a:pPr lvl="0"/>
            <a:r>
              <a:rPr lang="en-US" dirty="0" smtClean="0"/>
              <a:t>Q27. </a:t>
            </a:r>
            <a:r>
              <a:rPr lang="en-US" dirty="0"/>
              <a:t>Which of the following best describes the prior </a:t>
            </a:r>
            <a:r>
              <a:rPr lang="en-US" dirty="0" smtClean="0"/>
              <a:t>achievement </a:t>
            </a:r>
            <a:r>
              <a:rPr lang="en-US" dirty="0"/>
              <a:t>levels of the students in this class relative to other students in this school?</a:t>
            </a:r>
          </a:p>
          <a:p>
            <a:pPr marL="628615" lvl="1" indent="-171441">
              <a:buFont typeface="Courier New" panose="02070309020205020404" pitchFamily="49" charset="0"/>
              <a:buChar char="o"/>
            </a:pPr>
            <a:r>
              <a:rPr lang="en-US" dirty="0"/>
              <a:t>Mostly low achievers </a:t>
            </a:r>
          </a:p>
          <a:p>
            <a:pPr marL="628615" lvl="1" indent="-171441">
              <a:buFont typeface="Courier New" panose="02070309020205020404" pitchFamily="49" charset="0"/>
              <a:buChar char="o"/>
            </a:pPr>
            <a:r>
              <a:rPr lang="en-US" dirty="0"/>
              <a:t>Mostly average achievers </a:t>
            </a:r>
          </a:p>
          <a:p>
            <a:pPr marL="628615" lvl="1" indent="-171441">
              <a:buFont typeface="Courier New" panose="02070309020205020404" pitchFamily="49" charset="0"/>
              <a:buChar char="o"/>
            </a:pPr>
            <a:r>
              <a:rPr lang="en-US" dirty="0"/>
              <a:t>Mostly high achievers </a:t>
            </a:r>
          </a:p>
          <a:p>
            <a:pPr marL="628615" lvl="1" indent="-171441">
              <a:buFont typeface="Courier New" panose="02070309020205020404" pitchFamily="49" charset="0"/>
              <a:buChar char="o"/>
            </a:pPr>
            <a:r>
              <a:rPr lang="en-US" dirty="0"/>
              <a:t>A mixture of levels </a:t>
            </a:r>
          </a:p>
          <a:p>
            <a:r>
              <a:rPr lang="en-US" dirty="0"/>
              <a:t> </a:t>
            </a:r>
          </a:p>
          <a:p>
            <a:r>
              <a:rPr lang="en-US" dirty="0"/>
              <a:t>The numbers in parentheses are standard errors.</a:t>
            </a:r>
          </a:p>
          <a:p>
            <a:r>
              <a:rPr lang="en-US" dirty="0"/>
              <a:t> </a:t>
            </a:r>
          </a:p>
          <a:p>
            <a:r>
              <a:rPr lang="en-US" b="1" dirty="0"/>
              <a:t>Findings Highlighted in Technical Report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sz="1200" kern="1200" dirty="0" smtClean="0">
                <a:solidFill>
                  <a:schemeClr val="tx1"/>
                </a:solidFill>
                <a:effectLst/>
                <a:latin typeface="+mn-lt"/>
                <a:ea typeface="+mn-ea"/>
                <a:cs typeface="+mn-cs"/>
              </a:rPr>
              <a:t>Prior achievement grouping also varies by the percentage of students from race/‌ethnicity groups historically underrepresented in STEM in classes.  Across all grade levels in both science (see Table 4.35) and mathematics (see Table 4.36), classes composed of 40 percent or more of students from race/‌ethnicity groups historically underrepresented in STEM are more likely to be classified as consisting of mostly low prior achievers than classes with smaller proportions of students from these groups.  For example, 32 percent of high school mathematics classes with a high percentage of students from race/‌ethnicity groups historically underrepresented in STEM are classified as being composed mostly of low prior achievers, compared to 16 percent of classes with a low percentage of students from these groups.  In high school computer science, classes composed of fewer than 10 percent of students from these groups are more likely to be classified as consisting of mostly high prior achievers than classes in which 40 percent or more of students are from these groups (see Table 4.37).”</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31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smtClean="0"/>
              <a:t>Historically Underrepresented Students includes American Indian or Alaskan Native, Black or African American, Hispanic or Latino, or Native Hawaiian or Other Pacific Islander</a:t>
            </a:r>
            <a:r>
              <a:rPr lang="en-US" baseline="0" smtClean="0"/>
              <a:t> students.</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4.20,</a:t>
            </a:r>
            <a:r>
              <a:rPr lang="en-US" baseline="0" dirty="0" smtClean="0"/>
              <a:t> p. 87 in Technical Report</a:t>
            </a:r>
          </a:p>
          <a:p>
            <a:endParaRPr lang="en-US" baseline="0" dirty="0" smtClean="0"/>
          </a:p>
          <a:p>
            <a:r>
              <a:rPr lang="en-US" b="1" dirty="0"/>
              <a:t>This slide shows data </a:t>
            </a:r>
            <a:r>
              <a:rPr lang="en-US" b="1" dirty="0" smtClean="0"/>
              <a:t>derived from:</a:t>
            </a:r>
          </a:p>
          <a:p>
            <a:r>
              <a:rPr lang="en-US" dirty="0"/>
              <a:t> </a:t>
            </a:r>
          </a:p>
          <a:p>
            <a:r>
              <a:rPr lang="en-US" dirty="0" smtClean="0"/>
              <a:t>School</a:t>
            </a:r>
            <a:r>
              <a:rPr lang="en-US" baseline="0" dirty="0" smtClean="0"/>
              <a:t> Coordinator </a:t>
            </a:r>
            <a:r>
              <a:rPr lang="en-US" dirty="0" smtClean="0"/>
              <a:t>Questionnaire</a:t>
            </a:r>
          </a:p>
          <a:p>
            <a:pPr lvl="0" fontAlgn="base"/>
            <a:r>
              <a:rPr lang="en-US" dirty="0" smtClean="0"/>
              <a:t>Q18.</a:t>
            </a:r>
            <a:r>
              <a:rPr lang="en-US" b="0" dirty="0" smtClean="0"/>
              <a:t> </a:t>
            </a:r>
            <a:r>
              <a:rPr lang="en-US" sz="1200" b="0" i="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[Elementary and middle schools only] </a:t>
            </a:r>
            <a:endParaRPr lang="en-US" sz="1200" b="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r>
              <a:rPr lang="en-US" sz="1200" kern="1200" dirty="0" smtClean="0">
                <a:solidFill>
                  <a:schemeClr val="tx1"/>
                </a:solidFill>
                <a:effectLst/>
                <a:latin typeface="+mn-lt"/>
                <a:ea typeface="+mn-ea"/>
                <a:cs typeface="+mn-cs"/>
              </a:rPr>
              <a:t>Does your school provide computer programming (for example: LOGO, Python, Scratch, Snap!) instruction to any or all students during the regular school day?</a:t>
            </a:r>
            <a:r>
              <a:rPr lang="en-US" baseline="0" dirty="0" smtClean="0"/>
              <a:t> </a:t>
            </a:r>
          </a:p>
          <a:p>
            <a:pPr marL="628650" lvl="1" indent="-171450">
              <a:buFont typeface="Courier New" panose="02070309020205020404" pitchFamily="49" charset="0"/>
              <a:buChar char="o"/>
            </a:pPr>
            <a:r>
              <a:rPr lang="en-US" baseline="0" dirty="0" smtClean="0"/>
              <a:t>Yes</a:t>
            </a:r>
          </a:p>
          <a:p>
            <a:pPr marL="628650" lvl="1" indent="-171450">
              <a:buFont typeface="Courier New" panose="02070309020205020404" pitchFamily="49" charset="0"/>
              <a:buChar char="o"/>
            </a:pPr>
            <a:r>
              <a:rPr lang="en-US" baseline="0" dirty="0" smtClean="0"/>
              <a:t>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0" fontAlgn="base"/>
            <a:r>
              <a:rPr lang="en-US" dirty="0" smtClean="0"/>
              <a:t>Q26.</a:t>
            </a:r>
            <a:r>
              <a:rPr lang="en-US" baseline="0" dirty="0" smtClean="0"/>
              <a:t> </a:t>
            </a:r>
            <a:r>
              <a:rPr lang="en-US" sz="1200" b="0" i="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[High schools only] </a:t>
            </a:r>
            <a:endParaRPr lang="en-US" sz="1200" b="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r>
              <a:rPr lang="en-US" sz="1200" kern="1200" dirty="0" smtClean="0">
                <a:solidFill>
                  <a:schemeClr val="tx1"/>
                </a:solidFill>
                <a:effectLst/>
                <a:latin typeface="+mn-lt"/>
                <a:ea typeface="+mn-ea"/>
                <a:cs typeface="+mn-cs"/>
              </a:rPr>
              <a:t>Is your school offering any computer science courses in the following categories this school year for students in any grades 9–12?  [</a:t>
            </a:r>
            <a:r>
              <a:rPr lang="en-US" sz="1200" i="0" kern="1200" dirty="0" smtClean="0">
                <a:solidFill>
                  <a:schemeClr val="tx1"/>
                </a:solidFill>
                <a:effectLst/>
                <a:latin typeface="+mn-lt"/>
                <a:ea typeface="+mn-ea"/>
                <a:cs typeface="+mn-cs"/>
              </a:rPr>
              <a:t>Select one on each row.] (Response options: Yes, No)</a:t>
            </a:r>
          </a:p>
          <a:p>
            <a:pPr marL="685800" lvl="1" indent="-228600">
              <a:buFont typeface="+mj-lt"/>
              <a:buAutoNum type="alphaLcPeriod"/>
            </a:pPr>
            <a:r>
              <a:rPr lang="en-US" sz="1200" b="0" kern="1200" dirty="0" smtClean="0">
                <a:solidFill>
                  <a:schemeClr val="tx1"/>
                </a:solidFill>
                <a:effectLst/>
                <a:latin typeface="+mn-lt"/>
                <a:ea typeface="+mn-ea"/>
                <a:cs typeface="+mn-cs"/>
              </a:rPr>
              <a:t>Computer technology courses that </a:t>
            </a:r>
            <a:r>
              <a:rPr lang="en-US" sz="1200" b="0" u="none" kern="1200" dirty="0" smtClean="0">
                <a:solidFill>
                  <a:schemeClr val="tx1"/>
                </a:solidFill>
                <a:effectLst/>
                <a:latin typeface="+mn-lt"/>
                <a:ea typeface="+mn-ea"/>
                <a:cs typeface="+mn-cs"/>
              </a:rPr>
              <a:t>do not include programming (e.g.</a:t>
            </a:r>
            <a:r>
              <a:rPr lang="en-US" sz="1200" b="0" u="none" kern="1200" baseline="0" dirty="0" smtClean="0">
                <a:solidFill>
                  <a:schemeClr val="tx1"/>
                </a:solidFill>
                <a:effectLst/>
                <a:latin typeface="+mn-lt"/>
                <a:ea typeface="+mn-ea"/>
                <a:cs typeface="+mn-cs"/>
              </a:rPr>
              <a:t>, </a:t>
            </a:r>
            <a:r>
              <a:rPr lang="en-US" sz="1200" b="0" u="none" kern="1200" dirty="0" smtClean="0">
                <a:solidFill>
                  <a:schemeClr val="tx1"/>
                </a:solidFill>
                <a:effectLst/>
                <a:latin typeface="+mn-lt"/>
                <a:ea typeface="+mn-ea"/>
                <a:cs typeface="+mn-cs"/>
              </a:rPr>
              <a:t>Computer literacy, Keyboarding, Media technology (digital video/audio, multimedia presentations, digital arts</a:t>
            </a:r>
            <a:r>
              <a:rPr lang="en-US" sz="1200" b="0" kern="1200" dirty="0" smtClean="0">
                <a:solidFill>
                  <a:schemeClr val="tx1"/>
                </a:solidFill>
                <a:effectLst/>
                <a:latin typeface="+mn-lt"/>
                <a:ea typeface="+mn-ea"/>
                <a:cs typeface="+mn-cs"/>
              </a:rPr>
              <a:t>), Desktop publishing, Computer applications (word processing, spreadsheets, slide presentations), Computer repair and computer networking, Web design, Computer-aided design (architectural drawing, fashion design), Other technology courses that do not teach or </a:t>
            </a:r>
            <a:r>
              <a:rPr lang="en-US" sz="1200" b="0" u="none" kern="1200" dirty="0" smtClean="0">
                <a:solidFill>
                  <a:schemeClr val="tx1"/>
                </a:solidFill>
                <a:effectLst/>
                <a:latin typeface="+mn-lt"/>
                <a:ea typeface="+mn-ea"/>
                <a:cs typeface="+mn-cs"/>
              </a:rPr>
              <a:t>require programming)</a:t>
            </a:r>
          </a:p>
          <a:p>
            <a:pPr marL="685800" lvl="1" indent="-228600">
              <a:buFont typeface="+mj-lt"/>
              <a:buAutoNum type="alphaLcPeriod"/>
            </a:pPr>
            <a:r>
              <a:rPr lang="en-US" sz="1200" b="0" u="none" kern="1200" dirty="0" smtClean="0">
                <a:solidFill>
                  <a:schemeClr val="tx1"/>
                </a:solidFill>
                <a:effectLst/>
                <a:latin typeface="+mn-lt"/>
                <a:ea typeface="+mn-ea"/>
                <a:cs typeface="+mn-cs"/>
              </a:rPr>
              <a:t>Introductory high school computer science courses that include programming but do not qualify for college credit</a:t>
            </a:r>
            <a:r>
              <a:rPr lang="en-US" sz="1200" b="0" u="none" kern="1200" baseline="0" dirty="0" smtClean="0">
                <a:solidFill>
                  <a:schemeClr val="tx1"/>
                </a:solidFill>
                <a:effectLst/>
                <a:latin typeface="+mn-lt"/>
                <a:ea typeface="+mn-ea"/>
                <a:cs typeface="+mn-cs"/>
              </a:rPr>
              <a:t> (e.g., </a:t>
            </a:r>
            <a:r>
              <a:rPr lang="en-US" sz="1200" b="0" u="none" kern="1200" dirty="0" smtClean="0">
                <a:solidFill>
                  <a:schemeClr val="tx1"/>
                </a:solidFill>
                <a:effectLst/>
                <a:latin typeface="+mn-lt"/>
                <a:ea typeface="+mn-ea"/>
                <a:cs typeface="+mn-cs"/>
              </a:rPr>
              <a:t>Computer Science Discoveries on code.org, Exploring computer science, PLTW’s Computer Science Essentials, introductory programming course, IB Computer Science–Standard Level, Computer science elective that includes introductory programming)</a:t>
            </a:r>
          </a:p>
          <a:p>
            <a:pPr marL="685800" lvl="1" indent="-228600">
              <a:buFont typeface="+mj-lt"/>
              <a:buAutoNum type="alphaLcPeriod"/>
            </a:pPr>
            <a:r>
              <a:rPr lang="en-US" sz="1200" b="0" u="none" kern="1200" dirty="0" smtClean="0">
                <a:solidFill>
                  <a:schemeClr val="tx1"/>
                </a:solidFill>
                <a:effectLst/>
                <a:latin typeface="+mn-lt"/>
                <a:ea typeface="+mn-ea"/>
                <a:cs typeface="+mn-cs"/>
              </a:rPr>
              <a:t>Specialized/elective computer science courses with programming as a prerequisite that do not qualify for college credit</a:t>
            </a:r>
            <a:r>
              <a:rPr lang="en-US" sz="1200" b="0" u="none" kern="1200" baseline="0" dirty="0" smtClean="0">
                <a:solidFill>
                  <a:schemeClr val="tx1"/>
                </a:solidFill>
                <a:effectLst/>
                <a:latin typeface="+mn-lt"/>
                <a:ea typeface="+mn-ea"/>
                <a:cs typeface="+mn-cs"/>
              </a:rPr>
              <a:t> (e.g., </a:t>
            </a:r>
            <a:r>
              <a:rPr lang="en-US" sz="1200" b="0" kern="1200" dirty="0" smtClean="0">
                <a:solidFill>
                  <a:schemeClr val="tx1"/>
                </a:solidFill>
                <a:effectLst/>
                <a:latin typeface="+mn-lt"/>
                <a:ea typeface="+mn-ea"/>
                <a:cs typeface="+mn-cs"/>
              </a:rPr>
              <a:t>Advanced Computer science electives such as Robotics, Game or mobile app development, or other advanced computer science elective with programming as a prerequisite)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numbers in parentheses are standard errors.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dirty="0"/>
          </a:p>
          <a:p>
            <a:r>
              <a:rPr lang="en-US" b="1" dirty="0"/>
              <a:t>Findings Highlighted in Technical Report</a:t>
            </a:r>
            <a:endParaRPr lang="en-US" baseline="0" dirty="0" smtClean="0"/>
          </a:p>
          <a:p>
            <a:r>
              <a:rPr lang="en-US" sz="1200" kern="1200" dirty="0" smtClean="0">
                <a:solidFill>
                  <a:schemeClr val="tx1"/>
                </a:solidFill>
                <a:effectLst/>
                <a:latin typeface="+mn-lt"/>
                <a:ea typeface="+mn-ea"/>
                <a:cs typeface="+mn-cs"/>
              </a:rPr>
              <a:t>“Table 4.20 shows the percentage of schools that offer computer science instruction by equity factors.  Unsurprisingly, high-poverty schools are less likely to offer computer science than low-poverty schools, and larger schools are more likely to offer computer science than smaller schools.  There are also regional differences, with schools in the West more likely to offer computer science than schools in the Midwest and South, and schools in the Northeast more likely to offer it than schools in the South.”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shows the composite scores by quartile of percentage of students in school eligible for free and reduced lunch.</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4.21, p. 87 in Technical</a:t>
            </a:r>
            <a:r>
              <a:rPr lang="en-US" baseline="0" dirty="0" smtClean="0"/>
              <a:t> Report</a:t>
            </a:r>
          </a:p>
          <a:p>
            <a:endParaRPr lang="en-US" baseline="0" dirty="0" smtClean="0"/>
          </a:p>
          <a:p>
            <a:r>
              <a:rPr lang="en-US" b="1" dirty="0"/>
              <a:t>This slide shows data </a:t>
            </a:r>
            <a:r>
              <a:rPr lang="en-US" b="1" dirty="0" smtClean="0"/>
              <a:t>derived</a:t>
            </a:r>
            <a:r>
              <a:rPr lang="en-US" b="1" baseline="0" dirty="0" smtClean="0"/>
              <a:t> from:</a:t>
            </a:r>
            <a:endParaRPr lang="en-US" dirty="0"/>
          </a:p>
          <a:p>
            <a:r>
              <a:rPr lang="en-US" dirty="0"/>
              <a:t> </a:t>
            </a:r>
          </a:p>
          <a:p>
            <a:r>
              <a:rPr lang="en-US" dirty="0" smtClean="0"/>
              <a:t>School Coordinator</a:t>
            </a:r>
            <a:r>
              <a:rPr lang="en-US" baseline="0" dirty="0" smtClean="0"/>
              <a:t> </a:t>
            </a:r>
            <a:r>
              <a:rPr lang="en-US" dirty="0" smtClean="0"/>
              <a:t>Questionnaire</a:t>
            </a:r>
          </a:p>
          <a:p>
            <a:pPr lvl="0" fontAlgn="base"/>
            <a:r>
              <a:rPr lang="en-US" sz="1200" b="0" i="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Q23. [High schools only] </a:t>
            </a:r>
            <a:endParaRPr lang="en-US" sz="1200" b="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Does your school offer each of the following types of computer science courses that might qualify for college credit?  Include both courses that are offered every year and those offered in alternating years. [</a:t>
            </a:r>
            <a:r>
              <a:rPr lang="en-US" sz="1200" i="0" kern="1200" dirty="0" smtClean="0">
                <a:solidFill>
                  <a:schemeClr val="tx1"/>
                </a:solidFill>
                <a:effectLst/>
                <a:latin typeface="+mn-lt"/>
                <a:ea typeface="+mn-ea"/>
                <a:cs typeface="+mn-cs"/>
              </a:rPr>
              <a:t>Select one on each row.] (Response options: Yes, No)</a:t>
            </a:r>
          </a:p>
          <a:p>
            <a:pPr marL="685800" lvl="1" indent="-228600">
              <a:buFont typeface="+mj-lt"/>
              <a:buAutoNum type="alphaLcPeriod"/>
            </a:pPr>
            <a:r>
              <a:rPr lang="en-US" sz="1200" b="0" kern="1200" dirty="0" smtClean="0">
                <a:solidFill>
                  <a:schemeClr val="tx1"/>
                </a:solidFill>
                <a:effectLst/>
                <a:latin typeface="+mn-lt"/>
                <a:ea typeface="+mn-ea"/>
                <a:cs typeface="+mn-cs"/>
              </a:rPr>
              <a:t>Advanced Placement (AP) computer science courses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International Baccalaureate (IB) computer science courses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Concurrent college and high school credit/‌dual enrollment computer science courses</a:t>
            </a:r>
            <a:endParaRPr lang="en-US" sz="1200" b="1" kern="1200" dirty="0" smtClean="0">
              <a:solidFill>
                <a:schemeClr val="tx1"/>
              </a:solidFill>
              <a:effectLst/>
              <a:latin typeface="+mn-lt"/>
              <a:ea typeface="+mn-ea"/>
              <a:cs typeface="+mn-cs"/>
            </a:endParaRPr>
          </a:p>
          <a:p>
            <a:endParaRPr lang="en-US" dirty="0" smtClean="0"/>
          </a:p>
          <a:p>
            <a:pPr lvl="0" fontAlgn="base"/>
            <a:r>
              <a:rPr lang="en-US" dirty="0" smtClean="0"/>
              <a:t>Q26.</a:t>
            </a:r>
            <a:r>
              <a:rPr lang="en-US" baseline="0" dirty="0" smtClean="0"/>
              <a:t> </a:t>
            </a:r>
            <a:r>
              <a:rPr lang="en-US" sz="1200" b="0" i="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[High schools only] </a:t>
            </a:r>
            <a:endParaRPr lang="en-US" sz="1200" b="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r>
              <a:rPr lang="en-US" sz="1200" kern="1200" dirty="0" smtClean="0">
                <a:solidFill>
                  <a:schemeClr val="tx1"/>
                </a:solidFill>
                <a:effectLst/>
                <a:latin typeface="+mn-lt"/>
                <a:ea typeface="+mn-ea"/>
                <a:cs typeface="+mn-cs"/>
              </a:rPr>
              <a:t>Is your school offering any computer science courses in the following categories this school year for students in any grades 9–12?  [</a:t>
            </a:r>
            <a:r>
              <a:rPr lang="en-US" sz="1200" i="0" kern="1200" dirty="0" smtClean="0">
                <a:solidFill>
                  <a:schemeClr val="tx1"/>
                </a:solidFill>
                <a:effectLst/>
                <a:latin typeface="+mn-lt"/>
                <a:ea typeface="+mn-ea"/>
                <a:cs typeface="+mn-cs"/>
              </a:rPr>
              <a:t>Select one on each row.] (Response options: Yes, No)</a:t>
            </a:r>
          </a:p>
          <a:p>
            <a:pPr marL="685800" lvl="1" indent="-228600">
              <a:buFont typeface="+mj-lt"/>
              <a:buAutoNum type="alphaLcPeriod"/>
            </a:pPr>
            <a:r>
              <a:rPr lang="en-US" sz="1200" b="0" kern="1200" dirty="0" smtClean="0">
                <a:solidFill>
                  <a:schemeClr val="tx1"/>
                </a:solidFill>
                <a:effectLst/>
                <a:latin typeface="+mn-lt"/>
                <a:ea typeface="+mn-ea"/>
                <a:cs typeface="+mn-cs"/>
              </a:rPr>
              <a:t>Computer technology courses that </a:t>
            </a:r>
            <a:r>
              <a:rPr lang="en-US" sz="1200" b="0" u="none" kern="1200" dirty="0" smtClean="0">
                <a:solidFill>
                  <a:schemeClr val="tx1"/>
                </a:solidFill>
                <a:effectLst/>
                <a:latin typeface="+mn-lt"/>
                <a:ea typeface="+mn-ea"/>
                <a:cs typeface="+mn-cs"/>
              </a:rPr>
              <a:t>do not include programming (e.g.</a:t>
            </a:r>
            <a:r>
              <a:rPr lang="en-US" sz="1200" b="0" u="none" kern="1200" baseline="0" dirty="0" smtClean="0">
                <a:solidFill>
                  <a:schemeClr val="tx1"/>
                </a:solidFill>
                <a:effectLst/>
                <a:latin typeface="+mn-lt"/>
                <a:ea typeface="+mn-ea"/>
                <a:cs typeface="+mn-cs"/>
              </a:rPr>
              <a:t>, </a:t>
            </a:r>
            <a:r>
              <a:rPr lang="en-US" sz="1200" b="0" u="none" kern="1200" dirty="0" smtClean="0">
                <a:solidFill>
                  <a:schemeClr val="tx1"/>
                </a:solidFill>
                <a:effectLst/>
                <a:latin typeface="+mn-lt"/>
                <a:ea typeface="+mn-ea"/>
                <a:cs typeface="+mn-cs"/>
              </a:rPr>
              <a:t>Computer literacy, Keyboarding, Media technology (digital video/audio, multimedia presentations, digital arts</a:t>
            </a:r>
            <a:r>
              <a:rPr lang="en-US" sz="1200" b="0" kern="1200" dirty="0" smtClean="0">
                <a:solidFill>
                  <a:schemeClr val="tx1"/>
                </a:solidFill>
                <a:effectLst/>
                <a:latin typeface="+mn-lt"/>
                <a:ea typeface="+mn-ea"/>
                <a:cs typeface="+mn-cs"/>
              </a:rPr>
              <a:t>), Desktop publishing, Computer applications (word processing, spreadsheets, slide presentations), Computer repair and computer networking, Web design, Computer-aided design (architectural drawing, fashion design), Other technology courses that do not teach or </a:t>
            </a:r>
            <a:r>
              <a:rPr lang="en-US" sz="1200" b="0" u="none" kern="1200" dirty="0" smtClean="0">
                <a:solidFill>
                  <a:schemeClr val="tx1"/>
                </a:solidFill>
                <a:effectLst/>
                <a:latin typeface="+mn-lt"/>
                <a:ea typeface="+mn-ea"/>
                <a:cs typeface="+mn-cs"/>
              </a:rPr>
              <a:t>require programming)</a:t>
            </a:r>
          </a:p>
          <a:p>
            <a:pPr marL="685800" lvl="1" indent="-228600">
              <a:buFont typeface="+mj-lt"/>
              <a:buAutoNum type="alphaLcPeriod"/>
            </a:pPr>
            <a:r>
              <a:rPr lang="en-US" sz="1200" b="0" u="none" kern="1200" dirty="0" smtClean="0">
                <a:solidFill>
                  <a:schemeClr val="tx1"/>
                </a:solidFill>
                <a:effectLst/>
                <a:latin typeface="+mn-lt"/>
                <a:ea typeface="+mn-ea"/>
                <a:cs typeface="+mn-cs"/>
              </a:rPr>
              <a:t>Introductory high school computer science courses that include programming but do not qualify for college credit</a:t>
            </a:r>
            <a:r>
              <a:rPr lang="en-US" sz="1200" b="0" u="none" kern="1200" baseline="0" dirty="0" smtClean="0">
                <a:solidFill>
                  <a:schemeClr val="tx1"/>
                </a:solidFill>
                <a:effectLst/>
                <a:latin typeface="+mn-lt"/>
                <a:ea typeface="+mn-ea"/>
                <a:cs typeface="+mn-cs"/>
              </a:rPr>
              <a:t> (e.g., </a:t>
            </a:r>
            <a:r>
              <a:rPr lang="en-US" sz="1200" b="0" u="none" kern="1200" dirty="0" smtClean="0">
                <a:solidFill>
                  <a:schemeClr val="tx1"/>
                </a:solidFill>
                <a:effectLst/>
                <a:latin typeface="+mn-lt"/>
                <a:ea typeface="+mn-ea"/>
                <a:cs typeface="+mn-cs"/>
              </a:rPr>
              <a:t>Computer Science Discoveries on code.org, Exploring computer science, PLTW’s Computer Science Essentials, introductory programming course, IB Computer Science–Standard Level, Computer science elective that includes introductory programming)</a:t>
            </a:r>
          </a:p>
          <a:p>
            <a:pPr marL="685800" lvl="1" indent="-228600">
              <a:buFont typeface="+mj-lt"/>
              <a:buAutoNum type="alphaLcPeriod"/>
            </a:pPr>
            <a:r>
              <a:rPr lang="en-US" sz="1200" b="0" u="none" kern="1200" dirty="0" smtClean="0">
                <a:solidFill>
                  <a:schemeClr val="tx1"/>
                </a:solidFill>
                <a:effectLst/>
                <a:latin typeface="+mn-lt"/>
                <a:ea typeface="+mn-ea"/>
                <a:cs typeface="+mn-cs"/>
              </a:rPr>
              <a:t>Specialized/elective computer science courses with programming as a prerequisite that do not qualify for college credit</a:t>
            </a:r>
            <a:r>
              <a:rPr lang="en-US" sz="1200" b="0" u="none" kern="1200" baseline="0" dirty="0" smtClean="0">
                <a:solidFill>
                  <a:schemeClr val="tx1"/>
                </a:solidFill>
                <a:effectLst/>
                <a:latin typeface="+mn-lt"/>
                <a:ea typeface="+mn-ea"/>
                <a:cs typeface="+mn-cs"/>
              </a:rPr>
              <a:t> (e.g., </a:t>
            </a:r>
            <a:r>
              <a:rPr lang="en-US" sz="1200" b="0" kern="1200" dirty="0" smtClean="0">
                <a:solidFill>
                  <a:schemeClr val="tx1"/>
                </a:solidFill>
                <a:effectLst/>
                <a:latin typeface="+mn-lt"/>
                <a:ea typeface="+mn-ea"/>
                <a:cs typeface="+mn-cs"/>
              </a:rPr>
              <a:t>Advanced Computer science electives such as Robotics, Game or mobile app development, or other advanced computer science elective with programming as a prerequisite)</a:t>
            </a:r>
          </a:p>
          <a:p>
            <a:endParaRPr lang="en-US" dirty="0" smtClean="0"/>
          </a:p>
          <a:p>
            <a:r>
              <a:rPr lang="en-US" dirty="0" smtClean="0"/>
              <a:t>The numbers in parentheses are standard errors.</a:t>
            </a:r>
          </a:p>
          <a:p>
            <a:r>
              <a:rPr lang="en-US" dirty="0" smtClean="0"/>
              <a:t> </a:t>
            </a:r>
          </a:p>
          <a:p>
            <a:r>
              <a:rPr lang="en-US" b="1" dirty="0" smtClean="0"/>
              <a:t>Findings Highlighted in Technical Report</a:t>
            </a:r>
          </a:p>
          <a:p>
            <a:r>
              <a:rPr lang="en-US" sz="1200" kern="1200" dirty="0" smtClean="0">
                <a:solidFill>
                  <a:schemeClr val="tx1"/>
                </a:solidFill>
                <a:effectLst/>
                <a:latin typeface="+mn-lt"/>
                <a:ea typeface="+mn-ea"/>
                <a:cs typeface="+mn-cs"/>
              </a:rPr>
              <a:t>“The percentages of schools offering different types of computer science and computer technology courses are shown in Table 4.21.  Almost half of high schools offer computer technology courses that do not include programming.  Introductory high school computer science courses and computer science courses that might qualify for college credit are each offered at about a third of high schools.  Specialized computer science courses that require programming are offered at only about 1 in 5 high schools.”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10</a:t>
            </a:fld>
            <a:endParaRPr lang="en-US"/>
          </a:p>
        </p:txBody>
      </p:sp>
    </p:spTree>
    <p:extLst>
      <p:ext uri="{BB962C8B-B14F-4D97-AF65-F5344CB8AC3E}">
        <p14:creationId xmlns:p14="http://schemas.microsoft.com/office/powerpoint/2010/main" val="2142300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E22D2BD-7810-C94F-AE8A-856FCB3715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04800" y="1676400"/>
            <a:ext cx="3048000" cy="1470025"/>
          </a:xfrm>
        </p:spPr>
        <p:txBody>
          <a:bodyPr/>
          <a:lstStyle/>
          <a:p>
            <a:r>
              <a:rPr lang="en-US" dirty="0" smtClean="0"/>
              <a:t>Click to edit Master title</a:t>
            </a:r>
            <a:endParaRPr lang="en-US" dirty="0"/>
          </a:p>
        </p:txBody>
      </p:sp>
      <p:sp>
        <p:nvSpPr>
          <p:cNvPr id="3" name="Subtitle 2"/>
          <p:cNvSpPr>
            <a:spLocks noGrp="1"/>
          </p:cNvSpPr>
          <p:nvPr>
            <p:ph type="subTitle" idx="1" hasCustomPrompt="1"/>
          </p:nvPr>
        </p:nvSpPr>
        <p:spPr>
          <a:xfrm>
            <a:off x="304800" y="3200400"/>
            <a:ext cx="3048000" cy="381000"/>
          </a:xfrm>
        </p:spPr>
        <p:txBody>
          <a:bodyPr>
            <a:normAutofit/>
          </a:bodyPr>
          <a:lstStyle>
            <a:lvl1pPr marL="0" indent="0" algn="l">
              <a:buNone/>
              <a:defRPr sz="1500" cap="all" baseline="0">
                <a:solidFill>
                  <a:srgbClr val="357E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pic>
        <p:nvPicPr>
          <p:cNvPr id="7" name="Picture 6">
            <a:extLst>
              <a:ext uri="{FF2B5EF4-FFF2-40B4-BE49-F238E27FC236}">
                <a16:creationId xmlns:a16="http://schemas.microsoft.com/office/drawing/2014/main" xmlns="" id="{A8937AA4-21D1-6B4F-9860-E48F111EF11A}"/>
              </a:ext>
            </a:extLst>
          </p:cNvPr>
          <p:cNvPicPr>
            <a:picLocks noChangeAspect="1"/>
          </p:cNvPicPr>
          <p:nvPr userDrawn="1"/>
        </p:nvPicPr>
        <p:blipFill>
          <a:blip r:embed="rId3"/>
          <a:stretch>
            <a:fillRect/>
          </a:stretch>
        </p:blipFill>
        <p:spPr>
          <a:xfrm>
            <a:off x="264841" y="372172"/>
            <a:ext cx="3513582" cy="545211"/>
          </a:xfrm>
          <a:prstGeom prst="rect">
            <a:avLst/>
          </a:prstGeom>
        </p:spPr>
      </p:pic>
      <p:pic>
        <p:nvPicPr>
          <p:cNvPr id="9" name="Picture 8">
            <a:extLst>
              <a:ext uri="{FF2B5EF4-FFF2-40B4-BE49-F238E27FC236}">
                <a16:creationId xmlns:a16="http://schemas.microsoft.com/office/drawing/2014/main" xmlns="" id="{8F46F5F5-C847-4747-B7CB-D36ACE066D66}"/>
              </a:ext>
            </a:extLst>
          </p:cNvPr>
          <p:cNvPicPr>
            <a:picLocks noChangeAspect="1"/>
          </p:cNvPicPr>
          <p:nvPr userDrawn="1"/>
        </p:nvPicPr>
        <p:blipFill>
          <a:blip r:embed="rId4"/>
          <a:stretch>
            <a:fillRect/>
          </a:stretch>
        </p:blipFill>
        <p:spPr>
          <a:xfrm>
            <a:off x="6876525" y="6063486"/>
            <a:ext cx="2007108" cy="553212"/>
          </a:xfrm>
          <a:prstGeom prst="rect">
            <a:avLst/>
          </a:prstGeom>
        </p:spPr>
      </p:pic>
      <p:sp>
        <p:nvSpPr>
          <p:cNvPr id="5" name="Text Placeholder 4"/>
          <p:cNvSpPr>
            <a:spLocks noGrp="1"/>
          </p:cNvSpPr>
          <p:nvPr>
            <p:ph type="body" sz="quarter" idx="10" hasCustomPrompt="1"/>
          </p:nvPr>
        </p:nvSpPr>
        <p:spPr>
          <a:xfrm>
            <a:off x="6705600" y="4495800"/>
            <a:ext cx="2178050" cy="1219200"/>
          </a:xfrm>
        </p:spPr>
        <p:txBody>
          <a:bodyPr>
            <a:normAutofit/>
          </a:bodyPr>
          <a:lstStyle>
            <a:lvl1pPr>
              <a:defRPr sz="1400"/>
            </a:lvl1pPr>
          </a:lstStyle>
          <a:p>
            <a:pPr lvl="0"/>
            <a:r>
              <a:rPr lang="en-US" dirty="0" smtClean="0"/>
              <a:t>Presenters’ Names</a:t>
            </a:r>
          </a:p>
        </p:txBody>
      </p:sp>
    </p:spTree>
    <p:extLst>
      <p:ext uri="{BB962C8B-B14F-4D97-AF65-F5344CB8AC3E}">
        <p14:creationId xmlns:p14="http://schemas.microsoft.com/office/powerpoint/2010/main" val="399015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05621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BDFCE7D-E145-7049-B348-4E605168C295}"/>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p:cNvSpPr>
            <a:spLocks noGrp="1"/>
          </p:cNvSpPr>
          <p:nvPr>
            <p:ph type="title"/>
          </p:nvPr>
        </p:nvSpPr>
        <p:spPr>
          <a:xfrm>
            <a:off x="1219200" y="274638"/>
            <a:ext cx="7467600" cy="868362"/>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1219200" y="1295400"/>
            <a:ext cx="7467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a:extLst>
              <a:ext uri="{FF2B5EF4-FFF2-40B4-BE49-F238E27FC236}">
                <a16:creationId xmlns:a16="http://schemas.microsoft.com/office/drawing/2014/main" xmlns="" id="{E9234F30-73BB-7A4E-BC8A-0F0BA467BA7C}"/>
              </a:ext>
            </a:extLst>
          </p:cNvPr>
          <p:cNvPicPr>
            <a:picLocks noChangeAspect="1"/>
          </p:cNvPicPr>
          <p:nvPr userDrawn="1"/>
        </p:nvPicPr>
        <p:blipFill>
          <a:blip r:embed="rId5"/>
          <a:stretch>
            <a:fillRect/>
          </a:stretch>
        </p:blipFill>
        <p:spPr>
          <a:xfrm>
            <a:off x="0" y="6016752"/>
            <a:ext cx="9144000" cy="38100"/>
          </a:xfrm>
          <a:prstGeom prst="rect">
            <a:avLst/>
          </a:prstGeom>
        </p:spPr>
      </p:pic>
      <p:pic>
        <p:nvPicPr>
          <p:cNvPr id="8" name="Picture 7">
            <a:extLst>
              <a:ext uri="{FF2B5EF4-FFF2-40B4-BE49-F238E27FC236}">
                <a16:creationId xmlns:a16="http://schemas.microsoft.com/office/drawing/2014/main" xmlns="" id="{2626606B-3C78-BA4D-8559-24D108E985A7}"/>
              </a:ext>
            </a:extLst>
          </p:cNvPr>
          <p:cNvPicPr>
            <a:picLocks noChangeAspect="1"/>
          </p:cNvPicPr>
          <p:nvPr userDrawn="1"/>
        </p:nvPicPr>
        <p:blipFill>
          <a:blip r:embed="rId6"/>
          <a:stretch>
            <a:fillRect/>
          </a:stretch>
        </p:blipFill>
        <p:spPr>
          <a:xfrm>
            <a:off x="1371600" y="6172200"/>
            <a:ext cx="3182112" cy="493776"/>
          </a:xfrm>
          <a:prstGeom prst="rect">
            <a:avLst/>
          </a:prstGeom>
        </p:spPr>
      </p:pic>
      <p:pic>
        <p:nvPicPr>
          <p:cNvPr id="9" name="Picture 8">
            <a:extLst>
              <a:ext uri="{FF2B5EF4-FFF2-40B4-BE49-F238E27FC236}">
                <a16:creationId xmlns:a16="http://schemas.microsoft.com/office/drawing/2014/main" xmlns="" id="{540ECE2A-17A7-A84F-927A-F4441EEE6F58}"/>
              </a:ext>
            </a:extLst>
          </p:cNvPr>
          <p:cNvPicPr>
            <a:picLocks noChangeAspect="1"/>
          </p:cNvPicPr>
          <p:nvPr userDrawn="1"/>
        </p:nvPicPr>
        <p:blipFill>
          <a:blip r:embed="rId7"/>
          <a:stretch>
            <a:fillRect/>
          </a:stretch>
        </p:blipFill>
        <p:spPr>
          <a:xfrm>
            <a:off x="5982510" y="6181344"/>
            <a:ext cx="1806245" cy="496255"/>
          </a:xfrm>
          <a:prstGeom prst="rect">
            <a:avLst/>
          </a:prstGeom>
        </p:spPr>
      </p:pic>
    </p:spTree>
    <p:extLst>
      <p:ext uri="{BB962C8B-B14F-4D97-AF65-F5344CB8AC3E}">
        <p14:creationId xmlns:p14="http://schemas.microsoft.com/office/powerpoint/2010/main" val="138622602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3200" b="1" kern="1200">
          <a:solidFill>
            <a:srgbClr val="58C5C9"/>
          </a:solidFill>
          <a:latin typeface="Arial Black" panose="020B0A040201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4</a:t>
            </a:r>
            <a:br>
              <a:rPr lang="en-US" dirty="0" smtClean="0"/>
            </a:br>
            <a:r>
              <a:rPr lang="en-US" dirty="0" smtClean="0"/>
              <a:t>Science, Mathematics, and Computer Science Courses</a:t>
            </a:r>
            <a:endParaRPr lang="en-US" dirty="0"/>
          </a:p>
        </p:txBody>
      </p:sp>
      <p:sp>
        <p:nvSpPr>
          <p:cNvPr id="3" name="Subtitle 2"/>
          <p:cNvSpPr>
            <a:spLocks noGrp="1"/>
          </p:cNvSpPr>
          <p:nvPr>
            <p:ph type="subTitle" idx="1"/>
          </p:nvPr>
        </p:nvSpPr>
        <p:spPr/>
        <p:txBody>
          <a:bodyPr/>
          <a:lstStyle/>
          <a:p>
            <a:endParaRPr lang="en-US"/>
          </a:p>
        </p:txBody>
      </p:sp>
      <p:sp>
        <p:nvSpPr>
          <p:cNvPr id="5" name="Text Placeholder 4"/>
          <p:cNvSpPr txBox="1">
            <a:spLocks/>
          </p:cNvSpPr>
          <p:nvPr/>
        </p:nvSpPr>
        <p:spPr>
          <a:xfrm>
            <a:off x="6477000" y="4495800"/>
            <a:ext cx="2406650" cy="1219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900" b="1" i="0" u="none" strike="noStrike" kern="1200" cap="none" spc="0" normalizeH="0" baseline="0" noProof="0" dirty="0" smtClean="0">
                <a:ln>
                  <a:noFill/>
                </a:ln>
                <a:solidFill>
                  <a:srgbClr val="58C5C9"/>
                </a:solidFill>
                <a:effectLst/>
                <a:uLnTx/>
                <a:uFillTx/>
                <a:latin typeface="Arial Black" panose="020B0A04020102020204" pitchFamily="34" charset="0"/>
                <a:ea typeface="+mn-ea"/>
                <a:cs typeface="Arial" panose="020B0604020202020204" pitchFamily="34" charset="0"/>
              </a:rPr>
              <a:t>Computer Science</a:t>
            </a:r>
            <a:endParaRPr kumimoji="0" lang="en-US" sz="2900" b="1" i="0" u="none" strike="noStrike" kern="1200" cap="none" spc="0" normalizeH="0" baseline="0" noProof="0" dirty="0" smtClean="0">
              <a:ln>
                <a:noFill/>
              </a:ln>
              <a:solidFill>
                <a:srgbClr val="357EB3"/>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228900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94609691"/>
              </p:ext>
            </p:extLst>
          </p:nvPr>
        </p:nvGraphicFramePr>
        <p:xfrm>
          <a:off x="304800" y="1371600"/>
          <a:ext cx="8534400" cy="47545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smtClean="0">
                <a:solidFill>
                  <a:srgbClr val="58C5C9"/>
                </a:solidFill>
                <a:latin typeface="Arial Black" panose="020B0A04020102020204" pitchFamily="34" charset="0"/>
                <a:cs typeface="Arial" panose="020B0604020202020204" pitchFamily="34" charset="0"/>
              </a:rPr>
              <a:t>High Schools Offering Various Computer Science and Technology Courses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495290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100" b="1" dirty="0">
                <a:solidFill>
                  <a:srgbClr val="58C5C9"/>
                </a:solidFill>
                <a:latin typeface="Arial Black" panose="020B0A04020102020204" pitchFamily="34" charset="0"/>
                <a:cs typeface="Arial" panose="020B0604020202020204" pitchFamily="34" charset="0"/>
              </a:rPr>
              <a:t>Original Data for Slide </a:t>
            </a:r>
            <a:r>
              <a:rPr lang="en-US" sz="3100" b="1" dirty="0" smtClean="0">
                <a:solidFill>
                  <a:srgbClr val="58C5C9"/>
                </a:solidFill>
                <a:latin typeface="Arial Black" panose="020B0A04020102020204" pitchFamily="34" charset="0"/>
                <a:cs typeface="Arial" panose="020B0604020202020204" pitchFamily="34" charset="0"/>
              </a:rPr>
              <a:t>12 </a:t>
            </a:r>
            <a:endParaRPr lang="en-US" sz="31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3100" b="1" dirty="0">
                <a:solidFill>
                  <a:srgbClr val="58C5C9"/>
                </a:solidFill>
                <a:latin typeface="Arial Black" panose="020B0A04020102020204" pitchFamily="34" charset="0"/>
                <a:cs typeface="Arial" panose="020B0604020202020204" pitchFamily="34" charset="0"/>
              </a:rPr>
              <a:t>(not for presentation)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2751138"/>
            <a:ext cx="75819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317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274638"/>
            <a:ext cx="7543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Access to AP </a:t>
            </a:r>
            <a:r>
              <a:rPr lang="en-US" sz="2900" b="1" dirty="0" smtClean="0">
                <a:solidFill>
                  <a:srgbClr val="58C5C9"/>
                </a:solidFill>
                <a:latin typeface="Arial Black" panose="020B0A04020102020204" pitchFamily="34" charset="0"/>
                <a:cs typeface="Arial" panose="020B0604020202020204" pitchFamily="34" charset="0"/>
              </a:rPr>
              <a:t>Computer Science </a:t>
            </a:r>
            <a:r>
              <a:rPr lang="en-US" sz="2900" b="1" dirty="0">
                <a:solidFill>
                  <a:srgbClr val="58C5C9"/>
                </a:solidFill>
                <a:latin typeface="Arial Black" panose="020B0A04020102020204" pitchFamily="34" charset="0"/>
                <a:cs typeface="Arial" panose="020B0604020202020204" pitchFamily="34" charset="0"/>
              </a:rPr>
              <a:t>Courses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67749122"/>
              </p:ext>
            </p:extLst>
          </p:nvPr>
        </p:nvGraphicFramePr>
        <p:xfrm>
          <a:off x="990600" y="1676400"/>
          <a:ext cx="7962900" cy="4267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1350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14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2703513"/>
            <a:ext cx="7340600" cy="145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067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494419214"/>
              </p:ext>
            </p:extLst>
          </p:nvPr>
        </p:nvGraphicFramePr>
        <p:xfrm>
          <a:off x="533400" y="1524000"/>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Number of AP </a:t>
            </a:r>
            <a:r>
              <a:rPr lang="en-US" sz="2900" b="1" dirty="0" smtClean="0">
                <a:solidFill>
                  <a:srgbClr val="58C5C9"/>
                </a:solidFill>
                <a:latin typeface="Arial Black" panose="020B0A04020102020204" pitchFamily="34" charset="0"/>
                <a:cs typeface="Arial" panose="020B0604020202020204" pitchFamily="34" charset="0"/>
              </a:rPr>
              <a:t>Computer Science </a:t>
            </a:r>
            <a:r>
              <a:rPr lang="en-US" sz="2900" b="1" dirty="0">
                <a:solidFill>
                  <a:srgbClr val="58C5C9"/>
                </a:solidFill>
                <a:latin typeface="Arial Black" panose="020B0A04020102020204" pitchFamily="34" charset="0"/>
                <a:cs typeface="Arial" panose="020B0604020202020204" pitchFamily="34" charset="0"/>
              </a:rPr>
              <a:t>Courses Offered at High Schools</a:t>
            </a:r>
          </a:p>
        </p:txBody>
      </p:sp>
    </p:spTree>
    <p:extLst>
      <p:ext uri="{BB962C8B-B14F-4D97-AF65-F5344CB8AC3E}">
        <p14:creationId xmlns:p14="http://schemas.microsoft.com/office/powerpoint/2010/main" val="2719679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16–18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1538288"/>
            <a:ext cx="75057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981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73212581"/>
              </p:ext>
            </p:extLst>
          </p:nvPr>
        </p:nvGraphicFramePr>
        <p:xfrm>
          <a:off x="304800" y="1417638"/>
          <a:ext cx="83058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152400"/>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sz="2900" b="1" dirty="0" smtClean="0">
              <a:solidFill>
                <a:srgbClr val="58C5C9"/>
              </a:solidFill>
              <a:latin typeface="Arial Black" panose="020B0A04020102020204" pitchFamily="34" charset="0"/>
              <a:cs typeface="Arial" panose="020B0604020202020204" pitchFamily="34" charset="0"/>
            </a:endParaRPr>
          </a:p>
          <a:p>
            <a:pPr algn="l">
              <a:defRPr/>
            </a:pPr>
            <a:r>
              <a:rPr lang="en-US" sz="2900" b="1" dirty="0" smtClean="0">
                <a:solidFill>
                  <a:srgbClr val="58C5C9"/>
                </a:solidFill>
                <a:latin typeface="Arial Black" panose="020B0A04020102020204" pitchFamily="34" charset="0"/>
                <a:cs typeface="Arial" panose="020B0604020202020204" pitchFamily="34" charset="0"/>
              </a:rPr>
              <a:t>Average </a:t>
            </a:r>
            <a:r>
              <a:rPr lang="en-US" sz="2900" b="1" dirty="0">
                <a:solidFill>
                  <a:srgbClr val="58C5C9"/>
                </a:solidFill>
                <a:latin typeface="Arial Black" panose="020B0A04020102020204" pitchFamily="34" charset="0"/>
                <a:cs typeface="Arial" panose="020B0604020202020204" pitchFamily="34" charset="0"/>
              </a:rPr>
              <a:t>Number of AP </a:t>
            </a:r>
            <a:r>
              <a:rPr lang="en-US" sz="2900" b="1" dirty="0" smtClean="0">
                <a:solidFill>
                  <a:srgbClr val="58C5C9"/>
                </a:solidFill>
                <a:latin typeface="Arial Black" panose="020B0A04020102020204" pitchFamily="34" charset="0"/>
                <a:cs typeface="Arial" panose="020B0604020202020204" pitchFamily="34" charset="0"/>
              </a:rPr>
              <a:t>Computer Science </a:t>
            </a:r>
            <a:r>
              <a:rPr lang="en-US" sz="2900" b="1" dirty="0">
                <a:solidFill>
                  <a:srgbClr val="58C5C9"/>
                </a:solidFill>
                <a:latin typeface="Arial Black" panose="020B0A04020102020204" pitchFamily="34" charset="0"/>
                <a:cs typeface="Arial" panose="020B0604020202020204" pitchFamily="34" charset="0"/>
              </a:rPr>
              <a:t>Courses Offered at High </a:t>
            </a:r>
            <a:r>
              <a:rPr lang="en-US" sz="2900" b="1" dirty="0" smtClean="0">
                <a:solidFill>
                  <a:srgbClr val="58C5C9"/>
                </a:solidFill>
                <a:latin typeface="Arial Black" panose="020B0A04020102020204" pitchFamily="34" charset="0"/>
                <a:cs typeface="Arial" panose="020B0604020202020204" pitchFamily="34" charset="0"/>
              </a:rPr>
              <a:t>Schools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712855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31282014"/>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6200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Average Number of AP </a:t>
            </a:r>
            <a:r>
              <a:rPr lang="en-US" sz="2900" b="1" dirty="0" smtClean="0">
                <a:solidFill>
                  <a:srgbClr val="58C5C9"/>
                </a:solidFill>
                <a:latin typeface="Arial Black" panose="020B0A04020102020204" pitchFamily="34" charset="0"/>
                <a:cs typeface="Arial" panose="020B0604020202020204" pitchFamily="34" charset="0"/>
              </a:rPr>
              <a:t>Computer Science </a:t>
            </a:r>
            <a:r>
              <a:rPr lang="en-US" sz="2900" b="1" dirty="0">
                <a:solidFill>
                  <a:srgbClr val="58C5C9"/>
                </a:solidFill>
                <a:latin typeface="Arial Black" panose="020B0A04020102020204" pitchFamily="34" charset="0"/>
                <a:cs typeface="Arial" panose="020B0604020202020204" pitchFamily="34" charset="0"/>
              </a:rPr>
              <a:t>Courses Offered at High </a:t>
            </a:r>
            <a:r>
              <a:rPr lang="en-US" sz="2900" b="1" dirty="0" smtClean="0">
                <a:solidFill>
                  <a:srgbClr val="58C5C9"/>
                </a:solidFill>
                <a:latin typeface="Arial Black" panose="020B0A04020102020204" pitchFamily="34" charset="0"/>
                <a:cs typeface="Arial" panose="020B0604020202020204" pitchFamily="34" charset="0"/>
              </a:rPr>
              <a:t>Schools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428725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540637966"/>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620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Average Number of AP </a:t>
            </a:r>
            <a:r>
              <a:rPr lang="en-US" sz="2900" b="1" dirty="0" smtClean="0">
                <a:solidFill>
                  <a:srgbClr val="58C5C9"/>
                </a:solidFill>
                <a:latin typeface="Arial Black" panose="020B0A04020102020204" pitchFamily="34" charset="0"/>
                <a:cs typeface="Arial" panose="020B0604020202020204" pitchFamily="34" charset="0"/>
              </a:rPr>
              <a:t>Computer Science </a:t>
            </a:r>
            <a:r>
              <a:rPr lang="en-US" sz="2900" b="1" dirty="0">
                <a:solidFill>
                  <a:srgbClr val="58C5C9"/>
                </a:solidFill>
                <a:latin typeface="Arial Black" panose="020B0A04020102020204" pitchFamily="34" charset="0"/>
                <a:cs typeface="Arial" panose="020B0604020202020204" pitchFamily="34" charset="0"/>
              </a:rPr>
              <a:t>Courses Offered at High </a:t>
            </a:r>
            <a:r>
              <a:rPr lang="en-US" sz="2900" b="1" dirty="0" smtClean="0">
                <a:solidFill>
                  <a:srgbClr val="58C5C9"/>
                </a:solidFill>
                <a:latin typeface="Arial Black" panose="020B0A04020102020204" pitchFamily="34" charset="0"/>
                <a:cs typeface="Arial" panose="020B0604020202020204" pitchFamily="34" charset="0"/>
              </a:rPr>
              <a:t>Schools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671397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20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75" y="2293938"/>
            <a:ext cx="7512050"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705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934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smtClean="0">
                <a:solidFill>
                  <a:srgbClr val="58C5C9"/>
                </a:solidFill>
                <a:latin typeface="Arial Black" panose="020B0A04020102020204" pitchFamily="34" charset="0"/>
                <a:cs typeface="Arial" panose="020B0604020202020204" pitchFamily="34" charset="0"/>
              </a:rPr>
              <a:t>Computer Science </a:t>
            </a:r>
            <a:r>
              <a:rPr lang="en-US" sz="2900" b="1" dirty="0">
                <a:solidFill>
                  <a:srgbClr val="58C5C9"/>
                </a:solidFill>
                <a:latin typeface="Arial Black" panose="020B0A04020102020204" pitchFamily="34" charset="0"/>
                <a:cs typeface="Arial" panose="020B0604020202020204" pitchFamily="34" charset="0"/>
              </a:rPr>
              <a:t>Course Offerings</a:t>
            </a:r>
          </a:p>
        </p:txBody>
      </p:sp>
    </p:spTree>
    <p:extLst>
      <p:ext uri="{BB962C8B-B14F-4D97-AF65-F5344CB8AC3E}">
        <p14:creationId xmlns:p14="http://schemas.microsoft.com/office/powerpoint/2010/main" val="4059297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088155517"/>
              </p:ext>
            </p:extLst>
          </p:nvPr>
        </p:nvGraphicFramePr>
        <p:xfrm>
          <a:off x="533400" y="1600200"/>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900" b="1" dirty="0">
                <a:solidFill>
                  <a:srgbClr val="58C5C9"/>
                </a:solidFill>
                <a:latin typeface="Arial Black" panose="020B0A04020102020204" pitchFamily="34" charset="0"/>
                <a:cs typeface="Arial" panose="020B0604020202020204" pitchFamily="34" charset="0"/>
              </a:rPr>
              <a:t>Computer Science Course-Offering </a:t>
            </a:r>
            <a:r>
              <a:rPr lang="en-US" sz="2900" b="1" dirty="0" smtClean="0">
                <a:solidFill>
                  <a:srgbClr val="58C5C9"/>
                </a:solidFill>
                <a:latin typeface="Arial Black" panose="020B0A04020102020204" pitchFamily="34" charset="0"/>
                <a:cs typeface="Arial" panose="020B0604020202020204" pitchFamily="34" charset="0"/>
              </a:rPr>
              <a:t>Practices Currently </a:t>
            </a:r>
            <a:r>
              <a:rPr lang="en-US" sz="2900" b="1" dirty="0">
                <a:solidFill>
                  <a:srgbClr val="58C5C9"/>
                </a:solidFill>
                <a:latin typeface="Arial Black" panose="020B0A04020102020204" pitchFamily="34" charset="0"/>
                <a:cs typeface="Arial" panose="020B0604020202020204" pitchFamily="34" charset="0"/>
              </a:rPr>
              <a:t>Being Implemented in High Schools</a:t>
            </a:r>
          </a:p>
        </p:txBody>
      </p:sp>
    </p:spTree>
    <p:extLst>
      <p:ext uri="{BB962C8B-B14F-4D97-AF65-F5344CB8AC3E}">
        <p14:creationId xmlns:p14="http://schemas.microsoft.com/office/powerpoint/2010/main" val="3995903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868362"/>
          </a:xfrm>
        </p:spPr>
        <p:txBody>
          <a:bodyPr>
            <a:normAutofit fontScale="90000"/>
          </a:bodyPr>
          <a:lstStyle/>
          <a:p>
            <a:r>
              <a:rPr lang="en-US" dirty="0" smtClean="0"/>
              <a:t>Original Data for Slide </a:t>
            </a:r>
            <a:r>
              <a:rPr lang="en-US" dirty="0" smtClean="0"/>
              <a:t>22</a:t>
            </a:r>
            <a:r>
              <a:rPr lang="en-US" dirty="0" smtClean="0"/>
              <a:t/>
            </a:r>
            <a:br>
              <a:rPr lang="en-US" dirty="0" smtClean="0"/>
            </a:br>
            <a:r>
              <a:rPr lang="en-US" dirty="0" smtClean="0"/>
              <a:t>(not for presentation)</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2209800"/>
            <a:ext cx="7340600"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123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274638"/>
            <a:ext cx="73152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smtClean="0">
                <a:solidFill>
                  <a:srgbClr val="58C5C9"/>
                </a:solidFill>
                <a:latin typeface="Arial Black" panose="020B0A04020102020204" pitchFamily="34" charset="0"/>
                <a:cs typeface="Arial" panose="020B0604020202020204" pitchFamily="34" charset="0"/>
              </a:rPr>
              <a:t>Most Commonly Offered High School Computer Science Courses</a:t>
            </a:r>
            <a:endParaRPr lang="en-US" sz="2900" b="1" dirty="0">
              <a:solidFill>
                <a:srgbClr val="58C5C9"/>
              </a:solidFill>
              <a:latin typeface="Arial Black" panose="020B0A040201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16167629"/>
              </p:ext>
            </p:extLst>
          </p:nvPr>
        </p:nvGraphicFramePr>
        <p:xfrm>
          <a:off x="190500" y="1417638"/>
          <a:ext cx="87630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9841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934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Other Characteristics of </a:t>
            </a:r>
            <a:r>
              <a:rPr lang="en-US" sz="2900" b="1" dirty="0" smtClean="0">
                <a:solidFill>
                  <a:srgbClr val="58C5C9"/>
                </a:solidFill>
                <a:latin typeface="Arial Black" panose="020B0A04020102020204" pitchFamily="34" charset="0"/>
                <a:cs typeface="Arial" panose="020B0604020202020204" pitchFamily="34" charset="0"/>
              </a:rPr>
              <a:t>Computer Science </a:t>
            </a:r>
            <a:r>
              <a:rPr lang="en-US" sz="2900" b="1" dirty="0">
                <a:solidFill>
                  <a:srgbClr val="58C5C9"/>
                </a:solidFill>
                <a:latin typeface="Arial Black" panose="020B0A04020102020204" pitchFamily="34" charset="0"/>
                <a:cs typeface="Arial" panose="020B0604020202020204" pitchFamily="34" charset="0"/>
              </a:rPr>
              <a:t>Classes</a:t>
            </a:r>
          </a:p>
        </p:txBody>
      </p:sp>
    </p:spTree>
    <p:extLst>
      <p:ext uri="{BB962C8B-B14F-4D97-AF65-F5344CB8AC3E}">
        <p14:creationId xmlns:p14="http://schemas.microsoft.com/office/powerpoint/2010/main" val="2411245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25</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2286000"/>
            <a:ext cx="873125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246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79663843"/>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620000" cy="114300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Average Percentages of Female and </a:t>
            </a:r>
            <a:r>
              <a:rPr lang="en-US" sz="2900" b="1" dirty="0" smtClean="0">
                <a:solidFill>
                  <a:srgbClr val="58C5C9"/>
                </a:solidFill>
                <a:latin typeface="Arial Black" panose="020B0A04020102020204" pitchFamily="34" charset="0"/>
                <a:cs typeface="Arial" panose="020B0604020202020204" pitchFamily="34" charset="0"/>
              </a:rPr>
              <a:t>Historically Underrepresented </a:t>
            </a:r>
            <a:r>
              <a:rPr lang="en-US" sz="2900" b="1" dirty="0">
                <a:solidFill>
                  <a:srgbClr val="58C5C9"/>
                </a:solidFill>
                <a:latin typeface="Arial Black" panose="020B0A04020102020204" pitchFamily="34" charset="0"/>
                <a:cs typeface="Arial" panose="020B0604020202020204" pitchFamily="34" charset="0"/>
              </a:rPr>
              <a:t>Students in </a:t>
            </a:r>
            <a:r>
              <a:rPr lang="en-US" sz="2900" b="1" dirty="0" smtClean="0">
                <a:solidFill>
                  <a:srgbClr val="58C5C9"/>
                </a:solidFill>
                <a:latin typeface="Arial Black" panose="020B0A04020102020204" pitchFamily="34" charset="0"/>
                <a:cs typeface="Arial" panose="020B0604020202020204" pitchFamily="34" charset="0"/>
              </a:rPr>
              <a:t>High School Computer Science Classes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012038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Slides 27–28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2024063"/>
            <a:ext cx="8883650" cy="281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853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042098700"/>
              </p:ext>
            </p:extLst>
          </p:nvPr>
        </p:nvGraphicFramePr>
        <p:xfrm>
          <a:off x="152400" y="13716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620000" cy="1447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Average Percentage of </a:t>
            </a:r>
            <a:r>
              <a:rPr lang="en-US" sz="2900" b="1" dirty="0" smtClean="0">
                <a:solidFill>
                  <a:srgbClr val="58C5C9"/>
                </a:solidFill>
                <a:latin typeface="Arial Black" panose="020B0A04020102020204" pitchFamily="34" charset="0"/>
                <a:cs typeface="Arial" panose="020B0604020202020204" pitchFamily="34" charset="0"/>
              </a:rPr>
              <a:t>Female Students </a:t>
            </a:r>
            <a:r>
              <a:rPr lang="en-US" sz="2900" b="1" dirty="0">
                <a:solidFill>
                  <a:srgbClr val="58C5C9"/>
                </a:solidFill>
                <a:latin typeface="Arial Black" panose="020B0A04020102020204" pitchFamily="34" charset="0"/>
                <a:cs typeface="Arial" panose="020B0604020202020204" pitchFamily="34" charset="0"/>
              </a:rPr>
              <a:t>in High School </a:t>
            </a:r>
            <a:r>
              <a:rPr lang="en-US" sz="2900" b="1" dirty="0" smtClean="0">
                <a:solidFill>
                  <a:srgbClr val="58C5C9"/>
                </a:solidFill>
                <a:latin typeface="Arial Black" panose="020B0A04020102020204" pitchFamily="34" charset="0"/>
                <a:cs typeface="Arial" panose="020B0604020202020204" pitchFamily="34" charset="0"/>
              </a:rPr>
              <a:t>Computer Science </a:t>
            </a:r>
            <a:r>
              <a:rPr lang="en-US" sz="2900" b="1" dirty="0">
                <a:solidFill>
                  <a:srgbClr val="58C5C9"/>
                </a:solidFill>
                <a:latin typeface="Arial Black" panose="020B0A04020102020204" pitchFamily="34" charset="0"/>
                <a:cs typeface="Arial" panose="020B0604020202020204" pitchFamily="34" charset="0"/>
              </a:rPr>
              <a:t>Courses, by Course Type</a:t>
            </a:r>
          </a:p>
        </p:txBody>
      </p:sp>
    </p:spTree>
    <p:extLst>
      <p:ext uri="{BB962C8B-B14F-4D97-AF65-F5344CB8AC3E}">
        <p14:creationId xmlns:p14="http://schemas.microsoft.com/office/powerpoint/2010/main" val="479817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732083675"/>
              </p:ext>
            </p:extLst>
          </p:nvPr>
        </p:nvGraphicFramePr>
        <p:xfrm>
          <a:off x="152400" y="13716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620000" cy="14478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Average Percentage of </a:t>
            </a:r>
            <a:r>
              <a:rPr lang="en-US" sz="2900" b="1" dirty="0" smtClean="0">
                <a:solidFill>
                  <a:srgbClr val="58C5C9"/>
                </a:solidFill>
                <a:latin typeface="Arial Black" panose="020B0A04020102020204" pitchFamily="34" charset="0"/>
                <a:cs typeface="Arial" panose="020B0604020202020204" pitchFamily="34" charset="0"/>
              </a:rPr>
              <a:t>Historically Underrepresented </a:t>
            </a:r>
            <a:r>
              <a:rPr lang="en-US" sz="2900" b="1" dirty="0">
                <a:solidFill>
                  <a:srgbClr val="58C5C9"/>
                </a:solidFill>
                <a:latin typeface="Arial Black" panose="020B0A04020102020204" pitchFamily="34" charset="0"/>
                <a:cs typeface="Arial" panose="020B0604020202020204" pitchFamily="34" charset="0"/>
              </a:rPr>
              <a:t>Students in High School </a:t>
            </a:r>
            <a:r>
              <a:rPr lang="en-US" sz="2900" b="1" dirty="0" smtClean="0">
                <a:solidFill>
                  <a:srgbClr val="58C5C9"/>
                </a:solidFill>
                <a:latin typeface="Arial Black" panose="020B0A04020102020204" pitchFamily="34" charset="0"/>
                <a:cs typeface="Arial" panose="020B0604020202020204" pitchFamily="34" charset="0"/>
              </a:rPr>
              <a:t>Computer Science </a:t>
            </a:r>
            <a:r>
              <a:rPr lang="en-US" sz="2900" b="1" dirty="0">
                <a:solidFill>
                  <a:srgbClr val="58C5C9"/>
                </a:solidFill>
                <a:latin typeface="Arial Black" panose="020B0A04020102020204" pitchFamily="34" charset="0"/>
                <a:cs typeface="Arial" panose="020B0604020202020204" pitchFamily="34" charset="0"/>
              </a:rPr>
              <a:t>Courses, by Course Type</a:t>
            </a:r>
          </a:p>
        </p:txBody>
      </p:sp>
    </p:spTree>
    <p:extLst>
      <p:ext uri="{BB962C8B-B14F-4D97-AF65-F5344CB8AC3E}">
        <p14:creationId xmlns:p14="http://schemas.microsoft.com/office/powerpoint/2010/main" val="4032803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30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56" y="1648702"/>
            <a:ext cx="8849643" cy="345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480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100" b="1" dirty="0">
                <a:solidFill>
                  <a:srgbClr val="58C5C9"/>
                </a:solidFill>
                <a:latin typeface="Arial Black" panose="020B0A04020102020204" pitchFamily="34" charset="0"/>
                <a:cs typeface="Arial" panose="020B0604020202020204" pitchFamily="34" charset="0"/>
              </a:rPr>
              <a:t>Original Data for Slide </a:t>
            </a:r>
            <a:r>
              <a:rPr lang="en-US" sz="3100" b="1" dirty="0" smtClean="0">
                <a:solidFill>
                  <a:srgbClr val="58C5C9"/>
                </a:solidFill>
                <a:latin typeface="Arial Black" panose="020B0A04020102020204" pitchFamily="34" charset="0"/>
                <a:cs typeface="Arial" panose="020B0604020202020204" pitchFamily="34" charset="0"/>
              </a:rPr>
              <a:t>4 </a:t>
            </a:r>
            <a:endParaRPr lang="en-US" sz="31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3100" b="1" dirty="0">
                <a:solidFill>
                  <a:srgbClr val="58C5C9"/>
                </a:solidFill>
                <a:latin typeface="Arial Black" panose="020B0A04020102020204" pitchFamily="34" charset="0"/>
                <a:cs typeface="Arial" panose="020B0604020202020204" pitchFamily="34" charset="0"/>
              </a:rPr>
              <a:t>(not for presentation)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75" y="2627313"/>
            <a:ext cx="7435850"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994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13212701"/>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152400"/>
            <a:ext cx="7543800" cy="121920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Prior Achievement Grouping in </a:t>
            </a:r>
            <a:r>
              <a:rPr lang="en-US" sz="2900" b="1" dirty="0" smtClean="0">
                <a:solidFill>
                  <a:srgbClr val="58C5C9"/>
                </a:solidFill>
                <a:latin typeface="Arial Black" panose="020B0A04020102020204" pitchFamily="34" charset="0"/>
                <a:cs typeface="Arial" panose="020B0604020202020204" pitchFamily="34" charset="0"/>
              </a:rPr>
              <a:t>High School Computer Science </a:t>
            </a:r>
            <a:r>
              <a:rPr lang="en-US" sz="2900" b="1" dirty="0">
                <a:solidFill>
                  <a:srgbClr val="58C5C9"/>
                </a:solidFill>
                <a:latin typeface="Arial Black" panose="020B0A04020102020204" pitchFamily="34" charset="0"/>
                <a:cs typeface="Arial" panose="020B0604020202020204" pitchFamily="34" charset="0"/>
              </a:rPr>
              <a:t>Classes, by </a:t>
            </a:r>
            <a:r>
              <a:rPr lang="en-US" sz="2900" b="1" dirty="0" smtClean="0">
                <a:solidFill>
                  <a:srgbClr val="58C5C9"/>
                </a:solidFill>
                <a:latin typeface="Arial Black" panose="020B0A04020102020204" pitchFamily="34" charset="0"/>
                <a:cs typeface="Arial" panose="020B0604020202020204" pitchFamily="34" charset="0"/>
              </a:rPr>
              <a:t>Course Type</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6889131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32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838325"/>
            <a:ext cx="86106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6952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060216376"/>
              </p:ext>
            </p:extLst>
          </p:nvPr>
        </p:nvGraphicFramePr>
        <p:xfrm>
          <a:off x="228600" y="1417638"/>
          <a:ext cx="83820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152400"/>
            <a:ext cx="7543800" cy="1219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Prior Achievement Grouping in </a:t>
            </a:r>
            <a:r>
              <a:rPr lang="en-US" sz="2900" b="1" dirty="0" smtClean="0">
                <a:solidFill>
                  <a:srgbClr val="58C5C9"/>
                </a:solidFill>
                <a:latin typeface="Arial Black" panose="020B0A04020102020204" pitchFamily="34" charset="0"/>
                <a:cs typeface="Arial" panose="020B0604020202020204" pitchFamily="34" charset="0"/>
              </a:rPr>
              <a:t>High School Computer Science Classes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961792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848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Access to </a:t>
            </a:r>
            <a:r>
              <a:rPr lang="en-US" sz="2900" b="1" dirty="0" smtClean="0">
                <a:solidFill>
                  <a:srgbClr val="58C5C9"/>
                </a:solidFill>
                <a:latin typeface="Arial Black" panose="020B0A04020102020204" pitchFamily="34" charset="0"/>
                <a:cs typeface="Arial" panose="020B0604020202020204" pitchFamily="34" charset="0"/>
              </a:rPr>
              <a:t>Computer </a:t>
            </a:r>
            <a:r>
              <a:rPr lang="en-US" sz="2900" b="1" dirty="0">
                <a:solidFill>
                  <a:srgbClr val="58C5C9"/>
                </a:solidFill>
                <a:latin typeface="Arial Black" panose="020B0A04020102020204" pitchFamily="34" charset="0"/>
                <a:cs typeface="Arial" panose="020B0604020202020204" pitchFamily="34" charset="0"/>
              </a:rPr>
              <a:t>Science Courses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3544364"/>
              </p:ext>
            </p:extLst>
          </p:nvPr>
        </p:nvGraphicFramePr>
        <p:xfrm>
          <a:off x="685800" y="1600200"/>
          <a:ext cx="8267700" cy="4343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0636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6–8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93" y="1394473"/>
            <a:ext cx="78486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365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63301260"/>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620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900" b="1" dirty="0" smtClean="0">
                <a:solidFill>
                  <a:srgbClr val="58C5C9"/>
                </a:solidFill>
                <a:latin typeface="Arial Black" panose="020B0A04020102020204" pitchFamily="34" charset="0"/>
                <a:cs typeface="Arial" panose="020B0604020202020204" pitchFamily="34" charset="0"/>
              </a:rPr>
              <a:t>Schools Offering Computer Science Instruction</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982471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586070572"/>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620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Schools Offering Computer Science </a:t>
            </a:r>
            <a:r>
              <a:rPr lang="en-US" sz="2900" b="1" dirty="0" smtClean="0">
                <a:solidFill>
                  <a:srgbClr val="58C5C9"/>
                </a:solidFill>
                <a:latin typeface="Arial Black" panose="020B0A04020102020204" pitchFamily="34" charset="0"/>
                <a:cs typeface="Arial" panose="020B0604020202020204" pitchFamily="34" charset="0"/>
              </a:rPr>
              <a:t>Instruction</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561395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506743301"/>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620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Schools Offering Computer Science </a:t>
            </a:r>
            <a:r>
              <a:rPr lang="en-US" sz="2900" b="1" dirty="0" smtClean="0">
                <a:solidFill>
                  <a:srgbClr val="58C5C9"/>
                </a:solidFill>
                <a:latin typeface="Arial Black" panose="020B0A04020102020204" pitchFamily="34" charset="0"/>
                <a:cs typeface="Arial" panose="020B0604020202020204" pitchFamily="34" charset="0"/>
              </a:rPr>
              <a:t>Instruction</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893427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10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2417763"/>
            <a:ext cx="7372350" cy="202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006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ssme">
      <a:dk1>
        <a:sysClr val="windowText" lastClr="000000"/>
      </a:dk1>
      <a:lt1>
        <a:sysClr val="window" lastClr="FFFFFF"/>
      </a:lt1>
      <a:dk2>
        <a:srgbClr val="1F497D"/>
      </a:dk2>
      <a:lt2>
        <a:srgbClr val="EEECE1"/>
      </a:lt2>
      <a:accent1>
        <a:srgbClr val="558ED5"/>
      </a:accent1>
      <a:accent2>
        <a:srgbClr val="8EB6E3"/>
      </a:accent2>
      <a:accent3>
        <a:srgbClr val="13A6BA"/>
      </a:accent3>
      <a:accent4>
        <a:srgbClr val="7FE4F2"/>
      </a:accent4>
      <a:accent5>
        <a:srgbClr val="D9FB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409</TotalTime>
  <Words>748</Words>
  <Application>Microsoft Office PowerPoint</Application>
  <PresentationFormat>On-screen Show (4:3)</PresentationFormat>
  <Paragraphs>360</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Chapter 4 Science, Mathematics, and Computer Science Courses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Original Data for Slide 22 (not for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Plumley</dc:creator>
  <cp:lastModifiedBy>Laura Craven</cp:lastModifiedBy>
  <cp:revision>46</cp:revision>
  <dcterms:created xsi:type="dcterms:W3CDTF">2018-12-17T19:52:28Z</dcterms:created>
  <dcterms:modified xsi:type="dcterms:W3CDTF">2019-06-03T13:09:41Z</dcterms:modified>
</cp:coreProperties>
</file>