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6.xml" ContentType="application/vnd.openxmlformats-officedocument.drawingml.chart+xml"/>
  <Override PartName="/ppt/notesSlides/notesSlide45.xml" ContentType="application/vnd.openxmlformats-officedocument.presentationml.notesSlide+xml"/>
  <Override PartName="/ppt/charts/chart27.xml" ContentType="application/vnd.openxmlformats-officedocument.drawingml.chart+xml"/>
  <Override PartName="/ppt/notesSlides/notesSlide46.xml" ContentType="application/vnd.openxmlformats-officedocument.presentationml.notesSlide+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301" r:id="rId21"/>
    <p:sldId id="277" r:id="rId22"/>
    <p:sldId id="278" r:id="rId23"/>
    <p:sldId id="279" r:id="rId24"/>
    <p:sldId id="280" r:id="rId25"/>
    <p:sldId id="281" r:id="rId26"/>
    <p:sldId id="282" r:id="rId27"/>
    <p:sldId id="291" r:id="rId28"/>
    <p:sldId id="292" r:id="rId29"/>
    <p:sldId id="283" r:id="rId30"/>
    <p:sldId id="284" r:id="rId31"/>
    <p:sldId id="293" r:id="rId32"/>
    <p:sldId id="294" r:id="rId33"/>
    <p:sldId id="302" r:id="rId34"/>
    <p:sldId id="285" r:id="rId35"/>
    <p:sldId id="299" r:id="rId36"/>
    <p:sldId id="300" r:id="rId37"/>
    <p:sldId id="288" r:id="rId38"/>
    <p:sldId id="289" r:id="rId39"/>
    <p:sldId id="290" r:id="rId40"/>
    <p:sldId id="286" r:id="rId41"/>
    <p:sldId id="287" r:id="rId42"/>
    <p:sldId id="303" r:id="rId43"/>
    <p:sldId id="304" r:id="rId44"/>
    <p:sldId id="305" r:id="rId45"/>
    <p:sldId id="306" r:id="rId46"/>
    <p:sldId id="307"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02" autoAdjust="0"/>
  </p:normalViewPr>
  <p:slideViewPr>
    <p:cSldViewPr>
      <p:cViewPr varScale="1">
        <p:scale>
          <a:sx n="113" d="100"/>
          <a:sy n="113" d="100"/>
        </p:scale>
        <p:origin x="-68"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All/Most days,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Sheet1!$B$2:$B$3</c:f>
              <c:numCache>
                <c:formatCode>General</c:formatCode>
                <c:ptCount val="2"/>
                <c:pt idx="0">
                  <c:v>17</c:v>
                </c:pt>
                <c:pt idx="1">
                  <c:v>35</c:v>
                </c:pt>
              </c:numCache>
            </c:numRef>
          </c:val>
        </c:ser>
        <c:ser>
          <c:idx val="1"/>
          <c:order val="1"/>
          <c:tx>
            <c:strRef>
              <c:f>Sheet1!$C$1</c:f>
              <c:strCache>
                <c:ptCount val="1"/>
                <c:pt idx="0">
                  <c:v>Three or fewer days,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Sheet1!$C$2:$C$3</c:f>
              <c:numCache>
                <c:formatCode>General</c:formatCode>
                <c:ptCount val="2"/>
                <c:pt idx="0">
                  <c:v>40</c:v>
                </c:pt>
                <c:pt idx="1">
                  <c:v>36</c:v>
                </c:pt>
              </c:numCache>
            </c:numRef>
          </c:val>
        </c:ser>
        <c:ser>
          <c:idx val="2"/>
          <c:order val="2"/>
          <c:tx>
            <c:strRef>
              <c:f>Sheet1!$D$1</c:f>
              <c:strCache>
                <c:ptCount val="1"/>
                <c:pt idx="0">
                  <c:v>Some weeks, but not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Sheet1!$D$2:$D$3</c:f>
              <c:numCache>
                <c:formatCode>General</c:formatCode>
                <c:ptCount val="2"/>
                <c:pt idx="0">
                  <c:v>43</c:v>
                </c:pt>
                <c:pt idx="1">
                  <c:v>29</c:v>
                </c:pt>
              </c:numCache>
            </c:numRef>
          </c:val>
        </c:ser>
        <c:dLbls>
          <c:showLegendKey val="0"/>
          <c:showVal val="0"/>
          <c:showCatName val="0"/>
          <c:showSerName val="0"/>
          <c:showPercent val="0"/>
          <c:showBubbleSize val="0"/>
        </c:dLbls>
        <c:gapWidth val="150"/>
        <c:axId val="133987712"/>
        <c:axId val="133997696"/>
      </c:barChart>
      <c:catAx>
        <c:axId val="133987712"/>
        <c:scaling>
          <c:orientation val="minMax"/>
        </c:scaling>
        <c:delete val="0"/>
        <c:axPos val="b"/>
        <c:majorTickMark val="out"/>
        <c:minorTickMark val="none"/>
        <c:tickLblPos val="nextTo"/>
        <c:crossAx val="133997696"/>
        <c:crosses val="autoZero"/>
        <c:auto val="1"/>
        <c:lblAlgn val="ctr"/>
        <c:lblOffset val="100"/>
        <c:noMultiLvlLbl val="0"/>
      </c:catAx>
      <c:valAx>
        <c:axId val="133997696"/>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33987712"/>
        <c:crosses val="autoZero"/>
        <c:crossBetween val="between"/>
        <c:majorUnit val="20"/>
      </c:valAx>
    </c:plotArea>
    <c:legend>
      <c:legendPos val="b"/>
      <c:layout>
        <c:manualLayout>
          <c:xMode val="edge"/>
          <c:yMode val="edge"/>
          <c:x val="0.11897125359330085"/>
          <c:y val="0.80299880696731085"/>
          <c:w val="0.85094638170228709"/>
          <c:h val="0.1636678596993557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46</c:v>
                </c:pt>
                <c:pt idx="1">
                  <c:v>31</c:v>
                </c:pt>
                <c:pt idx="2">
                  <c:v>29</c:v>
                </c:pt>
                <c:pt idx="3">
                  <c:v>17</c:v>
                </c:pt>
              </c:numCache>
            </c:numRef>
          </c:val>
        </c:ser>
        <c:dLbls>
          <c:showLegendKey val="0"/>
          <c:showVal val="0"/>
          <c:showCatName val="0"/>
          <c:showSerName val="0"/>
          <c:showPercent val="0"/>
          <c:showBubbleSize val="0"/>
        </c:dLbls>
        <c:gapWidth val="150"/>
        <c:axId val="169721216"/>
        <c:axId val="170132608"/>
      </c:barChart>
      <c:catAx>
        <c:axId val="169721216"/>
        <c:scaling>
          <c:orientation val="minMax"/>
        </c:scaling>
        <c:delete val="0"/>
        <c:axPos val="b"/>
        <c:majorTickMark val="out"/>
        <c:minorTickMark val="none"/>
        <c:tickLblPos val="nextTo"/>
        <c:crossAx val="170132608"/>
        <c:crosses val="autoZero"/>
        <c:auto val="1"/>
        <c:lblAlgn val="ctr"/>
        <c:lblOffset val="100"/>
        <c:noMultiLvlLbl val="0"/>
      </c:catAx>
      <c:valAx>
        <c:axId val="170132608"/>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69721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AP Biology</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43</c:v>
                </c:pt>
                <c:pt idx="1">
                  <c:v>73</c:v>
                </c:pt>
              </c:numCache>
            </c:numRef>
          </c:val>
        </c:ser>
        <c:ser>
          <c:idx val="1"/>
          <c:order val="1"/>
          <c:tx>
            <c:strRef>
              <c:f>Sheet1!$C$1</c:f>
              <c:strCache>
                <c:ptCount val="1"/>
                <c:pt idx="0">
                  <c:v>AP Chemistry</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36</c:v>
                </c:pt>
                <c:pt idx="1">
                  <c:v>65</c:v>
                </c:pt>
              </c:numCache>
            </c:numRef>
          </c:val>
        </c:ser>
        <c:ser>
          <c:idx val="2"/>
          <c:order val="2"/>
          <c:tx>
            <c:strRef>
              <c:f>Sheet1!$D$1</c:f>
              <c:strCache>
                <c:ptCount val="1"/>
                <c:pt idx="0">
                  <c:v>AP Physics (any) </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Sheet1!$D$2:$D$3</c:f>
              <c:numCache>
                <c:formatCode>General</c:formatCode>
                <c:ptCount val="2"/>
                <c:pt idx="0">
                  <c:v>41</c:v>
                </c:pt>
                <c:pt idx="1">
                  <c:v>63</c:v>
                </c:pt>
              </c:numCache>
            </c:numRef>
          </c:val>
        </c:ser>
        <c:ser>
          <c:idx val="3"/>
          <c:order val="3"/>
          <c:tx>
            <c:strRef>
              <c:f>Sheet1!$E$1</c:f>
              <c:strCache>
                <c:ptCount val="1"/>
                <c:pt idx="0">
                  <c:v>AP Env. Science</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Sheet1!$E$2:$E$3</c:f>
              <c:numCache>
                <c:formatCode>General</c:formatCode>
                <c:ptCount val="2"/>
                <c:pt idx="0">
                  <c:v>23</c:v>
                </c:pt>
                <c:pt idx="1">
                  <c:v>48</c:v>
                </c:pt>
              </c:numCache>
            </c:numRef>
          </c:val>
        </c:ser>
        <c:dLbls>
          <c:showLegendKey val="0"/>
          <c:showVal val="0"/>
          <c:showCatName val="0"/>
          <c:showSerName val="0"/>
          <c:showPercent val="0"/>
          <c:showBubbleSize val="0"/>
        </c:dLbls>
        <c:gapWidth val="150"/>
        <c:axId val="175579520"/>
        <c:axId val="175581056"/>
      </c:barChart>
      <c:catAx>
        <c:axId val="175579520"/>
        <c:scaling>
          <c:orientation val="minMax"/>
        </c:scaling>
        <c:delete val="0"/>
        <c:axPos val="b"/>
        <c:numFmt formatCode="General" sourceLinked="1"/>
        <c:majorTickMark val="out"/>
        <c:minorTickMark val="none"/>
        <c:tickLblPos val="nextTo"/>
        <c:crossAx val="175581056"/>
        <c:crosses val="autoZero"/>
        <c:auto val="1"/>
        <c:lblAlgn val="ctr"/>
        <c:lblOffset val="100"/>
        <c:noMultiLvlLbl val="0"/>
      </c:catAx>
      <c:valAx>
        <c:axId val="175581056"/>
        <c:scaling>
          <c:orientation val="minMax"/>
          <c:max val="100"/>
        </c:scaling>
        <c:delete val="0"/>
        <c:axPos val="l"/>
        <c:numFmt formatCode="General" sourceLinked="1"/>
        <c:majorTickMark val="out"/>
        <c:minorTickMark val="none"/>
        <c:tickLblPos val="nextTo"/>
        <c:crossAx val="175579520"/>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298413785233371E-2"/>
          <c:y val="4.4861391929187228E-2"/>
          <c:w val="0.70390580469286834"/>
          <c:h val="0.79554075011218606"/>
        </c:manualLayout>
      </c:layout>
      <c:barChart>
        <c:barDir val="col"/>
        <c:grouping val="clustered"/>
        <c:varyColors val="0"/>
        <c:ser>
          <c:idx val="0"/>
          <c:order val="0"/>
          <c:tx>
            <c:strRef>
              <c:f>Sheet1!$B$1</c:f>
              <c:strCache>
                <c:ptCount val="1"/>
                <c:pt idx="0">
                  <c:v>AP Physics 1</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31</c:v>
                </c:pt>
                <c:pt idx="1">
                  <c:v>56</c:v>
                </c:pt>
              </c:numCache>
            </c:numRef>
          </c:val>
        </c:ser>
        <c:ser>
          <c:idx val="1"/>
          <c:order val="1"/>
          <c:tx>
            <c:strRef>
              <c:f>Sheet1!$C$1</c:f>
              <c:strCache>
                <c:ptCount val="1"/>
                <c:pt idx="0">
                  <c:v>AP Physics 2</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13</c:v>
                </c:pt>
                <c:pt idx="1">
                  <c:v>26</c:v>
                </c:pt>
              </c:numCache>
            </c:numRef>
          </c:val>
        </c:ser>
        <c:ser>
          <c:idx val="2"/>
          <c:order val="2"/>
          <c:tx>
            <c:strRef>
              <c:f>Sheet1!$D$1</c:f>
              <c:strCache>
                <c:ptCount val="1"/>
                <c:pt idx="0">
                  <c:v>AP Physics C : Mechanics</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Sheet1!$D$2:$D$3</c:f>
              <c:numCache>
                <c:formatCode>General</c:formatCode>
                <c:ptCount val="2"/>
                <c:pt idx="0">
                  <c:v>12</c:v>
                </c:pt>
                <c:pt idx="1">
                  <c:v>24</c:v>
                </c:pt>
              </c:numCache>
            </c:numRef>
          </c:val>
        </c:ser>
        <c:ser>
          <c:idx val="3"/>
          <c:order val="3"/>
          <c:tx>
            <c:strRef>
              <c:f>Sheet1!$E$1</c:f>
              <c:strCache>
                <c:ptCount val="1"/>
                <c:pt idx="0">
                  <c:v>AP Physics C : Electricity and Magnetism</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Sheet1!$E$2:$E$3</c:f>
              <c:numCache>
                <c:formatCode>General</c:formatCode>
                <c:ptCount val="2"/>
                <c:pt idx="0">
                  <c:v>8</c:v>
                </c:pt>
                <c:pt idx="1">
                  <c:v>20</c:v>
                </c:pt>
              </c:numCache>
            </c:numRef>
          </c:val>
        </c:ser>
        <c:dLbls>
          <c:showLegendKey val="0"/>
          <c:showVal val="0"/>
          <c:showCatName val="0"/>
          <c:showSerName val="0"/>
          <c:showPercent val="0"/>
          <c:showBubbleSize val="0"/>
        </c:dLbls>
        <c:gapWidth val="150"/>
        <c:axId val="175627264"/>
        <c:axId val="292963072"/>
      </c:barChart>
      <c:catAx>
        <c:axId val="175627264"/>
        <c:scaling>
          <c:orientation val="minMax"/>
        </c:scaling>
        <c:delete val="0"/>
        <c:axPos val="b"/>
        <c:numFmt formatCode="General" sourceLinked="1"/>
        <c:majorTickMark val="out"/>
        <c:minorTickMark val="none"/>
        <c:tickLblPos val="nextTo"/>
        <c:crossAx val="292963072"/>
        <c:crosses val="autoZero"/>
        <c:auto val="1"/>
        <c:lblAlgn val="ctr"/>
        <c:lblOffset val="100"/>
        <c:noMultiLvlLbl val="0"/>
      </c:catAx>
      <c:valAx>
        <c:axId val="292963072"/>
        <c:scaling>
          <c:orientation val="minMax"/>
          <c:max val="100"/>
        </c:scaling>
        <c:delete val="0"/>
        <c:axPos val="l"/>
        <c:numFmt formatCode="General" sourceLinked="1"/>
        <c:majorTickMark val="out"/>
        <c:minorTickMark val="none"/>
        <c:tickLblPos val="nextTo"/>
        <c:crossAx val="175627264"/>
        <c:crosses val="autoZero"/>
        <c:crossBetween val="between"/>
        <c:majorUnit val="20"/>
      </c:valAx>
    </c:plotArea>
    <c:legend>
      <c:legendPos val="r"/>
      <c:layout>
        <c:manualLayout>
          <c:xMode val="edge"/>
          <c:yMode val="edge"/>
          <c:x val="0.75836357901614238"/>
          <c:y val="0.14357541146491917"/>
          <c:w val="0.24018710644002117"/>
          <c:h val="0.659534335565712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387720992423117"/>
          <c:y val="4.5629631427478591E-2"/>
          <c:w val="0.8688271925914921"/>
          <c:h val="0.74915692120162836"/>
        </c:manualLayout>
      </c:layout>
      <c:barChart>
        <c:barDir val="col"/>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49</c:v>
                </c:pt>
                <c:pt idx="1">
                  <c:v>10</c:v>
                </c:pt>
                <c:pt idx="2">
                  <c:v>9</c:v>
                </c:pt>
                <c:pt idx="3">
                  <c:v>10</c:v>
                </c:pt>
                <c:pt idx="4">
                  <c:v>9</c:v>
                </c:pt>
                <c:pt idx="5">
                  <c:v>8</c:v>
                </c:pt>
                <c:pt idx="6">
                  <c:v>2</c:v>
                </c:pt>
                <c:pt idx="7">
                  <c:v>3</c:v>
                </c:pt>
              </c:numCache>
            </c:numRef>
          </c:val>
        </c:ser>
        <c:dLbls>
          <c:showLegendKey val="0"/>
          <c:showVal val="0"/>
          <c:showCatName val="0"/>
          <c:showSerName val="0"/>
          <c:showPercent val="0"/>
          <c:showBubbleSize val="0"/>
        </c:dLbls>
        <c:gapWidth val="100"/>
        <c:axId val="293061760"/>
        <c:axId val="293063296"/>
      </c:barChart>
      <c:catAx>
        <c:axId val="293061760"/>
        <c:scaling>
          <c:orientation val="minMax"/>
        </c:scaling>
        <c:delete val="0"/>
        <c:axPos val="b"/>
        <c:numFmt formatCode="General" sourceLinked="1"/>
        <c:majorTickMark val="out"/>
        <c:minorTickMark val="none"/>
        <c:tickLblPos val="nextTo"/>
        <c:crossAx val="293063296"/>
        <c:crosses val="autoZero"/>
        <c:auto val="1"/>
        <c:lblAlgn val="ctr"/>
        <c:lblOffset val="100"/>
        <c:noMultiLvlLbl val="0"/>
      </c:catAx>
      <c:valAx>
        <c:axId val="293063296"/>
        <c:scaling>
          <c:orientation val="minMax"/>
        </c:scaling>
        <c:delete val="0"/>
        <c:axPos val="l"/>
        <c:title>
          <c:tx>
            <c:rich>
              <a:bodyPr rot="-5400000" vert="horz"/>
              <a:lstStyle/>
              <a:p>
                <a:pPr>
                  <a:defRPr/>
                </a:pPr>
                <a:r>
                  <a:rPr lang="en-US" dirty="0" smtClean="0"/>
                  <a:t>Percent</a:t>
                </a:r>
                <a:r>
                  <a:rPr lang="en-US" baseline="0" dirty="0" smtClean="0"/>
                  <a:t> of Schools</a:t>
                </a:r>
                <a:endParaRPr lang="en-US" dirty="0"/>
              </a:p>
            </c:rich>
          </c:tx>
          <c:layout>
            <c:manualLayout>
              <c:xMode val="edge"/>
              <c:yMode val="edge"/>
              <c:x val="9.433962264150943E-3"/>
              <c:y val="0.21046136849566338"/>
            </c:manualLayout>
          </c:layout>
          <c:overlay val="0"/>
        </c:title>
        <c:numFmt formatCode="General" sourceLinked="1"/>
        <c:majorTickMark val="out"/>
        <c:minorTickMark val="none"/>
        <c:tickLblPos val="nextTo"/>
        <c:crossAx val="293061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102349824196504"/>
          <c:y val="4.5629631427478591E-2"/>
          <c:w val="0.86168090427375821"/>
          <c:h val="0.71497913821008852"/>
        </c:manualLayout>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c:v>
                </c:pt>
                <c:pt idx="1">
                  <c:v>2.2000000000000002</c:v>
                </c:pt>
                <c:pt idx="2">
                  <c:v>1.1000000000000001</c:v>
                </c:pt>
                <c:pt idx="3">
                  <c:v>1.4</c:v>
                </c:pt>
              </c:numCache>
            </c:numRef>
          </c:val>
        </c:ser>
        <c:dLbls>
          <c:showLegendKey val="0"/>
          <c:showVal val="0"/>
          <c:showCatName val="0"/>
          <c:showSerName val="0"/>
          <c:showPercent val="0"/>
          <c:showBubbleSize val="0"/>
        </c:dLbls>
        <c:gapWidth val="150"/>
        <c:axId val="293121024"/>
        <c:axId val="293139584"/>
      </c:barChart>
      <c:catAx>
        <c:axId val="293121024"/>
        <c:scaling>
          <c:orientation val="minMax"/>
        </c:scaling>
        <c:delete val="0"/>
        <c:axPos val="b"/>
        <c:title>
          <c:tx>
            <c:rich>
              <a:bodyPr/>
              <a:lstStyle/>
              <a:p>
                <a:pPr algn="ctr">
                  <a:defRPr/>
                </a:pPr>
                <a:r>
                  <a:rPr lang="en-US" sz="1800" b="1" i="0" baseline="0" dirty="0" smtClean="0">
                    <a:effectLst/>
                    <a:latin typeface="+mn-lt"/>
                  </a:rPr>
                  <a:t>Percent of Students in School Eligible for Free/Reduced-Price Lunch</a:t>
                </a:r>
                <a:endParaRPr lang="en-US" dirty="0">
                  <a:effectLst/>
                  <a:latin typeface="+mn-lt"/>
                </a:endParaRPr>
              </a:p>
            </c:rich>
          </c:tx>
          <c:layout>
            <c:manualLayout>
              <c:xMode val="edge"/>
              <c:yMode val="edge"/>
              <c:x val="0.15799992571683258"/>
              <c:y val="0.8944700862652879"/>
            </c:manualLayout>
          </c:layout>
          <c:overlay val="0"/>
        </c:title>
        <c:majorTickMark val="out"/>
        <c:minorTickMark val="none"/>
        <c:tickLblPos val="nextTo"/>
        <c:crossAx val="293139584"/>
        <c:crosses val="autoZero"/>
        <c:auto val="1"/>
        <c:lblAlgn val="ctr"/>
        <c:lblOffset val="100"/>
        <c:noMultiLvlLbl val="0"/>
      </c:catAx>
      <c:valAx>
        <c:axId val="293139584"/>
        <c:scaling>
          <c:orientation val="minMax"/>
          <c:max val="4"/>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8.2805102834713401E-2"/>
            </c:manualLayout>
          </c:layout>
          <c:overlay val="0"/>
        </c:title>
        <c:numFmt formatCode="General" sourceLinked="1"/>
        <c:majorTickMark val="out"/>
        <c:minorTickMark val="none"/>
        <c:tickLblPos val="nextTo"/>
        <c:crossAx val="29312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3.2</c:v>
                </c:pt>
                <c:pt idx="1">
                  <c:v>1.7</c:v>
                </c:pt>
                <c:pt idx="2" formatCode="0.0">
                  <c:v>1</c:v>
                </c:pt>
                <c:pt idx="3">
                  <c:v>0.5</c:v>
                </c:pt>
              </c:numCache>
            </c:numRef>
          </c:val>
        </c:ser>
        <c:dLbls>
          <c:showLegendKey val="0"/>
          <c:showVal val="0"/>
          <c:showCatName val="0"/>
          <c:showSerName val="0"/>
          <c:showPercent val="0"/>
          <c:showBubbleSize val="0"/>
        </c:dLbls>
        <c:gapWidth val="150"/>
        <c:axId val="293219328"/>
        <c:axId val="293225600"/>
      </c:barChart>
      <c:catAx>
        <c:axId val="293219328"/>
        <c:scaling>
          <c:orientation val="minMax"/>
        </c:scaling>
        <c:delete val="0"/>
        <c:axPos val="b"/>
        <c:title>
          <c:tx>
            <c:rich>
              <a:bodyPr/>
              <a:lstStyle/>
              <a:p>
                <a:pPr>
                  <a:defRPr/>
                </a:pPr>
                <a:r>
                  <a:rPr lang="en-US" sz="1800" b="1" i="0" baseline="0" dirty="0" smtClean="0">
                    <a:effectLst/>
                    <a:latin typeface="+mn-lt"/>
                  </a:rPr>
                  <a:t>School Size</a:t>
                </a:r>
                <a:endParaRPr lang="en-US" dirty="0">
                  <a:effectLst/>
                  <a:latin typeface="+mn-lt"/>
                </a:endParaRPr>
              </a:p>
            </c:rich>
          </c:tx>
          <c:layout/>
          <c:overlay val="0"/>
        </c:title>
        <c:majorTickMark val="out"/>
        <c:minorTickMark val="none"/>
        <c:tickLblPos val="nextTo"/>
        <c:crossAx val="293225600"/>
        <c:crosses val="autoZero"/>
        <c:auto val="1"/>
        <c:lblAlgn val="ctr"/>
        <c:lblOffset val="100"/>
        <c:noMultiLvlLbl val="0"/>
      </c:catAx>
      <c:valAx>
        <c:axId val="293225600"/>
        <c:scaling>
          <c:orientation val="minMax"/>
          <c:max val="4"/>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0.11701839334328443"/>
            </c:manualLayout>
          </c:layout>
          <c:overlay val="0"/>
        </c:title>
        <c:numFmt formatCode="General" sourceLinked="1"/>
        <c:majorTickMark val="out"/>
        <c:minorTickMark val="none"/>
        <c:tickLblPos val="nextTo"/>
        <c:crossAx val="293219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General</c:formatCode>
                <c:ptCount val="3"/>
                <c:pt idx="0">
                  <c:v>0.9</c:v>
                </c:pt>
                <c:pt idx="1">
                  <c:v>2.2999999999999998</c:v>
                </c:pt>
                <c:pt idx="2">
                  <c:v>1.9</c:v>
                </c:pt>
              </c:numCache>
            </c:numRef>
          </c:val>
        </c:ser>
        <c:dLbls>
          <c:showLegendKey val="0"/>
          <c:showVal val="0"/>
          <c:showCatName val="0"/>
          <c:showSerName val="0"/>
          <c:showPercent val="0"/>
          <c:showBubbleSize val="0"/>
        </c:dLbls>
        <c:gapWidth val="150"/>
        <c:axId val="293268480"/>
        <c:axId val="293278848"/>
      </c:barChart>
      <c:catAx>
        <c:axId val="293268480"/>
        <c:scaling>
          <c:orientation val="minMax"/>
        </c:scaling>
        <c:delete val="0"/>
        <c:axPos val="b"/>
        <c:title>
          <c:tx>
            <c:rich>
              <a:bodyPr/>
              <a:lstStyle/>
              <a:p>
                <a:pPr>
                  <a:defRPr/>
                </a:pPr>
                <a:r>
                  <a:rPr lang="en-US" dirty="0" smtClean="0"/>
                  <a:t>Community Type</a:t>
                </a:r>
                <a:endParaRPr lang="en-US" dirty="0"/>
              </a:p>
            </c:rich>
          </c:tx>
          <c:layout>
            <c:manualLayout>
              <c:xMode val="edge"/>
              <c:yMode val="edge"/>
              <c:x val="0.44443074332689547"/>
              <c:y val="0.91159459764364925"/>
            </c:manualLayout>
          </c:layout>
          <c:overlay val="0"/>
        </c:title>
        <c:majorTickMark val="out"/>
        <c:minorTickMark val="none"/>
        <c:tickLblPos val="nextTo"/>
        <c:crossAx val="293278848"/>
        <c:crosses val="autoZero"/>
        <c:auto val="1"/>
        <c:lblAlgn val="ctr"/>
        <c:lblOffset val="100"/>
        <c:noMultiLvlLbl val="0"/>
      </c:catAx>
      <c:valAx>
        <c:axId val="293278848"/>
        <c:scaling>
          <c:orientation val="minMax"/>
          <c:max val="4"/>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0.11701839334328443"/>
            </c:manualLayout>
          </c:layout>
          <c:overlay val="0"/>
        </c:title>
        <c:numFmt formatCode="General" sourceLinked="1"/>
        <c:majorTickMark val="out"/>
        <c:minorTickMark val="none"/>
        <c:tickLblPos val="nextTo"/>
        <c:crossAx val="293268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IB Biology</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3</c:v>
                </c:pt>
                <c:pt idx="1">
                  <c:v>8</c:v>
                </c:pt>
              </c:numCache>
            </c:numRef>
          </c:val>
        </c:ser>
        <c:ser>
          <c:idx val="1"/>
          <c:order val="1"/>
          <c:tx>
            <c:strRef>
              <c:f>Sheet1!$C$1</c:f>
              <c:strCache>
                <c:ptCount val="1"/>
                <c:pt idx="0">
                  <c:v>IB Chemisty</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2</c:v>
                </c:pt>
                <c:pt idx="1">
                  <c:v>6</c:v>
                </c:pt>
              </c:numCache>
            </c:numRef>
          </c:val>
        </c:ser>
        <c:ser>
          <c:idx val="2"/>
          <c:order val="2"/>
          <c:tx>
            <c:strRef>
              <c:f>Sheet1!$D$1</c:f>
              <c:strCache>
                <c:ptCount val="1"/>
                <c:pt idx="0">
                  <c:v>IB Physics</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Sheet1!$D$2:$D$3</c:f>
              <c:numCache>
                <c:formatCode>General</c:formatCode>
                <c:ptCount val="2"/>
                <c:pt idx="0">
                  <c:v>2</c:v>
                </c:pt>
                <c:pt idx="1">
                  <c:v>5</c:v>
                </c:pt>
              </c:numCache>
            </c:numRef>
          </c:val>
        </c:ser>
        <c:ser>
          <c:idx val="3"/>
          <c:order val="3"/>
          <c:tx>
            <c:strRef>
              <c:f>Sheet1!$E$1</c:f>
              <c:strCache>
                <c:ptCount val="1"/>
                <c:pt idx="0">
                  <c:v>IB Environmental Systems and Societies</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Sheet1!$E$2:$E$3</c:f>
              <c:numCache>
                <c:formatCode>General</c:formatCode>
                <c:ptCount val="2"/>
                <c:pt idx="0">
                  <c:v>2</c:v>
                </c:pt>
                <c:pt idx="1">
                  <c:v>4</c:v>
                </c:pt>
              </c:numCache>
            </c:numRef>
          </c:val>
        </c:ser>
        <c:dLbls>
          <c:showLegendKey val="0"/>
          <c:showVal val="0"/>
          <c:showCatName val="0"/>
          <c:showSerName val="0"/>
          <c:showPercent val="0"/>
          <c:showBubbleSize val="0"/>
        </c:dLbls>
        <c:gapWidth val="150"/>
        <c:axId val="170058496"/>
        <c:axId val="170060032"/>
      </c:barChart>
      <c:catAx>
        <c:axId val="170058496"/>
        <c:scaling>
          <c:orientation val="minMax"/>
        </c:scaling>
        <c:delete val="0"/>
        <c:axPos val="b"/>
        <c:numFmt formatCode="General" sourceLinked="1"/>
        <c:majorTickMark val="out"/>
        <c:minorTickMark val="none"/>
        <c:tickLblPos val="nextTo"/>
        <c:crossAx val="170060032"/>
        <c:crosses val="autoZero"/>
        <c:auto val="1"/>
        <c:lblAlgn val="ctr"/>
        <c:lblOffset val="100"/>
        <c:noMultiLvlLbl val="0"/>
      </c:catAx>
      <c:valAx>
        <c:axId val="170060032"/>
        <c:scaling>
          <c:orientation val="minMax"/>
          <c:max val="100"/>
        </c:scaling>
        <c:delete val="0"/>
        <c:axPos val="l"/>
        <c:numFmt formatCode="General" sourceLinked="1"/>
        <c:majorTickMark val="out"/>
        <c:minorTickMark val="none"/>
        <c:tickLblPos val="nextTo"/>
        <c:crossAx val="170058496"/>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6674654798585"/>
          <c:y val="3.8634015925558464E-2"/>
          <c:w val="0.48325139792308569"/>
          <c:h val="0.77405532443229941"/>
        </c:manualLayout>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Sheet1!$A$2:$A$8</c:f>
              <c:strCache>
                <c:ptCount val="7"/>
                <c:pt idx="0">
                  <c:v>Access to virtual science/engineering courses offered by this school</c:v>
                </c:pt>
                <c:pt idx="1">
                  <c:v>Students can go to another K–12 school for science/engineering courses</c:v>
                </c:pt>
                <c:pt idx="2">
                  <c:v>Students can go to CTE Center for science/engineering courses</c:v>
                </c:pt>
                <c:pt idx="3">
                  <c:v>Access to virtual science/engineering courses offered by other schools</c:v>
                </c:pt>
                <c:pt idx="4">
                  <c:v>Concurrent credit/dual enrollment courses offered</c:v>
                </c:pt>
                <c:pt idx="5">
                  <c:v>Students can go to college/university for science/engineering courses</c:v>
                </c:pt>
                <c:pt idx="6">
                  <c:v>Physics courses, offered on or off site</c:v>
                </c:pt>
              </c:strCache>
            </c:strRef>
          </c:cat>
          <c:val>
            <c:numRef>
              <c:f>Sheet1!$B$2:$B$8</c:f>
              <c:numCache>
                <c:formatCode>General</c:formatCode>
                <c:ptCount val="7"/>
                <c:pt idx="0">
                  <c:v>15</c:v>
                </c:pt>
                <c:pt idx="1">
                  <c:v>17</c:v>
                </c:pt>
                <c:pt idx="2">
                  <c:v>41</c:v>
                </c:pt>
                <c:pt idx="3">
                  <c:v>41</c:v>
                </c:pt>
                <c:pt idx="4">
                  <c:v>46</c:v>
                </c:pt>
                <c:pt idx="5">
                  <c:v>54</c:v>
                </c:pt>
                <c:pt idx="6">
                  <c:v>87</c:v>
                </c:pt>
              </c:numCache>
            </c:numRef>
          </c:val>
        </c:ser>
        <c:dLbls>
          <c:showLegendKey val="0"/>
          <c:showVal val="0"/>
          <c:showCatName val="0"/>
          <c:showSerName val="0"/>
          <c:showPercent val="0"/>
          <c:showBubbleSize val="0"/>
        </c:dLbls>
        <c:gapWidth val="150"/>
        <c:axId val="268282112"/>
        <c:axId val="268288000"/>
      </c:barChart>
      <c:catAx>
        <c:axId val="268282112"/>
        <c:scaling>
          <c:orientation val="minMax"/>
        </c:scaling>
        <c:delete val="0"/>
        <c:axPos val="l"/>
        <c:majorTickMark val="out"/>
        <c:minorTickMark val="none"/>
        <c:tickLblPos val="nextTo"/>
        <c:txPr>
          <a:bodyPr/>
          <a:lstStyle/>
          <a:p>
            <a:pPr>
              <a:defRPr sz="1600"/>
            </a:pPr>
            <a:endParaRPr lang="en-US"/>
          </a:p>
        </c:txPr>
        <c:crossAx val="268288000"/>
        <c:crosses val="autoZero"/>
        <c:auto val="1"/>
        <c:lblAlgn val="ctr"/>
        <c:lblOffset val="100"/>
        <c:noMultiLvlLbl val="0"/>
      </c:catAx>
      <c:valAx>
        <c:axId val="268288000"/>
        <c:scaling>
          <c:orientation val="minMax"/>
        </c:scaling>
        <c:delete val="0"/>
        <c:axPos val="b"/>
        <c:title>
          <c:tx>
            <c:rich>
              <a:bodyPr rot="0" vert="horz"/>
              <a:lstStyle/>
              <a:p>
                <a:pPr>
                  <a:defRPr/>
                </a:pPr>
                <a:r>
                  <a:rPr lang="en-US" dirty="0" smtClean="0"/>
                  <a:t>Percent</a:t>
                </a:r>
                <a:r>
                  <a:rPr lang="en-US" baseline="0" dirty="0" smtClean="0"/>
                  <a:t> of Schools</a:t>
                </a:r>
                <a:endParaRPr lang="en-US" dirty="0"/>
              </a:p>
            </c:rich>
          </c:tx>
          <c:layout>
            <c:manualLayout>
              <c:xMode val="edge"/>
              <c:yMode val="edge"/>
              <c:x val="0.62478374985735474"/>
              <c:y val="0.89520512315733347"/>
            </c:manualLayout>
          </c:layout>
          <c:overlay val="0"/>
        </c:title>
        <c:numFmt formatCode="General" sourceLinked="1"/>
        <c:majorTickMark val="out"/>
        <c:minorTickMark val="none"/>
        <c:tickLblPos val="nextTo"/>
        <c:crossAx val="268282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6988474266804"/>
          <c:y val="3.0866359269839369E-2"/>
          <c:w val="0.58895115827912814"/>
          <c:h val="0.75053905654995423"/>
        </c:manualLayout>
      </c:layout>
      <c:barChart>
        <c:barDir val="bar"/>
        <c:grouping val="clustered"/>
        <c:varyColors val="0"/>
        <c:ser>
          <c:idx val="0"/>
          <c:order val="0"/>
          <c:tx>
            <c:strRef>
              <c:f>Sheet1!$B$1</c:f>
              <c:strCache>
                <c:ptCount val="1"/>
                <c:pt idx="0">
                  <c:v>Column1</c:v>
                </c:pt>
              </c:strCache>
            </c:strRef>
          </c:tx>
          <c:invertIfNegative val="0"/>
          <c:cat>
            <c:strRef>
              <c:f>Sheet1!$A$2:$A$7</c:f>
              <c:strCache>
                <c:ptCount val="6"/>
                <c:pt idx="0">
                  <c:v>Environmental Science/Ecology</c:v>
                </c:pt>
                <c:pt idx="1">
                  <c:v>Earth/Space Science</c:v>
                </c:pt>
                <c:pt idx="2">
                  <c:v>Multi-Discipline Science Courses</c:v>
                </c:pt>
                <c:pt idx="3">
                  <c:v>Physics</c:v>
                </c:pt>
                <c:pt idx="4">
                  <c:v>Chemistry</c:v>
                </c:pt>
                <c:pt idx="5">
                  <c:v>Biology/Life Science</c:v>
                </c:pt>
              </c:strCache>
            </c:strRef>
          </c:cat>
          <c:val>
            <c:numRef>
              <c:f>Sheet1!$B$2:$B$7</c:f>
              <c:numCache>
                <c:formatCode>General</c:formatCode>
                <c:ptCount val="6"/>
                <c:pt idx="0">
                  <c:v>2</c:v>
                </c:pt>
                <c:pt idx="1">
                  <c:v>2</c:v>
                </c:pt>
                <c:pt idx="2">
                  <c:v>5</c:v>
                </c:pt>
                <c:pt idx="3">
                  <c:v>8</c:v>
                </c:pt>
                <c:pt idx="4">
                  <c:v>16</c:v>
                </c:pt>
                <c:pt idx="5">
                  <c:v>22</c:v>
                </c:pt>
              </c:numCache>
            </c:numRef>
          </c:val>
        </c:ser>
        <c:dLbls>
          <c:showLegendKey val="0"/>
          <c:showVal val="1"/>
          <c:showCatName val="0"/>
          <c:showSerName val="0"/>
          <c:showPercent val="0"/>
          <c:showBubbleSize val="0"/>
        </c:dLbls>
        <c:gapWidth val="75"/>
        <c:axId val="268226944"/>
        <c:axId val="268228480"/>
      </c:barChart>
      <c:catAx>
        <c:axId val="268226944"/>
        <c:scaling>
          <c:orientation val="minMax"/>
        </c:scaling>
        <c:delete val="0"/>
        <c:axPos val="l"/>
        <c:numFmt formatCode="General" sourceLinked="1"/>
        <c:majorTickMark val="out"/>
        <c:minorTickMark val="none"/>
        <c:tickLblPos val="nextTo"/>
        <c:crossAx val="268228480"/>
        <c:crosses val="autoZero"/>
        <c:auto val="1"/>
        <c:lblAlgn val="ctr"/>
        <c:lblOffset val="100"/>
        <c:noMultiLvlLbl val="0"/>
      </c:catAx>
      <c:valAx>
        <c:axId val="268228480"/>
        <c:scaling>
          <c:orientation val="minMax"/>
          <c:max val="100"/>
          <c:min val="0"/>
        </c:scaling>
        <c:delete val="0"/>
        <c:axPos val="b"/>
        <c:numFmt formatCode="General" sourceLinked="1"/>
        <c:majorTickMark val="out"/>
        <c:minorTickMark val="none"/>
        <c:tickLblPos val="nextTo"/>
        <c:crossAx val="268226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Reading/Language Arts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Sheet1!$B$2:$B$3</c:f>
              <c:numCache>
                <c:formatCode>General</c:formatCode>
                <c:ptCount val="2"/>
                <c:pt idx="0">
                  <c:v>89</c:v>
                </c:pt>
                <c:pt idx="1">
                  <c:v>82</c:v>
                </c:pt>
              </c:numCache>
            </c:numRef>
          </c:val>
        </c:ser>
        <c:ser>
          <c:idx val="1"/>
          <c:order val="1"/>
          <c:tx>
            <c:strRef>
              <c:f>Sheet1!$C$1</c:f>
              <c:strCache>
                <c:ptCount val="1"/>
                <c:pt idx="0">
                  <c:v>Mathematics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Sheet1!$C$2:$C$3</c:f>
              <c:numCache>
                <c:formatCode>General</c:formatCode>
                <c:ptCount val="2"/>
                <c:pt idx="0">
                  <c:v>57</c:v>
                </c:pt>
                <c:pt idx="1">
                  <c:v>63</c:v>
                </c:pt>
              </c:numCache>
            </c:numRef>
          </c:val>
        </c:ser>
        <c:ser>
          <c:idx val="2"/>
          <c:order val="2"/>
          <c:tx>
            <c:strRef>
              <c:f>Sheet1!$D$1</c:f>
              <c:strCache>
                <c:ptCount val="1"/>
                <c:pt idx="0">
                  <c:v>Science</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Sheet1!$D$2:$D$3</c:f>
              <c:numCache>
                <c:formatCode>General</c:formatCode>
                <c:ptCount val="2"/>
                <c:pt idx="0">
                  <c:v>18</c:v>
                </c:pt>
                <c:pt idx="1">
                  <c:v>27</c:v>
                </c:pt>
              </c:numCache>
            </c:numRef>
          </c:val>
        </c:ser>
        <c:ser>
          <c:idx val="3"/>
          <c:order val="3"/>
          <c:tx>
            <c:strRef>
              <c:f>Sheet1!$E$1</c:f>
              <c:strCache>
                <c:ptCount val="1"/>
                <c:pt idx="0">
                  <c:v>Social Studies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Sheet1!$E$2:$E$3</c:f>
              <c:numCache>
                <c:formatCode>General</c:formatCode>
                <c:ptCount val="2"/>
                <c:pt idx="0">
                  <c:v>16</c:v>
                </c:pt>
                <c:pt idx="1">
                  <c:v>21</c:v>
                </c:pt>
              </c:numCache>
            </c:numRef>
          </c:val>
        </c:ser>
        <c:dLbls>
          <c:showLegendKey val="0"/>
          <c:showVal val="0"/>
          <c:showCatName val="0"/>
          <c:showSerName val="0"/>
          <c:showPercent val="0"/>
          <c:showBubbleSize val="0"/>
        </c:dLbls>
        <c:gapWidth val="150"/>
        <c:axId val="134205440"/>
        <c:axId val="134206976"/>
      </c:barChart>
      <c:catAx>
        <c:axId val="134205440"/>
        <c:scaling>
          <c:orientation val="minMax"/>
        </c:scaling>
        <c:delete val="0"/>
        <c:axPos val="b"/>
        <c:majorTickMark val="out"/>
        <c:minorTickMark val="none"/>
        <c:tickLblPos val="nextTo"/>
        <c:crossAx val="134206976"/>
        <c:crosses val="autoZero"/>
        <c:auto val="1"/>
        <c:lblAlgn val="ctr"/>
        <c:lblOffset val="100"/>
        <c:noMultiLvlLbl val="0"/>
      </c:catAx>
      <c:valAx>
        <c:axId val="134206976"/>
        <c:scaling>
          <c:orientation val="minMax"/>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420544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6988474266804"/>
          <c:y val="3.0866359269839369E-2"/>
          <c:w val="0.58895115827912814"/>
          <c:h val="0.75053905654995423"/>
        </c:manualLayout>
      </c:layout>
      <c:barChart>
        <c:barDir val="bar"/>
        <c:grouping val="clustered"/>
        <c:varyColors val="0"/>
        <c:ser>
          <c:idx val="0"/>
          <c:order val="0"/>
          <c:tx>
            <c:strRef>
              <c:f>Sheet1!$B$1</c:f>
              <c:strCache>
                <c:ptCount val="1"/>
                <c:pt idx="0">
                  <c:v>Column1</c:v>
                </c:pt>
              </c:strCache>
            </c:strRef>
          </c:tx>
          <c:invertIfNegative val="0"/>
          <c:cat>
            <c:strRef>
              <c:f>Sheet1!$A$2:$A$7</c:f>
              <c:strCache>
                <c:ptCount val="6"/>
                <c:pt idx="0">
                  <c:v>Earth/Space Science</c:v>
                </c:pt>
                <c:pt idx="1">
                  <c:v>Multi-Discipline Science Courses</c:v>
                </c:pt>
                <c:pt idx="2">
                  <c:v>Physics</c:v>
                </c:pt>
                <c:pt idx="3">
                  <c:v>Environmental Science/Ecology</c:v>
                </c:pt>
                <c:pt idx="4">
                  <c:v>Chemistry</c:v>
                </c:pt>
                <c:pt idx="5">
                  <c:v>Biology/Life Science</c:v>
                </c:pt>
              </c:strCache>
            </c:strRef>
          </c:cat>
          <c:val>
            <c:numRef>
              <c:f>Sheet1!$B$2:$B$7</c:f>
              <c:numCache>
                <c:formatCode>General</c:formatCode>
                <c:ptCount val="6"/>
                <c:pt idx="0">
                  <c:v>0</c:v>
                </c:pt>
                <c:pt idx="1">
                  <c:v>1</c:v>
                </c:pt>
                <c:pt idx="2">
                  <c:v>2</c:v>
                </c:pt>
                <c:pt idx="3">
                  <c:v>2</c:v>
                </c:pt>
                <c:pt idx="4">
                  <c:v>3</c:v>
                </c:pt>
                <c:pt idx="5">
                  <c:v>8</c:v>
                </c:pt>
              </c:numCache>
            </c:numRef>
          </c:val>
        </c:ser>
        <c:dLbls>
          <c:showLegendKey val="0"/>
          <c:showVal val="1"/>
          <c:showCatName val="0"/>
          <c:showSerName val="0"/>
          <c:showPercent val="0"/>
          <c:showBubbleSize val="0"/>
        </c:dLbls>
        <c:gapWidth val="75"/>
        <c:axId val="292569472"/>
        <c:axId val="292571008"/>
      </c:barChart>
      <c:catAx>
        <c:axId val="292569472"/>
        <c:scaling>
          <c:orientation val="minMax"/>
        </c:scaling>
        <c:delete val="0"/>
        <c:axPos val="l"/>
        <c:numFmt formatCode="General" sourceLinked="1"/>
        <c:majorTickMark val="none"/>
        <c:minorTickMark val="none"/>
        <c:tickLblPos val="nextTo"/>
        <c:crossAx val="292571008"/>
        <c:crosses val="autoZero"/>
        <c:auto val="1"/>
        <c:lblAlgn val="ctr"/>
        <c:lblOffset val="100"/>
        <c:noMultiLvlLbl val="0"/>
      </c:catAx>
      <c:valAx>
        <c:axId val="292571008"/>
        <c:scaling>
          <c:orientation val="minMax"/>
          <c:max val="100"/>
          <c:min val="0"/>
        </c:scaling>
        <c:delete val="0"/>
        <c:axPos val="b"/>
        <c:numFmt formatCode="General" sourceLinked="1"/>
        <c:majorTickMark val="out"/>
        <c:minorTickMark val="none"/>
        <c:tickLblPos val="nextTo"/>
        <c:crossAx val="292569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Underrepresented</c:v>
                </c:pt>
              </c:strCache>
            </c:strRef>
          </c:cat>
          <c:val>
            <c:numRef>
              <c:f>Sheet1!$B$2:$B$3</c:f>
              <c:numCache>
                <c:formatCode>General</c:formatCode>
                <c:ptCount val="2"/>
                <c:pt idx="0">
                  <c:v>49</c:v>
                </c:pt>
                <c:pt idx="1">
                  <c:v>46</c:v>
                </c:pt>
              </c:numCache>
            </c:numRef>
          </c:val>
        </c:ser>
        <c:ser>
          <c:idx val="1"/>
          <c:order val="1"/>
          <c:tx>
            <c:strRef>
              <c:f>Sheet1!$C$1</c:f>
              <c:strCache>
                <c:ptCount val="1"/>
                <c:pt idx="0">
                  <c:v>Middle</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Underrepresented</c:v>
                </c:pt>
              </c:strCache>
            </c:strRef>
          </c:cat>
          <c:val>
            <c:numRef>
              <c:f>Sheet1!$C$2:$C$3</c:f>
              <c:numCache>
                <c:formatCode>General</c:formatCode>
                <c:ptCount val="2"/>
                <c:pt idx="0">
                  <c:v>48</c:v>
                </c:pt>
                <c:pt idx="1">
                  <c:v>45</c:v>
                </c:pt>
              </c:numCache>
            </c:numRef>
          </c:val>
        </c:ser>
        <c:ser>
          <c:idx val="2"/>
          <c:order val="2"/>
          <c:tx>
            <c:strRef>
              <c:f>Sheet1!$D$1</c:f>
              <c:strCache>
                <c:ptCount val="1"/>
                <c:pt idx="0">
                  <c:v>High</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Underrepresented</c:v>
                </c:pt>
              </c:strCache>
            </c:strRef>
          </c:cat>
          <c:val>
            <c:numRef>
              <c:f>Sheet1!$D$2:$D$3</c:f>
              <c:numCache>
                <c:formatCode>General</c:formatCode>
                <c:ptCount val="2"/>
                <c:pt idx="0">
                  <c:v>48</c:v>
                </c:pt>
                <c:pt idx="1">
                  <c:v>36</c:v>
                </c:pt>
              </c:numCache>
            </c:numRef>
          </c:val>
        </c:ser>
        <c:dLbls>
          <c:showLegendKey val="0"/>
          <c:showVal val="0"/>
          <c:showCatName val="0"/>
          <c:showSerName val="0"/>
          <c:showPercent val="0"/>
          <c:showBubbleSize val="0"/>
        </c:dLbls>
        <c:gapWidth val="300"/>
        <c:axId val="268380416"/>
        <c:axId val="268398592"/>
      </c:barChart>
      <c:catAx>
        <c:axId val="268380416"/>
        <c:scaling>
          <c:orientation val="minMax"/>
        </c:scaling>
        <c:delete val="0"/>
        <c:axPos val="b"/>
        <c:majorTickMark val="out"/>
        <c:minorTickMark val="none"/>
        <c:tickLblPos val="nextTo"/>
        <c:crossAx val="268398592"/>
        <c:crosses val="autoZero"/>
        <c:auto val="1"/>
        <c:lblAlgn val="ctr"/>
        <c:lblOffset val="100"/>
        <c:noMultiLvlLbl val="0"/>
      </c:catAx>
      <c:valAx>
        <c:axId val="26839859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Percent of Students</a:t>
                </a:r>
                <a:endParaRPr lang="en-US" dirty="0"/>
              </a:p>
            </c:rich>
          </c:tx>
          <c:layout/>
          <c:overlay val="0"/>
        </c:title>
        <c:numFmt formatCode="General" sourceLinked="1"/>
        <c:majorTickMark val="out"/>
        <c:minorTickMark val="none"/>
        <c:tickLblPos val="nextTo"/>
        <c:crossAx val="268380416"/>
        <c:crosses val="autoZero"/>
        <c:crossBetween val="between"/>
        <c:majorUnit val="20"/>
      </c:valAx>
    </c:plotArea>
    <c:legend>
      <c:legendPos val="b"/>
      <c:layout>
        <c:manualLayout>
          <c:xMode val="edge"/>
          <c:yMode val="edge"/>
          <c:x val="0.33014869014014758"/>
          <c:y val="0.89795162078331381"/>
          <c:w val="0.42992051701084533"/>
          <c:h val="7.921569737887104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Sheet1!$B$2:$B$6</c:f>
              <c:numCache>
                <c:formatCode>General</c:formatCode>
                <c:ptCount val="5"/>
                <c:pt idx="0">
                  <c:v>45</c:v>
                </c:pt>
                <c:pt idx="1">
                  <c:v>51</c:v>
                </c:pt>
                <c:pt idx="2">
                  <c:v>51</c:v>
                </c:pt>
                <c:pt idx="3">
                  <c:v>41</c:v>
                </c:pt>
                <c:pt idx="4">
                  <c:v>54</c:v>
                </c:pt>
              </c:numCache>
            </c:numRef>
          </c:val>
        </c:ser>
        <c:dLbls>
          <c:showLegendKey val="0"/>
          <c:showVal val="0"/>
          <c:showCatName val="0"/>
          <c:showSerName val="0"/>
          <c:showPercent val="0"/>
          <c:showBubbleSize val="0"/>
        </c:dLbls>
        <c:gapWidth val="150"/>
        <c:axId val="292409728"/>
        <c:axId val="292411264"/>
      </c:barChart>
      <c:catAx>
        <c:axId val="292409728"/>
        <c:scaling>
          <c:orientation val="minMax"/>
        </c:scaling>
        <c:delete val="0"/>
        <c:axPos val="b"/>
        <c:majorTickMark val="out"/>
        <c:minorTickMark val="none"/>
        <c:tickLblPos val="nextTo"/>
        <c:crossAx val="292411264"/>
        <c:crosses val="autoZero"/>
        <c:auto val="1"/>
        <c:lblAlgn val="ctr"/>
        <c:lblOffset val="100"/>
        <c:noMultiLvlLbl val="0"/>
      </c:catAx>
      <c:valAx>
        <c:axId val="292411264"/>
        <c:scaling>
          <c:orientation val="minMax"/>
          <c:max val="100"/>
          <c:min val="0"/>
        </c:scaling>
        <c:delete val="0"/>
        <c:axPos val="l"/>
        <c:title>
          <c:tx>
            <c:rich>
              <a:bodyPr rot="-5400000" vert="horz"/>
              <a:lstStyle/>
              <a:p>
                <a:pPr>
                  <a:defRPr/>
                </a:pPr>
                <a:r>
                  <a:rPr lang="en-US" dirty="0" smtClean="0"/>
                  <a:t>Average Percent of Students</a:t>
                </a:r>
                <a:endParaRPr lang="en-US" dirty="0"/>
              </a:p>
            </c:rich>
          </c:tx>
          <c:layout/>
          <c:overlay val="0"/>
        </c:title>
        <c:numFmt formatCode="General" sourceLinked="1"/>
        <c:majorTickMark val="out"/>
        <c:minorTickMark val="none"/>
        <c:tickLblPos val="nextTo"/>
        <c:crossAx val="292409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Non-Asian Minority</c:v>
                </c:pt>
              </c:strCache>
            </c:strRef>
          </c:tx>
          <c:invertIfNegative val="0"/>
          <c:dLbls>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Sheet1!$B$2:$B$6</c:f>
              <c:numCache>
                <c:formatCode>General</c:formatCode>
                <c:ptCount val="5"/>
                <c:pt idx="0">
                  <c:v>43</c:v>
                </c:pt>
                <c:pt idx="1">
                  <c:v>35</c:v>
                </c:pt>
                <c:pt idx="2">
                  <c:v>35</c:v>
                </c:pt>
                <c:pt idx="3">
                  <c:v>30</c:v>
                </c:pt>
                <c:pt idx="4">
                  <c:v>27</c:v>
                </c:pt>
              </c:numCache>
            </c:numRef>
          </c:val>
        </c:ser>
        <c:dLbls>
          <c:showLegendKey val="0"/>
          <c:showVal val="0"/>
          <c:showCatName val="0"/>
          <c:showSerName val="0"/>
          <c:showPercent val="0"/>
          <c:showBubbleSize val="0"/>
        </c:dLbls>
        <c:gapWidth val="150"/>
        <c:axId val="292323328"/>
        <c:axId val="292324864"/>
      </c:barChart>
      <c:catAx>
        <c:axId val="292323328"/>
        <c:scaling>
          <c:orientation val="minMax"/>
        </c:scaling>
        <c:delete val="0"/>
        <c:axPos val="b"/>
        <c:majorTickMark val="out"/>
        <c:minorTickMark val="none"/>
        <c:tickLblPos val="nextTo"/>
        <c:crossAx val="292324864"/>
        <c:crosses val="autoZero"/>
        <c:auto val="1"/>
        <c:lblAlgn val="ctr"/>
        <c:lblOffset val="100"/>
        <c:noMultiLvlLbl val="0"/>
      </c:catAx>
      <c:valAx>
        <c:axId val="292324864"/>
        <c:scaling>
          <c:orientation val="minMax"/>
          <c:max val="100"/>
        </c:scaling>
        <c:delete val="0"/>
        <c:axPos val="l"/>
        <c:title>
          <c:tx>
            <c:rich>
              <a:bodyPr rot="-5400000" vert="horz"/>
              <a:lstStyle/>
              <a:p>
                <a:pPr>
                  <a:defRPr/>
                </a:pPr>
                <a:r>
                  <a:rPr lang="en-US" sz="1800" b="1" i="0" baseline="0" dirty="0" smtClean="0">
                    <a:effectLst/>
                  </a:rPr>
                  <a:t>Average Percent of Students</a:t>
                </a:r>
                <a:endParaRPr lang="en-US" dirty="0">
                  <a:effectLst/>
                </a:endParaRPr>
              </a:p>
            </c:rich>
          </c:tx>
          <c:layout/>
          <c:overlay val="0"/>
        </c:title>
        <c:numFmt formatCode="General" sourceLinked="1"/>
        <c:majorTickMark val="out"/>
        <c:minorTickMark val="none"/>
        <c:tickLblPos val="nextTo"/>
        <c:crossAx val="292323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11</c:v>
                </c:pt>
                <c:pt idx="1">
                  <c:v>17</c:v>
                </c:pt>
                <c:pt idx="2">
                  <c:v>13</c:v>
                </c:pt>
              </c:numCache>
            </c:numRef>
          </c:val>
        </c:ser>
        <c:ser>
          <c:idx val="1"/>
          <c:order val="1"/>
          <c:tx>
            <c:strRef>
              <c:f>Sheet1!$C$1</c:f>
              <c:strCache>
                <c:ptCount val="1"/>
                <c:pt idx="0">
                  <c:v>Mostly average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43</c:v>
                </c:pt>
                <c:pt idx="1">
                  <c:v>26</c:v>
                </c:pt>
                <c:pt idx="2">
                  <c:v>28</c:v>
                </c:pt>
              </c:numCache>
            </c:numRef>
          </c:val>
        </c:ser>
        <c:ser>
          <c:idx val="2"/>
          <c:order val="2"/>
          <c:tx>
            <c:strRef>
              <c:f>Sheet1!$D$1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c:v>
                </c:pt>
                <c:pt idx="1">
                  <c:v>15</c:v>
                </c:pt>
                <c:pt idx="2">
                  <c:v>31</c:v>
                </c:pt>
              </c:numCache>
            </c:numRef>
          </c:val>
        </c:ser>
        <c:ser>
          <c:idx val="3"/>
          <c:order val="3"/>
          <c:tx>
            <c:strRef>
              <c:f>Sheet1!$E$1</c:f>
              <c:strCache>
                <c:ptCount val="1"/>
                <c:pt idx="0">
                  <c:v>A mixture of levels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41</c:v>
                </c:pt>
                <c:pt idx="1">
                  <c:v>43</c:v>
                </c:pt>
                <c:pt idx="2">
                  <c:v>28</c:v>
                </c:pt>
              </c:numCache>
            </c:numRef>
          </c:val>
        </c:ser>
        <c:dLbls>
          <c:showLegendKey val="0"/>
          <c:showVal val="0"/>
          <c:showCatName val="0"/>
          <c:showSerName val="0"/>
          <c:showPercent val="0"/>
          <c:showBubbleSize val="0"/>
        </c:dLbls>
        <c:gapWidth val="150"/>
        <c:axId val="293418112"/>
        <c:axId val="293419648"/>
      </c:barChart>
      <c:catAx>
        <c:axId val="293418112"/>
        <c:scaling>
          <c:orientation val="minMax"/>
        </c:scaling>
        <c:delete val="0"/>
        <c:axPos val="b"/>
        <c:majorTickMark val="out"/>
        <c:minorTickMark val="none"/>
        <c:tickLblPos val="nextTo"/>
        <c:crossAx val="293419648"/>
        <c:crosses val="autoZero"/>
        <c:auto val="1"/>
        <c:lblAlgn val="ctr"/>
        <c:lblOffset val="100"/>
        <c:noMultiLvlLbl val="0"/>
      </c:catAx>
      <c:valAx>
        <c:axId val="293419648"/>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341811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7720992423117"/>
          <c:y val="4.5629631427478591E-2"/>
          <c:w val="0.85981816462131422"/>
          <c:h val="0.59514913381884249"/>
        </c:manualLayout>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Sheet1!$B$2:$B$6</c:f>
              <c:numCache>
                <c:formatCode>General</c:formatCode>
                <c:ptCount val="5"/>
                <c:pt idx="0">
                  <c:v>26</c:v>
                </c:pt>
                <c:pt idx="1">
                  <c:v>9</c:v>
                </c:pt>
                <c:pt idx="2">
                  <c:v>5</c:v>
                </c:pt>
                <c:pt idx="3">
                  <c:v>6</c:v>
                </c:pt>
                <c:pt idx="4">
                  <c:v>5</c:v>
                </c:pt>
              </c:numCache>
            </c:numRef>
          </c:val>
        </c:ser>
        <c:ser>
          <c:idx val="1"/>
          <c:order val="1"/>
          <c:tx>
            <c:strRef>
              <c:f>Sheet1!$C$1</c:f>
              <c:strCache>
                <c:ptCount val="1"/>
                <c:pt idx="0">
                  <c:v>Mostly average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Sheet1!$C$2:$C$6</c:f>
              <c:numCache>
                <c:formatCode>General</c:formatCode>
                <c:ptCount val="5"/>
                <c:pt idx="0">
                  <c:v>34</c:v>
                </c:pt>
                <c:pt idx="1">
                  <c:v>32</c:v>
                </c:pt>
                <c:pt idx="2">
                  <c:v>32</c:v>
                </c:pt>
                <c:pt idx="3">
                  <c:v>24</c:v>
                </c:pt>
                <c:pt idx="4">
                  <c:v>9</c:v>
                </c:pt>
              </c:numCache>
            </c:numRef>
          </c:val>
        </c:ser>
        <c:ser>
          <c:idx val="2"/>
          <c:order val="2"/>
          <c:tx>
            <c:strRef>
              <c:f>Sheet1!$D$1</c:f>
              <c:strCache>
                <c:ptCount val="1"/>
                <c:pt idx="0">
                  <c:v>Mostly high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Sheet1!$D$2:$D$6</c:f>
              <c:numCache>
                <c:formatCode>General</c:formatCode>
                <c:ptCount val="5"/>
                <c:pt idx="0">
                  <c:v>12</c:v>
                </c:pt>
                <c:pt idx="1">
                  <c:v>29</c:v>
                </c:pt>
                <c:pt idx="2">
                  <c:v>32</c:v>
                </c:pt>
                <c:pt idx="3">
                  <c:v>42</c:v>
                </c:pt>
                <c:pt idx="4">
                  <c:v>65</c:v>
                </c:pt>
              </c:numCache>
            </c:numRef>
          </c:val>
        </c:ser>
        <c:ser>
          <c:idx val="3"/>
          <c:order val="3"/>
          <c:tx>
            <c:strRef>
              <c:f>Sheet1!$E$1</c:f>
              <c:strCache>
                <c:ptCount val="1"/>
                <c:pt idx="0">
                  <c:v>A mixture of levels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Non-college prep</c:v>
                </c:pt>
                <c:pt idx="1">
                  <c:v>1st Year Biology</c:v>
                </c:pt>
                <c:pt idx="2">
                  <c:v>1st Year Chemistry</c:v>
                </c:pt>
                <c:pt idx="3">
                  <c:v>1st Year Physics</c:v>
                </c:pt>
                <c:pt idx="4">
                  <c:v>Advanced science courses</c:v>
                </c:pt>
              </c:strCache>
            </c:strRef>
          </c:cat>
          <c:val>
            <c:numRef>
              <c:f>Sheet1!$E$2:$E$6</c:f>
              <c:numCache>
                <c:formatCode>General</c:formatCode>
                <c:ptCount val="5"/>
                <c:pt idx="0">
                  <c:v>28</c:v>
                </c:pt>
                <c:pt idx="1">
                  <c:v>30</c:v>
                </c:pt>
                <c:pt idx="2">
                  <c:v>31</c:v>
                </c:pt>
                <c:pt idx="3">
                  <c:v>28</c:v>
                </c:pt>
                <c:pt idx="4">
                  <c:v>21</c:v>
                </c:pt>
              </c:numCache>
            </c:numRef>
          </c:val>
        </c:ser>
        <c:dLbls>
          <c:showLegendKey val="0"/>
          <c:showVal val="0"/>
          <c:showCatName val="0"/>
          <c:showSerName val="0"/>
          <c:showPercent val="0"/>
          <c:showBubbleSize val="0"/>
        </c:dLbls>
        <c:gapWidth val="150"/>
        <c:axId val="292518144"/>
        <c:axId val="292540416"/>
      </c:barChart>
      <c:catAx>
        <c:axId val="292518144"/>
        <c:scaling>
          <c:orientation val="minMax"/>
        </c:scaling>
        <c:delete val="0"/>
        <c:axPos val="b"/>
        <c:majorTickMark val="out"/>
        <c:minorTickMark val="none"/>
        <c:tickLblPos val="nextTo"/>
        <c:crossAx val="292540416"/>
        <c:crosses val="autoZero"/>
        <c:auto val="1"/>
        <c:lblAlgn val="ctr"/>
        <c:lblOffset val="100"/>
        <c:noMultiLvlLbl val="0"/>
      </c:catAx>
      <c:valAx>
        <c:axId val="292540416"/>
        <c:scaling>
          <c:orientation val="minMax"/>
        </c:scaling>
        <c:delete val="0"/>
        <c:axPos val="l"/>
        <c:title>
          <c:tx>
            <c:rich>
              <a:bodyPr rot="-5400000" vert="horz"/>
              <a:lstStyle/>
              <a:p>
                <a:pPr>
                  <a:defRPr/>
                </a:pPr>
                <a:r>
                  <a:rPr lang="en-US"/>
                  <a:t>Percent of Classes</a:t>
                </a:r>
              </a:p>
            </c:rich>
          </c:tx>
          <c:layout>
            <c:manualLayout>
              <c:xMode val="edge"/>
              <c:yMode val="edge"/>
              <c:x val="1.4138587406303939E-2"/>
              <c:y val="0.14297811290537835"/>
            </c:manualLayout>
          </c:layout>
          <c:overlay val="0"/>
        </c:title>
        <c:numFmt formatCode="General" sourceLinked="1"/>
        <c:majorTickMark val="out"/>
        <c:minorTickMark val="none"/>
        <c:tickLblPos val="nextTo"/>
        <c:crossAx val="292518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8299624311667"/>
          <c:y val="3.0020438019018113E-2"/>
          <c:w val="0.87365292573722397"/>
          <c:h val="0.55962996428725098"/>
        </c:manualLayout>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Sheet1!$B$2:$B$4</c:f>
              <c:numCache>
                <c:formatCode>General</c:formatCode>
                <c:ptCount val="3"/>
                <c:pt idx="0">
                  <c:v>5</c:v>
                </c:pt>
                <c:pt idx="1">
                  <c:v>4</c:v>
                </c:pt>
                <c:pt idx="2">
                  <c:v>17</c:v>
                </c:pt>
              </c:numCache>
            </c:numRef>
          </c:val>
        </c:ser>
        <c:ser>
          <c:idx val="1"/>
          <c:order val="1"/>
          <c:tx>
            <c:strRef>
              <c:f>Sheet1!$C$1</c:f>
              <c:strCache>
                <c:ptCount val="1"/>
                <c:pt idx="0">
                  <c:v>Mostly average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Sheet1!$C$2:$C$4</c:f>
              <c:numCache>
                <c:formatCode>General</c:formatCode>
                <c:ptCount val="3"/>
                <c:pt idx="0">
                  <c:v>45</c:v>
                </c:pt>
                <c:pt idx="1">
                  <c:v>45</c:v>
                </c:pt>
                <c:pt idx="2">
                  <c:v>40</c:v>
                </c:pt>
              </c:numCache>
            </c:numRef>
          </c:val>
        </c:ser>
        <c:ser>
          <c:idx val="2"/>
          <c:order val="2"/>
          <c:tx>
            <c:strRef>
              <c:f>Sheet1!$D$1</c:f>
              <c:strCache>
                <c:ptCount val="1"/>
                <c:pt idx="0">
                  <c:v>Mostly high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Sheet1!$D$2:$D$4</c:f>
              <c:numCache>
                <c:formatCode>General</c:formatCode>
                <c:ptCount val="3"/>
                <c:pt idx="0">
                  <c:v>9</c:v>
                </c:pt>
                <c:pt idx="1">
                  <c:v>7</c:v>
                </c:pt>
                <c:pt idx="2">
                  <c:v>4</c:v>
                </c:pt>
              </c:numCache>
            </c:numRef>
          </c:val>
        </c:ser>
        <c:ser>
          <c:idx val="3"/>
          <c:order val="3"/>
          <c:tx>
            <c:strRef>
              <c:f>Sheet1!$E$1</c:f>
              <c:strCache>
                <c:ptCount val="1"/>
                <c:pt idx="0">
                  <c:v>A mixture of levels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Sheet1!$E$2:$E$4</c:f>
              <c:numCache>
                <c:formatCode>General</c:formatCode>
                <c:ptCount val="3"/>
                <c:pt idx="0">
                  <c:v>40</c:v>
                </c:pt>
                <c:pt idx="1">
                  <c:v>44</c:v>
                </c:pt>
                <c:pt idx="2">
                  <c:v>40</c:v>
                </c:pt>
              </c:numCache>
            </c:numRef>
          </c:val>
        </c:ser>
        <c:dLbls>
          <c:showLegendKey val="0"/>
          <c:showVal val="0"/>
          <c:showCatName val="0"/>
          <c:showSerName val="0"/>
          <c:showPercent val="0"/>
          <c:showBubbleSize val="0"/>
        </c:dLbls>
        <c:gapWidth val="150"/>
        <c:axId val="292868096"/>
        <c:axId val="292870016"/>
      </c:barChart>
      <c:catAx>
        <c:axId val="292868096"/>
        <c:scaling>
          <c:orientation val="minMax"/>
        </c:scaling>
        <c:delete val="0"/>
        <c:axPos val="b"/>
        <c:title>
          <c:tx>
            <c:rich>
              <a:bodyPr/>
              <a:lstStyle/>
              <a:p>
                <a:pPr>
                  <a:defRPr/>
                </a:pPr>
                <a:r>
                  <a:rPr lang="en-US" dirty="0" smtClean="0"/>
                  <a:t>Percent Historically</a:t>
                </a:r>
                <a:r>
                  <a:rPr lang="en-US" baseline="0" dirty="0" smtClean="0"/>
                  <a:t> Underrepresented Students in Class</a:t>
                </a:r>
                <a:endParaRPr lang="en-US" dirty="0"/>
              </a:p>
            </c:rich>
          </c:tx>
          <c:layout>
            <c:manualLayout>
              <c:xMode val="edge"/>
              <c:yMode val="edge"/>
              <c:x val="0.28767191601049868"/>
              <c:y val="0.70686803493825567"/>
            </c:manualLayout>
          </c:layout>
          <c:overlay val="0"/>
        </c:title>
        <c:majorTickMark val="out"/>
        <c:minorTickMark val="none"/>
        <c:tickLblPos val="nextTo"/>
        <c:crossAx val="292870016"/>
        <c:crosses val="autoZero"/>
        <c:auto val="1"/>
        <c:lblAlgn val="ctr"/>
        <c:lblOffset val="100"/>
        <c:noMultiLvlLbl val="0"/>
      </c:catAx>
      <c:valAx>
        <c:axId val="292870016"/>
        <c:scaling>
          <c:orientation val="minMax"/>
        </c:scaling>
        <c:delete val="0"/>
        <c:axPos val="l"/>
        <c:title>
          <c:tx>
            <c:rich>
              <a:bodyPr rot="-5400000" vert="horz"/>
              <a:lstStyle/>
              <a:p>
                <a:pPr>
                  <a:defRPr/>
                </a:pPr>
                <a:r>
                  <a:rPr lang="en-US" dirty="0"/>
                  <a:t>Percent of Classes</a:t>
                </a:r>
              </a:p>
            </c:rich>
          </c:tx>
          <c:layout>
            <c:manualLayout>
              <c:xMode val="edge"/>
              <c:yMode val="edge"/>
              <c:x val="4.9019607843137254E-3"/>
              <c:y val="0.12163869885116819"/>
            </c:manualLayout>
          </c:layout>
          <c:overlay val="0"/>
        </c:title>
        <c:numFmt formatCode="General" sourceLinked="1"/>
        <c:majorTickMark val="out"/>
        <c:minorTickMark val="none"/>
        <c:tickLblPos val="nextTo"/>
        <c:crossAx val="29286809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17462344234"/>
          <c:y val="3.0020438019018113E-2"/>
          <c:w val="0.8843842661559197"/>
          <c:h val="0.55962996428725098"/>
        </c:manualLayout>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Sheet1!$B$2:$B$4</c:f>
              <c:numCache>
                <c:formatCode>General</c:formatCode>
                <c:ptCount val="3"/>
                <c:pt idx="0">
                  <c:v>4</c:v>
                </c:pt>
                <c:pt idx="1">
                  <c:v>10</c:v>
                </c:pt>
                <c:pt idx="2">
                  <c:v>27</c:v>
                </c:pt>
              </c:numCache>
            </c:numRef>
          </c:val>
        </c:ser>
        <c:ser>
          <c:idx val="1"/>
          <c:order val="1"/>
          <c:tx>
            <c:strRef>
              <c:f>Sheet1!$C$1</c:f>
              <c:strCache>
                <c:ptCount val="1"/>
                <c:pt idx="0">
                  <c:v>Mostly average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Sheet1!$C$2:$C$4</c:f>
              <c:numCache>
                <c:formatCode>General</c:formatCode>
                <c:ptCount val="3"/>
                <c:pt idx="0">
                  <c:v>28</c:v>
                </c:pt>
                <c:pt idx="1">
                  <c:v>27</c:v>
                </c:pt>
                <c:pt idx="2">
                  <c:v>24</c:v>
                </c:pt>
              </c:numCache>
            </c:numRef>
          </c:val>
        </c:ser>
        <c:ser>
          <c:idx val="2"/>
          <c:order val="2"/>
          <c:tx>
            <c:strRef>
              <c:f>Sheet1!$D$1</c:f>
              <c:strCache>
                <c:ptCount val="1"/>
                <c:pt idx="0">
                  <c:v>Mostly high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Sheet1!$D$2:$D$4</c:f>
              <c:numCache>
                <c:formatCode>General</c:formatCode>
                <c:ptCount val="3"/>
                <c:pt idx="0">
                  <c:v>22</c:v>
                </c:pt>
                <c:pt idx="1">
                  <c:v>19</c:v>
                </c:pt>
                <c:pt idx="2">
                  <c:v>9</c:v>
                </c:pt>
              </c:numCache>
            </c:numRef>
          </c:val>
        </c:ser>
        <c:ser>
          <c:idx val="3"/>
          <c:order val="3"/>
          <c:tx>
            <c:strRef>
              <c:f>Sheet1!$E$1</c:f>
              <c:strCache>
                <c:ptCount val="1"/>
                <c:pt idx="0">
                  <c:v>A mixture of levels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Sheet1!$E$2:$E$4</c:f>
              <c:numCache>
                <c:formatCode>General</c:formatCode>
                <c:ptCount val="3"/>
                <c:pt idx="0">
                  <c:v>47</c:v>
                </c:pt>
                <c:pt idx="1">
                  <c:v>44</c:v>
                </c:pt>
                <c:pt idx="2">
                  <c:v>41</c:v>
                </c:pt>
              </c:numCache>
            </c:numRef>
          </c:val>
        </c:ser>
        <c:dLbls>
          <c:showLegendKey val="0"/>
          <c:showVal val="0"/>
          <c:showCatName val="0"/>
          <c:showSerName val="0"/>
          <c:showPercent val="0"/>
          <c:showBubbleSize val="0"/>
        </c:dLbls>
        <c:gapWidth val="150"/>
        <c:axId val="293523456"/>
        <c:axId val="293525376"/>
      </c:barChart>
      <c:catAx>
        <c:axId val="293523456"/>
        <c:scaling>
          <c:orientation val="minMax"/>
        </c:scaling>
        <c:delete val="0"/>
        <c:axPos val="b"/>
        <c:title>
          <c:tx>
            <c:rich>
              <a:bodyPr/>
              <a:lstStyle/>
              <a:p>
                <a:pPr>
                  <a:defRPr/>
                </a:pPr>
                <a:r>
                  <a:rPr lang="en-US" sz="1800" b="1" i="0" baseline="0" dirty="0" smtClean="0">
                    <a:effectLst/>
                    <a:latin typeface="+mn-lt"/>
                  </a:rPr>
                  <a:t>Percent Historically Underrepresented Students in Class</a:t>
                </a:r>
                <a:endParaRPr lang="en-US" dirty="0">
                  <a:effectLst/>
                  <a:latin typeface="+mn-lt"/>
                </a:endParaRPr>
              </a:p>
            </c:rich>
          </c:tx>
          <c:layout>
            <c:manualLayout>
              <c:xMode val="edge"/>
              <c:yMode val="edge"/>
              <c:x val="0.23541458404655941"/>
              <c:y val="0.70413579450109709"/>
            </c:manualLayout>
          </c:layout>
          <c:overlay val="0"/>
        </c:title>
        <c:majorTickMark val="out"/>
        <c:minorTickMark val="none"/>
        <c:tickLblPos val="nextTo"/>
        <c:crossAx val="293525376"/>
        <c:crosses val="autoZero"/>
        <c:auto val="1"/>
        <c:lblAlgn val="ctr"/>
        <c:lblOffset val="100"/>
        <c:noMultiLvlLbl val="0"/>
      </c:catAx>
      <c:valAx>
        <c:axId val="293525376"/>
        <c:scaling>
          <c:orientation val="minMax"/>
        </c:scaling>
        <c:delete val="0"/>
        <c:axPos val="l"/>
        <c:title>
          <c:tx>
            <c:rich>
              <a:bodyPr rot="-5400000" vert="horz"/>
              <a:lstStyle/>
              <a:p>
                <a:pPr>
                  <a:defRPr/>
                </a:pPr>
                <a:r>
                  <a:rPr lang="en-US"/>
                  <a:t>Percent of Classes</a:t>
                </a:r>
              </a:p>
            </c:rich>
          </c:tx>
          <c:layout>
            <c:manualLayout>
              <c:xMode val="edge"/>
              <c:yMode val="edge"/>
              <c:x val="0"/>
              <c:y val="9.1584145202188716E-2"/>
            </c:manualLayout>
          </c:layout>
          <c:overlay val="0"/>
        </c:title>
        <c:numFmt formatCode="General" sourceLinked="1"/>
        <c:majorTickMark val="out"/>
        <c:minorTickMark val="none"/>
        <c:tickLblPos val="nextTo"/>
        <c:crossAx val="29352345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8471633353525"/>
          <c:y val="3.0020438019018113E-2"/>
          <c:w val="0.86765117100747025"/>
          <c:h val="0.55962996428725098"/>
        </c:manualLayout>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Sheet1!$B$2:$B$4</c:f>
              <c:numCache>
                <c:formatCode>General</c:formatCode>
                <c:ptCount val="3"/>
                <c:pt idx="0">
                  <c:v>5</c:v>
                </c:pt>
                <c:pt idx="1">
                  <c:v>9</c:v>
                </c:pt>
                <c:pt idx="2">
                  <c:v>23</c:v>
                </c:pt>
              </c:numCache>
            </c:numRef>
          </c:val>
        </c:ser>
        <c:ser>
          <c:idx val="1"/>
          <c:order val="1"/>
          <c:tx>
            <c:strRef>
              <c:f>Sheet1!$C$1</c:f>
              <c:strCache>
                <c:ptCount val="1"/>
                <c:pt idx="0">
                  <c:v>Mostly average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Sheet1!$C$2:$C$4</c:f>
              <c:numCache>
                <c:formatCode>General</c:formatCode>
                <c:ptCount val="3"/>
                <c:pt idx="0">
                  <c:v>25</c:v>
                </c:pt>
                <c:pt idx="1">
                  <c:v>28</c:v>
                </c:pt>
                <c:pt idx="2">
                  <c:v>31</c:v>
                </c:pt>
              </c:numCache>
            </c:numRef>
          </c:val>
        </c:ser>
        <c:ser>
          <c:idx val="2"/>
          <c:order val="2"/>
          <c:tx>
            <c:strRef>
              <c:f>Sheet1!$D$1</c:f>
              <c:strCache>
                <c:ptCount val="1"/>
                <c:pt idx="0">
                  <c:v>Mostly high achievers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Sheet1!$D$2:$D$4</c:f>
              <c:numCache>
                <c:formatCode>General</c:formatCode>
                <c:ptCount val="3"/>
                <c:pt idx="0">
                  <c:v>45</c:v>
                </c:pt>
                <c:pt idx="1">
                  <c:v>35</c:v>
                </c:pt>
                <c:pt idx="2">
                  <c:v>15</c:v>
                </c:pt>
              </c:numCache>
            </c:numRef>
          </c:val>
        </c:ser>
        <c:ser>
          <c:idx val="3"/>
          <c:order val="3"/>
          <c:tx>
            <c:strRef>
              <c:f>Sheet1!$E$1</c:f>
              <c:strCache>
                <c:ptCount val="1"/>
                <c:pt idx="0">
                  <c:v>A mixture of levels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Sheet1!$E$2:$E$4</c:f>
              <c:numCache>
                <c:formatCode>General</c:formatCode>
                <c:ptCount val="3"/>
                <c:pt idx="0">
                  <c:v>25</c:v>
                </c:pt>
                <c:pt idx="1">
                  <c:v>29</c:v>
                </c:pt>
                <c:pt idx="2">
                  <c:v>30</c:v>
                </c:pt>
              </c:numCache>
            </c:numRef>
          </c:val>
        </c:ser>
        <c:dLbls>
          <c:showLegendKey val="0"/>
          <c:showVal val="0"/>
          <c:showCatName val="0"/>
          <c:showSerName val="0"/>
          <c:showPercent val="0"/>
          <c:showBubbleSize val="0"/>
        </c:dLbls>
        <c:gapWidth val="150"/>
        <c:axId val="133612672"/>
        <c:axId val="133614976"/>
      </c:barChart>
      <c:catAx>
        <c:axId val="133612672"/>
        <c:scaling>
          <c:orientation val="minMax"/>
        </c:scaling>
        <c:delete val="0"/>
        <c:axPos val="b"/>
        <c:title>
          <c:tx>
            <c:rich>
              <a:bodyPr/>
              <a:lstStyle/>
              <a:p>
                <a:pPr>
                  <a:defRPr/>
                </a:pPr>
                <a:r>
                  <a:rPr lang="en-US" sz="1800" b="1" i="0" baseline="0" dirty="0" smtClean="0">
                    <a:effectLst/>
                    <a:latin typeface="+mn-lt"/>
                  </a:rPr>
                  <a:t>Percent Historically Underrepresented Students in Class</a:t>
                </a:r>
                <a:endParaRPr lang="en-US" dirty="0">
                  <a:effectLst/>
                  <a:latin typeface="+mn-lt"/>
                </a:endParaRPr>
              </a:p>
            </c:rich>
          </c:tx>
          <c:layout>
            <c:manualLayout>
              <c:xMode val="edge"/>
              <c:yMode val="edge"/>
              <c:x val="0.24266096085815361"/>
              <c:y val="0.70413579450109709"/>
            </c:manualLayout>
          </c:layout>
          <c:overlay val="0"/>
        </c:title>
        <c:majorTickMark val="out"/>
        <c:minorTickMark val="none"/>
        <c:tickLblPos val="nextTo"/>
        <c:crossAx val="133614976"/>
        <c:crosses val="autoZero"/>
        <c:auto val="1"/>
        <c:lblAlgn val="ctr"/>
        <c:lblOffset val="100"/>
        <c:noMultiLvlLbl val="0"/>
      </c:catAx>
      <c:valAx>
        <c:axId val="133614976"/>
        <c:scaling>
          <c:orientation val="minMax"/>
        </c:scaling>
        <c:delete val="0"/>
        <c:axPos val="l"/>
        <c:title>
          <c:tx>
            <c:rich>
              <a:bodyPr rot="-5400000" vert="horz"/>
              <a:lstStyle/>
              <a:p>
                <a:pPr>
                  <a:defRPr/>
                </a:pPr>
                <a:r>
                  <a:rPr lang="en-US"/>
                  <a:t>Percent of Classes</a:t>
                </a:r>
              </a:p>
            </c:rich>
          </c:tx>
          <c:layout>
            <c:manualLayout>
              <c:xMode val="edge"/>
              <c:yMode val="edge"/>
              <c:x val="1.3888047647890166E-2"/>
              <c:y val="9.158405404242502E-2"/>
            </c:manualLayout>
          </c:layout>
          <c:overlay val="0"/>
        </c:title>
        <c:numFmt formatCode="General" sourceLinked="1"/>
        <c:majorTickMark val="out"/>
        <c:minorTickMark val="none"/>
        <c:tickLblPos val="nextTo"/>
        <c:crossAx val="13361267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Single-Discipline</c:v>
                </c:pt>
              </c:strCache>
            </c:strRef>
          </c:tx>
          <c:invertIfNegative val="0"/>
          <c:dLbls>
            <c:showLegendKey val="0"/>
            <c:showVal val="1"/>
            <c:showCatName val="0"/>
            <c:showSerName val="0"/>
            <c:showPercent val="0"/>
            <c:showBubbleSize val="0"/>
            <c:showLeaderLines val="0"/>
          </c:dLbls>
          <c:cat>
            <c:strRef>
              <c:f>Sheet1!$A$2:$A$4</c:f>
              <c:strCache>
                <c:ptCount val="3"/>
                <c:pt idx="0">
                  <c:v>Grade 6</c:v>
                </c:pt>
                <c:pt idx="1">
                  <c:v>Grade 7</c:v>
                </c:pt>
                <c:pt idx="2">
                  <c:v>Grade 8</c:v>
                </c:pt>
              </c:strCache>
            </c:strRef>
          </c:cat>
          <c:val>
            <c:numRef>
              <c:f>Sheet1!$B$2:$B$4</c:f>
              <c:numCache>
                <c:formatCode>General</c:formatCode>
                <c:ptCount val="3"/>
                <c:pt idx="0">
                  <c:v>35</c:v>
                </c:pt>
                <c:pt idx="1">
                  <c:v>41</c:v>
                </c:pt>
                <c:pt idx="2">
                  <c:v>42</c:v>
                </c:pt>
              </c:numCache>
            </c:numRef>
          </c:val>
        </c:ser>
        <c:ser>
          <c:idx val="1"/>
          <c:order val="1"/>
          <c:tx>
            <c:strRef>
              <c:f>Sheet1!$C$1</c:f>
              <c:strCache>
                <c:ptCount val="1"/>
                <c:pt idx="0">
                  <c:v>Coordinated or Integrated</c:v>
                </c:pt>
              </c:strCache>
            </c:strRef>
          </c:tx>
          <c:invertIfNegative val="0"/>
          <c:dLbls>
            <c:showLegendKey val="0"/>
            <c:showVal val="1"/>
            <c:showCatName val="0"/>
            <c:showSerName val="0"/>
            <c:showPercent val="0"/>
            <c:showBubbleSize val="0"/>
            <c:showLeaderLines val="0"/>
          </c:dLbls>
          <c:cat>
            <c:strRef>
              <c:f>Sheet1!$A$2:$A$4</c:f>
              <c:strCache>
                <c:ptCount val="3"/>
                <c:pt idx="0">
                  <c:v>Grade 6</c:v>
                </c:pt>
                <c:pt idx="1">
                  <c:v>Grade 7</c:v>
                </c:pt>
                <c:pt idx="2">
                  <c:v>Grade 8</c:v>
                </c:pt>
              </c:strCache>
            </c:strRef>
          </c:cat>
          <c:val>
            <c:numRef>
              <c:f>Sheet1!$C$2:$C$4</c:f>
              <c:numCache>
                <c:formatCode>General</c:formatCode>
                <c:ptCount val="3"/>
                <c:pt idx="0">
                  <c:v>45</c:v>
                </c:pt>
                <c:pt idx="1">
                  <c:v>40</c:v>
                </c:pt>
                <c:pt idx="2">
                  <c:v>40</c:v>
                </c:pt>
              </c:numCache>
            </c:numRef>
          </c:val>
        </c:ser>
        <c:ser>
          <c:idx val="2"/>
          <c:order val="2"/>
          <c:tx>
            <c:strRef>
              <c:f>Sheet1!$D$1</c:f>
              <c:strCache>
                <c:ptCount val="1"/>
                <c:pt idx="0">
                  <c:v>Both</c:v>
                </c:pt>
              </c:strCache>
            </c:strRef>
          </c:tx>
          <c:invertIfNegative val="0"/>
          <c:dLbls>
            <c:showLegendKey val="0"/>
            <c:showVal val="1"/>
            <c:showCatName val="0"/>
            <c:showSerName val="0"/>
            <c:showPercent val="0"/>
            <c:showBubbleSize val="0"/>
            <c:showLeaderLines val="0"/>
          </c:dLbls>
          <c:cat>
            <c:strRef>
              <c:f>Sheet1!$A$2:$A$4</c:f>
              <c:strCache>
                <c:ptCount val="3"/>
                <c:pt idx="0">
                  <c:v>Grade 6</c:v>
                </c:pt>
                <c:pt idx="1">
                  <c:v>Grade 7</c:v>
                </c:pt>
                <c:pt idx="2">
                  <c:v>Grade 8</c:v>
                </c:pt>
              </c:strCache>
            </c:strRef>
          </c:cat>
          <c:val>
            <c:numRef>
              <c:f>Sheet1!$D$2:$D$4</c:f>
              <c:numCache>
                <c:formatCode>General</c:formatCode>
                <c:ptCount val="3"/>
                <c:pt idx="0">
                  <c:v>19</c:v>
                </c:pt>
                <c:pt idx="1">
                  <c:v>18</c:v>
                </c:pt>
                <c:pt idx="2">
                  <c:v>18</c:v>
                </c:pt>
              </c:numCache>
            </c:numRef>
          </c:val>
        </c:ser>
        <c:dLbls>
          <c:showLegendKey val="0"/>
          <c:showVal val="0"/>
          <c:showCatName val="0"/>
          <c:showSerName val="0"/>
          <c:showPercent val="0"/>
          <c:showBubbleSize val="0"/>
        </c:dLbls>
        <c:gapWidth val="150"/>
        <c:axId val="134244992"/>
        <c:axId val="134250880"/>
      </c:barChart>
      <c:catAx>
        <c:axId val="134244992"/>
        <c:scaling>
          <c:orientation val="minMax"/>
        </c:scaling>
        <c:delete val="0"/>
        <c:axPos val="b"/>
        <c:majorTickMark val="out"/>
        <c:minorTickMark val="none"/>
        <c:tickLblPos val="nextTo"/>
        <c:crossAx val="134250880"/>
        <c:crosses val="autoZero"/>
        <c:auto val="1"/>
        <c:lblAlgn val="ctr"/>
        <c:lblOffset val="100"/>
        <c:noMultiLvlLbl val="0"/>
      </c:catAx>
      <c:valAx>
        <c:axId val="134250880"/>
        <c:scaling>
          <c:orientation val="minMax"/>
        </c:scaling>
        <c:delete val="0"/>
        <c:axPos val="l"/>
        <c:title>
          <c:tx>
            <c:rich>
              <a:bodyPr rot="-5400000" vert="horz"/>
              <a:lstStyle/>
              <a:p>
                <a:pPr>
                  <a:defRPr/>
                </a:pPr>
                <a:r>
                  <a:rPr lang="en-US"/>
                  <a:t>Percent of Schools</a:t>
                </a:r>
              </a:p>
            </c:rich>
          </c:tx>
          <c:layout>
            <c:manualLayout>
              <c:xMode val="edge"/>
              <c:yMode val="edge"/>
              <c:x val="0"/>
              <c:y val="0.17183727034120735"/>
            </c:manualLayout>
          </c:layout>
          <c:overlay val="0"/>
        </c:title>
        <c:numFmt formatCode="General" sourceLinked="1"/>
        <c:majorTickMark val="out"/>
        <c:minorTickMark val="none"/>
        <c:tickLblPos val="nextTo"/>
        <c:crossAx val="13424499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97</c:v>
                </c:pt>
                <c:pt idx="1">
                  <c:v>70</c:v>
                </c:pt>
                <c:pt idx="2">
                  <c:v>73</c:v>
                </c:pt>
                <c:pt idx="3">
                  <c:v>60</c:v>
                </c:pt>
              </c:numCache>
            </c:numRef>
          </c:val>
        </c:ser>
        <c:dLbls>
          <c:showLegendKey val="0"/>
          <c:showVal val="0"/>
          <c:showCatName val="0"/>
          <c:showSerName val="0"/>
          <c:showPercent val="0"/>
          <c:showBubbleSize val="0"/>
        </c:dLbls>
        <c:gapWidth val="150"/>
        <c:axId val="134836992"/>
        <c:axId val="134838528"/>
      </c:barChart>
      <c:catAx>
        <c:axId val="134836992"/>
        <c:scaling>
          <c:orientation val="minMax"/>
        </c:scaling>
        <c:delete val="0"/>
        <c:axPos val="b"/>
        <c:majorTickMark val="out"/>
        <c:minorTickMark val="none"/>
        <c:tickLblPos val="nextTo"/>
        <c:crossAx val="134838528"/>
        <c:crosses val="autoZero"/>
        <c:auto val="1"/>
        <c:lblAlgn val="ctr"/>
        <c:lblOffset val="100"/>
        <c:noMultiLvlLbl val="0"/>
      </c:catAx>
      <c:valAx>
        <c:axId val="134838528"/>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4836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94</c:v>
                </c:pt>
                <c:pt idx="1">
                  <c:v>58</c:v>
                </c:pt>
                <c:pt idx="2">
                  <c:v>72</c:v>
                </c:pt>
                <c:pt idx="3">
                  <c:v>45</c:v>
                </c:pt>
              </c:numCache>
            </c:numRef>
          </c:val>
        </c:ser>
        <c:dLbls>
          <c:showLegendKey val="0"/>
          <c:showVal val="0"/>
          <c:showCatName val="0"/>
          <c:showSerName val="0"/>
          <c:showPercent val="0"/>
          <c:showBubbleSize val="0"/>
        </c:dLbls>
        <c:gapWidth val="150"/>
        <c:axId val="134882048"/>
        <c:axId val="134883584"/>
      </c:barChart>
      <c:catAx>
        <c:axId val="134882048"/>
        <c:scaling>
          <c:orientation val="minMax"/>
        </c:scaling>
        <c:delete val="0"/>
        <c:axPos val="b"/>
        <c:majorTickMark val="out"/>
        <c:minorTickMark val="none"/>
        <c:tickLblPos val="nextTo"/>
        <c:crossAx val="134883584"/>
        <c:crosses val="autoZero"/>
        <c:auto val="1"/>
        <c:lblAlgn val="ctr"/>
        <c:lblOffset val="100"/>
        <c:noMultiLvlLbl val="0"/>
      </c:catAx>
      <c:valAx>
        <c:axId val="134883584"/>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4882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82</c:v>
                </c:pt>
                <c:pt idx="1">
                  <c:v>45</c:v>
                </c:pt>
                <c:pt idx="2">
                  <c:v>60</c:v>
                </c:pt>
                <c:pt idx="3">
                  <c:v>40</c:v>
                </c:pt>
              </c:numCache>
            </c:numRef>
          </c:val>
        </c:ser>
        <c:dLbls>
          <c:showLegendKey val="0"/>
          <c:showVal val="0"/>
          <c:showCatName val="0"/>
          <c:showSerName val="0"/>
          <c:showPercent val="0"/>
          <c:showBubbleSize val="0"/>
        </c:dLbls>
        <c:gapWidth val="150"/>
        <c:axId val="136229632"/>
        <c:axId val="136231168"/>
      </c:barChart>
      <c:catAx>
        <c:axId val="136229632"/>
        <c:scaling>
          <c:orientation val="minMax"/>
        </c:scaling>
        <c:delete val="0"/>
        <c:axPos val="b"/>
        <c:majorTickMark val="out"/>
        <c:minorTickMark val="none"/>
        <c:tickLblPos val="nextTo"/>
        <c:crossAx val="136231168"/>
        <c:crosses val="autoZero"/>
        <c:auto val="1"/>
        <c:lblAlgn val="ctr"/>
        <c:lblOffset val="100"/>
        <c:noMultiLvlLbl val="0"/>
      </c:catAx>
      <c:valAx>
        <c:axId val="136231168"/>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6229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Sheet1!$A$2:$A$4</c:f>
              <c:strCache>
                <c:ptCount val="3"/>
                <c:pt idx="0">
                  <c:v>Any level</c:v>
                </c:pt>
                <c:pt idx="1">
                  <c:v>Non-college prep</c:v>
                </c:pt>
                <c:pt idx="2">
                  <c:v>College prep, including honors</c:v>
                </c:pt>
              </c:strCache>
            </c:strRef>
          </c:cat>
          <c:val>
            <c:numRef>
              <c:f>Sheet1!$B$2:$B$4</c:f>
              <c:numCache>
                <c:formatCode>General</c:formatCode>
                <c:ptCount val="3"/>
                <c:pt idx="0">
                  <c:v>84</c:v>
                </c:pt>
                <c:pt idx="1">
                  <c:v>70</c:v>
                </c:pt>
                <c:pt idx="2">
                  <c:v>46</c:v>
                </c:pt>
              </c:numCache>
            </c:numRef>
          </c:val>
        </c:ser>
        <c:dLbls>
          <c:showLegendKey val="0"/>
          <c:showVal val="0"/>
          <c:showCatName val="0"/>
          <c:showSerName val="0"/>
          <c:showPercent val="0"/>
          <c:showBubbleSize val="0"/>
        </c:dLbls>
        <c:gapWidth val="150"/>
        <c:axId val="134497024"/>
        <c:axId val="134498560"/>
      </c:barChart>
      <c:catAx>
        <c:axId val="134497024"/>
        <c:scaling>
          <c:orientation val="minMax"/>
        </c:scaling>
        <c:delete val="0"/>
        <c:axPos val="b"/>
        <c:majorTickMark val="out"/>
        <c:minorTickMark val="none"/>
        <c:tickLblPos val="nextTo"/>
        <c:crossAx val="134498560"/>
        <c:crosses val="autoZero"/>
        <c:auto val="1"/>
        <c:lblAlgn val="ctr"/>
        <c:lblOffset val="100"/>
        <c:noMultiLvlLbl val="0"/>
      </c:catAx>
      <c:valAx>
        <c:axId val="134498560"/>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4497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66</c:v>
                </c:pt>
                <c:pt idx="1">
                  <c:v>44</c:v>
                </c:pt>
                <c:pt idx="2">
                  <c:v>26</c:v>
                </c:pt>
                <c:pt idx="3">
                  <c:v>27</c:v>
                </c:pt>
              </c:numCache>
            </c:numRef>
          </c:val>
        </c:ser>
        <c:dLbls>
          <c:showLegendKey val="0"/>
          <c:showVal val="0"/>
          <c:showCatName val="0"/>
          <c:showSerName val="0"/>
          <c:showPercent val="0"/>
          <c:showBubbleSize val="0"/>
        </c:dLbls>
        <c:gapWidth val="150"/>
        <c:axId val="133469312"/>
        <c:axId val="133470848"/>
      </c:barChart>
      <c:catAx>
        <c:axId val="133469312"/>
        <c:scaling>
          <c:orientation val="minMax"/>
        </c:scaling>
        <c:delete val="0"/>
        <c:axPos val="b"/>
        <c:majorTickMark val="out"/>
        <c:minorTickMark val="none"/>
        <c:tickLblPos val="nextTo"/>
        <c:crossAx val="133470848"/>
        <c:crosses val="autoZero"/>
        <c:auto val="1"/>
        <c:lblAlgn val="ctr"/>
        <c:lblOffset val="100"/>
        <c:noMultiLvlLbl val="0"/>
      </c:catAx>
      <c:valAx>
        <c:axId val="133470848"/>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34693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Pt>
            <c:idx val="0"/>
            <c:invertIfNegative val="0"/>
            <c:bubble3D val="0"/>
            <c:spPr>
              <a:solidFill>
                <a:schemeClr val="tx2"/>
              </a:solidFill>
            </c:spPr>
          </c:dPt>
          <c:dLbls>
            <c:showLegendKey val="0"/>
            <c:showVal val="1"/>
            <c:showCatName val="0"/>
            <c:showSerName val="0"/>
            <c:showPercent val="0"/>
            <c:showBubbleSize val="0"/>
            <c:showLeaderLines val="0"/>
          </c:dLbls>
          <c:cat>
            <c:strRef>
              <c:f>Sheet1!$A$2:$A$5</c:f>
              <c:strCache>
                <c:ptCount val="4"/>
                <c:pt idx="0">
                  <c:v>Any level</c:v>
                </c:pt>
                <c:pt idx="1">
                  <c:v>Non-college prep</c:v>
                </c:pt>
                <c:pt idx="2">
                  <c:v>1st year college prep, including honors</c:v>
                </c:pt>
                <c:pt idx="3">
                  <c:v>2nd year advanced</c:v>
                </c:pt>
              </c:strCache>
            </c:strRef>
          </c:cat>
          <c:val>
            <c:numRef>
              <c:f>Sheet1!$B$2:$B$5</c:f>
              <c:numCache>
                <c:formatCode>General</c:formatCode>
                <c:ptCount val="4"/>
                <c:pt idx="0">
                  <c:v>59</c:v>
                </c:pt>
                <c:pt idx="1">
                  <c:v>47</c:v>
                </c:pt>
                <c:pt idx="2">
                  <c:v>23</c:v>
                </c:pt>
                <c:pt idx="3">
                  <c:v>6</c:v>
                </c:pt>
              </c:numCache>
            </c:numRef>
          </c:val>
        </c:ser>
        <c:dLbls>
          <c:showLegendKey val="0"/>
          <c:showVal val="0"/>
          <c:showCatName val="0"/>
          <c:showSerName val="0"/>
          <c:showPercent val="0"/>
          <c:showBubbleSize val="0"/>
        </c:dLbls>
        <c:gapWidth val="150"/>
        <c:axId val="134575232"/>
        <c:axId val="134576768"/>
      </c:barChart>
      <c:catAx>
        <c:axId val="134575232"/>
        <c:scaling>
          <c:orientation val="minMax"/>
        </c:scaling>
        <c:delete val="0"/>
        <c:axPos val="b"/>
        <c:majorTickMark val="out"/>
        <c:minorTickMark val="none"/>
        <c:tickLblPos val="nextTo"/>
        <c:crossAx val="134576768"/>
        <c:crosses val="autoZero"/>
        <c:auto val="1"/>
        <c:lblAlgn val="ctr"/>
        <c:lblOffset val="100"/>
        <c:noMultiLvlLbl val="0"/>
      </c:catAx>
      <c:valAx>
        <c:axId val="134576768"/>
        <c:scaling>
          <c:orientation val="minMax"/>
          <c:max val="100"/>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4575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0.39623</cdr:x>
      <cdr:y>0.9076</cdr:y>
    </cdr:from>
    <cdr:to>
      <cdr:x>0.66981</cdr:x>
      <cdr:y>0.9761</cdr:y>
    </cdr:to>
    <cdr:sp macro="" textlink="">
      <cdr:nvSpPr>
        <cdr:cNvPr id="2" name="TextBox 1"/>
        <cdr:cNvSpPr txBox="1"/>
      </cdr:nvSpPr>
      <cdr:spPr>
        <a:xfrm xmlns:a="http://schemas.openxmlformats.org/drawingml/2006/main">
          <a:off x="3200400" y="4038600"/>
          <a:ext cx="2209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Number of Courses</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0.56957</cdr:x>
      <cdr:y>0.88215</cdr:y>
    </cdr:from>
    <cdr:to>
      <cdr:x>0.80435</cdr:x>
      <cdr:y>0.96633</cdr:y>
    </cdr:to>
    <cdr:sp macro="" textlink="">
      <cdr:nvSpPr>
        <cdr:cNvPr id="2" name="TextBox 1"/>
        <cdr:cNvSpPr txBox="1"/>
      </cdr:nvSpPr>
      <cdr:spPr>
        <a:xfrm xmlns:a="http://schemas.openxmlformats.org/drawingml/2006/main">
          <a:off x="4991100" y="3992562"/>
          <a:ext cx="2057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Classes</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0.56957</cdr:x>
      <cdr:y>0.88215</cdr:y>
    </cdr:from>
    <cdr:to>
      <cdr:x>0.80435</cdr:x>
      <cdr:y>0.96633</cdr:y>
    </cdr:to>
    <cdr:sp macro="" textlink="">
      <cdr:nvSpPr>
        <cdr:cNvPr id="2" name="TextBox 1"/>
        <cdr:cNvSpPr txBox="1"/>
      </cdr:nvSpPr>
      <cdr:spPr>
        <a:xfrm xmlns:a="http://schemas.openxmlformats.org/drawingml/2006/main">
          <a:off x="4991100" y="3992562"/>
          <a:ext cx="2057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Classes</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1D75B-96DC-4BC6-ABC7-B2A4D8BF9452}"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1E1E5-CD67-4BC2-A8A6-B22BB91C115D}" type="slidenum">
              <a:rPr lang="en-US" smtClean="0"/>
              <a:t>‹#›</a:t>
            </a:fld>
            <a:endParaRPr lang="en-US"/>
          </a:p>
        </p:txBody>
      </p:sp>
    </p:spTree>
    <p:extLst>
      <p:ext uri="{BB962C8B-B14F-4D97-AF65-F5344CB8AC3E}">
        <p14:creationId xmlns:p14="http://schemas.microsoft.com/office/powerpoint/2010/main" val="295550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1771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4.5,</a:t>
            </a:r>
            <a:r>
              <a:rPr lang="en-US" baseline="0" dirty="0" smtClean="0"/>
              <a:t> p. 80 in Technical Report</a:t>
            </a:r>
          </a:p>
          <a:p>
            <a:endParaRPr lang="en-US" baseline="0" dirty="0" smtClean="0"/>
          </a:p>
          <a:p>
            <a:r>
              <a:rPr lang="en-US" b="1" dirty="0"/>
              <a:t>This slide shows </a:t>
            </a:r>
            <a:r>
              <a:rPr lang="en-US" b="1" dirty="0" smtClean="0"/>
              <a:t>data derived from:</a:t>
            </a:r>
            <a:r>
              <a:rPr lang="en-US" b="1" baseline="0" dirty="0" smtClean="0"/>
              <a:t> </a:t>
            </a:r>
          </a:p>
          <a:p>
            <a:r>
              <a:rPr lang="en-US" dirty="0"/>
              <a:t> </a:t>
            </a:r>
          </a:p>
          <a:p>
            <a:r>
              <a:rPr lang="en-US" dirty="0"/>
              <a:t>Science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Q11. </a:t>
            </a:r>
            <a:r>
              <a:rPr lang="en-US" sz="1200" kern="1200" dirty="0" smtClean="0">
                <a:solidFill>
                  <a:schemeClr val="tx1"/>
                </a:solidFill>
                <a:effectLst/>
                <a:latin typeface="+mn-lt"/>
                <a:ea typeface="+mn-ea"/>
                <a:cs typeface="+mn-cs"/>
              </a:rPr>
              <a:t>Which of the following science courses are available to students in this school, either on site, at other locations, or online? [Select one on each row.]</a:t>
            </a:r>
          </a:p>
          <a:p>
            <a:r>
              <a:rPr lang="en-US" dirty="0" smtClean="0"/>
              <a:t>(</a:t>
            </a:r>
            <a:r>
              <a:rPr lang="en-US" dirty="0"/>
              <a:t>Response Options</a:t>
            </a:r>
            <a:r>
              <a:rPr lang="en-US" dirty="0" smtClean="0"/>
              <a:t>:</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strike="noStrike" dirty="0" smtClean="0"/>
              <a:t>[2] Where Offered (Response Options: At this school, Elsewhere</a:t>
            </a:r>
            <a:r>
              <a:rPr lang="en-US" strike="noStrike" baseline="0" dirty="0" smtClean="0"/>
              <a:t> (offsite or online</a:t>
            </a:r>
            <a:r>
              <a:rPr lang="en-US" strike="noStrike" dirty="0" smtClean="0"/>
              <a:t>)</a:t>
            </a:r>
            <a:r>
              <a:rPr lang="en-US" strike="noStrike" baseline="0" dirty="0" smtClean="0"/>
              <a:t>) </a:t>
            </a:r>
            <a:r>
              <a:rPr lang="en-US" strike="noStrike" dirty="0" smtClean="0"/>
              <a:t>; </a:t>
            </a:r>
          </a:p>
          <a:p>
            <a:r>
              <a:rPr lang="en-US" strike="noStrike" dirty="0" smtClean="0"/>
              <a:t>	</a:t>
            </a:r>
            <a:r>
              <a:rPr lang="en-US" strike="noStrike" baseline="0" dirty="0" smtClean="0"/>
              <a:t>         </a:t>
            </a:r>
            <a:r>
              <a:rPr lang="en-US" strike="noStrike" dirty="0" smtClean="0"/>
              <a:t>[3] When Offered</a:t>
            </a:r>
            <a:r>
              <a:rPr lang="en-US" strike="noStrike" baseline="0" dirty="0" smtClean="0"/>
              <a:t> </a:t>
            </a:r>
            <a:r>
              <a:rPr lang="en-US" strike="noStrike" dirty="0" smtClean="0"/>
              <a:t>(Response Options: This year,  Not</a:t>
            </a:r>
            <a:r>
              <a:rPr lang="en-US" strike="noStrike" baseline="0" dirty="0" smtClean="0"/>
              <a:t> this year, but in alternating years</a:t>
            </a:r>
            <a:r>
              <a:rPr lang="en-US" strike="noStrike" dirty="0" smtClean="0"/>
              <a:t>)</a:t>
            </a:r>
            <a:r>
              <a:rPr lang="en-US" strike="noStrike" baseline="0" dirty="0" smtClean="0"/>
              <a:t> </a:t>
            </a:r>
            <a:endParaRPr lang="en-US" strike="noStrike" dirty="0"/>
          </a:p>
          <a:p>
            <a:pPr marL="685762" lvl="1" indent="-228587">
              <a:buFont typeface="+mj-lt"/>
              <a:buAutoNum type="alphaLcPeriod"/>
            </a:pPr>
            <a:r>
              <a:rPr lang="en-US" b="0" dirty="0"/>
              <a:t>AP Biology </a:t>
            </a:r>
          </a:p>
          <a:p>
            <a:pPr marL="685762" lvl="1" indent="-228587">
              <a:buFont typeface="+mj-lt"/>
              <a:buAutoNum type="alphaLcPeriod"/>
            </a:pPr>
            <a:r>
              <a:rPr lang="en-US" b="0" dirty="0"/>
              <a:t>AP Chemistry</a:t>
            </a:r>
            <a:r>
              <a:rPr lang="en-US" b="0" i="1" dirty="0"/>
              <a:t> </a:t>
            </a:r>
            <a:endParaRPr lang="en-US" b="0" dirty="0"/>
          </a:p>
          <a:p>
            <a:pPr marL="685762" lvl="1" indent="-228587">
              <a:buFont typeface="+mj-lt"/>
              <a:buAutoNum type="alphaLcPeriod"/>
            </a:pPr>
            <a:r>
              <a:rPr lang="en-US" b="0" dirty="0"/>
              <a:t>AP Physics </a:t>
            </a:r>
            <a:r>
              <a:rPr lang="en-US" b="0" dirty="0" smtClean="0"/>
              <a:t>1</a:t>
            </a:r>
          </a:p>
          <a:p>
            <a:pPr marL="685762" lvl="1" indent="-228587">
              <a:buFont typeface="+mj-lt"/>
              <a:buAutoNum type="alphaLcPeriod"/>
            </a:pPr>
            <a:r>
              <a:rPr lang="en-US" b="0" dirty="0" smtClean="0"/>
              <a:t>AP</a:t>
            </a:r>
            <a:r>
              <a:rPr lang="en-US" b="0" baseline="0" dirty="0" smtClean="0"/>
              <a:t> Physics 2</a:t>
            </a:r>
            <a:endParaRPr lang="en-US" b="0" dirty="0"/>
          </a:p>
          <a:p>
            <a:pPr marL="685762" lvl="1" indent="-228587">
              <a:buFont typeface="+mj-lt"/>
              <a:buAutoNum type="alphaLcPeriod"/>
            </a:pPr>
            <a:r>
              <a:rPr lang="en-US" b="0" dirty="0"/>
              <a:t>AP Physics </a:t>
            </a:r>
            <a:r>
              <a:rPr lang="en-US" b="0" dirty="0" smtClean="0"/>
              <a:t>C: Electricity and Magnetism</a:t>
            </a:r>
          </a:p>
          <a:p>
            <a:pPr marL="685762" lvl="1" indent="-228587">
              <a:buFont typeface="+mj-lt"/>
              <a:buAutoNum type="alphaLcPeriod"/>
            </a:pPr>
            <a:r>
              <a:rPr lang="en-US" b="0" dirty="0" smtClean="0"/>
              <a:t>AP Physics C: Mechanics</a:t>
            </a:r>
            <a:endParaRPr lang="en-US" b="0" dirty="0"/>
          </a:p>
          <a:p>
            <a:pPr marL="685762" lvl="1" indent="-228587">
              <a:buFont typeface="+mj-lt"/>
              <a:buAutoNum type="alphaLcPeriod"/>
            </a:pPr>
            <a:r>
              <a:rPr lang="en-US" b="0" dirty="0"/>
              <a:t>AP Environmental Science</a:t>
            </a:r>
            <a:r>
              <a:rPr lang="en-US" b="0" i="1" dirty="0"/>
              <a:t> </a:t>
            </a:r>
            <a:endParaRPr lang="en-US" b="0" i="1" dirty="0" smtClean="0"/>
          </a:p>
          <a:p>
            <a:pPr marL="685762" lvl="1" indent="-228587">
              <a:buFont typeface="+mj-lt"/>
              <a:buAutoNum type="alphaLcPeriod"/>
            </a:pPr>
            <a:r>
              <a:rPr lang="en-US" b="0" i="0" strike="sngStrike" dirty="0" smtClean="0"/>
              <a:t>IB</a:t>
            </a:r>
            <a:r>
              <a:rPr lang="en-US" b="0" i="0" strike="sngStrike" baseline="0" dirty="0" smtClean="0"/>
              <a:t> Biology</a:t>
            </a:r>
          </a:p>
          <a:p>
            <a:pPr marL="685762" lvl="1" indent="-228587">
              <a:buFont typeface="+mj-lt"/>
              <a:buAutoNum type="alphaLcPeriod"/>
            </a:pPr>
            <a:r>
              <a:rPr lang="en-US" b="0" i="0" strike="sngStrike" baseline="0" dirty="0" smtClean="0"/>
              <a:t>IB Chemistry</a:t>
            </a:r>
          </a:p>
          <a:p>
            <a:pPr marL="685762" lvl="1" indent="-228587">
              <a:buFont typeface="+mj-lt"/>
              <a:buAutoNum type="alphaLcPeriod"/>
            </a:pPr>
            <a:r>
              <a:rPr lang="en-US" b="0" i="0" strike="sngStrike" baseline="0" dirty="0" smtClean="0"/>
              <a:t>IB Physics</a:t>
            </a:r>
          </a:p>
          <a:p>
            <a:pPr marL="685762" lvl="1" indent="-228587">
              <a:buFont typeface="+mj-lt"/>
              <a:buAutoNum type="alphaLcPeriod"/>
            </a:pPr>
            <a:r>
              <a:rPr lang="en-US" b="0" i="0" strike="sngStrike" baseline="0" dirty="0" smtClean="0"/>
              <a:t>IB Environmental Systems and Societies</a:t>
            </a:r>
            <a:endParaRPr lang="en-US" b="0" i="0" strike="sngStrike" dirty="0"/>
          </a:p>
          <a:p>
            <a:endParaRPr lang="en-US" dirty="0"/>
          </a:p>
          <a:p>
            <a:r>
              <a:rPr lang="en-US" dirty="0"/>
              <a:t>The numbers in parentheses are standard errors.</a:t>
            </a:r>
          </a:p>
          <a:p>
            <a:r>
              <a:rPr lang="en-US" dirty="0"/>
              <a:t> </a:t>
            </a:r>
          </a:p>
          <a:p>
            <a:r>
              <a:rPr lang="en-US" b="1" dirty="0"/>
              <a:t>Findings Highlighted in Technical Report</a:t>
            </a:r>
            <a:endParaRPr lang="en-US" dirty="0"/>
          </a:p>
          <a:p>
            <a:endParaRPr lang="en-US" baseline="0" dirty="0" smtClean="0"/>
          </a:p>
          <a:p>
            <a:r>
              <a:rPr lang="en-US" baseline="0" dirty="0" smtClean="0"/>
              <a:t>“</a:t>
            </a:r>
            <a:r>
              <a:rPr lang="en-US" sz="1200" kern="1200" dirty="0" smtClean="0">
                <a:solidFill>
                  <a:schemeClr val="tx1"/>
                </a:solidFill>
                <a:effectLst/>
                <a:latin typeface="+mn-lt"/>
                <a:ea typeface="+mn-ea"/>
                <a:cs typeface="+mn-cs"/>
              </a:rPr>
              <a:t>Table 4.5 shows the percentage of high schools offering each of the Advanced Placement (AP) science courses and the percentage of grades 9–12 students in the nation at those schools.  Biology is the most commonly offered AP course, available in about 4 in 10 high schools.  About the same proportion offer some form of AP Physics, with AP Physics 1 being the most common type.  AP Chemistry is offered in roughly 1 in 3 schools and AP Environmental Science in about 1 in 4 high schools.  That the percentage of high school students with access to each course is much larger than the percentage of schools offering it indicates that larger schools are more likely than smaller schools to offer AP science courses.  However, 27–80 percent of students do not have access to the various AP science courses.”</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4.1, p. 77 in Technical Report</a:t>
            </a:r>
          </a:p>
          <a:p>
            <a:endParaRPr lang="en-US" dirty="0" smtClean="0"/>
          </a:p>
          <a:p>
            <a:r>
              <a:rPr lang="en-US" b="1" dirty="0" smtClean="0"/>
              <a:t>This slide shows data from individual items. </a:t>
            </a:r>
            <a:endParaRPr lang="en-US" dirty="0" smtClean="0"/>
          </a:p>
          <a:p>
            <a:r>
              <a:rPr lang="en-US" dirty="0"/>
              <a:t> </a:t>
            </a:r>
          </a:p>
          <a:p>
            <a:r>
              <a:rPr lang="en-US" dirty="0"/>
              <a:t>Science Teacher Questionnaire</a:t>
            </a:r>
          </a:p>
          <a:p>
            <a:r>
              <a:rPr lang="en-US" dirty="0" smtClean="0"/>
              <a:t>Q5.</a:t>
            </a:r>
            <a:r>
              <a:rPr lang="en-US" baseline="0" dirty="0" smtClean="0"/>
              <a:t> </a:t>
            </a:r>
            <a:r>
              <a:rPr lang="en-US" dirty="0"/>
              <a:t>Which best describes your science teaching?</a:t>
            </a:r>
          </a:p>
          <a:p>
            <a:pPr marL="628615" lvl="1" indent="-171441">
              <a:buFont typeface="Courier New" panose="02070309020205020404" pitchFamily="49" charset="0"/>
              <a:buChar char="o"/>
            </a:pPr>
            <a:r>
              <a:rPr lang="en-US" dirty="0"/>
              <a:t>I teach science all or most days, every week of the year.</a:t>
            </a:r>
          </a:p>
          <a:p>
            <a:pPr marL="628615" lvl="1" indent="-171441">
              <a:buFont typeface="Courier New" panose="02070309020205020404" pitchFamily="49" charset="0"/>
              <a:buChar char="o"/>
            </a:pPr>
            <a:r>
              <a:rPr lang="en-US" dirty="0"/>
              <a:t>I teach science every week, but typically </a:t>
            </a:r>
            <a:r>
              <a:rPr lang="en-US" dirty="0" smtClean="0"/>
              <a:t>not every</a:t>
            </a:r>
            <a:r>
              <a:rPr lang="en-US" baseline="0" dirty="0" smtClean="0"/>
              <a:t> day of the week</a:t>
            </a:r>
            <a:r>
              <a:rPr lang="en-US" dirty="0" smtClean="0"/>
              <a:t>.</a:t>
            </a:r>
            <a:endParaRPr lang="en-US" dirty="0"/>
          </a:p>
          <a:p>
            <a:pPr marL="628615" lvl="1" indent="-171441">
              <a:buFont typeface="Courier New" panose="02070309020205020404" pitchFamily="49" charset="0"/>
              <a:buChar char="o"/>
            </a:pPr>
            <a:r>
              <a:rPr lang="en-US" dirty="0"/>
              <a:t>I teach science some weeks, but typically not every week.   </a:t>
            </a:r>
          </a:p>
          <a:p>
            <a:endParaRPr lang="en-US" dirty="0" smtClean="0"/>
          </a:p>
          <a:p>
            <a:r>
              <a:rPr lang="en-US" dirty="0" smtClean="0"/>
              <a:t>Mathematics Teacher Questionnaire</a:t>
            </a:r>
          </a:p>
          <a:p>
            <a:r>
              <a:rPr lang="en-US" dirty="0" smtClean="0"/>
              <a:t>Q6.</a:t>
            </a:r>
            <a:r>
              <a:rPr lang="en-US" baseline="0" dirty="0" smtClean="0"/>
              <a:t> </a:t>
            </a:r>
            <a:r>
              <a:rPr lang="en-US" dirty="0" smtClean="0"/>
              <a:t>Which best describes your science teaching?</a:t>
            </a:r>
          </a:p>
          <a:p>
            <a:pPr marL="628615" lvl="1" indent="-171441">
              <a:buFont typeface="Courier New" panose="02070309020205020404" pitchFamily="49" charset="0"/>
              <a:buChar char="o"/>
            </a:pPr>
            <a:r>
              <a:rPr lang="en-US" dirty="0" smtClean="0"/>
              <a:t>I teach science all or most days, every week of the year.</a:t>
            </a:r>
          </a:p>
          <a:p>
            <a:pPr marL="628615" lvl="1" indent="-171441">
              <a:buFont typeface="Courier New" panose="02070309020205020404" pitchFamily="49" charset="0"/>
              <a:buChar char="o"/>
            </a:pPr>
            <a:r>
              <a:rPr lang="en-US" dirty="0" smtClean="0"/>
              <a:t>I teach science every week, but typically three or fewer days each week.</a:t>
            </a:r>
          </a:p>
          <a:p>
            <a:pPr marL="628615" lvl="1" indent="-171441">
              <a:buFont typeface="Courier New" panose="02070309020205020404" pitchFamily="49" charset="0"/>
              <a:buChar char="o"/>
            </a:pPr>
            <a:r>
              <a:rPr lang="en-US" dirty="0" smtClean="0"/>
              <a:t>I teach science some weeks, but typically not every week.   </a:t>
            </a:r>
          </a:p>
          <a:p>
            <a:pPr marL="628615" lvl="1" indent="-171441">
              <a:buFont typeface="Courier New" panose="02070309020205020404" pitchFamily="49" charset="0"/>
              <a:buChar char="o"/>
            </a:pPr>
            <a:r>
              <a:rPr lang="en-US" strike="sngStrike" dirty="0" smtClean="0"/>
              <a:t>I do not teach science.</a:t>
            </a:r>
          </a:p>
          <a:p>
            <a:endParaRPr lang="en-US" dirty="0" smtClean="0"/>
          </a:p>
          <a:p>
            <a:r>
              <a:rPr lang="en-US" dirty="0"/>
              <a:t>The numbers in parentheses are standard errors.</a:t>
            </a:r>
          </a:p>
          <a:p>
            <a:r>
              <a:rPr lang="en-US" dirty="0"/>
              <a:t> </a:t>
            </a:r>
          </a:p>
          <a:p>
            <a:r>
              <a:rPr lang="en-US" b="1" dirty="0"/>
              <a:t>Findings Highlighted in Technical Report</a:t>
            </a:r>
            <a:endParaRPr lang="en-US" dirty="0" smtClean="0"/>
          </a:p>
          <a:p>
            <a:r>
              <a:rPr lang="en-US" sz="1200" kern="1200" dirty="0" smtClean="0">
                <a:solidFill>
                  <a:schemeClr val="tx1"/>
                </a:solidFill>
                <a:effectLst/>
                <a:latin typeface="+mn-lt"/>
                <a:ea typeface="+mn-ea"/>
                <a:cs typeface="+mn-cs"/>
              </a:rPr>
              <a:t>“Self-contained elementary teachers were asked how often they teach mathematics and/‌or science.  As can be seen in Table 4.1, mathematics is taught in virtually all classes on most or all school days in both grades K–3 and 4–6.  In contrast, science is taught less frequently, with only 17 percent of grades K–3 classes and 35 percent of grades 4–6 classes receiving science instruction all or most days, every week of the school year.  Many elementary classes receive science instruction only a few days a week or during some weeks of the year.”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4.6, p. 80 in Technical</a:t>
            </a:r>
            <a:r>
              <a:rPr lang="en-US" baseline="0" dirty="0" smtClean="0"/>
              <a:t> Report</a:t>
            </a:r>
          </a:p>
          <a:p>
            <a:endParaRPr lang="en-US" baseline="0" dirty="0" smtClean="0"/>
          </a:p>
          <a:p>
            <a:r>
              <a:rPr lang="en-US" b="1" dirty="0"/>
              <a:t>This slide shows data </a:t>
            </a:r>
            <a:r>
              <a:rPr lang="en-US" b="1" dirty="0" smtClean="0"/>
              <a:t>derived</a:t>
            </a:r>
            <a:r>
              <a:rPr lang="en-US" b="1" baseline="0" dirty="0" smtClean="0"/>
              <a:t> from:</a:t>
            </a:r>
            <a:endParaRPr lang="en-US" dirty="0"/>
          </a:p>
          <a:p>
            <a:r>
              <a:rPr lang="en-US" dirty="0"/>
              <a:t> </a:t>
            </a:r>
          </a:p>
          <a:p>
            <a:r>
              <a:rPr lang="en-US" dirty="0" smtClean="0"/>
              <a:t>Science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Q11. </a:t>
            </a:r>
            <a:r>
              <a:rPr lang="en-US" sz="1200" kern="1200" dirty="0" smtClean="0">
                <a:solidFill>
                  <a:schemeClr val="tx1"/>
                </a:solidFill>
                <a:effectLst/>
                <a:latin typeface="+mn-lt"/>
                <a:ea typeface="+mn-ea"/>
                <a:cs typeface="+mn-cs"/>
              </a:rPr>
              <a:t>Which of the following science courses are available to students in this school, either on site, at other locations, or online? [Select one on each row.]</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smtClean="0"/>
          </a:p>
          <a:p>
            <a:pPr marL="685762" lvl="1" indent="-228587">
              <a:buFont typeface="+mj-lt"/>
              <a:buAutoNum type="alphaLcPeriod"/>
            </a:pPr>
            <a:r>
              <a:rPr lang="en-US" b="0" dirty="0" smtClean="0"/>
              <a:t>AP Biology </a:t>
            </a:r>
          </a:p>
          <a:p>
            <a:pPr marL="685762" lvl="1" indent="-228587">
              <a:buFont typeface="+mj-lt"/>
              <a:buAutoNum type="alphaLcPeriod"/>
            </a:pPr>
            <a:r>
              <a:rPr lang="en-US" b="0" dirty="0" smtClean="0"/>
              <a:t>AP Chemistry</a:t>
            </a:r>
            <a:r>
              <a:rPr lang="en-US" b="0" i="1" dirty="0" smtClean="0"/>
              <a:t> </a:t>
            </a:r>
            <a:endParaRPr lang="en-US" b="0" dirty="0" smtClean="0"/>
          </a:p>
          <a:p>
            <a:pPr marL="685762" lvl="1" indent="-228587">
              <a:buFont typeface="+mj-lt"/>
              <a:buAutoNum type="alphaLcPeriod"/>
            </a:pPr>
            <a:r>
              <a:rPr lang="en-US" b="0" dirty="0" smtClean="0"/>
              <a:t>AP Physics 1</a:t>
            </a:r>
          </a:p>
          <a:p>
            <a:pPr marL="685762" lvl="1" indent="-228587">
              <a:buFont typeface="+mj-lt"/>
              <a:buAutoNum type="alphaLcPeriod"/>
            </a:pPr>
            <a:r>
              <a:rPr lang="en-US" b="0" dirty="0" smtClean="0"/>
              <a:t>AP</a:t>
            </a:r>
            <a:r>
              <a:rPr lang="en-US" b="0" baseline="0" dirty="0" smtClean="0"/>
              <a:t> Physics 2</a:t>
            </a:r>
            <a:endParaRPr lang="en-US" b="0" dirty="0" smtClean="0"/>
          </a:p>
          <a:p>
            <a:pPr marL="685762" lvl="1" indent="-228587">
              <a:buFont typeface="+mj-lt"/>
              <a:buAutoNum type="alphaLcPeriod"/>
            </a:pPr>
            <a:r>
              <a:rPr lang="en-US" b="0" dirty="0" smtClean="0"/>
              <a:t>AP Physics C: Electricity and Magnetism</a:t>
            </a:r>
          </a:p>
          <a:p>
            <a:pPr marL="685762" lvl="1" indent="-228587">
              <a:buFont typeface="+mj-lt"/>
              <a:buAutoNum type="alphaLcPeriod"/>
            </a:pPr>
            <a:r>
              <a:rPr lang="en-US" b="0" dirty="0" smtClean="0"/>
              <a:t>AP Physics C: Mechanics</a:t>
            </a:r>
          </a:p>
          <a:p>
            <a:pPr marL="685762" lvl="1" indent="-228587">
              <a:buFont typeface="+mj-lt"/>
              <a:buAutoNum type="alphaLcPeriod"/>
            </a:pPr>
            <a:r>
              <a:rPr lang="en-US" b="0" dirty="0" smtClean="0"/>
              <a:t>AP Environmental Science</a:t>
            </a:r>
            <a:r>
              <a:rPr lang="en-US" b="0" i="1" dirty="0" smtClean="0"/>
              <a:t> </a:t>
            </a:r>
          </a:p>
          <a:p>
            <a:pPr marL="685762" lvl="1" indent="-228587">
              <a:buFont typeface="+mj-lt"/>
              <a:buAutoNum type="alphaLcPeriod"/>
            </a:pPr>
            <a:r>
              <a:rPr lang="en-US" b="0" i="0" strike="sngStrike" dirty="0" smtClean="0"/>
              <a:t>IB</a:t>
            </a:r>
            <a:r>
              <a:rPr lang="en-US" b="0" i="0" strike="sngStrike" baseline="0" dirty="0" smtClean="0"/>
              <a:t> Biology</a:t>
            </a:r>
          </a:p>
          <a:p>
            <a:pPr marL="685762" lvl="1" indent="-228587">
              <a:buFont typeface="+mj-lt"/>
              <a:buAutoNum type="alphaLcPeriod"/>
            </a:pPr>
            <a:r>
              <a:rPr lang="en-US" b="0" i="0" strike="sngStrike" baseline="0" dirty="0" smtClean="0"/>
              <a:t>IB Chemistry</a:t>
            </a:r>
          </a:p>
          <a:p>
            <a:pPr marL="685762" lvl="1" indent="-228587">
              <a:buFont typeface="+mj-lt"/>
              <a:buAutoNum type="alphaLcPeriod"/>
            </a:pPr>
            <a:r>
              <a:rPr lang="en-US" b="0" i="0" strike="sngStrike" baseline="0" dirty="0" smtClean="0"/>
              <a:t>IB Physics</a:t>
            </a:r>
          </a:p>
          <a:p>
            <a:pPr marL="685762" lvl="1" indent="-228587">
              <a:buFont typeface="+mj-lt"/>
              <a:buAutoNum type="alphaLcPeriod"/>
            </a:pPr>
            <a:r>
              <a:rPr lang="en-US" b="0" i="0" strike="sngStrike" baseline="0" dirty="0" smtClean="0"/>
              <a:t>IB Environmental Systems and Societies</a:t>
            </a:r>
            <a:endParaRPr lang="en-US" b="0" i="0" strike="sngStrike" dirty="0" smtClean="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“Across the disciplines, 51 percent of high schools offer at least one AP science course, either this year or in alternating years (see Table 4.6).  Approximately the same percentage of schools offer 1–5 AP science courses, with about 10 percent of schools in each category.  Only 3 percent of schools offer all of the currently available AP science courses.”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4.7,</a:t>
            </a:r>
            <a:r>
              <a:rPr lang="en-US" baseline="0" dirty="0" smtClean="0"/>
              <a:t> p. 81 in Technical Report</a:t>
            </a:r>
          </a:p>
          <a:p>
            <a:endParaRPr lang="en-US" baseline="0" dirty="0" smtClean="0"/>
          </a:p>
          <a:p>
            <a:r>
              <a:rPr lang="en-US" b="1" dirty="0"/>
              <a:t>This slide shows data </a:t>
            </a:r>
            <a:r>
              <a:rPr lang="en-US" b="1" dirty="0" smtClean="0"/>
              <a:t>derived from:</a:t>
            </a:r>
          </a:p>
          <a:p>
            <a:r>
              <a:rPr lang="en-US" dirty="0"/>
              <a:t> </a:t>
            </a:r>
          </a:p>
          <a:p>
            <a:r>
              <a:rPr lang="en-US" dirty="0"/>
              <a:t>Science Program Questionnaire</a:t>
            </a:r>
          </a:p>
          <a:p>
            <a:r>
              <a:rPr lang="en-US" dirty="0" smtClean="0"/>
              <a:t>Science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Q11. </a:t>
            </a:r>
            <a:r>
              <a:rPr lang="en-US" sz="1200" kern="1200" dirty="0" smtClean="0">
                <a:solidFill>
                  <a:schemeClr val="tx1"/>
                </a:solidFill>
                <a:effectLst/>
                <a:latin typeface="+mn-lt"/>
                <a:ea typeface="+mn-ea"/>
                <a:cs typeface="+mn-cs"/>
              </a:rPr>
              <a:t>Which of the following science courses are available to students in this school, either on site, at other locations, or online? [Select one on each row.]</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smtClean="0"/>
          </a:p>
          <a:p>
            <a:pPr marL="685762" lvl="1" indent="-228587">
              <a:buFont typeface="+mj-lt"/>
              <a:buAutoNum type="alphaLcPeriod"/>
            </a:pPr>
            <a:r>
              <a:rPr lang="en-US" b="0" dirty="0" smtClean="0"/>
              <a:t>AP Biology </a:t>
            </a:r>
          </a:p>
          <a:p>
            <a:pPr marL="685762" lvl="1" indent="-228587">
              <a:buFont typeface="+mj-lt"/>
              <a:buAutoNum type="alphaLcPeriod"/>
            </a:pPr>
            <a:r>
              <a:rPr lang="en-US" b="0" dirty="0" smtClean="0"/>
              <a:t>AP Chemistry</a:t>
            </a:r>
            <a:r>
              <a:rPr lang="en-US" b="0" i="1" dirty="0" smtClean="0"/>
              <a:t> </a:t>
            </a:r>
            <a:endParaRPr lang="en-US" b="0" dirty="0" smtClean="0"/>
          </a:p>
          <a:p>
            <a:pPr marL="685762" lvl="1" indent="-228587">
              <a:buFont typeface="+mj-lt"/>
              <a:buAutoNum type="alphaLcPeriod"/>
            </a:pPr>
            <a:r>
              <a:rPr lang="en-US" b="0" dirty="0" smtClean="0"/>
              <a:t>AP Physics 1</a:t>
            </a:r>
          </a:p>
          <a:p>
            <a:pPr marL="685762" lvl="1" indent="-228587">
              <a:buFont typeface="+mj-lt"/>
              <a:buAutoNum type="alphaLcPeriod"/>
            </a:pPr>
            <a:r>
              <a:rPr lang="en-US" b="0" dirty="0" smtClean="0"/>
              <a:t>AP</a:t>
            </a:r>
            <a:r>
              <a:rPr lang="en-US" b="0" baseline="0" dirty="0" smtClean="0"/>
              <a:t> Physics 2</a:t>
            </a:r>
            <a:endParaRPr lang="en-US" b="0" dirty="0" smtClean="0"/>
          </a:p>
          <a:p>
            <a:pPr marL="685762" lvl="1" indent="-228587">
              <a:buFont typeface="+mj-lt"/>
              <a:buAutoNum type="alphaLcPeriod"/>
            </a:pPr>
            <a:r>
              <a:rPr lang="en-US" b="0" dirty="0" smtClean="0"/>
              <a:t>AP Physics C: Electricity and Magnetism</a:t>
            </a:r>
          </a:p>
          <a:p>
            <a:pPr marL="685762" lvl="1" indent="-228587">
              <a:buFont typeface="+mj-lt"/>
              <a:buAutoNum type="alphaLcPeriod"/>
            </a:pPr>
            <a:r>
              <a:rPr lang="en-US" b="0" dirty="0" smtClean="0"/>
              <a:t>AP Physics C: Mechanics</a:t>
            </a:r>
          </a:p>
          <a:p>
            <a:pPr marL="685762" lvl="1" indent="-228587">
              <a:buFont typeface="+mj-lt"/>
              <a:buAutoNum type="alphaLcPeriod"/>
            </a:pPr>
            <a:r>
              <a:rPr lang="en-US" b="0" dirty="0" smtClean="0"/>
              <a:t>AP Environmental Science</a:t>
            </a:r>
            <a:r>
              <a:rPr lang="en-US" b="0" i="1" dirty="0" smtClean="0"/>
              <a:t> </a:t>
            </a:r>
          </a:p>
          <a:p>
            <a:pPr marL="685762" lvl="1" indent="-228587">
              <a:buFont typeface="+mj-lt"/>
              <a:buAutoNum type="alphaLcPeriod"/>
            </a:pPr>
            <a:r>
              <a:rPr lang="en-US" b="0" i="0" strike="sngStrike" dirty="0" smtClean="0"/>
              <a:t>IB</a:t>
            </a:r>
            <a:r>
              <a:rPr lang="en-US" b="0" i="0" strike="sngStrike" baseline="0" dirty="0" smtClean="0"/>
              <a:t> Biology</a:t>
            </a:r>
          </a:p>
          <a:p>
            <a:pPr marL="685762" lvl="1" indent="-228587">
              <a:buFont typeface="+mj-lt"/>
              <a:buAutoNum type="alphaLcPeriod"/>
            </a:pPr>
            <a:r>
              <a:rPr lang="en-US" b="0" i="0" strike="sngStrike" baseline="0" dirty="0" smtClean="0"/>
              <a:t>IB Chemistry</a:t>
            </a:r>
          </a:p>
          <a:p>
            <a:pPr marL="685762" lvl="1" indent="-228587">
              <a:buFont typeface="+mj-lt"/>
              <a:buAutoNum type="alphaLcPeriod"/>
            </a:pPr>
            <a:r>
              <a:rPr lang="en-US" b="0" i="0" strike="sngStrike" baseline="0" dirty="0" smtClean="0"/>
              <a:t>IB Physics</a:t>
            </a:r>
          </a:p>
          <a:p>
            <a:pPr marL="685762" lvl="1" indent="-228587">
              <a:buFont typeface="+mj-lt"/>
              <a:buAutoNum type="alphaLcPeriod"/>
            </a:pPr>
            <a:r>
              <a:rPr lang="en-US" b="0" i="0" strike="sngStrike" baseline="0" dirty="0" smtClean="0"/>
              <a:t>IB Environmental Systems and Societies</a:t>
            </a:r>
            <a:endParaRPr lang="en-US" b="0" i="0" strike="sngStrike" dirty="0" smtClean="0"/>
          </a:p>
          <a:p>
            <a:endParaRPr lang="en-US" dirty="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 are standard errors.</a:t>
            </a:r>
          </a:p>
          <a:p>
            <a:endParaRPr lang="en-US" dirty="0"/>
          </a:p>
          <a:p>
            <a:r>
              <a:rPr lang="en-US" b="1" dirty="0"/>
              <a:t>Findings Highlighted in Technical Report</a:t>
            </a:r>
            <a:endParaRPr lang="en-US" baseline="0" dirty="0" smtClean="0"/>
          </a:p>
          <a:p>
            <a:r>
              <a:rPr lang="en-US" sz="1200" kern="1200" dirty="0" smtClean="0">
                <a:solidFill>
                  <a:schemeClr val="tx1"/>
                </a:solidFill>
                <a:effectLst/>
                <a:latin typeface="+mn-lt"/>
                <a:ea typeface="+mn-ea"/>
                <a:cs typeface="+mn-cs"/>
              </a:rPr>
              <a:t>“Table 4.7 shows the average number of AP science courses offered by various equity factors.  Not surprisingly, small schools tend to offer fewer AP science courses than large schools.  On average, suburban and urban schools offer more AP science courses than rural schools.  In addition, schools in the top two quartiles in terms of the percentage of students eligible for free/‌reduced-price lunch offer fewer AP science courses than schools with lower proportions of such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4.8,</a:t>
            </a:r>
            <a:r>
              <a:rPr lang="en-US" baseline="0" dirty="0" smtClean="0"/>
              <a:t> p. 81 in Technical Report</a:t>
            </a:r>
          </a:p>
          <a:p>
            <a:endParaRPr lang="en-US" baseline="0" dirty="0" smtClean="0"/>
          </a:p>
          <a:p>
            <a:r>
              <a:rPr lang="en-US" b="1" dirty="0"/>
              <a:t>This slide shows </a:t>
            </a:r>
            <a:r>
              <a:rPr lang="en-US" b="1" dirty="0" smtClean="0"/>
              <a:t>data derived from:</a:t>
            </a:r>
            <a:r>
              <a:rPr lang="en-US" b="1" baseline="0" dirty="0" smtClean="0"/>
              <a:t> </a:t>
            </a:r>
          </a:p>
          <a:p>
            <a:r>
              <a:rPr lang="en-US" dirty="0"/>
              <a:t> </a:t>
            </a:r>
          </a:p>
          <a:p>
            <a:r>
              <a:rPr lang="en-US" dirty="0"/>
              <a:t>Science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Q11. </a:t>
            </a:r>
            <a:r>
              <a:rPr lang="en-US" sz="1200" kern="1200" dirty="0" smtClean="0">
                <a:solidFill>
                  <a:schemeClr val="tx1"/>
                </a:solidFill>
                <a:effectLst/>
                <a:latin typeface="+mn-lt"/>
                <a:ea typeface="+mn-ea"/>
                <a:cs typeface="+mn-cs"/>
              </a:rPr>
              <a:t>Which of the following science courses are available to students in this school, either on site, at other locations, or online? [Select one on each row.]</a:t>
            </a:r>
          </a:p>
          <a:p>
            <a:r>
              <a:rPr lang="en-US" dirty="0" smtClean="0"/>
              <a:t>(</a:t>
            </a:r>
            <a:r>
              <a:rPr lang="en-US" dirty="0"/>
              <a:t>Response Options</a:t>
            </a:r>
            <a:r>
              <a:rPr lang="en-US" dirty="0" smtClean="0"/>
              <a:t>:</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a:p>
          <a:p>
            <a:pPr marL="685762" lvl="1" indent="-228587">
              <a:buFont typeface="+mj-lt"/>
              <a:buAutoNum type="alphaLcPeriod"/>
            </a:pPr>
            <a:r>
              <a:rPr lang="en-US" b="0" strike="sngStrike" dirty="0"/>
              <a:t>AP Biology </a:t>
            </a:r>
          </a:p>
          <a:p>
            <a:pPr marL="685762" lvl="1" indent="-228587">
              <a:buFont typeface="+mj-lt"/>
              <a:buAutoNum type="alphaLcPeriod"/>
            </a:pPr>
            <a:r>
              <a:rPr lang="en-US" b="0" strike="sngStrike" dirty="0"/>
              <a:t>AP Chemistry</a:t>
            </a:r>
            <a:r>
              <a:rPr lang="en-US" b="0" i="1" strike="sngStrike" dirty="0"/>
              <a:t> </a:t>
            </a:r>
            <a:endParaRPr lang="en-US" b="0" strike="sngStrike" dirty="0"/>
          </a:p>
          <a:p>
            <a:pPr marL="685762" lvl="1" indent="-228587">
              <a:buFont typeface="+mj-lt"/>
              <a:buAutoNum type="alphaLcPeriod"/>
            </a:pPr>
            <a:r>
              <a:rPr lang="en-US" b="0" strike="sngStrike" dirty="0"/>
              <a:t>AP Physics </a:t>
            </a:r>
            <a:r>
              <a:rPr lang="en-US" b="0" strike="sngStrike" dirty="0" smtClean="0"/>
              <a:t>1</a:t>
            </a:r>
          </a:p>
          <a:p>
            <a:pPr marL="685762" lvl="1" indent="-228587">
              <a:buFont typeface="+mj-lt"/>
              <a:buAutoNum type="alphaLcPeriod"/>
            </a:pPr>
            <a:r>
              <a:rPr lang="en-US" b="0" strike="sngStrike" dirty="0" smtClean="0"/>
              <a:t>AP</a:t>
            </a:r>
            <a:r>
              <a:rPr lang="en-US" b="0" strike="sngStrike" baseline="0" dirty="0" smtClean="0"/>
              <a:t> Physics 2</a:t>
            </a:r>
            <a:endParaRPr lang="en-US" b="0" strike="sngStrike" dirty="0"/>
          </a:p>
          <a:p>
            <a:pPr marL="685762" lvl="1" indent="-228587">
              <a:buFont typeface="+mj-lt"/>
              <a:buAutoNum type="alphaLcPeriod"/>
            </a:pPr>
            <a:r>
              <a:rPr lang="en-US" b="0" strike="sngStrike" dirty="0"/>
              <a:t>AP Physics </a:t>
            </a:r>
            <a:r>
              <a:rPr lang="en-US" b="0" strike="sngStrike" dirty="0" smtClean="0"/>
              <a:t>C: Electricity and Magnetism</a:t>
            </a:r>
          </a:p>
          <a:p>
            <a:pPr marL="685762" lvl="1" indent="-228587">
              <a:buFont typeface="+mj-lt"/>
              <a:buAutoNum type="alphaLcPeriod"/>
            </a:pPr>
            <a:r>
              <a:rPr lang="en-US" b="0" strike="sngStrike" dirty="0" smtClean="0"/>
              <a:t>AP Physics C: Mechanics</a:t>
            </a:r>
            <a:endParaRPr lang="en-US" b="0" strike="sngStrike" dirty="0"/>
          </a:p>
          <a:p>
            <a:pPr marL="685762" lvl="1" indent="-228587">
              <a:buFont typeface="+mj-lt"/>
              <a:buAutoNum type="alphaLcPeriod"/>
            </a:pPr>
            <a:r>
              <a:rPr lang="en-US" b="0" strike="sngStrike" dirty="0"/>
              <a:t>AP Environmental Science</a:t>
            </a:r>
            <a:r>
              <a:rPr lang="en-US" b="0" i="1" strike="sngStrike" dirty="0"/>
              <a:t> </a:t>
            </a:r>
            <a:endParaRPr lang="en-US" b="0" i="1" strike="sngStrike" dirty="0" smtClean="0"/>
          </a:p>
          <a:p>
            <a:pPr marL="685762" lvl="1" indent="-228587">
              <a:buFont typeface="+mj-lt"/>
              <a:buAutoNum type="alphaLcPeriod"/>
            </a:pPr>
            <a:r>
              <a:rPr lang="en-US" b="0" i="0" strike="noStrike" dirty="0" smtClean="0"/>
              <a:t>IB</a:t>
            </a:r>
            <a:r>
              <a:rPr lang="en-US" b="0" i="0" strike="noStrike" baseline="0" dirty="0" smtClean="0"/>
              <a:t> Biology</a:t>
            </a:r>
          </a:p>
          <a:p>
            <a:pPr marL="685762" lvl="1" indent="-228587">
              <a:buFont typeface="+mj-lt"/>
              <a:buAutoNum type="alphaLcPeriod"/>
            </a:pPr>
            <a:r>
              <a:rPr lang="en-US" b="0" i="0" strike="noStrike" baseline="0" dirty="0" smtClean="0"/>
              <a:t>IB Chemistry</a:t>
            </a:r>
          </a:p>
          <a:p>
            <a:pPr marL="685762" lvl="1" indent="-228587">
              <a:buFont typeface="+mj-lt"/>
              <a:buAutoNum type="alphaLcPeriod"/>
            </a:pPr>
            <a:r>
              <a:rPr lang="en-US" b="0" i="0" strike="noStrike" baseline="0" dirty="0" smtClean="0"/>
              <a:t>IB Physics</a:t>
            </a:r>
          </a:p>
          <a:p>
            <a:pPr marL="685762" lvl="1" indent="-228587">
              <a:buFont typeface="+mj-lt"/>
              <a:buAutoNum type="alphaLcPeriod"/>
            </a:pPr>
            <a:r>
              <a:rPr lang="en-US" b="0" i="0" strike="noStrike" baseline="0" dirty="0" smtClean="0"/>
              <a:t>IB Environmental Systems and Societies</a:t>
            </a:r>
            <a:endParaRPr lang="en-US" b="0" i="0" strike="noStrike" dirty="0"/>
          </a:p>
          <a:p>
            <a:endParaRPr lang="en-US" dirty="0"/>
          </a:p>
          <a:p>
            <a:r>
              <a:rPr lang="en-US" dirty="0"/>
              <a:t>The numbers in parentheses are standard errors.</a:t>
            </a:r>
          </a:p>
          <a:p>
            <a:r>
              <a:rPr lang="en-US" dirty="0"/>
              <a:t> </a:t>
            </a:r>
          </a:p>
          <a:p>
            <a:r>
              <a:rPr lang="en-US" b="1" dirty="0"/>
              <a:t>Findings Highlighted in Technical Report</a:t>
            </a:r>
            <a:endParaRPr lang="en-US" dirty="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The survey also asked if high schools offer International Baccalaureate (IB) courses.  As can be seen in Table 4.8, very few schools offer the IB program and fewer than 1 in 10 high school students have access to any of these science courses.”</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4.9,</a:t>
            </a:r>
            <a:r>
              <a:rPr lang="en-US" baseline="0" dirty="0" smtClean="0"/>
              <a:t> p. 82 in Technical Report</a:t>
            </a:r>
          </a:p>
          <a:p>
            <a:endParaRPr lang="en-US" baseline="0" dirty="0" smtClean="0"/>
          </a:p>
          <a:p>
            <a:r>
              <a:rPr lang="en-US" b="1" dirty="0"/>
              <a:t>This slide shows data from </a:t>
            </a:r>
            <a:r>
              <a:rPr lang="en-US" b="1" dirty="0" smtClean="0"/>
              <a:t>individual items. </a:t>
            </a:r>
            <a:endParaRPr lang="en-US" dirty="0"/>
          </a:p>
          <a:p>
            <a:r>
              <a:rPr lang="en-US" dirty="0"/>
              <a:t> </a:t>
            </a:r>
          </a:p>
          <a:p>
            <a:r>
              <a:rPr lang="en-US" dirty="0"/>
              <a:t>Science Program Questionnaire</a:t>
            </a:r>
          </a:p>
          <a:p>
            <a:pPr lvl="0"/>
            <a:r>
              <a:rPr lang="en-US" dirty="0"/>
              <a:t>Q3. </a:t>
            </a:r>
            <a:r>
              <a:rPr lang="en-US" sz="1200" b="0" i="1" kern="1200" dirty="0" smtClean="0">
                <a:solidFill>
                  <a:schemeClr val="tx1"/>
                </a:solidFill>
                <a:effectLst/>
                <a:latin typeface="+mn-lt"/>
                <a:ea typeface="+mn-ea"/>
                <a:cs typeface="+mn-cs"/>
              </a:rPr>
              <a:t>[Presented only to schools that include any grades 9–12]</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Indicate whether each of the following programs and/or practices is currently being implemented in your school.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Physics courses offered this school year or in alternating years, on or off site.</a:t>
            </a:r>
            <a:r>
              <a:rPr lang="en-US" sz="1200" b="0" i="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can go to a Career and Technical Education (CTE) Center for science and/or engineering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This school provides students access to virtual science and/or engineering courses offered by other schools/institutions (for example: online, videoconference).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This school provides its own science and/or engineering courses virtually (for example: online, videoconference).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can go to another K–12 school for science and/or engineering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can go to a college or university for science and/or engineering courses.</a:t>
            </a:r>
            <a:endParaRPr lang="en-US" sz="1200" b="1" kern="1200" dirty="0" smtClean="0">
              <a:solidFill>
                <a:schemeClr val="tx1"/>
              </a:solidFill>
              <a:effectLst/>
              <a:latin typeface="+mn-lt"/>
              <a:ea typeface="+mn-ea"/>
              <a:cs typeface="+mn-cs"/>
            </a:endParaRPr>
          </a:p>
          <a:p>
            <a:pPr marL="0" lvl="0" indent="0">
              <a:buFont typeface="+mj-lt"/>
              <a:buNone/>
            </a:pPr>
            <a:endParaRPr lang="en-US" dirty="0" smtClean="0"/>
          </a:p>
          <a:p>
            <a:pPr marL="0" lvl="0" indent="0">
              <a:buFont typeface="+mj-lt"/>
              <a:buNone/>
            </a:pPr>
            <a:r>
              <a:rPr lang="en-US" dirty="0" smtClean="0"/>
              <a:t>Q9. </a:t>
            </a:r>
            <a:r>
              <a:rPr lang="en-US" sz="1200" kern="1200" dirty="0" smtClean="0">
                <a:solidFill>
                  <a:schemeClr val="tx1"/>
                </a:solidFill>
                <a:effectLst/>
                <a:latin typeface="+mn-lt"/>
                <a:ea typeface="+mn-ea"/>
                <a:cs typeface="+mn-cs"/>
              </a:rPr>
              <a:t>Does your school offer each of the following types of science courses that might qualify for college credit?  (Include both courses that are offered every year and those offered in alternating years.)  [Select one on each row.] (Response</a:t>
            </a:r>
            <a:r>
              <a:rPr lang="en-US" sz="1200" kern="1200" baseline="0" dirty="0" smtClean="0">
                <a:solidFill>
                  <a:schemeClr val="tx1"/>
                </a:solidFill>
                <a:effectLst/>
                <a:latin typeface="+mn-lt"/>
                <a:ea typeface="+mn-ea"/>
                <a:cs typeface="+mn-cs"/>
              </a:rPr>
              <a:t> Options: Yes, No)</a:t>
            </a:r>
            <a:endParaRPr lang="en-US" dirty="0" smtClean="0"/>
          </a:p>
          <a:p>
            <a:pPr marL="685800" lvl="1" indent="-228600">
              <a:buFont typeface="+mj-lt"/>
              <a:buAutoNum type="alphaLcPeriod"/>
            </a:pPr>
            <a:r>
              <a:rPr lang="en-US" sz="1200" b="0" strike="sngStrike" kern="1200" dirty="0" smtClean="0">
                <a:solidFill>
                  <a:schemeClr val="tx1"/>
                </a:solidFill>
                <a:effectLst/>
                <a:latin typeface="+mn-lt"/>
                <a:ea typeface="+mn-ea"/>
                <a:cs typeface="+mn-cs"/>
              </a:rPr>
              <a:t>Advanced Placement (AP) science courses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International Baccalaureate (IB) science courses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Concurrent college and high school credit/dual enrollment science courses</a:t>
            </a:r>
            <a:endParaRPr lang="en-US" dirty="0"/>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survey asked high schools about opportunities provided to students to take science and engineering courses not offered on-site.  As previously described, 82 percent of high schools offer at least one physics course; a small additional percentage of schools provide students with access to physics either by offering it in alternative years or by allowing students to take the course off campus (see Table 4.9).  Over half of high schools have students take science and/‌or engineering courses at a college/‌university, and almost half provide access to concurrent credit/‌dual enrollment courses—courses that count for high school and college credit.  About 2 in 5 high schools allow students to take science and/‌or engineering courses at a Career and Technical Education center or virtually through other schools/‌institutions.  Fewer than 1 in 5 high schools have students take science/‌engineering courses at another high school or provide their own science and/‌or engineering courses virtually.”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only teachers assigned to teach</a:t>
            </a:r>
            <a:r>
              <a:rPr lang="en-US" sz="1200" kern="1200" baseline="0" dirty="0" smtClean="0">
                <a:solidFill>
                  <a:schemeClr val="tx1"/>
                </a:solidFill>
                <a:effectLst/>
                <a:latin typeface="+mn-lt"/>
                <a:ea typeface="+mn-ea"/>
                <a:cs typeface="+mn-cs"/>
              </a:rPr>
              <a:t> multiple subjects to a single class of students grades K–6. </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4.26,</a:t>
            </a:r>
            <a:r>
              <a:rPr lang="en-US" baseline="0" dirty="0" smtClean="0"/>
              <a:t> p. 89 in Technical Report</a:t>
            </a:r>
          </a:p>
          <a:p>
            <a:endParaRPr lang="en-US" baseline="0" dirty="0" smtClean="0"/>
          </a:p>
          <a:p>
            <a:r>
              <a:rPr lang="en-US" b="1" dirty="0" smtClean="0"/>
              <a:t>This slide shows data derived from: </a:t>
            </a:r>
            <a:endParaRPr lang="en-US" dirty="0" smtClean="0"/>
          </a:p>
          <a:p>
            <a:r>
              <a:rPr lang="en-US" dirty="0" smtClean="0"/>
              <a:t> </a:t>
            </a:r>
          </a:p>
          <a:p>
            <a:r>
              <a:rPr lang="en-US" dirty="0" smtClean="0"/>
              <a:t>Science Teacher Questionnaire</a:t>
            </a:r>
          </a:p>
          <a:p>
            <a:pPr lvl="0"/>
            <a:r>
              <a:rPr lang="en-US" dirty="0" smtClean="0"/>
              <a:t>Q9. </a:t>
            </a:r>
            <a:r>
              <a:rPr lang="en-US" i="1" dirty="0" smtClean="0"/>
              <a:t>[Presented to non-self-contained teachers only]</a:t>
            </a:r>
          </a:p>
          <a:p>
            <a:pPr lvl="0"/>
            <a:r>
              <a:rPr lang="en-US" dirty="0" smtClean="0"/>
              <a:t>For each science class you teach, select the course type and enter the number of students enrolled.  Enter the classes in the order that you teach them.  For teachers on an alternating day block schedule, please order your classes starting with the first class you teach this week. </a:t>
            </a:r>
          </a:p>
          <a:p>
            <a:pPr marL="448650" lvl="1"/>
            <a:r>
              <a:rPr lang="en-US" b="1" dirty="0" smtClean="0"/>
              <a:t>Course Type List </a:t>
            </a:r>
          </a:p>
          <a:p>
            <a:pPr marL="672976" lvl="1" indent="-224325">
              <a:buFont typeface="+mj-lt"/>
              <a:buAutoNum type="arabicPeriod"/>
            </a:pPr>
            <a:r>
              <a:rPr lang="en-US" strike="sngStrike" dirty="0" smtClean="0"/>
              <a:t>Science (Grades K–5) </a:t>
            </a:r>
          </a:p>
          <a:p>
            <a:pPr marL="672976" lvl="1" indent="-224325">
              <a:buFont typeface="+mj-lt"/>
              <a:buAutoNum type="arabicPeriod"/>
            </a:pPr>
            <a:r>
              <a:rPr lang="en-US" strike="sngStrike" dirty="0" smtClean="0"/>
              <a:t>Life Science (Grades 6–8) </a:t>
            </a:r>
          </a:p>
          <a:p>
            <a:pPr marL="672976" lvl="1" indent="-224325">
              <a:buFont typeface="+mj-lt"/>
              <a:buAutoNum type="arabicPeriod"/>
            </a:pPr>
            <a:r>
              <a:rPr lang="en-US" strike="sngStrike" dirty="0" smtClean="0"/>
              <a:t>Earth Science (Grades 6–8) </a:t>
            </a:r>
          </a:p>
          <a:p>
            <a:pPr marL="672976" lvl="1" indent="-224325">
              <a:buFont typeface="+mj-lt"/>
              <a:buAutoNum type="arabicPeriod"/>
            </a:pPr>
            <a:r>
              <a:rPr lang="en-US" strike="sngStrike" dirty="0" smtClean="0"/>
              <a:t>Physical Science (Grades 6–8) </a:t>
            </a:r>
          </a:p>
          <a:p>
            <a:pPr marL="672976" lvl="1" indent="-224325">
              <a:buFont typeface="+mj-lt"/>
              <a:buAutoNum type="arabicPeriod"/>
            </a:pPr>
            <a:r>
              <a:rPr lang="en-US" strike="sngStrike" dirty="0" smtClean="0"/>
              <a:t>General or Integrated Science (Grades 6–8) </a:t>
            </a:r>
          </a:p>
          <a:p>
            <a:pPr marL="672976" lvl="1" indent="-224325">
              <a:buFont typeface="+mj-lt"/>
              <a:buAutoNum type="arabicPeriod"/>
            </a:pPr>
            <a:r>
              <a:rPr lang="en-US" dirty="0" smtClean="0"/>
              <a:t>Coordinated or Integrated Science including General Science and Physical Science (Grades 9–12) </a:t>
            </a:r>
          </a:p>
          <a:p>
            <a:pPr marL="672976" lvl="1" indent="-224325">
              <a:buFont typeface="+mj-lt"/>
              <a:buAutoNum type="arabicPeriod"/>
            </a:pPr>
            <a:r>
              <a:rPr lang="en-US" dirty="0" smtClean="0"/>
              <a:t>Earth/Space Science (Grades 9–12) </a:t>
            </a:r>
          </a:p>
          <a:p>
            <a:pPr marL="672976" lvl="1" indent="-224325">
              <a:buFont typeface="+mj-lt"/>
              <a:buAutoNum type="arabicPeriod"/>
            </a:pPr>
            <a:r>
              <a:rPr lang="en-US" dirty="0" smtClean="0"/>
              <a:t>Life Science/Biology (Grades 9–12) </a:t>
            </a:r>
          </a:p>
          <a:p>
            <a:pPr marL="672976" lvl="1" indent="-224325">
              <a:buFont typeface="+mj-lt"/>
              <a:buAutoNum type="arabicPeriod"/>
            </a:pPr>
            <a:r>
              <a:rPr lang="en-US" dirty="0" smtClean="0"/>
              <a:t>Environmental Science/Ecology (Grades 9–12) </a:t>
            </a:r>
          </a:p>
          <a:p>
            <a:pPr marL="672976" lvl="1" indent="-224325">
              <a:buFont typeface="+mj-lt"/>
              <a:buAutoNum type="arabicPeriod"/>
            </a:pPr>
            <a:r>
              <a:rPr lang="en-US" dirty="0" smtClean="0"/>
              <a:t>Chemistry (Grades 9–12) </a:t>
            </a:r>
          </a:p>
          <a:p>
            <a:pPr marL="672976" lvl="1" indent="-224325">
              <a:buFont typeface="+mj-lt"/>
              <a:buAutoNum type="arabicPeriod"/>
            </a:pPr>
            <a:r>
              <a:rPr lang="en-US" dirty="0" smtClean="0"/>
              <a:t>Physics (Grades 9–12) </a:t>
            </a:r>
          </a:p>
          <a:p>
            <a:pPr lvl="0"/>
            <a:endParaRPr lang="en-US" dirty="0" smtClean="0"/>
          </a:p>
          <a:p>
            <a:pPr lvl="0"/>
            <a:r>
              <a:rPr lang="en-US" dirty="0" smtClean="0"/>
              <a:t>Q10. </a:t>
            </a:r>
            <a:r>
              <a:rPr lang="en-US" i="1" dirty="0" smtClean="0"/>
              <a:t>[Presented to non-self-contained grades 9–12 teachers only] </a:t>
            </a:r>
          </a:p>
          <a:p>
            <a:pPr lvl="0"/>
            <a:r>
              <a:rPr lang="en-US" dirty="0" smtClean="0"/>
              <a:t>For each grades 9–12 science class you teach, select the level that best describes the content addressed in that class.</a:t>
            </a:r>
          </a:p>
          <a:p>
            <a:pPr marL="616894" lvl="1" indent="-168244">
              <a:buFont typeface="Arial" panose="020B0604020202020204" pitchFamily="34" charset="0"/>
              <a:buChar char="•"/>
            </a:pPr>
            <a:r>
              <a:rPr lang="en-US" b="1" i="1" dirty="0" smtClean="0"/>
              <a:t>Non-college Prep</a:t>
            </a:r>
            <a:r>
              <a:rPr lang="en-US" dirty="0" smtClean="0"/>
              <a:t>: A course that does not count towards the entrance requirements of a 4-year college. For example: Life Science. </a:t>
            </a:r>
          </a:p>
          <a:p>
            <a:pPr marL="616894" lvl="1" indent="-168244">
              <a:buFont typeface="Arial" panose="020B0604020202020204" pitchFamily="34" charset="0"/>
              <a:buChar char="•"/>
            </a:pPr>
            <a:r>
              <a:rPr lang="en-US" b="1" i="1" dirty="0" smtClean="0"/>
              <a:t>1st Year College Prep, Including Honors</a:t>
            </a:r>
            <a:r>
              <a:rPr lang="en-US" dirty="0" smtClean="0"/>
              <a:t>: The first course in a discipline that counts towards the entrance requirements of a 4-year college. For example: Biology, Chemistry I. </a:t>
            </a:r>
          </a:p>
          <a:p>
            <a:pPr marL="616894" lvl="1" indent="-168244">
              <a:buFont typeface="Arial" panose="020B0604020202020204" pitchFamily="34" charset="0"/>
              <a:buChar char="•"/>
            </a:pPr>
            <a:r>
              <a:rPr lang="en-US" b="1" i="1" dirty="0" smtClean="0"/>
              <a:t>2nd Year Advanced</a:t>
            </a:r>
            <a:r>
              <a:rPr lang="en-US" dirty="0" smtClean="0"/>
              <a:t>: A course typically taken after a 1st year college prep course. For example: Anatomy and Physiology, Advanced Chemistry, Physics II. Include Advanced Placement, International Baccalaureate, and concurrent college and high school credit/dual enrollment.</a:t>
            </a:r>
          </a:p>
          <a:p>
            <a:endParaRPr lang="en-US" sz="1200" kern="1200" dirty="0" smtClean="0">
              <a:solidFill>
                <a:schemeClr val="tx1"/>
              </a:solidFill>
              <a:effectLst/>
              <a:latin typeface="+mn-lt"/>
              <a:ea typeface="+mn-ea"/>
              <a:cs typeface="+mn-cs"/>
            </a:endParaRPr>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In addition to gathering school-level information about course offerings, the survey asked each teacher for the course type of a randomly selected class, which allows for an estimate of the percentage of courses of each type in schools.  As can be seen in Table 4.26,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college prep biology accounts for 22 percent of high school science classes; 16 percent of the classes are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chemistry, and 8 percent are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a:t>
            </a:r>
          </a:p>
          <a:p>
            <a:endParaRPr lang="en-US" dirty="0"/>
          </a:p>
        </p:txBody>
      </p:sp>
      <p:sp>
        <p:nvSpPr>
          <p:cNvPr id="4" name="Slide Number Placeholder 3"/>
          <p:cNvSpPr>
            <a:spLocks noGrp="1"/>
          </p:cNvSpPr>
          <p:nvPr>
            <p:ph type="sldNum" sz="quarter" idx="10"/>
          </p:nvPr>
        </p:nvSpPr>
        <p:spPr/>
        <p:txBody>
          <a:bodyPr/>
          <a:lstStyle/>
          <a:p>
            <a:fld id="{B841E1E5-CD67-4BC2-A8A6-B22BB91C115D}" type="slidenum">
              <a:rPr lang="en-US" smtClean="0"/>
              <a:t>31</a:t>
            </a:fld>
            <a:endParaRPr lang="en-US"/>
          </a:p>
        </p:txBody>
      </p:sp>
    </p:spTree>
    <p:extLst>
      <p:ext uri="{BB962C8B-B14F-4D97-AF65-F5344CB8AC3E}">
        <p14:creationId xmlns:p14="http://schemas.microsoft.com/office/powerpoint/2010/main" val="2979041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34</a:t>
            </a:fld>
            <a:endParaRPr lang="en-US"/>
          </a:p>
        </p:txBody>
      </p:sp>
    </p:spTree>
    <p:extLst>
      <p:ext uri="{BB962C8B-B14F-4D97-AF65-F5344CB8AC3E}">
        <p14:creationId xmlns:p14="http://schemas.microsoft.com/office/powerpoint/2010/main" val="3017947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4.31,</a:t>
            </a:r>
            <a:r>
              <a:rPr lang="en-US" baseline="0" dirty="0" smtClean="0"/>
              <a:t> p. 93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Teacher Questionnaire</a:t>
            </a:r>
          </a:p>
          <a:p>
            <a:pPr lvl="0"/>
            <a:r>
              <a:rPr lang="en-US" dirty="0" smtClean="0"/>
              <a:t>Q42. For the students in this class, indicate the number of males and females in this class in each of the following categories of race/ethnicity.</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Table 4.31 shows the percentages of female students and students from race/‌ethnicity groups historically underrepresented in STEM in classes in the different grade bands.  Elementary and middle school data mirror those of students in the nation, as students typically are required to take science and mathematics at each grade level.  In high school, where students are generally not required to take each subject every year, the data show that historically underrepresented students are less likely to take science and mathematics classes.  In high school computer science classes, only about a quarter of students are female or from a historically underrepresented race/‌ethnicity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4.32, p. 94 in Technical Report</a:t>
            </a:r>
          </a:p>
          <a:p>
            <a:endParaRPr lang="en-US" dirty="0" smtClean="0"/>
          </a:p>
          <a:p>
            <a:r>
              <a:rPr lang="en-US" b="1" dirty="0"/>
              <a:t>This slide shows data </a:t>
            </a:r>
            <a:r>
              <a:rPr lang="en-US" b="1" dirty="0" smtClean="0"/>
              <a:t>derived from:</a:t>
            </a:r>
            <a:endParaRPr lang="en-US" dirty="0"/>
          </a:p>
          <a:p>
            <a:r>
              <a:rPr lang="en-US" dirty="0"/>
              <a:t> </a:t>
            </a:r>
          </a:p>
          <a:p>
            <a:r>
              <a:rPr lang="en-US" dirty="0"/>
              <a:t>Science Teacher Questionnaire</a:t>
            </a:r>
          </a:p>
          <a:p>
            <a:pPr lvl="0"/>
            <a:r>
              <a:rPr lang="en-US" dirty="0" smtClean="0"/>
              <a:t>Q8. [Presented to non-self-contained teachers only] For each science class you teach, select the course type and enter the number of students enrolled.  Enter the classes in the order that you teach them.  For teachers on an alternating day block schedule, please order your classes starting with the first class you teach this week. </a:t>
            </a:r>
          </a:p>
          <a:p>
            <a:pPr marL="448650" lvl="1"/>
            <a:r>
              <a:rPr lang="en-US" b="1" dirty="0" smtClean="0"/>
              <a:t>Course Type List </a:t>
            </a:r>
          </a:p>
          <a:p>
            <a:pPr marL="672976" lvl="1" indent="-224325">
              <a:buFont typeface="+mj-lt"/>
              <a:buAutoNum type="arabicPeriod"/>
            </a:pPr>
            <a:r>
              <a:rPr lang="en-US" dirty="0" smtClean="0"/>
              <a:t>Science (Grades K–5) </a:t>
            </a:r>
          </a:p>
          <a:p>
            <a:pPr marL="672976" lvl="1" indent="-224325">
              <a:buFont typeface="+mj-lt"/>
              <a:buAutoNum type="arabicPeriod"/>
            </a:pPr>
            <a:r>
              <a:rPr lang="en-US" dirty="0" smtClean="0"/>
              <a:t>Life Science (Grades 6–8) </a:t>
            </a:r>
          </a:p>
          <a:p>
            <a:pPr marL="672976" lvl="1" indent="-224325">
              <a:buFont typeface="+mj-lt"/>
              <a:buAutoNum type="arabicPeriod"/>
            </a:pPr>
            <a:r>
              <a:rPr lang="en-US" dirty="0" smtClean="0"/>
              <a:t>Earth Science (Grades 6–8) </a:t>
            </a:r>
          </a:p>
          <a:p>
            <a:pPr marL="672976" lvl="1" indent="-224325">
              <a:buFont typeface="+mj-lt"/>
              <a:buAutoNum type="arabicPeriod"/>
            </a:pPr>
            <a:r>
              <a:rPr lang="en-US" dirty="0" smtClean="0"/>
              <a:t>Physical Science (Grades 6–8) </a:t>
            </a:r>
          </a:p>
          <a:p>
            <a:pPr marL="672976" lvl="1" indent="-224325">
              <a:buFont typeface="+mj-lt"/>
              <a:buAutoNum type="arabicPeriod"/>
            </a:pPr>
            <a:r>
              <a:rPr lang="en-US" dirty="0" smtClean="0"/>
              <a:t>General or Integrated Science (Grades 6–8) </a:t>
            </a:r>
          </a:p>
          <a:p>
            <a:pPr marL="672976" lvl="1" indent="-224325">
              <a:buFont typeface="+mj-lt"/>
              <a:buAutoNum type="arabicPeriod"/>
            </a:pPr>
            <a:r>
              <a:rPr lang="en-US" dirty="0" smtClean="0"/>
              <a:t>Coordinated or Integrated Science including General Science and Physical Science (Grades 9–12) </a:t>
            </a:r>
          </a:p>
          <a:p>
            <a:pPr marL="672976" lvl="1" indent="-224325">
              <a:buFont typeface="+mj-lt"/>
              <a:buAutoNum type="arabicPeriod"/>
            </a:pPr>
            <a:r>
              <a:rPr lang="en-US" dirty="0" smtClean="0"/>
              <a:t>Earth/Space Science (Grades 9–12) </a:t>
            </a:r>
          </a:p>
          <a:p>
            <a:pPr marL="672976" lvl="1" indent="-224325">
              <a:buFont typeface="+mj-lt"/>
              <a:buAutoNum type="arabicPeriod"/>
            </a:pPr>
            <a:r>
              <a:rPr lang="en-US" dirty="0" smtClean="0"/>
              <a:t>Life Science/Biology (Grades 9–12) </a:t>
            </a:r>
          </a:p>
          <a:p>
            <a:pPr marL="672976" lvl="1" indent="-224325">
              <a:buFont typeface="+mj-lt"/>
              <a:buAutoNum type="arabicPeriod"/>
            </a:pPr>
            <a:r>
              <a:rPr lang="en-US" dirty="0" smtClean="0"/>
              <a:t>Environmental Science/Ecology (Grades 9–12) </a:t>
            </a:r>
          </a:p>
          <a:p>
            <a:pPr marL="672976" lvl="1" indent="-224325">
              <a:buFont typeface="+mj-lt"/>
              <a:buAutoNum type="arabicPeriod"/>
            </a:pPr>
            <a:r>
              <a:rPr lang="en-US" dirty="0" smtClean="0"/>
              <a:t>Chemistry (Grades 9–12) </a:t>
            </a:r>
          </a:p>
          <a:p>
            <a:pPr marL="672976" lvl="1" indent="-224325">
              <a:buFont typeface="+mj-lt"/>
              <a:buAutoNum type="arabicPeriod"/>
            </a:pPr>
            <a:r>
              <a:rPr lang="en-US" dirty="0" smtClean="0"/>
              <a:t>Physics (Grades 9–12) </a:t>
            </a:r>
          </a:p>
          <a:p>
            <a:pPr lvl="0"/>
            <a:endParaRPr lang="en-US" dirty="0" smtClean="0"/>
          </a:p>
          <a:p>
            <a:pPr lvl="0"/>
            <a:r>
              <a:rPr lang="en-US" dirty="0" smtClean="0"/>
              <a:t>Q9. [Presented to non-self-contained grades 9–12 teachers only] For each grades 9–12 science class you teach, select the level that best describes the content addressed in that class.</a:t>
            </a:r>
          </a:p>
          <a:p>
            <a:pPr marL="616894" lvl="1" indent="-168244">
              <a:buFont typeface="Arial" panose="020B0604020202020204" pitchFamily="34" charset="0"/>
              <a:buChar char="•"/>
            </a:pPr>
            <a:r>
              <a:rPr lang="en-US" b="1" i="1" dirty="0" smtClean="0"/>
              <a:t>Non-college Prep</a:t>
            </a:r>
            <a:r>
              <a:rPr lang="en-US" dirty="0" smtClean="0"/>
              <a:t>: A course that does not count towards the entrance requirements of a 4-year college. For example: Life Science. </a:t>
            </a:r>
          </a:p>
          <a:p>
            <a:pPr marL="616894" lvl="1" indent="-168244">
              <a:buFont typeface="Arial" panose="020B0604020202020204" pitchFamily="34" charset="0"/>
              <a:buChar char="•"/>
            </a:pPr>
            <a:r>
              <a:rPr lang="en-US" b="1" i="1" dirty="0" smtClean="0"/>
              <a:t>1st Year College Prep, Including Honors</a:t>
            </a:r>
            <a:r>
              <a:rPr lang="en-US" dirty="0" smtClean="0"/>
              <a:t>: The first course in a discipline that counts towards the entrance requirements of a 4-year college. For example: Biology, Chemistry I. </a:t>
            </a:r>
          </a:p>
          <a:p>
            <a:pPr marL="616894" lvl="1" indent="-168244">
              <a:buFont typeface="Arial" panose="020B0604020202020204" pitchFamily="34" charset="0"/>
              <a:buChar char="•"/>
            </a:pPr>
            <a:r>
              <a:rPr lang="en-US" b="1" i="1" dirty="0" smtClean="0"/>
              <a:t>2nd Year Advanced</a:t>
            </a:r>
            <a:r>
              <a:rPr lang="en-US" dirty="0" smtClean="0"/>
              <a:t>: A course typically taken after a 1st year college prep course. For example: Anatomy and Physiology, Advanced Chemistry, Physics II. Include Advanced Placement, International Baccalaureate, and concurrent college and high school credit/dual enrollment.</a:t>
            </a:r>
          </a:p>
          <a:p>
            <a:pPr lvl="0"/>
            <a:endParaRPr lang="en-US" dirty="0" smtClean="0"/>
          </a:p>
          <a:p>
            <a:pPr lvl="0"/>
            <a:r>
              <a:rPr lang="en-US" dirty="0" smtClean="0"/>
              <a:t>Q42</a:t>
            </a:r>
            <a:r>
              <a:rPr lang="en-US" dirty="0"/>
              <a:t>. For the students in this class, indicate the number of males and females in this class in each of the following categories of race/ethnicity</a:t>
            </a:r>
            <a:r>
              <a:rPr lang="en-US" dirty="0" smtClean="0"/>
              <a:t>.</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endParaRPr lang="en-US" dirty="0"/>
          </a:p>
          <a:p>
            <a:pPr marL="685762" lvl="1" indent="-228587" defTabSz="897301">
              <a:buFont typeface="+mj-lt"/>
              <a:buAutoNum type="alphaLcPeriod"/>
              <a:defRPr/>
            </a:pPr>
            <a:r>
              <a:rPr lang="en-US" dirty="0"/>
              <a:t>Black or African </a:t>
            </a:r>
            <a:r>
              <a:rPr lang="en-US" dirty="0" smtClean="0"/>
              <a:t>American _____     _____</a:t>
            </a:r>
            <a:endParaRPr lang="en-US" dirty="0"/>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sz="1200" kern="1200" dirty="0" smtClean="0">
                <a:solidFill>
                  <a:schemeClr val="tx1"/>
                </a:solidFill>
                <a:effectLst/>
                <a:latin typeface="+mn-lt"/>
                <a:ea typeface="+mn-ea"/>
                <a:cs typeface="+mn-cs"/>
              </a:rPr>
              <a:t>“A pattern of decreasing enrollment of students from race/‌ethnicity groups historically underrepresented in STEM is seen in the class composition data across the progression of high school science and mathematics courses (see Table 4.32).  For example, students from these groups make up 43 percent of students in non-college prep science classes and 35 percent of students in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classes, compared to only 27 percent in advanced science classes.  In mathematics, 38 percent of students in formal/college prep level 1 classes are from race/‌ethnicity groups historically underrepresented in STEM, compared to only 22 percent of students in classes that might qualify for college credit.  In computer science, students from these groups make up 30 percent of students in introductory classes and 23 percent of students in courses that might qualify for college credit.  In terms of gender, high school science and mathematics courses tend to have classes that are evenly split between male and female students on average.  Exceptions are non-college prep science and mathematics classes and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which have smaller percentages of female students.”</a:t>
            </a:r>
          </a:p>
          <a:p>
            <a:pPr defTabSz="914350">
              <a:defRPr/>
            </a:pPr>
            <a:r>
              <a:rPr lang="en-US" dirty="0" smtClean="0"/>
              <a:t> </a:t>
            </a:r>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 includes American Indian or Alaskan Native, </a:t>
            </a:r>
            <a:r>
              <a:rPr lang="en-US" dirty="0"/>
              <a:t>Black or African American</a:t>
            </a:r>
            <a:r>
              <a:rPr lang="en-US" dirty="0" smtClean="0"/>
              <a:t>, Hispanic or Latino, or Native Hawaiian or Other Pacific Islander</a:t>
            </a:r>
            <a:r>
              <a:rPr lang="en-US" baseline="0" dirty="0" smtClean="0"/>
              <a:t> students.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4.33,</a:t>
            </a:r>
            <a:r>
              <a:rPr lang="en-US" baseline="0" dirty="0" smtClean="0"/>
              <a:t> p. 95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Teacher Questionnaire</a:t>
            </a:r>
          </a:p>
          <a:p>
            <a:pPr lvl="0"/>
            <a:r>
              <a:rPr lang="en-US" dirty="0"/>
              <a:t>Q43. Which of the following best describes the prior science achievement levels of the students in this class relative to other students in this school?</a:t>
            </a:r>
          </a:p>
          <a:p>
            <a:pPr marL="628615" lvl="1" indent="-171441">
              <a:buFont typeface="Courier New" panose="02070309020205020404" pitchFamily="49" charset="0"/>
              <a:buChar char="o"/>
            </a:pPr>
            <a:r>
              <a:rPr lang="en-US" dirty="0"/>
              <a:t>Mostly 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Teachers were asked to indicate the prior achievement level of students in the selected class relative to other students in the school.  At the elementary level, 41 percent of science and 51 percent of mathematics classes are heterogeneous in terms of prior achievement; most of the remaining classes are composed primarily of average-achieving students (see Table 4.33).  Heterogeneous grouping is less common in middle school mathematics and in high school science and mathematics.  However, 41 percent of high school computer science classes include students with a mixture of prior achievement levels.  In contrast to science and mathematics, almost no computer science classes are composed of mostly low prior achievers.”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a:t>
            </a:r>
            <a:r>
              <a:rPr lang="en-US" baseline="0" dirty="0" smtClean="0"/>
              <a:t>, p. 78 in Technical Report</a:t>
            </a:r>
          </a:p>
          <a:p>
            <a:endParaRPr lang="en-US" baseline="0" dirty="0" smtClean="0"/>
          </a:p>
          <a:p>
            <a:r>
              <a:rPr lang="en-US" b="1" dirty="0"/>
              <a:t>This slide shows data from individual items found on both the Science Teacher Questionnaire and Mathematics Teacher Questionnaire. </a:t>
            </a:r>
          </a:p>
          <a:p>
            <a:r>
              <a:rPr lang="en-US" dirty="0"/>
              <a:t> </a:t>
            </a:r>
          </a:p>
          <a:p>
            <a:r>
              <a:rPr lang="en-US" b="0" dirty="0"/>
              <a:t>Science Teacher Questionnaire</a:t>
            </a:r>
          </a:p>
          <a:p>
            <a:r>
              <a:rPr lang="en-US" dirty="0" smtClean="0"/>
              <a:t>Q6. </a:t>
            </a:r>
            <a:r>
              <a:rPr lang="en-US" dirty="0"/>
              <a:t>In a typical week, how many days do you teach lessons on each of the following subjects and how many minutes per week are spent on each subject</a:t>
            </a:r>
            <a:r>
              <a:rPr lang="en-US" dirty="0" smtClean="0"/>
              <a:t>?</a:t>
            </a:r>
          </a:p>
          <a:p>
            <a:pPr marL="681499" lvl="1" indent="-224325">
              <a:buFont typeface="+mj-lt"/>
              <a:buAutoNum type="alphaLcPeriod"/>
            </a:pPr>
            <a:r>
              <a:rPr lang="en-US" dirty="0" smtClean="0"/>
              <a:t>Mathematics _____</a:t>
            </a:r>
            <a:r>
              <a:rPr lang="en-US" baseline="0" dirty="0" smtClean="0"/>
              <a:t>     _____</a:t>
            </a:r>
            <a:endParaRPr lang="en-US" dirty="0"/>
          </a:p>
          <a:p>
            <a:pPr marL="681499" lvl="1" indent="-224325" defTabSz="897301">
              <a:buFont typeface="+mj-lt"/>
              <a:buAutoNum type="alphaLcPeriod"/>
              <a:defRPr/>
            </a:pPr>
            <a:r>
              <a:rPr lang="en-US" dirty="0" smtClean="0"/>
              <a:t>Science _____</a:t>
            </a:r>
            <a:r>
              <a:rPr lang="en-US" baseline="0" dirty="0" smtClean="0"/>
              <a:t>     _____</a:t>
            </a:r>
            <a:endParaRPr lang="en-US" dirty="0"/>
          </a:p>
          <a:p>
            <a:pPr marL="681499" lvl="1" indent="-224325" defTabSz="897301">
              <a:buFont typeface="+mj-lt"/>
              <a:buAutoNum type="alphaLcPeriod"/>
              <a:defRPr/>
            </a:pPr>
            <a:r>
              <a:rPr lang="en-US" dirty="0"/>
              <a:t>Social </a:t>
            </a:r>
            <a:r>
              <a:rPr lang="en-US" dirty="0" smtClean="0"/>
              <a:t>Studies _____</a:t>
            </a:r>
            <a:r>
              <a:rPr lang="en-US" baseline="0" dirty="0" smtClean="0"/>
              <a:t>     _____</a:t>
            </a:r>
            <a:endParaRPr lang="en-US" dirty="0"/>
          </a:p>
          <a:p>
            <a:pPr marL="681499" lvl="1" indent="-224325" defTabSz="897301">
              <a:buFont typeface="+mj-lt"/>
              <a:buAutoNum type="alphaLcPeriod"/>
              <a:defRPr/>
            </a:pPr>
            <a:r>
              <a:rPr lang="en-US" dirty="0"/>
              <a:t>Reading/Language </a:t>
            </a:r>
            <a:r>
              <a:rPr lang="en-US" dirty="0" smtClean="0"/>
              <a:t>Arts _____</a:t>
            </a:r>
            <a:r>
              <a:rPr lang="en-US" baseline="0" dirty="0" smtClean="0"/>
              <a:t>     _____</a:t>
            </a:r>
            <a:endParaRPr lang="en-US" dirty="0" smtClean="0"/>
          </a:p>
          <a:p>
            <a:endParaRPr lang="en-US" dirty="0"/>
          </a:p>
          <a:p>
            <a:pPr defTabSz="897301">
              <a:defRPr/>
            </a:pPr>
            <a:r>
              <a:rPr lang="en-US" dirty="0" smtClean="0"/>
              <a:t>Q7. </a:t>
            </a:r>
            <a:r>
              <a:rPr lang="en-US" dirty="0"/>
              <a:t>In a typical year, how many weeks do you teach lessons on each of the following subjects and how many minutes per week are spent on each subject? </a:t>
            </a:r>
          </a:p>
          <a:p>
            <a:pPr marL="681499" lvl="1" indent="-224325" defTabSz="897301">
              <a:buFont typeface="+mj-lt"/>
              <a:buAutoNum type="alphaLcPeriod"/>
              <a:defRPr/>
            </a:pPr>
            <a:r>
              <a:rPr lang="en-US" dirty="0" smtClean="0"/>
              <a:t>Mathematics _____</a:t>
            </a:r>
            <a:r>
              <a:rPr lang="en-US" baseline="0" dirty="0" smtClean="0"/>
              <a:t>     _____</a:t>
            </a:r>
            <a:endParaRPr lang="en-US" dirty="0"/>
          </a:p>
          <a:p>
            <a:pPr marL="681499" lvl="1" indent="-224325" defTabSz="897301">
              <a:buFont typeface="+mj-lt"/>
              <a:buAutoNum type="alphaLcPeriod"/>
              <a:defRPr/>
            </a:pPr>
            <a:r>
              <a:rPr lang="en-US" dirty="0" smtClean="0"/>
              <a:t>Science _____</a:t>
            </a:r>
            <a:r>
              <a:rPr lang="en-US" baseline="0" dirty="0" smtClean="0"/>
              <a:t>     _____</a:t>
            </a:r>
            <a:endParaRPr lang="en-US" dirty="0"/>
          </a:p>
          <a:p>
            <a:pPr marL="681499" lvl="1" indent="-224325" defTabSz="897301">
              <a:buFont typeface="+mj-lt"/>
              <a:buAutoNum type="alphaLcPeriod"/>
              <a:defRPr/>
            </a:pPr>
            <a:r>
              <a:rPr lang="en-US" dirty="0"/>
              <a:t>Social </a:t>
            </a:r>
            <a:r>
              <a:rPr lang="en-US" dirty="0" smtClean="0"/>
              <a:t>Studies _____</a:t>
            </a:r>
            <a:r>
              <a:rPr lang="en-US" baseline="0" dirty="0" smtClean="0"/>
              <a:t>     _____</a:t>
            </a:r>
            <a:endParaRPr lang="en-US" dirty="0"/>
          </a:p>
          <a:p>
            <a:pPr marL="681499" lvl="1" indent="-224325" defTabSz="897301">
              <a:buFont typeface="+mj-lt"/>
              <a:buAutoNum type="alphaLcPeriod"/>
              <a:defRPr/>
            </a:pPr>
            <a:r>
              <a:rPr lang="en-US" dirty="0"/>
              <a:t>Reading/Language </a:t>
            </a:r>
            <a:r>
              <a:rPr lang="en-US" dirty="0" smtClean="0"/>
              <a:t>Arts _____</a:t>
            </a:r>
            <a:r>
              <a:rPr lang="en-US" baseline="0" dirty="0" smtClean="0"/>
              <a:t>     _____</a:t>
            </a:r>
            <a:endParaRPr lang="en-US" dirty="0" smtClean="0"/>
          </a:p>
          <a:p>
            <a:endParaRPr lang="en-US" dirty="0" smtClean="0"/>
          </a:p>
          <a:p>
            <a:r>
              <a:rPr lang="en-US" b="0" dirty="0" smtClean="0"/>
              <a:t>Mathematics Teacher Questionnaire</a:t>
            </a:r>
          </a:p>
          <a:p>
            <a:r>
              <a:rPr lang="en-US" dirty="0" smtClean="0"/>
              <a:t>Q7. In a typical week, how many days do you teach lessons on each of the following subjects and how many minutes per week are spent on each subject? </a:t>
            </a:r>
          </a:p>
          <a:p>
            <a:pPr marL="672976" lvl="1" indent="-224325" defTabSz="897301">
              <a:buFont typeface="+mj-lt"/>
              <a:buAutoNum type="alphaLcPeriod"/>
              <a:defRPr/>
            </a:pPr>
            <a:r>
              <a:rPr lang="en-US" dirty="0" smtClean="0"/>
              <a:t>Mathematics _____</a:t>
            </a:r>
            <a:r>
              <a:rPr lang="en-US" baseline="0" dirty="0" smtClean="0"/>
              <a:t>     _____</a:t>
            </a:r>
            <a:endParaRPr lang="en-US" dirty="0" smtClean="0"/>
          </a:p>
          <a:p>
            <a:pPr marL="672976" lvl="1" indent="-224325" defTabSz="897301">
              <a:buFont typeface="+mj-lt"/>
              <a:buAutoNum type="alphaLcPeriod"/>
              <a:defRPr/>
            </a:pPr>
            <a:r>
              <a:rPr lang="en-US" dirty="0" smtClean="0"/>
              <a:t>Science  _____</a:t>
            </a:r>
            <a:r>
              <a:rPr lang="en-US" baseline="0" dirty="0" smtClean="0"/>
              <a:t>     _____</a:t>
            </a:r>
            <a:endParaRPr lang="en-US" dirty="0" smtClean="0"/>
          </a:p>
          <a:p>
            <a:pPr marL="672976" lvl="1" indent="-224325" defTabSz="897301">
              <a:buFont typeface="+mj-lt"/>
              <a:buAutoNum type="alphaLcPeriod"/>
              <a:defRPr/>
            </a:pPr>
            <a:r>
              <a:rPr lang="en-US" dirty="0" smtClean="0"/>
              <a:t>Social Studies _____</a:t>
            </a:r>
            <a:r>
              <a:rPr lang="en-US" baseline="0" dirty="0" smtClean="0"/>
              <a:t>     _____</a:t>
            </a:r>
            <a:endParaRPr lang="en-US" dirty="0" smtClean="0"/>
          </a:p>
          <a:p>
            <a:pPr marL="672976" lvl="1" indent="-224325" defTabSz="897301">
              <a:buFont typeface="+mj-lt"/>
              <a:buAutoNum type="alphaLcPeriod"/>
              <a:defRPr/>
            </a:pPr>
            <a:r>
              <a:rPr lang="en-US" dirty="0" smtClean="0"/>
              <a:t>Reading/Language Arts _____</a:t>
            </a:r>
            <a:r>
              <a:rPr lang="en-US" baseline="0" dirty="0" smtClean="0"/>
              <a:t>     _____</a:t>
            </a:r>
            <a:endParaRPr lang="en-US" dirty="0" smtClean="0"/>
          </a:p>
          <a:p>
            <a:endParaRPr lang="en-US" dirty="0" smtClean="0"/>
          </a:p>
          <a:p>
            <a:r>
              <a:rPr lang="en-US" dirty="0" smtClean="0"/>
              <a:t>Q8. In a typical year, how many weeks do you teach lessons on each of the following subjects and how many minutes per week are spent on each subject? </a:t>
            </a:r>
          </a:p>
          <a:p>
            <a:pPr marL="672976" lvl="1" indent="-224325" defTabSz="897301">
              <a:buFont typeface="+mj-lt"/>
              <a:buAutoNum type="alphaLcPeriod"/>
              <a:defRPr/>
            </a:pPr>
            <a:r>
              <a:rPr lang="en-US" dirty="0" smtClean="0"/>
              <a:t>Mathematics _____</a:t>
            </a:r>
            <a:r>
              <a:rPr lang="en-US" baseline="0" dirty="0" smtClean="0"/>
              <a:t>     _____</a:t>
            </a:r>
            <a:endParaRPr lang="en-US" dirty="0" smtClean="0"/>
          </a:p>
          <a:p>
            <a:pPr marL="672976" lvl="1" indent="-224325" defTabSz="897301">
              <a:buFont typeface="+mj-lt"/>
              <a:buAutoNum type="alphaLcPeriod"/>
              <a:defRPr/>
            </a:pPr>
            <a:r>
              <a:rPr lang="en-US" dirty="0" smtClean="0"/>
              <a:t>Science _____</a:t>
            </a:r>
            <a:r>
              <a:rPr lang="en-US" baseline="0" dirty="0" smtClean="0"/>
              <a:t>     _____</a:t>
            </a:r>
            <a:endParaRPr lang="en-US" dirty="0" smtClean="0"/>
          </a:p>
          <a:p>
            <a:pPr marL="672976" lvl="1" indent="-224325" defTabSz="897301">
              <a:buFont typeface="+mj-lt"/>
              <a:buAutoNum type="alphaLcPeriod"/>
              <a:defRPr/>
            </a:pPr>
            <a:r>
              <a:rPr lang="en-US" dirty="0" smtClean="0"/>
              <a:t>Social Studies _____</a:t>
            </a:r>
            <a:r>
              <a:rPr lang="en-US" baseline="0" dirty="0" smtClean="0"/>
              <a:t>     _____</a:t>
            </a:r>
            <a:endParaRPr lang="en-US" dirty="0" smtClean="0"/>
          </a:p>
          <a:p>
            <a:pPr marL="672976" lvl="1" indent="-224325" defTabSz="897301">
              <a:buFont typeface="+mj-lt"/>
              <a:buAutoNum type="alphaLcPeriod"/>
              <a:defRPr/>
            </a:pPr>
            <a:r>
              <a:rPr lang="en-US" dirty="0" smtClean="0"/>
              <a:t>Reading/Language Arts _____</a:t>
            </a:r>
            <a:r>
              <a:rPr lang="en-US" baseline="0" dirty="0" smtClean="0"/>
              <a:t>     _____</a:t>
            </a:r>
            <a:endParaRPr lang="en-US" dirty="0" smtClean="0"/>
          </a:p>
          <a:p>
            <a:pPr marL="672976" lvl="1" indent="-224325">
              <a:buFont typeface="+mj-lt"/>
              <a:buAutoNum type="alphaLcPeriod"/>
            </a:pPr>
            <a:endParaRPr lang="en-US" dirty="0" smtClean="0"/>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pPr defTabSz="914350">
              <a:defRPr/>
            </a:pPr>
            <a:r>
              <a:rPr lang="en-US" baseline="0" dirty="0" smtClean="0"/>
              <a:t>“</a:t>
            </a:r>
            <a:r>
              <a:rPr lang="en-US" sz="1200" kern="1200" dirty="0" smtClean="0">
                <a:solidFill>
                  <a:schemeClr val="tx1"/>
                </a:solidFill>
                <a:effectLst/>
                <a:latin typeface="+mn-lt"/>
                <a:ea typeface="+mn-ea"/>
                <a:cs typeface="+mn-cs"/>
              </a:rPr>
              <a:t>The survey also asked the approximate number of minutes typically spent teaching mathematics, science, social studies, and reading/‌language arts in self-contained classes.  The average number of minutes per day typically spent on instruction in each subject in grades K–3 and 4–6 is shown in Table 4.2; to facilitate comparisons among the subject areas, only teachers who teach all four of these subjects to one class of students were included in this analysis.  In 2018, grades K–3 self-contained classes spent an average of 89 minutes per day on reading instruction and 57 minutes on mathematics instruction, compared to only 18 minutes on science and 16 minutes on social studies instruction.  The pattern in grades 4–6 is similar, with 82 minutes per day devoted to reading, 63 minutes to mathematics, 27 minutes to science, and 21 minutes to social studies instruction.”</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4.34,</a:t>
            </a:r>
            <a:r>
              <a:rPr lang="en-US" baseline="0" dirty="0" smtClean="0"/>
              <a:t> p. 96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Teacher Questionnaire</a:t>
            </a:r>
          </a:p>
          <a:p>
            <a:pPr lvl="0"/>
            <a:r>
              <a:rPr lang="en-US" dirty="0"/>
              <a:t>Q43. Which of the following best describes the prior science achievement levels of the students in this class relative to other students in this school?</a:t>
            </a:r>
          </a:p>
          <a:p>
            <a:pPr marL="628615" lvl="1" indent="-171441">
              <a:buFont typeface="Courier New" panose="02070309020205020404" pitchFamily="49" charset="0"/>
              <a:buChar char="o"/>
            </a:pPr>
            <a:r>
              <a:rPr lang="en-US" dirty="0"/>
              <a:t>Mostly 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percentage of science classes composed mostly of high prior achievers tends to increase across the traditional course sequence; for example, about 30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and chemistry classes consist mostly of high prior achievers, compared to 42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and 65 percent of advanced science classes (see Table 4.34).  A similar trend occurs in mathematics, where few level 1, a quarter of level 2 and level 3, half of level 4, and a large majority  of classes that might qualify for college credit are composed of mostly high prior achievers.  In computer science, 24 percent of introductory computer science classes, 41 percent of specialized/‌elective classes, and 49 percent of classes that might qualify for college credit consist of mostly high prior achievers.”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4.35,</a:t>
            </a:r>
            <a:r>
              <a:rPr lang="en-US" baseline="0" dirty="0" smtClean="0"/>
              <a:t> p. 97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Teacher Questionnaire</a:t>
            </a:r>
          </a:p>
          <a:p>
            <a:pPr lvl="0"/>
            <a:r>
              <a:rPr lang="en-US" dirty="0"/>
              <a:t>Q43. Which of the following best describes the prior science achievement levels of the students in this class relative to other students in this school?</a:t>
            </a:r>
          </a:p>
          <a:p>
            <a:pPr marL="628615" lvl="1" indent="-171441">
              <a:buFont typeface="Courier New" panose="02070309020205020404" pitchFamily="49" charset="0"/>
              <a:buChar char="o"/>
            </a:pPr>
            <a:r>
              <a:rPr lang="en-US" dirty="0"/>
              <a:t>Mostly 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Prior achievement grouping also varies by the percentage of students from race/‌ethnicity groups historically underrepresented in STEM in classes.  Across all grade levels in both science (see Table 4.35) and mathematics (see Table 4.36), classes composed of 40 percent or more of students from race/‌ethnicity groups historically underrepresented in STEM are more likely to be classified as consisting of mostly low prior achievers than classes with smaller proportions of students from these groups.  For example, 32 percent of high school mathematics classes with a high percentage of students from race/‌ethnicity groups historically underrepresented in STEM are classified as being composed mostly of low prior achievers, compared to 16 percent of classes with a low percentage of students from these groups.  In high school computer science, classes composed of fewer than 10 percent of students from these groups are more likely to be classified as consisting of mostly high prior achievers than classes in which 40 percent or more of students are from these groups (see Table 4.37).”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200" kern="1200" dirty="0" smtClean="0">
                <a:solidFill>
                  <a:schemeClr val="tx1"/>
                </a:solidFill>
                <a:effectLst/>
                <a:latin typeface="+mn-lt"/>
                <a:ea typeface="+mn-ea"/>
                <a:cs typeface="+mn-cs"/>
              </a:rPr>
              <a:t>Includes only self-contained elementary teachers who indicated they teach reading, mathematics, science, and social studies to one class of students.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7</a:t>
            </a:fld>
            <a:endParaRPr lang="en-US"/>
          </a:p>
        </p:txBody>
      </p:sp>
    </p:spTree>
    <p:extLst>
      <p:ext uri="{BB962C8B-B14F-4D97-AF65-F5344CB8AC3E}">
        <p14:creationId xmlns:p14="http://schemas.microsoft.com/office/powerpoint/2010/main" val="244434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4.3, p. 78 in Technical Report</a:t>
            </a:r>
          </a:p>
          <a:p>
            <a:endParaRPr lang="en-US" dirty="0" smtClean="0"/>
          </a:p>
          <a:p>
            <a:r>
              <a:rPr lang="en-US" b="1" dirty="0"/>
              <a:t>This slide shows data from individual items. </a:t>
            </a:r>
            <a:endParaRPr lang="en-US" dirty="0"/>
          </a:p>
          <a:p>
            <a:r>
              <a:rPr lang="en-US" dirty="0"/>
              <a:t> </a:t>
            </a:r>
          </a:p>
          <a:p>
            <a:r>
              <a:rPr lang="en-US" dirty="0"/>
              <a:t>Science Program Questionnaire</a:t>
            </a:r>
          </a:p>
          <a:p>
            <a:r>
              <a:rPr lang="en-US" dirty="0"/>
              <a:t>Q7. </a:t>
            </a:r>
            <a:r>
              <a:rPr lang="en-US" i="1" dirty="0"/>
              <a:t>[Presented only to schools that include </a:t>
            </a:r>
            <a:r>
              <a:rPr lang="en-US" i="1" dirty="0" smtClean="0"/>
              <a:t>any grades 6-8]</a:t>
            </a:r>
            <a:r>
              <a:rPr lang="en-US" dirty="0" smtClean="0"/>
              <a:t> </a:t>
            </a:r>
          </a:p>
          <a:p>
            <a:r>
              <a:rPr lang="en-US" sz="1200" kern="1200" dirty="0" smtClean="0">
                <a:solidFill>
                  <a:schemeClr val="tx1"/>
                </a:solidFill>
                <a:effectLst/>
                <a:latin typeface="+mn-lt"/>
                <a:ea typeface="+mn-ea"/>
                <a:cs typeface="+mn-cs"/>
              </a:rPr>
              <a:t>What types of science courses are offered to students in the following grades? [Select one on each row.]</a:t>
            </a:r>
          </a:p>
          <a:p>
            <a:r>
              <a:rPr lang="en-US" sz="1200" kern="1200" dirty="0" smtClean="0">
                <a:solidFill>
                  <a:schemeClr val="tx1"/>
                </a:solidFill>
                <a:effectLst/>
                <a:latin typeface="+mn-lt"/>
                <a:ea typeface="+mn-ea"/>
                <a:cs typeface="+mn-cs"/>
              </a:rPr>
              <a:t>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a:t>
            </a:r>
          </a:p>
          <a:p>
            <a:pPr marL="628615" lvl="1" indent="-171441">
              <a:buFont typeface="Courier New" panose="02070309020205020404" pitchFamily="49" charset="0"/>
              <a:buChar char="o"/>
            </a:pPr>
            <a:r>
              <a:rPr lang="en-US" dirty="0" smtClean="0"/>
              <a:t>Single-discipline science courses (for example: life science)</a:t>
            </a:r>
          </a:p>
          <a:p>
            <a:pPr marL="628615" lvl="1" indent="-171441">
              <a:buFont typeface="Courier New" panose="02070309020205020404" pitchFamily="49" charset="0"/>
              <a:buChar char="o"/>
            </a:pPr>
            <a:r>
              <a:rPr lang="en-US" sz="1200" kern="1200" dirty="0" smtClean="0">
                <a:solidFill>
                  <a:schemeClr val="tx1"/>
                </a:solidFill>
                <a:effectLst/>
                <a:latin typeface="+mn-lt"/>
                <a:ea typeface="+mn-ea"/>
                <a:cs typeface="+mn-cs"/>
              </a:rPr>
              <a:t>Multi-discipline science courses (for example: general science, integrated science)</a:t>
            </a:r>
          </a:p>
          <a:p>
            <a:pPr marL="628615" lvl="1" indent="-171441">
              <a:buFont typeface="Courier New" panose="02070309020205020404" pitchFamily="49" charset="0"/>
              <a:buChar char="o"/>
            </a:pPr>
            <a:r>
              <a:rPr lang="en-US" dirty="0" smtClean="0"/>
              <a:t>Both </a:t>
            </a:r>
            <a:r>
              <a:rPr lang="en-US" dirty="0"/>
              <a:t>single-discipline and </a:t>
            </a:r>
            <a:r>
              <a:rPr lang="en-US" sz="1200" kern="1200" dirty="0" smtClean="0">
                <a:solidFill>
                  <a:schemeClr val="tx1"/>
                </a:solidFill>
                <a:effectLst/>
                <a:latin typeface="+mn-lt"/>
                <a:ea typeface="+mn-ea"/>
                <a:cs typeface="+mn-cs"/>
              </a:rPr>
              <a:t>multi-discipline science courses </a:t>
            </a:r>
          </a:p>
          <a:p>
            <a:r>
              <a:rPr lang="en-US" sz="1200" kern="1200" baseline="0" dirty="0" smtClean="0">
                <a:solidFill>
                  <a:schemeClr val="tx1"/>
                </a:solidFill>
                <a:effectLst/>
                <a:latin typeface="+mn-lt"/>
                <a:ea typeface="+mn-ea"/>
                <a:cs typeface="+mn-cs"/>
              </a:rPr>
              <a:t>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a:t>
            </a:r>
          </a:p>
          <a:p>
            <a:pPr marL="628615" lvl="1" indent="-171441">
              <a:buFont typeface="Courier New" panose="02070309020205020404" pitchFamily="49" charset="0"/>
              <a:buChar char="o"/>
            </a:pPr>
            <a:r>
              <a:rPr lang="en-US" dirty="0" smtClean="0"/>
              <a:t>Single-discipline science courses (for example: life science)</a:t>
            </a:r>
          </a:p>
          <a:p>
            <a:pPr marL="628615" lvl="1" indent="-171441">
              <a:buFont typeface="Courier New" panose="02070309020205020404" pitchFamily="49" charset="0"/>
              <a:buChar char="o"/>
            </a:pPr>
            <a:r>
              <a:rPr lang="en-US" sz="1200" kern="1200" dirty="0" smtClean="0">
                <a:solidFill>
                  <a:schemeClr val="tx1"/>
                </a:solidFill>
                <a:effectLst/>
                <a:latin typeface="+mn-lt"/>
                <a:ea typeface="+mn-ea"/>
                <a:cs typeface="+mn-cs"/>
              </a:rPr>
              <a:t>Multi-discipline science courses (for example: general science, integrated science)</a:t>
            </a:r>
          </a:p>
          <a:p>
            <a:pPr marL="628615" lvl="1" indent="-171441">
              <a:buFont typeface="Courier New" panose="02070309020205020404" pitchFamily="49" charset="0"/>
              <a:buChar char="o"/>
            </a:pPr>
            <a:r>
              <a:rPr lang="en-US" dirty="0" smtClean="0"/>
              <a:t>Both single-discipline and </a:t>
            </a:r>
            <a:r>
              <a:rPr lang="en-US" sz="1200" kern="1200" dirty="0" smtClean="0">
                <a:solidFill>
                  <a:schemeClr val="tx1"/>
                </a:solidFill>
                <a:effectLst/>
                <a:latin typeface="+mn-lt"/>
                <a:ea typeface="+mn-ea"/>
                <a:cs typeface="+mn-cs"/>
              </a:rPr>
              <a:t>multi-discipline science courses </a:t>
            </a:r>
            <a:endParaRPr lang="en-US" dirty="0" smtClean="0"/>
          </a:p>
          <a:p>
            <a:r>
              <a:rPr lang="en-US" sz="1200" kern="1200" baseline="0" dirty="0" smtClean="0">
                <a:solidFill>
                  <a:schemeClr val="tx1"/>
                </a:solidFill>
                <a:effectLst/>
                <a:latin typeface="+mn-lt"/>
                <a:ea typeface="+mn-ea"/>
                <a:cs typeface="+mn-cs"/>
              </a:rPr>
              <a:t>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a:t>
            </a:r>
          </a:p>
          <a:p>
            <a:pPr marL="628615" lvl="1" indent="-171441">
              <a:buFont typeface="Courier New" panose="02070309020205020404" pitchFamily="49" charset="0"/>
              <a:buChar char="o"/>
            </a:pPr>
            <a:r>
              <a:rPr lang="en-US" dirty="0" smtClean="0"/>
              <a:t>Single-discipline science courses (for example: life science)</a:t>
            </a:r>
          </a:p>
          <a:p>
            <a:pPr marL="628615" lvl="1" indent="-171441">
              <a:buFont typeface="Courier New" panose="02070309020205020404" pitchFamily="49" charset="0"/>
              <a:buChar char="o"/>
            </a:pPr>
            <a:r>
              <a:rPr lang="en-US" sz="1200" kern="1200" dirty="0" smtClean="0">
                <a:solidFill>
                  <a:schemeClr val="tx1"/>
                </a:solidFill>
                <a:effectLst/>
                <a:latin typeface="+mn-lt"/>
                <a:ea typeface="+mn-ea"/>
                <a:cs typeface="+mn-cs"/>
              </a:rPr>
              <a:t>Multi-discipline science courses (for example: general science, integrated science)</a:t>
            </a:r>
          </a:p>
          <a:p>
            <a:pPr marL="628615" lvl="1" indent="-171441">
              <a:buFont typeface="Courier New" panose="02070309020205020404" pitchFamily="49" charset="0"/>
              <a:buChar char="o"/>
            </a:pPr>
            <a:r>
              <a:rPr lang="en-US" dirty="0" smtClean="0"/>
              <a:t>Both single-discipline and </a:t>
            </a:r>
            <a:r>
              <a:rPr lang="en-US" sz="1200" kern="1200" dirty="0" smtClean="0">
                <a:solidFill>
                  <a:schemeClr val="tx1"/>
                </a:solidFill>
                <a:effectLst/>
                <a:latin typeface="+mn-lt"/>
                <a:ea typeface="+mn-ea"/>
                <a:cs typeface="+mn-cs"/>
              </a:rPr>
              <a:t>multi-discipline science courses </a:t>
            </a:r>
            <a:endParaRPr lang="en-US" dirty="0" smtClean="0"/>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For science, middle schools were asked whether they offer single-discipline courses (e.g., life science, physical science), coordinated/‌integrated science courses, or both in each grade 6–8 contained in the school.  As can be seen in Table 4.3, 45 percent of schools containing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offer only coordinated/‌integrated science, and 35 percent offer only single-discipline courses; in grades 7 and 8, the percentage of schools offering only coordinated/‌integrated science is approximately the same as the those offering only single-discipline courses (about 40 percent).  Fewer than 1 in 5 schools containing these grades offer both types of courses.”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4.4, p. 79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Program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Q8. Is your school offering any courses in each of the following </a:t>
            </a:r>
            <a:r>
              <a:rPr lang="en-US" sz="1200" b="0" kern="1200" dirty="0" smtClean="0">
                <a:solidFill>
                  <a:schemeClr val="tx1"/>
                </a:solidFill>
                <a:effectLst/>
                <a:latin typeface="+mn-lt"/>
                <a:ea typeface="+mn-ea"/>
                <a:cs typeface="+mn-cs"/>
              </a:rPr>
              <a:t>categories this year </a:t>
            </a:r>
            <a:r>
              <a:rPr lang="en-US" sz="1200" kern="1200" dirty="0" smtClean="0">
                <a:solidFill>
                  <a:schemeClr val="tx1"/>
                </a:solidFill>
                <a:effectLst/>
                <a:latin typeface="+mn-lt"/>
                <a:ea typeface="+mn-ea"/>
                <a:cs typeface="+mn-cs"/>
              </a:rPr>
              <a:t>for students in grades 9–12? [Select one on each row.]</a:t>
            </a:r>
            <a:r>
              <a:rPr lang="en-US" dirty="0"/>
              <a:t> </a:t>
            </a:r>
            <a:r>
              <a:rPr lang="en-US" dirty="0" smtClean="0"/>
              <a:t>(Response Options: Yes, No)</a:t>
            </a:r>
          </a:p>
          <a:p>
            <a:pPr lvl="1"/>
            <a:r>
              <a:rPr lang="en-US" sz="1200" b="0" kern="1200" dirty="0" smtClean="0">
                <a:solidFill>
                  <a:schemeClr val="tx1"/>
                </a:solidFill>
                <a:effectLst/>
                <a:latin typeface="+mn-lt"/>
                <a:ea typeface="+mn-ea"/>
                <a:cs typeface="+mn-cs"/>
              </a:rPr>
              <a:t>a. Coordinated/Integrated/Interdisciplinary science (including General Science and Physical Science)</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College prep, including honors</a:t>
            </a:r>
          </a:p>
          <a:p>
            <a:pPr lvl="1"/>
            <a:r>
              <a:rPr lang="en-US" sz="1200" b="0" kern="1200" dirty="0" smtClean="0">
                <a:solidFill>
                  <a:schemeClr val="tx1"/>
                </a:solidFill>
                <a:effectLst/>
                <a:latin typeface="+mn-lt"/>
                <a:ea typeface="+mn-ea"/>
                <a:cs typeface="+mn-cs"/>
              </a:rPr>
              <a:t>b. Earth/Space Science</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concurrent college and high school credit/dual enrollment courses</a:t>
            </a:r>
          </a:p>
          <a:p>
            <a:pPr lvl="1"/>
            <a:r>
              <a:rPr lang="en-US" sz="1200" b="0" kern="1200" dirty="0" smtClean="0">
                <a:solidFill>
                  <a:schemeClr val="tx1"/>
                </a:solidFill>
                <a:effectLst/>
                <a:latin typeface="+mn-lt"/>
                <a:ea typeface="+mn-ea"/>
                <a:cs typeface="+mn-cs"/>
              </a:rPr>
              <a:t>c. Life Science/Biology</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Advanced Placement, International Baccalaureate, and concurrent college and high school credit/dual enrollment courses</a:t>
            </a:r>
          </a:p>
          <a:p>
            <a:pPr lvl="1"/>
            <a:r>
              <a:rPr lang="en-US" sz="1200" b="0" kern="1200" dirty="0" smtClean="0">
                <a:solidFill>
                  <a:schemeClr val="tx1"/>
                </a:solidFill>
                <a:effectLst/>
                <a:latin typeface="+mn-lt"/>
                <a:ea typeface="+mn-ea"/>
                <a:cs typeface="+mn-cs"/>
              </a:rPr>
              <a:t>d. Environmental Science/Ecology</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Advanced Placement, International Baccalaureate, and concurrent college and high school credit/dual enrollment courses</a:t>
            </a:r>
          </a:p>
          <a:p>
            <a:pPr lvl="1"/>
            <a:r>
              <a:rPr lang="en-US" sz="1200" b="0" kern="1200" dirty="0" smtClean="0">
                <a:solidFill>
                  <a:schemeClr val="tx1"/>
                </a:solidFill>
                <a:effectLst/>
                <a:latin typeface="+mn-lt"/>
                <a:ea typeface="+mn-ea"/>
                <a:cs typeface="+mn-cs"/>
              </a:rPr>
              <a:t>e. Chemistry</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Advanced Placement, International Baccalaureate, and concurrent college and high school credit/dual enrollment courses</a:t>
            </a:r>
          </a:p>
          <a:p>
            <a:pPr lvl="1"/>
            <a:r>
              <a:rPr lang="en-US" sz="1200" b="0" kern="1200" dirty="0" smtClean="0">
                <a:solidFill>
                  <a:schemeClr val="tx1"/>
                </a:solidFill>
                <a:effectLst/>
                <a:latin typeface="+mn-lt"/>
                <a:ea typeface="+mn-ea"/>
                <a:cs typeface="+mn-cs"/>
              </a:rPr>
              <a:t>f. Physics</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Advanced Placement, International Baccalaureate, and concurrent college and high school credit/dual enrollment courses</a:t>
            </a:r>
          </a:p>
          <a:p>
            <a:pPr lvl="1"/>
            <a:r>
              <a:rPr lang="en-US" sz="1200" b="0" kern="1200" dirty="0" smtClean="0">
                <a:solidFill>
                  <a:schemeClr val="tx1"/>
                </a:solidFill>
                <a:effectLst/>
                <a:latin typeface="+mn-lt"/>
                <a:ea typeface="+mn-ea"/>
                <a:cs typeface="+mn-cs"/>
              </a:rPr>
              <a:t>g. Engineering—Include courses that address the nature of engineering, engineering design processes, technological systems, or technology and society.  Do not include career-technical education (CTE) courses that cover such things as automotive repair, audio/video production, etc.</a:t>
            </a:r>
          </a:p>
          <a:p>
            <a:pPr lvl="2"/>
            <a:r>
              <a:rPr lang="en-US" sz="1200" b="0"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Non-college prep</a:t>
            </a:r>
          </a:p>
          <a:p>
            <a:pPr lvl="2"/>
            <a:r>
              <a:rPr lang="en-US" sz="1200" b="0" kern="1200" dirty="0" smtClean="0">
                <a:solidFill>
                  <a:schemeClr val="tx1"/>
                </a:solidFill>
                <a:effectLst/>
                <a:latin typeface="+mn-lt"/>
                <a:ea typeface="+mn-ea"/>
                <a:cs typeface="+mn-cs"/>
              </a:rPr>
              <a:t>ii. 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year college prep, including honors</a:t>
            </a:r>
          </a:p>
          <a:p>
            <a:pPr lvl="2"/>
            <a:r>
              <a:rPr lang="en-US" sz="1200" b="0" kern="1200" dirty="0" smtClean="0">
                <a:solidFill>
                  <a:schemeClr val="tx1"/>
                </a:solidFill>
                <a:effectLst/>
                <a:latin typeface="+mn-lt"/>
                <a:ea typeface="+mn-ea"/>
                <a:cs typeface="+mn-cs"/>
              </a:rPr>
              <a:t>iii. 2</a:t>
            </a:r>
            <a:r>
              <a:rPr lang="en-US" sz="1200" b="0" kern="1200" baseline="30000" dirty="0" smtClean="0">
                <a:solidFill>
                  <a:schemeClr val="tx1"/>
                </a:solidFill>
                <a:effectLst/>
                <a:latin typeface="+mn-lt"/>
                <a:ea typeface="+mn-ea"/>
                <a:cs typeface="+mn-cs"/>
              </a:rPr>
              <a:t>nd</a:t>
            </a:r>
            <a:r>
              <a:rPr lang="en-US" sz="1200" b="0" kern="1200" dirty="0" smtClean="0">
                <a:solidFill>
                  <a:schemeClr val="tx1"/>
                </a:solidFill>
                <a:effectLst/>
                <a:latin typeface="+mn-lt"/>
                <a:ea typeface="+mn-ea"/>
                <a:cs typeface="+mn-cs"/>
              </a:rPr>
              <a:t> year advanced, including concurrent college and high school credit/dual enrollment courses</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sz="1200" kern="1200" dirty="0" smtClean="0">
                <a:solidFill>
                  <a:schemeClr val="tx1"/>
                </a:solidFill>
                <a:effectLst/>
                <a:latin typeface="+mn-lt"/>
                <a:ea typeface="+mn-ea"/>
                <a:cs typeface="+mn-cs"/>
              </a:rPr>
              <a:t>Table 4.4 shows science courses offered in high schools.  Almost all schools (97 percent) with grades 9–12 offer courses in biology/‌life science, with 70 percent offering non-college prep courses, 73 percent offering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college preparatory courses, and 60 percent offering at least one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year biology/‌life science course.  Overall, 94 percent of high schools offer some form of chemistry course.  First-year college prep chemistry courses are offered in 72 percent and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year chemistry in 45 percent of high schools.  Most high schools (82 percent) offer physics courses.  Three-fifths offer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and two-fifths offer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year physics.  Most high schools (84 percent) offer coursework in coordinated/‌integrated science (including physical science).  Fewer high schools offer courses in environmental science (66 percent) or Earth/‌space science (59 percent) than in the other science disciplines.  Only 27 percent offer a second course in environmental science; 6 percent of schools offer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year Earth/space science courses.  Nearly one-half of high schools offer at least one engineering course; 31 percent offer non-college prep, and 29 percent offer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college prep engineering courses.  Only 17 percent of high schools offer a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year engineering course.”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4</a:t>
            </a:r>
            <a:br>
              <a:rPr lang="en-US" dirty="0" smtClean="0"/>
            </a:br>
            <a:r>
              <a:rPr lang="en-US" dirty="0" smtClean="0"/>
              <a:t>Science, Mathematics, and </a:t>
            </a:r>
            <a:r>
              <a:rPr lang="en-US" smtClean="0"/>
              <a:t>Computer Science Courses</a:t>
            </a:r>
            <a:endParaRPr lang="en-US" dirty="0"/>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1219200"/>
            <a:ext cx="4648200" cy="470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Slides </a:t>
            </a:r>
            <a:r>
              <a:rPr lang="en-US" sz="3100" b="1" dirty="0" smtClean="0">
                <a:solidFill>
                  <a:srgbClr val="58C5C9"/>
                </a:solidFill>
                <a:latin typeface="Arial Black" panose="020B0A04020102020204" pitchFamily="34" charset="0"/>
                <a:cs typeface="Arial" panose="020B0604020202020204" pitchFamily="34" charset="0"/>
              </a:rPr>
              <a:t>11–17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spTree>
    <p:extLst>
      <p:ext uri="{BB962C8B-B14F-4D97-AF65-F5344CB8AC3E}">
        <p14:creationId xmlns:p14="http://schemas.microsoft.com/office/powerpoint/2010/main" val="420911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74523941"/>
              </p:ext>
            </p:extLst>
          </p:nvPr>
        </p:nvGraphicFramePr>
        <p:xfrm>
          <a:off x="457200" y="1419192"/>
          <a:ext cx="8229600" cy="444820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Biology/Life Science Courses</a:t>
            </a:r>
          </a:p>
        </p:txBody>
      </p:sp>
    </p:spTree>
    <p:extLst>
      <p:ext uri="{BB962C8B-B14F-4D97-AF65-F5344CB8AC3E}">
        <p14:creationId xmlns:p14="http://schemas.microsoft.com/office/powerpoint/2010/main" val="2671925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90443083"/>
              </p:ext>
            </p:extLst>
          </p:nvPr>
        </p:nvGraphicFramePr>
        <p:xfrm>
          <a:off x="381000" y="1447800"/>
          <a:ext cx="8382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Chemistry Courses</a:t>
            </a:r>
          </a:p>
        </p:txBody>
      </p:sp>
    </p:spTree>
    <p:extLst>
      <p:ext uri="{BB962C8B-B14F-4D97-AF65-F5344CB8AC3E}">
        <p14:creationId xmlns:p14="http://schemas.microsoft.com/office/powerpoint/2010/main" val="3492941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69072582"/>
              </p:ext>
            </p:extLst>
          </p:nvPr>
        </p:nvGraphicFramePr>
        <p:xfrm>
          <a:off x="3048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Physics Courses</a:t>
            </a:r>
          </a:p>
        </p:txBody>
      </p:sp>
    </p:spTree>
    <p:extLst>
      <p:ext uri="{BB962C8B-B14F-4D97-AF65-F5344CB8AC3E}">
        <p14:creationId xmlns:p14="http://schemas.microsoft.com/office/powerpoint/2010/main" val="1507352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81926280"/>
              </p:ext>
            </p:extLst>
          </p:nvPr>
        </p:nvGraphicFramePr>
        <p:xfrm>
          <a:off x="304800" y="15240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Integrated Science Courses</a:t>
            </a:r>
          </a:p>
        </p:txBody>
      </p:sp>
    </p:spTree>
    <p:extLst>
      <p:ext uri="{BB962C8B-B14F-4D97-AF65-F5344CB8AC3E}">
        <p14:creationId xmlns:p14="http://schemas.microsoft.com/office/powerpoint/2010/main" val="36405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3578938"/>
              </p:ext>
            </p:extLst>
          </p:nvPr>
        </p:nvGraphicFramePr>
        <p:xfrm>
          <a:off x="304800" y="1524000"/>
          <a:ext cx="8534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Environmental Science/Ecology Courses</a:t>
            </a:r>
          </a:p>
        </p:txBody>
      </p:sp>
    </p:spTree>
    <p:extLst>
      <p:ext uri="{BB962C8B-B14F-4D97-AF65-F5344CB8AC3E}">
        <p14:creationId xmlns:p14="http://schemas.microsoft.com/office/powerpoint/2010/main" val="412262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12405734"/>
              </p:ext>
            </p:extLst>
          </p:nvPr>
        </p:nvGraphicFramePr>
        <p:xfrm>
          <a:off x="304800" y="15240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Earth/Space Science Courses</a:t>
            </a:r>
          </a:p>
        </p:txBody>
      </p:sp>
    </p:spTree>
    <p:extLst>
      <p:ext uri="{BB962C8B-B14F-4D97-AF65-F5344CB8AC3E}">
        <p14:creationId xmlns:p14="http://schemas.microsoft.com/office/powerpoint/2010/main" val="351250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55111831"/>
              </p:ext>
            </p:extLst>
          </p:nvPr>
        </p:nvGraphicFramePr>
        <p:xfrm>
          <a:off x="152400" y="1524000"/>
          <a:ext cx="8686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High Schools Offering Various Engineering Courses</a:t>
            </a:r>
          </a:p>
        </p:txBody>
      </p:sp>
    </p:spTree>
    <p:extLst>
      <p:ext uri="{BB962C8B-B14F-4D97-AF65-F5344CB8AC3E}">
        <p14:creationId xmlns:p14="http://schemas.microsoft.com/office/powerpoint/2010/main" val="847415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Slides </a:t>
            </a:r>
            <a:r>
              <a:rPr lang="en-US" sz="3100" b="1" dirty="0" smtClean="0">
                <a:solidFill>
                  <a:srgbClr val="58C5C9"/>
                </a:solidFill>
                <a:latin typeface="Arial Black" panose="020B0A04020102020204" pitchFamily="34" charset="0"/>
                <a:cs typeface="Arial" panose="020B0604020202020204" pitchFamily="34" charset="0"/>
              </a:rPr>
              <a:t>19–20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676400"/>
            <a:ext cx="81216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99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Access to AP Science Courses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1650047"/>
              </p:ext>
            </p:extLst>
          </p:nvPr>
        </p:nvGraphicFramePr>
        <p:xfrm>
          <a:off x="190500" y="1417638"/>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636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sz="2900" b="1" dirty="0">
                <a:solidFill>
                  <a:srgbClr val="58C5C9"/>
                </a:solidFill>
                <a:latin typeface="Arial Black" panose="020B0A04020102020204" pitchFamily="34" charset="0"/>
                <a:cs typeface="Arial" panose="020B0604020202020204" pitchFamily="34" charset="0"/>
              </a:rPr>
              <a:t>Time Spent on Science Instruction in Elementary </a:t>
            </a:r>
            <a:r>
              <a:rPr lang="en-US" sz="2900" b="1" dirty="0" smtClean="0">
                <a:solidFill>
                  <a:srgbClr val="58C5C9"/>
                </a:solidFill>
                <a:latin typeface="Arial Black" panose="020B0A04020102020204" pitchFamily="34" charset="0"/>
                <a:cs typeface="Arial" panose="020B0604020202020204" pitchFamily="34" charset="0"/>
              </a:rPr>
              <a:t>Grades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4677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Access to AP </a:t>
            </a:r>
            <a:r>
              <a:rPr lang="en-US" sz="2900" b="1" dirty="0" smtClean="0">
                <a:solidFill>
                  <a:srgbClr val="58C5C9"/>
                </a:solidFill>
                <a:latin typeface="Arial Black" panose="020B0A04020102020204" pitchFamily="34" charset="0"/>
                <a:cs typeface="Arial" panose="020B0604020202020204" pitchFamily="34" charset="0"/>
              </a:rPr>
              <a:t>Physics Courses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2232"/>
              </p:ext>
            </p:extLst>
          </p:nvPr>
        </p:nvGraphicFramePr>
        <p:xfrm>
          <a:off x="190500" y="1417638"/>
          <a:ext cx="88773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389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22</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15" y="1828800"/>
            <a:ext cx="78359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73395871"/>
              </p:ext>
            </p:extLst>
          </p:nvPr>
        </p:nvGraphicFramePr>
        <p:xfrm>
          <a:off x="533400" y="1524000"/>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Number of AP Science Courses Offered at High Schools</a:t>
            </a:r>
          </a:p>
        </p:txBody>
      </p:sp>
    </p:spTree>
    <p:extLst>
      <p:ext uri="{BB962C8B-B14F-4D97-AF65-F5344CB8AC3E}">
        <p14:creationId xmlns:p14="http://schemas.microsoft.com/office/powerpoint/2010/main" val="2495290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24–26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382713"/>
            <a:ext cx="79692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65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21285308"/>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smtClean="0">
                <a:solidFill>
                  <a:srgbClr val="58C5C9"/>
                </a:solidFill>
                <a:latin typeface="Arial Black" panose="020B0A04020102020204" pitchFamily="34" charset="0"/>
                <a:cs typeface="Arial" panose="020B0604020202020204" pitchFamily="34" charset="0"/>
              </a:rPr>
              <a:t>Average </a:t>
            </a:r>
            <a:r>
              <a:rPr lang="en-US" sz="2900" b="1" dirty="0">
                <a:solidFill>
                  <a:srgbClr val="58C5C9"/>
                </a:solidFill>
                <a:latin typeface="Arial Black" panose="020B0A04020102020204" pitchFamily="34" charset="0"/>
                <a:cs typeface="Arial" panose="020B0604020202020204" pitchFamily="34" charset="0"/>
              </a:rPr>
              <a:t>Number of AP Science 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8247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08119266"/>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Number of AP Science 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61395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039375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Number of AP Science 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9342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28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3025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399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Access to </a:t>
            </a:r>
            <a:r>
              <a:rPr lang="en-US" sz="2900" b="1" dirty="0" smtClean="0">
                <a:solidFill>
                  <a:srgbClr val="58C5C9"/>
                </a:solidFill>
                <a:latin typeface="Arial Black" panose="020B0A04020102020204" pitchFamily="34" charset="0"/>
                <a:cs typeface="Arial" panose="020B0604020202020204" pitchFamily="34" charset="0"/>
              </a:rPr>
              <a:t>IB Science </a:t>
            </a:r>
            <a:r>
              <a:rPr lang="en-US" sz="2900" b="1" dirty="0">
                <a:solidFill>
                  <a:srgbClr val="58C5C9"/>
                </a:solidFill>
                <a:latin typeface="Arial Black" panose="020B0A04020102020204" pitchFamily="34" charset="0"/>
                <a:cs typeface="Arial" panose="020B0604020202020204" pitchFamily="34" charset="0"/>
              </a:rPr>
              <a:t>Courses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9930818"/>
              </p:ext>
            </p:extLst>
          </p:nvPr>
        </p:nvGraphicFramePr>
        <p:xfrm>
          <a:off x="190500" y="1417638"/>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054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828800"/>
            <a:ext cx="77152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0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76400"/>
            <a:ext cx="76009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21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67553453"/>
              </p:ext>
            </p:extLst>
          </p:nvPr>
        </p:nvGraphicFramePr>
        <p:xfrm>
          <a:off x="152400" y="1524000"/>
          <a:ext cx="87630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Science Programs and Practices Currently Being Implemented in High Schools</a:t>
            </a:r>
          </a:p>
        </p:txBody>
      </p:sp>
    </p:spTree>
    <p:extLst>
      <p:ext uri="{BB962C8B-B14F-4D97-AF65-F5344CB8AC3E}">
        <p14:creationId xmlns:p14="http://schemas.microsoft.com/office/powerpoint/2010/main" val="3995903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32–33 </a:t>
            </a:r>
            <a:r>
              <a:rPr lang="en-US" dirty="0" smtClean="0"/>
              <a:t/>
            </a:r>
            <a:br>
              <a:rPr lang="en-US" dirty="0" smtClean="0"/>
            </a:br>
            <a:r>
              <a:rPr lang="en-US" dirty="0" smtClean="0"/>
              <a:t>(not for presentation)</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6248400" cy="475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123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Most Commonly Offered 1</a:t>
            </a:r>
            <a:r>
              <a:rPr lang="en-US" sz="2900" b="1" baseline="30000" dirty="0" smtClean="0">
                <a:solidFill>
                  <a:srgbClr val="58C5C9"/>
                </a:solidFill>
                <a:latin typeface="Arial Black" panose="020B0A04020102020204" pitchFamily="34" charset="0"/>
                <a:cs typeface="Arial" panose="020B0604020202020204" pitchFamily="34" charset="0"/>
              </a:rPr>
              <a:t>st</a:t>
            </a:r>
            <a:r>
              <a:rPr lang="en-US" sz="2900" b="1" dirty="0" smtClean="0">
                <a:solidFill>
                  <a:srgbClr val="58C5C9"/>
                </a:solidFill>
                <a:latin typeface="Arial Black" panose="020B0A04020102020204" pitchFamily="34" charset="0"/>
                <a:cs typeface="Arial" panose="020B0604020202020204" pitchFamily="34" charset="0"/>
              </a:rPr>
              <a:t> Year College Prep High School Science Courses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1660382"/>
              </p:ext>
            </p:extLst>
          </p:nvPr>
        </p:nvGraphicFramePr>
        <p:xfrm>
          <a:off x="190500" y="1417638"/>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9841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Most Commonly Offered 2</a:t>
            </a:r>
            <a:r>
              <a:rPr lang="en-US" sz="2900" b="1" baseline="30000" dirty="0" smtClean="0">
                <a:solidFill>
                  <a:srgbClr val="58C5C9"/>
                </a:solidFill>
                <a:latin typeface="Arial Black" panose="020B0A04020102020204" pitchFamily="34" charset="0"/>
                <a:cs typeface="Arial" panose="020B0604020202020204" pitchFamily="34" charset="0"/>
              </a:rPr>
              <a:t>nd</a:t>
            </a:r>
            <a:r>
              <a:rPr lang="en-US" sz="2900" b="1" dirty="0" smtClean="0">
                <a:solidFill>
                  <a:srgbClr val="58C5C9"/>
                </a:solidFill>
                <a:latin typeface="Arial Black" panose="020B0A04020102020204" pitchFamily="34" charset="0"/>
                <a:cs typeface="Arial" panose="020B0604020202020204" pitchFamily="34" charset="0"/>
              </a:rPr>
              <a:t> Year Advanced High School Science Courses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3023435"/>
              </p:ext>
            </p:extLst>
          </p:nvPr>
        </p:nvGraphicFramePr>
        <p:xfrm>
          <a:off x="190500" y="1417638"/>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773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Other Characteristics </a:t>
            </a:r>
            <a:r>
              <a:rPr lang="en-US" sz="2900" b="1" dirty="0" smtClean="0">
                <a:solidFill>
                  <a:srgbClr val="58C5C9"/>
                </a:solidFill>
                <a:latin typeface="Arial Black" panose="020B0A04020102020204" pitchFamily="34" charset="0"/>
                <a:cs typeface="Arial" panose="020B0604020202020204" pitchFamily="34" charset="0"/>
              </a:rPr>
              <a:t/>
            </a:r>
            <a:br>
              <a:rPr lang="en-US" sz="2900" b="1" dirty="0" smtClean="0">
                <a:solidFill>
                  <a:srgbClr val="58C5C9"/>
                </a:solidFill>
                <a:latin typeface="Arial Black" panose="020B0A04020102020204" pitchFamily="34" charset="0"/>
                <a:cs typeface="Arial" panose="020B0604020202020204" pitchFamily="34" charset="0"/>
              </a:rPr>
            </a:br>
            <a:r>
              <a:rPr lang="en-US" sz="2900" b="1" dirty="0" smtClean="0">
                <a:solidFill>
                  <a:srgbClr val="58C5C9"/>
                </a:solidFill>
                <a:latin typeface="Arial Black" panose="020B0A04020102020204" pitchFamily="34" charset="0"/>
                <a:cs typeface="Arial" panose="020B0604020202020204" pitchFamily="34" charset="0"/>
              </a:rPr>
              <a:t>of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411245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36</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31" y="2438400"/>
            <a:ext cx="75184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246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0342543"/>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Percentages of Female and </a:t>
            </a:r>
            <a:r>
              <a:rPr lang="en-US" sz="2900" b="1" dirty="0" smtClean="0">
                <a:solidFill>
                  <a:srgbClr val="58C5C9"/>
                </a:solidFill>
                <a:latin typeface="Arial Black" panose="020B0A04020102020204" pitchFamily="34" charset="0"/>
                <a:cs typeface="Arial" panose="020B0604020202020204" pitchFamily="34" charset="0"/>
              </a:rPr>
              <a:t>Historically Underrepresented </a:t>
            </a:r>
            <a:r>
              <a:rPr lang="en-US" sz="2900" b="1" dirty="0">
                <a:solidFill>
                  <a:srgbClr val="58C5C9"/>
                </a:solidFill>
                <a:latin typeface="Arial Black" panose="020B0A04020102020204" pitchFamily="34" charset="0"/>
                <a:cs typeface="Arial" panose="020B0604020202020204" pitchFamily="34" charset="0"/>
              </a:rPr>
              <a:t>Students in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12038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38–39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11" y="1828800"/>
            <a:ext cx="73342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853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74617184"/>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Percentage of Female Students in High School Science </a:t>
            </a:r>
            <a:r>
              <a:rPr lang="en-US" sz="2900" b="1" dirty="0" smtClean="0">
                <a:solidFill>
                  <a:srgbClr val="58C5C9"/>
                </a:solidFill>
                <a:latin typeface="Arial Black" panose="020B0A04020102020204" pitchFamily="34" charset="0"/>
                <a:cs typeface="Arial" panose="020B0604020202020204" pitchFamily="34" charset="0"/>
              </a:rPr>
              <a:t>Courses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32803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73515285"/>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Average </a:t>
            </a:r>
            <a:r>
              <a:rPr lang="en-US" sz="2900" b="1" dirty="0">
                <a:solidFill>
                  <a:srgbClr val="58C5C9"/>
                </a:solidFill>
                <a:latin typeface="Arial Black" panose="020B0A04020102020204" pitchFamily="34" charset="0"/>
                <a:cs typeface="Arial" panose="020B0604020202020204" pitchFamily="34" charset="0"/>
              </a:rPr>
              <a:t>Percentage of Historically Underrepresented Students in High School Science </a:t>
            </a:r>
            <a:r>
              <a:rPr lang="en-US" sz="2900" b="1" dirty="0" smtClean="0">
                <a:solidFill>
                  <a:srgbClr val="58C5C9"/>
                </a:solidFill>
                <a:latin typeface="Arial Black" panose="020B0A04020102020204" pitchFamily="34" charset="0"/>
                <a:cs typeface="Arial" panose="020B0604020202020204" pitchFamily="34" charset="0"/>
              </a:rPr>
              <a:t>Courses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1056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89874840"/>
              </p:ext>
            </p:extLst>
          </p:nvPr>
        </p:nvGraphicFramePr>
        <p:xfrm>
          <a:off x="685800" y="1752600"/>
          <a:ext cx="8001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Frequency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Which Self-Contained Elementary Classes Receive Science Instruction</a:t>
            </a:r>
          </a:p>
        </p:txBody>
      </p:sp>
    </p:spTree>
    <p:extLst>
      <p:ext uri="{BB962C8B-B14F-4D97-AF65-F5344CB8AC3E}">
        <p14:creationId xmlns:p14="http://schemas.microsoft.com/office/powerpoint/2010/main" val="1581844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41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1563"/>
            <a:ext cx="74676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480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76722678"/>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in </a:t>
            </a:r>
            <a:r>
              <a:rPr lang="en-US" sz="2900" b="1">
                <a:solidFill>
                  <a:srgbClr val="58C5C9"/>
                </a:solidFill>
                <a:latin typeface="Arial Black" panose="020B0A04020102020204" pitchFamily="34" charset="0"/>
                <a:cs typeface="Arial" panose="020B0604020202020204" pitchFamily="34" charset="0"/>
              </a:rPr>
              <a:t>Science </a:t>
            </a:r>
            <a:r>
              <a:rPr lang="en-US" sz="2900" b="1"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88913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7597494"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486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79877806"/>
              </p:ext>
            </p:extLst>
          </p:nvPr>
        </p:nvGraphicFramePr>
        <p:xfrm>
          <a:off x="344882" y="13716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a:t>
            </a:r>
            <a:r>
              <a:rPr lang="en-US" sz="2900" b="1" dirty="0" smtClean="0">
                <a:solidFill>
                  <a:srgbClr val="58C5C9"/>
                </a:solidFill>
                <a:latin typeface="Arial Black" panose="020B0A04020102020204" pitchFamily="34" charset="0"/>
                <a:cs typeface="Arial" panose="020B0604020202020204" pitchFamily="34" charset="0"/>
              </a:rPr>
              <a:t>in High School </a:t>
            </a:r>
            <a:r>
              <a:rPr lang="en-US" sz="2900" b="1" dirty="0">
                <a:solidFill>
                  <a:srgbClr val="58C5C9"/>
                </a:solidFill>
                <a:latin typeface="Arial Black" panose="020B0A04020102020204" pitchFamily="34" charset="0"/>
                <a:cs typeface="Arial" panose="020B0604020202020204" pitchFamily="34" charset="0"/>
              </a:rPr>
              <a:t>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78814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smtClean="0">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45–47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11203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327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42184744"/>
              </p:ext>
            </p:extLst>
          </p:nvPr>
        </p:nvGraphicFramePr>
        <p:xfrm>
          <a:off x="609600" y="1371600"/>
          <a:ext cx="7772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a:t>
            </a:r>
            <a:r>
              <a:rPr lang="en-US" sz="2900" b="1" dirty="0" smtClean="0">
                <a:solidFill>
                  <a:srgbClr val="58C5C9"/>
                </a:solidFill>
                <a:latin typeface="Arial Black" panose="020B0A04020102020204" pitchFamily="34" charset="0"/>
                <a:cs typeface="Arial" panose="020B0604020202020204" pitchFamily="34" charset="0"/>
              </a:rPr>
              <a:t>in </a:t>
            </a:r>
            <a:r>
              <a:rPr lang="en-US" sz="2900" b="1" smtClean="0">
                <a:solidFill>
                  <a:srgbClr val="58C5C9"/>
                </a:solidFill>
                <a:latin typeface="Arial Black" panose="020B0A04020102020204" pitchFamily="34" charset="0"/>
                <a:cs typeface="Arial" panose="020B0604020202020204" pitchFamily="34" charset="0"/>
              </a:rPr>
              <a:t>Elementary 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6311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19549301"/>
              </p:ext>
            </p:extLst>
          </p:nvPr>
        </p:nvGraphicFramePr>
        <p:xfrm>
          <a:off x="381000" y="15240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a:t>
            </a:r>
            <a:r>
              <a:rPr lang="en-US" sz="2900" b="1" dirty="0" smtClean="0">
                <a:solidFill>
                  <a:srgbClr val="58C5C9"/>
                </a:solidFill>
                <a:latin typeface="Arial Black" panose="020B0A04020102020204" pitchFamily="34" charset="0"/>
                <a:cs typeface="Arial" panose="020B0604020202020204" pitchFamily="34" charset="0"/>
              </a:rPr>
              <a:t>in Middle School </a:t>
            </a:r>
            <a:r>
              <a:rPr lang="en-US" sz="2900" b="1" dirty="0">
                <a:solidFill>
                  <a:srgbClr val="58C5C9"/>
                </a:solidFill>
                <a:latin typeface="Arial Black" panose="020B0A04020102020204" pitchFamily="34" charset="0"/>
                <a:cs typeface="Arial" panose="020B0604020202020204" pitchFamily="34" charset="0"/>
              </a:rPr>
              <a:t>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9595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75765649"/>
              </p:ext>
            </p:extLst>
          </p:nvPr>
        </p:nvGraphicFramePr>
        <p:xfrm>
          <a:off x="685800" y="1447800"/>
          <a:ext cx="7924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a:t>
            </a:r>
            <a:r>
              <a:rPr lang="en-US" sz="2900" b="1" dirty="0" smtClean="0">
                <a:solidFill>
                  <a:srgbClr val="58C5C9"/>
                </a:solidFill>
                <a:latin typeface="Arial Black" panose="020B0A04020102020204" pitchFamily="34" charset="0"/>
                <a:cs typeface="Arial" panose="020B0604020202020204" pitchFamily="34" charset="0"/>
              </a:rPr>
              <a:t>in High School </a:t>
            </a:r>
            <a:r>
              <a:rPr lang="en-US" sz="2900" b="1" dirty="0">
                <a:solidFill>
                  <a:srgbClr val="58C5C9"/>
                </a:solidFill>
                <a:latin typeface="Arial Black" panose="020B0A04020102020204" pitchFamily="34" charset="0"/>
                <a:cs typeface="Arial" panose="020B0604020202020204" pitchFamily="34" charset="0"/>
              </a:rPr>
              <a:t>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68902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6300"/>
            <a:ext cx="793115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42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00204785"/>
              </p:ext>
            </p:extLst>
          </p:nvPr>
        </p:nvGraphicFramePr>
        <p:xfrm>
          <a:off x="457200" y="1752600"/>
          <a:ext cx="8305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Number of Minutes Spent Teaching Subjects in Self-Contained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6424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Science Course Offerings</a:t>
            </a:r>
          </a:p>
        </p:txBody>
      </p:sp>
    </p:spTree>
    <p:extLst>
      <p:ext uri="{BB962C8B-B14F-4D97-AF65-F5344CB8AC3E}">
        <p14:creationId xmlns:p14="http://schemas.microsoft.com/office/powerpoint/2010/main" val="405929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9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2597150"/>
            <a:ext cx="791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96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85827269"/>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Type of Middle School Science Courses </a:t>
            </a:r>
            <a:r>
              <a:rPr lang="en-US" sz="2900" b="1" dirty="0" smtClean="0">
                <a:solidFill>
                  <a:srgbClr val="58C5C9"/>
                </a:solidFill>
                <a:latin typeface="Arial Black" panose="020B0A04020102020204" pitchFamily="34" charset="0"/>
                <a:cs typeface="Arial" panose="020B0604020202020204" pitchFamily="34" charset="0"/>
              </a:rPr>
              <a:t>Offered</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12149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936</Words>
  <Application>Microsoft Office PowerPoint</Application>
  <PresentationFormat>On-screen Show (4:3)</PresentationFormat>
  <Paragraphs>522</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4 Science, Mathematics, and Computer Science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Original Data for Slides 32–33  (not for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43</cp:revision>
  <dcterms:created xsi:type="dcterms:W3CDTF">2018-12-17T19:52:28Z</dcterms:created>
  <dcterms:modified xsi:type="dcterms:W3CDTF">2019-06-03T13:29:34Z</dcterms:modified>
</cp:coreProperties>
</file>