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59" r:id="rId3"/>
    <p:sldId id="260" r:id="rId4"/>
    <p:sldId id="263" r:id="rId5"/>
    <p:sldId id="264" r:id="rId6"/>
    <p:sldId id="265" r:id="rId7"/>
    <p:sldId id="266" r:id="rId8"/>
    <p:sldId id="267" r:id="rId9"/>
    <p:sldId id="270" r:id="rId10"/>
    <p:sldId id="320" r:id="rId11"/>
    <p:sldId id="321" r:id="rId12"/>
    <p:sldId id="323" r:id="rId13"/>
    <p:sldId id="358" r:id="rId14"/>
    <p:sldId id="271" r:id="rId15"/>
    <p:sldId id="324" r:id="rId16"/>
    <p:sldId id="333" r:id="rId17"/>
    <p:sldId id="360" r:id="rId18"/>
    <p:sldId id="282" r:id="rId19"/>
    <p:sldId id="343" r:id="rId20"/>
    <p:sldId id="361" r:id="rId21"/>
    <p:sldId id="362" r:id="rId22"/>
    <p:sldId id="286" r:id="rId23"/>
    <p:sldId id="289" r:id="rId24"/>
    <p:sldId id="290" r:id="rId25"/>
    <p:sldId id="291" r:id="rId26"/>
    <p:sldId id="292" r:id="rId27"/>
    <p:sldId id="293" r:id="rId28"/>
    <p:sldId id="294"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93" autoAdjust="0"/>
  </p:normalViewPr>
  <p:slideViewPr>
    <p:cSldViewPr>
      <p:cViewPr varScale="1">
        <p:scale>
          <a:sx n="110" d="100"/>
          <a:sy n="110" d="100"/>
        </p:scale>
        <p:origin x="-168"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Sheet1!$A$2:$A$10</c:f>
              <c:strCache>
                <c:ptCount val="9"/>
                <c:pt idx="0">
                  <c:v>Programming languages to use</c:v>
                </c:pt>
                <c:pt idx="1">
                  <c:v>Content, topics, and skills to be taught</c:v>
                </c:pt>
                <c:pt idx="2">
                  <c:v>Ccourse goals and objectives</c:v>
                </c:pt>
                <c:pt idx="3">
                  <c:v>Curriculum materials</c:v>
                </c:pt>
                <c:pt idx="4">
                  <c:v>Sequence in which topics are covered</c:v>
                </c:pt>
                <c:pt idx="5">
                  <c:v>Amount of time spent on each topic</c:v>
                </c:pt>
                <c:pt idx="6">
                  <c:v>Teaching techniques</c:v>
                </c:pt>
                <c:pt idx="7">
                  <c:v>Criteria for grading student performance</c:v>
                </c:pt>
                <c:pt idx="8">
                  <c:v>Amount of homework</c:v>
                </c:pt>
              </c:strCache>
            </c:strRef>
          </c:cat>
          <c:val>
            <c:numRef>
              <c:f>Sheet1!$B$2:$B$10</c:f>
              <c:numCache>
                <c:formatCode>General</c:formatCode>
                <c:ptCount val="9"/>
                <c:pt idx="0">
                  <c:v>49</c:v>
                </c:pt>
                <c:pt idx="1">
                  <c:v>53</c:v>
                </c:pt>
                <c:pt idx="2">
                  <c:v>57</c:v>
                </c:pt>
                <c:pt idx="3">
                  <c:v>58</c:v>
                </c:pt>
                <c:pt idx="4">
                  <c:v>63</c:v>
                </c:pt>
                <c:pt idx="5">
                  <c:v>63</c:v>
                </c:pt>
                <c:pt idx="6">
                  <c:v>68</c:v>
                </c:pt>
                <c:pt idx="7">
                  <c:v>71</c:v>
                </c:pt>
                <c:pt idx="8">
                  <c:v>77</c:v>
                </c:pt>
              </c:numCache>
            </c:numRef>
          </c:val>
        </c:ser>
        <c:dLbls>
          <c:showLegendKey val="0"/>
          <c:showVal val="0"/>
          <c:showCatName val="0"/>
          <c:showSerName val="0"/>
          <c:showPercent val="0"/>
          <c:showBubbleSize val="0"/>
        </c:dLbls>
        <c:gapWidth val="150"/>
        <c:axId val="128050688"/>
        <c:axId val="128052224"/>
      </c:barChart>
      <c:catAx>
        <c:axId val="128050688"/>
        <c:scaling>
          <c:orientation val="minMax"/>
        </c:scaling>
        <c:delete val="0"/>
        <c:axPos val="l"/>
        <c:majorTickMark val="out"/>
        <c:minorTickMark val="none"/>
        <c:tickLblPos val="nextTo"/>
        <c:txPr>
          <a:bodyPr/>
          <a:lstStyle/>
          <a:p>
            <a:pPr>
              <a:defRPr sz="1600"/>
            </a:pPr>
            <a:endParaRPr lang="en-US"/>
          </a:p>
        </c:txPr>
        <c:crossAx val="128052224"/>
        <c:crosses val="autoZero"/>
        <c:auto val="1"/>
        <c:lblAlgn val="ctr"/>
        <c:lblOffset val="100"/>
        <c:noMultiLvlLbl val="0"/>
      </c:catAx>
      <c:valAx>
        <c:axId val="12805222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28050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Explain computational solution strategies verbally or in writing</c:v>
                </c:pt>
                <c:pt idx="1">
                  <c:v>Use computational methods to simulate events or processes</c:v>
                </c:pt>
                <c:pt idx="2">
                  <c:v>Identify real-world problems that might be solved computationally</c:v>
                </c:pt>
                <c:pt idx="3">
                  <c:v>Systematically use test cases to verify program performance and/‌or identify problems</c:v>
                </c:pt>
                <c:pt idx="4">
                  <c:v>Provide feedback on other students’ computational products or designs</c:v>
                </c:pt>
              </c:strCache>
            </c:strRef>
          </c:cat>
          <c:val>
            <c:numRef>
              <c:f>Sheet1!$B$2:$B$6</c:f>
              <c:numCache>
                <c:formatCode>General</c:formatCode>
                <c:ptCount val="5"/>
                <c:pt idx="0">
                  <c:v>42</c:v>
                </c:pt>
                <c:pt idx="1">
                  <c:v>45</c:v>
                </c:pt>
                <c:pt idx="2">
                  <c:v>45</c:v>
                </c:pt>
                <c:pt idx="3">
                  <c:v>46</c:v>
                </c:pt>
                <c:pt idx="4">
                  <c:v>47</c:v>
                </c:pt>
              </c:numCache>
            </c:numRef>
          </c:val>
        </c:ser>
        <c:dLbls>
          <c:showLegendKey val="0"/>
          <c:showVal val="0"/>
          <c:showCatName val="0"/>
          <c:showSerName val="0"/>
          <c:showPercent val="0"/>
          <c:showBubbleSize val="0"/>
        </c:dLbls>
        <c:gapWidth val="150"/>
        <c:axId val="220103424"/>
        <c:axId val="220104960"/>
      </c:barChart>
      <c:catAx>
        <c:axId val="220103424"/>
        <c:scaling>
          <c:orientation val="minMax"/>
        </c:scaling>
        <c:delete val="0"/>
        <c:axPos val="l"/>
        <c:numFmt formatCode="General" sourceLinked="1"/>
        <c:majorTickMark val="out"/>
        <c:minorTickMark val="none"/>
        <c:tickLblPos val="nextTo"/>
        <c:txPr>
          <a:bodyPr/>
          <a:lstStyle/>
          <a:p>
            <a:pPr>
              <a:defRPr sz="1600"/>
            </a:pPr>
            <a:endParaRPr lang="en-US"/>
          </a:p>
        </c:txPr>
        <c:crossAx val="220104960"/>
        <c:crosses val="autoZero"/>
        <c:auto val="1"/>
        <c:lblAlgn val="ctr"/>
        <c:lblOffset val="100"/>
        <c:noMultiLvlLbl val="0"/>
      </c:catAx>
      <c:valAx>
        <c:axId val="220104960"/>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201034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Analyze datasets using a computer to detect patterns</c:v>
                </c:pt>
                <c:pt idx="1">
                  <c:v>Get input on computational products or designs from people with different perspectives</c:v>
                </c:pt>
                <c:pt idx="2">
                  <c:v>Create a computational artifact to be used by someone outside the class or other students</c:v>
                </c:pt>
                <c:pt idx="3">
                  <c:v>Compare and contrast the strengths and limitations of different representations </c:v>
                </c:pt>
                <c:pt idx="4">
                  <c:v>Create instructions for an end-user explaining how to use a computational artifact</c:v>
                </c:pt>
              </c:strCache>
            </c:strRef>
          </c:cat>
          <c:val>
            <c:numRef>
              <c:f>Sheet1!$B$2:$B$6</c:f>
              <c:numCache>
                <c:formatCode>General</c:formatCode>
                <c:ptCount val="5"/>
                <c:pt idx="0">
                  <c:v>20</c:v>
                </c:pt>
                <c:pt idx="1">
                  <c:v>21</c:v>
                </c:pt>
                <c:pt idx="2">
                  <c:v>22</c:v>
                </c:pt>
                <c:pt idx="3">
                  <c:v>22</c:v>
                </c:pt>
                <c:pt idx="4">
                  <c:v>30</c:v>
                </c:pt>
              </c:numCache>
            </c:numRef>
          </c:val>
        </c:ser>
        <c:dLbls>
          <c:showLegendKey val="0"/>
          <c:showVal val="0"/>
          <c:showCatName val="0"/>
          <c:showSerName val="0"/>
          <c:showPercent val="0"/>
          <c:showBubbleSize val="0"/>
        </c:dLbls>
        <c:gapWidth val="150"/>
        <c:axId val="221086080"/>
        <c:axId val="221087616"/>
      </c:barChart>
      <c:catAx>
        <c:axId val="221086080"/>
        <c:scaling>
          <c:orientation val="minMax"/>
        </c:scaling>
        <c:delete val="0"/>
        <c:axPos val="l"/>
        <c:numFmt formatCode="General" sourceLinked="1"/>
        <c:majorTickMark val="out"/>
        <c:minorTickMark val="none"/>
        <c:tickLblPos val="nextTo"/>
        <c:txPr>
          <a:bodyPr/>
          <a:lstStyle/>
          <a:p>
            <a:pPr>
              <a:defRPr sz="1600"/>
            </a:pPr>
            <a:endParaRPr lang="en-US"/>
          </a:p>
        </c:txPr>
        <c:crossAx val="221087616"/>
        <c:crosses val="autoZero"/>
        <c:auto val="1"/>
        <c:lblAlgn val="ctr"/>
        <c:lblOffset val="100"/>
        <c:noMultiLvlLbl val="0"/>
      </c:catAx>
      <c:valAx>
        <c:axId val="22108761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210860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959626370233132"/>
          <c:y val="7.8125E-2"/>
          <c:w val="0.50283023445598707"/>
          <c:h val="0.75032111220472431"/>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Sheet1!$A$2:$A$11</c:f>
              <c:strCache>
                <c:ptCount val="10"/>
                <c:pt idx="0">
                  <c:v>Test or quiz</c:v>
                </c:pt>
                <c:pt idx="1">
                  <c:v>Students writing about computer science</c:v>
                </c:pt>
                <c:pt idx="2">
                  <c:v>Students completing textbook problems</c:v>
                </c:pt>
                <c:pt idx="3">
                  <c:v>Programming activities w/o a computer</c:v>
                </c:pt>
                <c:pt idx="4">
                  <c:v>Students reading about computer science</c:v>
                </c:pt>
                <c:pt idx="5">
                  <c:v>Teacher conducting a demonstration</c:v>
                </c:pt>
                <c:pt idx="6">
                  <c:v>Whole class discussion</c:v>
                </c:pt>
                <c:pt idx="7">
                  <c:v>Students working in small groups</c:v>
                </c:pt>
                <c:pt idx="8">
                  <c:v>Teacher explaining an idea to whole class</c:v>
                </c:pt>
                <c:pt idx="9">
                  <c:v>Programming tasks using a computer</c:v>
                </c:pt>
              </c:strCache>
            </c:strRef>
          </c:cat>
          <c:val>
            <c:numRef>
              <c:f>Sheet1!$B$2:$B$11</c:f>
              <c:numCache>
                <c:formatCode>General</c:formatCode>
                <c:ptCount val="10"/>
                <c:pt idx="0">
                  <c:v>9</c:v>
                </c:pt>
                <c:pt idx="1">
                  <c:v>13</c:v>
                </c:pt>
                <c:pt idx="2">
                  <c:v>16</c:v>
                </c:pt>
                <c:pt idx="3">
                  <c:v>19</c:v>
                </c:pt>
                <c:pt idx="4">
                  <c:v>20</c:v>
                </c:pt>
                <c:pt idx="5">
                  <c:v>46</c:v>
                </c:pt>
                <c:pt idx="6">
                  <c:v>49</c:v>
                </c:pt>
                <c:pt idx="7">
                  <c:v>57</c:v>
                </c:pt>
                <c:pt idx="8">
                  <c:v>70</c:v>
                </c:pt>
                <c:pt idx="9">
                  <c:v>84</c:v>
                </c:pt>
              </c:numCache>
            </c:numRef>
          </c:val>
        </c:ser>
        <c:dLbls>
          <c:showLegendKey val="0"/>
          <c:showVal val="0"/>
          <c:showCatName val="0"/>
          <c:showSerName val="0"/>
          <c:showPercent val="0"/>
          <c:showBubbleSize val="0"/>
        </c:dLbls>
        <c:gapWidth val="150"/>
        <c:axId val="221337856"/>
        <c:axId val="221356032"/>
      </c:barChart>
      <c:catAx>
        <c:axId val="221337856"/>
        <c:scaling>
          <c:orientation val="minMax"/>
        </c:scaling>
        <c:delete val="0"/>
        <c:axPos val="l"/>
        <c:numFmt formatCode="General" sourceLinked="1"/>
        <c:majorTickMark val="out"/>
        <c:minorTickMark val="none"/>
        <c:tickLblPos val="nextTo"/>
        <c:txPr>
          <a:bodyPr/>
          <a:lstStyle/>
          <a:p>
            <a:pPr>
              <a:defRPr sz="1800"/>
            </a:pPr>
            <a:endParaRPr lang="en-US"/>
          </a:p>
        </c:txPr>
        <c:crossAx val="221356032"/>
        <c:crosses val="autoZero"/>
        <c:auto val="1"/>
        <c:lblAlgn val="ctr"/>
        <c:lblOffset val="100"/>
        <c:noMultiLvlLbl val="0"/>
      </c:catAx>
      <c:valAx>
        <c:axId val="221356032"/>
        <c:scaling>
          <c:orientation val="minMax"/>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213378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52198453069473"/>
          <c:y val="4.4409667541557306E-2"/>
          <c:w val="0.85925382667874484"/>
          <c:h val="0.73909864391951008"/>
        </c:manualLayout>
      </c:layout>
      <c:barChart>
        <c:barDir val="col"/>
        <c:grouping val="clustered"/>
        <c:varyColors val="0"/>
        <c:ser>
          <c:idx val="0"/>
          <c:order val="0"/>
          <c:tx>
            <c:strRef>
              <c:f>Sheet1!$B$1</c:f>
              <c:strCache>
                <c:ptCount val="1"/>
                <c:pt idx="0">
                  <c:v>Column4</c:v>
                </c:pt>
              </c:strCache>
            </c:strRef>
          </c:tx>
          <c:invertIfNegative val="0"/>
          <c:dLbls>
            <c:showLegendKey val="0"/>
            <c:showVal val="1"/>
            <c:showCatName val="0"/>
            <c:showSerName val="0"/>
            <c:showPercent val="0"/>
            <c:showBubbleSize val="0"/>
            <c:showLeaderLines val="0"/>
          </c:dLbls>
          <c:cat>
            <c:strRef>
              <c:f>Sheet1!$A$2:$A$5</c:f>
              <c:strCache>
                <c:ptCount val="4"/>
                <c:pt idx="0">
                  <c:v>Whole class activities</c:v>
                </c:pt>
                <c:pt idx="1">
                  <c:v>Small group work</c:v>
                </c:pt>
                <c:pt idx="2">
                  <c:v>Students work individually</c:v>
                </c:pt>
                <c:pt idx="3">
                  <c:v>Non-instructional activities</c:v>
                </c:pt>
              </c:strCache>
            </c:strRef>
          </c:cat>
          <c:val>
            <c:numRef>
              <c:f>Sheet1!$B$2:$B$5</c:f>
              <c:numCache>
                <c:formatCode>General</c:formatCode>
                <c:ptCount val="4"/>
                <c:pt idx="0">
                  <c:v>29</c:v>
                </c:pt>
                <c:pt idx="1">
                  <c:v>22</c:v>
                </c:pt>
                <c:pt idx="2">
                  <c:v>40</c:v>
                </c:pt>
                <c:pt idx="3">
                  <c:v>9</c:v>
                </c:pt>
              </c:numCache>
            </c:numRef>
          </c:val>
        </c:ser>
        <c:dLbls>
          <c:showLegendKey val="0"/>
          <c:showVal val="0"/>
          <c:showCatName val="0"/>
          <c:showSerName val="0"/>
          <c:showPercent val="0"/>
          <c:showBubbleSize val="0"/>
        </c:dLbls>
        <c:gapWidth val="150"/>
        <c:axId val="221184000"/>
        <c:axId val="221185536"/>
      </c:barChart>
      <c:catAx>
        <c:axId val="221184000"/>
        <c:scaling>
          <c:orientation val="minMax"/>
        </c:scaling>
        <c:delete val="0"/>
        <c:axPos val="b"/>
        <c:numFmt formatCode="General" sourceLinked="1"/>
        <c:majorTickMark val="out"/>
        <c:minorTickMark val="none"/>
        <c:tickLblPos val="nextTo"/>
        <c:crossAx val="221185536"/>
        <c:crosses val="autoZero"/>
        <c:auto val="1"/>
        <c:lblAlgn val="ctr"/>
        <c:lblOffset val="100"/>
        <c:noMultiLvlLbl val="0"/>
      </c:catAx>
      <c:valAx>
        <c:axId val="221185536"/>
        <c:scaling>
          <c:orientation val="minMax"/>
        </c:scaling>
        <c:delete val="0"/>
        <c:axPos val="l"/>
        <c:title>
          <c:tx>
            <c:rich>
              <a:bodyPr rot="-5400000" vert="horz"/>
              <a:lstStyle/>
              <a:p>
                <a:pPr>
                  <a:defRPr/>
                </a:pPr>
                <a:r>
                  <a:rPr lang="en-US"/>
                  <a:t>Average Percent of Class Time</a:t>
                </a:r>
              </a:p>
            </c:rich>
          </c:tx>
          <c:layout>
            <c:manualLayout>
              <c:xMode val="edge"/>
              <c:yMode val="edge"/>
              <c:x val="1.7699115044247787E-2"/>
              <c:y val="9.8875546806649159E-2"/>
            </c:manualLayout>
          </c:layout>
          <c:overlay val="0"/>
        </c:title>
        <c:numFmt formatCode="General" sourceLinked="1"/>
        <c:majorTickMark val="out"/>
        <c:minorTickMark val="none"/>
        <c:tickLblPos val="nextTo"/>
        <c:crossAx val="2211840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None</c:v>
                </c:pt>
              </c:strCache>
            </c:strRef>
          </c:tx>
          <c:spPr>
            <a:solidFill>
              <a:schemeClr val="accent1"/>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General</c:formatCode>
                <c:ptCount val="1"/>
                <c:pt idx="0">
                  <c:v>16</c:v>
                </c:pt>
              </c:numCache>
            </c:numRef>
          </c:val>
        </c:ser>
        <c:ser>
          <c:idx val="1"/>
          <c:order val="1"/>
          <c:tx>
            <c:strRef>
              <c:f>Sheet1!$C$1</c:f>
              <c:strCache>
                <c:ptCount val="1"/>
                <c:pt idx="0">
                  <c:v>1-15 minutes/week</c:v>
                </c:pt>
              </c:strCache>
            </c:strRef>
          </c:tx>
          <c:spPr>
            <a:solidFill>
              <a:schemeClr val="accent2"/>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General</c:formatCode>
                <c:ptCount val="1"/>
                <c:pt idx="0">
                  <c:v>13</c:v>
                </c:pt>
              </c:numCache>
            </c:numRef>
          </c:val>
        </c:ser>
        <c:ser>
          <c:idx val="2"/>
          <c:order val="2"/>
          <c:tx>
            <c:strRef>
              <c:f>Sheet1!$D$1</c:f>
              <c:strCache>
                <c:ptCount val="1"/>
                <c:pt idx="0">
                  <c:v>16–30 minutes/week</c:v>
                </c:pt>
              </c:strCache>
            </c:strRef>
          </c:tx>
          <c:spPr>
            <a:solidFill>
              <a:schemeClr val="accent3"/>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General</c:formatCode>
                <c:ptCount val="1"/>
                <c:pt idx="0">
                  <c:v>22</c:v>
                </c:pt>
              </c:numCache>
            </c:numRef>
          </c:val>
        </c:ser>
        <c:ser>
          <c:idx val="3"/>
          <c:order val="3"/>
          <c:tx>
            <c:strRef>
              <c:f>Sheet1!$E$1</c:f>
              <c:strCache>
                <c:ptCount val="1"/>
                <c:pt idx="0">
                  <c:v>31–60 minutes/week</c:v>
                </c:pt>
              </c:strCache>
            </c:strRef>
          </c:tx>
          <c:spPr>
            <a:solidFill>
              <a:schemeClr val="accent4"/>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General</c:formatCode>
                <c:ptCount val="1"/>
                <c:pt idx="0">
                  <c:v>29</c:v>
                </c:pt>
              </c:numCache>
            </c:numRef>
          </c:val>
        </c:ser>
        <c:ser>
          <c:idx val="4"/>
          <c:order val="4"/>
          <c:tx>
            <c:strRef>
              <c:f>Sheet1!$F$1</c:f>
              <c:strCache>
                <c:ptCount val="1"/>
                <c:pt idx="0">
                  <c:v>61–90 minutes/week</c:v>
                </c:pt>
              </c:strCache>
            </c:strRef>
          </c:tx>
          <c:spPr>
            <a:solidFill>
              <a:schemeClr val="accent5"/>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General</c:formatCode>
                <c:ptCount val="1"/>
                <c:pt idx="0">
                  <c:v>12</c:v>
                </c:pt>
              </c:numCache>
            </c:numRef>
          </c:val>
        </c:ser>
        <c:ser>
          <c:idx val="5"/>
          <c:order val="5"/>
          <c:tx>
            <c:strRef>
              <c:f>Sheet1!$G$1</c:f>
              <c:strCache>
                <c:ptCount val="1"/>
                <c:pt idx="0">
                  <c:v>91–120 minutes/week</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Sheet1!$G$2</c:f>
              <c:numCache>
                <c:formatCode>General</c:formatCode>
                <c:ptCount val="1"/>
                <c:pt idx="0">
                  <c:v>4</c:v>
                </c:pt>
              </c:numCache>
            </c:numRef>
          </c:val>
        </c:ser>
        <c:ser>
          <c:idx val="6"/>
          <c:order val="6"/>
          <c:tx>
            <c:strRef>
              <c:f>Sheet1!$H$1</c:f>
              <c:strCache>
                <c:ptCount val="1"/>
                <c:pt idx="0">
                  <c:v>&gt;2 hours/week</c:v>
                </c:pt>
              </c:strCache>
            </c:strRef>
          </c:tx>
          <c:spPr>
            <a:solidFill>
              <a:schemeClr val="bg1">
                <a:lumMod val="85000"/>
              </a:schemeClr>
            </a:solidFill>
          </c:spPr>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Sheet1!$H$2</c:f>
              <c:numCache>
                <c:formatCode>General</c:formatCode>
                <c:ptCount val="1"/>
                <c:pt idx="0">
                  <c:v>4</c:v>
                </c:pt>
              </c:numCache>
            </c:numRef>
          </c:val>
        </c:ser>
        <c:dLbls>
          <c:showLegendKey val="0"/>
          <c:showVal val="0"/>
          <c:showCatName val="0"/>
          <c:showSerName val="0"/>
          <c:showPercent val="0"/>
          <c:showBubbleSize val="0"/>
        </c:dLbls>
        <c:gapWidth val="150"/>
        <c:axId val="222907008"/>
        <c:axId val="222912896"/>
      </c:barChart>
      <c:catAx>
        <c:axId val="222907008"/>
        <c:scaling>
          <c:orientation val="minMax"/>
        </c:scaling>
        <c:delete val="0"/>
        <c:axPos val="b"/>
        <c:numFmt formatCode="General" sourceLinked="1"/>
        <c:majorTickMark val="out"/>
        <c:minorTickMark val="none"/>
        <c:tickLblPos val="nextTo"/>
        <c:crossAx val="222912896"/>
        <c:crosses val="autoZero"/>
        <c:auto val="1"/>
        <c:lblAlgn val="ctr"/>
        <c:lblOffset val="100"/>
        <c:noMultiLvlLbl val="0"/>
      </c:catAx>
      <c:valAx>
        <c:axId val="222912896"/>
        <c:scaling>
          <c:orientation val="minMax"/>
        </c:scaling>
        <c:delete val="0"/>
        <c:axPos val="l"/>
        <c:title>
          <c:tx>
            <c:rich>
              <a:bodyPr rot="-5400000" vert="horz"/>
              <a:lstStyle/>
              <a:p>
                <a:pPr>
                  <a:defRPr/>
                </a:pPr>
                <a:r>
                  <a:rPr lang="en-US"/>
                  <a:t>Percent of Classes</a:t>
                </a:r>
              </a:p>
            </c:rich>
          </c:tx>
          <c:layout>
            <c:manualLayout>
              <c:xMode val="edge"/>
              <c:yMode val="edge"/>
              <c:x val="6.1728395061728392E-3"/>
              <c:y val="0.17574343832020997"/>
            </c:manualLayout>
          </c:layout>
          <c:overlay val="0"/>
        </c:title>
        <c:numFmt formatCode="General" sourceLinked="1"/>
        <c:majorTickMark val="out"/>
        <c:minorTickMark val="none"/>
        <c:tickLblPos val="nextTo"/>
        <c:crossAx val="222907008"/>
        <c:crosses val="autoZero"/>
        <c:crossBetween val="between"/>
        <c:majorUnit val="20"/>
      </c:valAx>
    </c:plotArea>
    <c:legend>
      <c:legendPos val="b"/>
      <c:layout>
        <c:manualLayout>
          <c:xMode val="edge"/>
          <c:yMode val="edge"/>
          <c:x val="4.5572810343151547E-2"/>
          <c:y val="0.7499711286089239"/>
          <c:w val="0.84924759405074379"/>
          <c:h val="0.250028871391076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Sheet1!$B$2:$B$3</c:f>
              <c:numCache>
                <c:formatCode>General</c:formatCode>
                <c:ptCount val="2"/>
                <c:pt idx="0">
                  <c:v>78</c:v>
                </c:pt>
                <c:pt idx="1">
                  <c:v>89</c:v>
                </c:pt>
              </c:numCache>
            </c:numRef>
          </c:val>
        </c:ser>
        <c:dLbls>
          <c:showLegendKey val="0"/>
          <c:showVal val="0"/>
          <c:showCatName val="0"/>
          <c:showSerName val="0"/>
          <c:showPercent val="0"/>
          <c:showBubbleSize val="0"/>
        </c:dLbls>
        <c:gapWidth val="150"/>
        <c:axId val="127699968"/>
        <c:axId val="127726336"/>
      </c:barChart>
      <c:catAx>
        <c:axId val="127699968"/>
        <c:scaling>
          <c:orientation val="minMax"/>
        </c:scaling>
        <c:delete val="0"/>
        <c:axPos val="b"/>
        <c:majorTickMark val="out"/>
        <c:minorTickMark val="none"/>
        <c:tickLblPos val="nextTo"/>
        <c:crossAx val="127726336"/>
        <c:crosses val="autoZero"/>
        <c:auto val="1"/>
        <c:lblAlgn val="ctr"/>
        <c:lblOffset val="100"/>
        <c:noMultiLvlLbl val="0"/>
      </c:catAx>
      <c:valAx>
        <c:axId val="127726336"/>
        <c:scaling>
          <c:orientation val="minMax"/>
          <c:min val="0"/>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1276999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Learning computer science vocabulary and/‌or program syntax</c:v>
                </c:pt>
                <c:pt idx="1">
                  <c:v>Learning about real-life applications of computer science</c:v>
                </c:pt>
                <c:pt idx="2">
                  <c:v>Learning how to develop computational solutions</c:v>
                </c:pt>
                <c:pt idx="3">
                  <c:v>Increasing interest in computer science</c:v>
                </c:pt>
                <c:pt idx="4">
                  <c:v>Developing confidence to pursue careers in computer science</c:v>
                </c:pt>
                <c:pt idx="5">
                  <c:v>Understanding computer science concepts</c:v>
                </c:pt>
                <c:pt idx="6">
                  <c:v>Learning how to do computer science</c:v>
                </c:pt>
              </c:strCache>
            </c:strRef>
          </c:cat>
          <c:val>
            <c:numRef>
              <c:f>Sheet1!$B$2:$B$8</c:f>
              <c:numCache>
                <c:formatCode>General</c:formatCode>
                <c:ptCount val="7"/>
                <c:pt idx="0">
                  <c:v>33</c:v>
                </c:pt>
                <c:pt idx="1">
                  <c:v>39</c:v>
                </c:pt>
                <c:pt idx="2">
                  <c:v>43</c:v>
                </c:pt>
                <c:pt idx="3">
                  <c:v>50</c:v>
                </c:pt>
                <c:pt idx="4">
                  <c:v>52</c:v>
                </c:pt>
                <c:pt idx="5">
                  <c:v>55</c:v>
                </c:pt>
                <c:pt idx="6">
                  <c:v>60</c:v>
                </c:pt>
              </c:numCache>
            </c:numRef>
          </c:val>
        </c:ser>
        <c:dLbls>
          <c:showLegendKey val="0"/>
          <c:showVal val="0"/>
          <c:showCatName val="0"/>
          <c:showSerName val="0"/>
          <c:showPercent val="0"/>
          <c:showBubbleSize val="0"/>
        </c:dLbls>
        <c:gapWidth val="150"/>
        <c:axId val="127855616"/>
        <c:axId val="127869696"/>
      </c:barChart>
      <c:catAx>
        <c:axId val="127855616"/>
        <c:scaling>
          <c:orientation val="minMax"/>
        </c:scaling>
        <c:delete val="0"/>
        <c:axPos val="l"/>
        <c:majorTickMark val="out"/>
        <c:minorTickMark val="none"/>
        <c:tickLblPos val="nextTo"/>
        <c:txPr>
          <a:bodyPr/>
          <a:lstStyle/>
          <a:p>
            <a:pPr>
              <a:defRPr sz="1600"/>
            </a:pPr>
            <a:endParaRPr lang="en-US"/>
          </a:p>
        </c:txPr>
        <c:crossAx val="127869696"/>
        <c:crosses val="autoZero"/>
        <c:auto val="1"/>
        <c:lblAlgn val="ctr"/>
        <c:lblOffset val="100"/>
        <c:noMultiLvlLbl val="0"/>
      </c:catAx>
      <c:valAx>
        <c:axId val="12786969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278556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8292449020796"/>
          <c:y val="5.5112916568857195E-2"/>
          <c:w val="0.85168117807389465"/>
          <c:h val="0.82875794066195529"/>
        </c:manualLayout>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c:f>
              <c:strCache>
                <c:ptCount val="1"/>
                <c:pt idx="0">
                  <c:v>Reform-Oriented Instructional Objectives</c:v>
                </c:pt>
              </c:strCache>
            </c:strRef>
          </c:cat>
          <c:val>
            <c:numRef>
              <c:f>Sheet1!$B$2</c:f>
              <c:numCache>
                <c:formatCode>General</c:formatCode>
                <c:ptCount val="1"/>
                <c:pt idx="0">
                  <c:v>81</c:v>
                </c:pt>
              </c:numCache>
            </c:numRef>
          </c:val>
        </c:ser>
        <c:dLbls>
          <c:showLegendKey val="0"/>
          <c:showVal val="0"/>
          <c:showCatName val="0"/>
          <c:showSerName val="0"/>
          <c:showPercent val="0"/>
          <c:showBubbleSize val="0"/>
        </c:dLbls>
        <c:gapWidth val="300"/>
        <c:axId val="128963328"/>
        <c:axId val="128964864"/>
      </c:barChart>
      <c:catAx>
        <c:axId val="128963328"/>
        <c:scaling>
          <c:orientation val="minMax"/>
        </c:scaling>
        <c:delete val="0"/>
        <c:axPos val="b"/>
        <c:majorTickMark val="none"/>
        <c:minorTickMark val="none"/>
        <c:tickLblPos val="nextTo"/>
        <c:crossAx val="128964864"/>
        <c:crosses val="autoZero"/>
        <c:auto val="1"/>
        <c:lblAlgn val="ctr"/>
        <c:lblOffset val="100"/>
        <c:noMultiLvlLbl val="0"/>
      </c:catAx>
      <c:valAx>
        <c:axId val="128964864"/>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Class Mean Score</a:t>
                </a:r>
                <a:endParaRPr lang="en-US" dirty="0"/>
              </a:p>
            </c:rich>
          </c:tx>
          <c:layout/>
          <c:overlay val="0"/>
        </c:title>
        <c:numFmt formatCode="General" sourceLinked="1"/>
        <c:majorTickMark val="out"/>
        <c:minorTickMark val="none"/>
        <c:tickLblPos val="nextTo"/>
        <c:crossAx val="1289633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trendline>
            <c:spPr>
              <a:ln>
                <a:noFill/>
              </a:ln>
            </c:spPr>
            <c:trendlineType val="linear"/>
            <c:dispRSqr val="0"/>
            <c:dispEq val="0"/>
          </c:trendline>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75</c:v>
                </c:pt>
                <c:pt idx="1">
                  <c:v>80</c:v>
                </c:pt>
                <c:pt idx="2">
                  <c:v>81</c:v>
                </c:pt>
                <c:pt idx="3">
                  <c:v>86</c:v>
                </c:pt>
              </c:numCache>
            </c:numRef>
          </c:val>
        </c:ser>
        <c:dLbls>
          <c:showLegendKey val="0"/>
          <c:showVal val="0"/>
          <c:showCatName val="0"/>
          <c:showSerName val="0"/>
          <c:showPercent val="0"/>
          <c:showBubbleSize val="0"/>
        </c:dLbls>
        <c:gapWidth val="100"/>
        <c:axId val="128685184"/>
        <c:axId val="128687104"/>
      </c:barChart>
      <c:catAx>
        <c:axId val="128685184"/>
        <c:scaling>
          <c:orientation val="minMax"/>
        </c:scaling>
        <c:delete val="0"/>
        <c:axPos val="b"/>
        <c:title>
          <c:tx>
            <c:rich>
              <a:bodyPr/>
              <a:lstStyle/>
              <a:p>
                <a:pPr>
                  <a:defRPr/>
                </a:pPr>
                <a:r>
                  <a:rPr lang="en-US" dirty="0" smtClean="0"/>
                  <a:t>Percent </a:t>
                </a:r>
                <a:r>
                  <a:rPr lang="en-US" baseline="0" dirty="0" smtClean="0"/>
                  <a:t> Historically Underrepresented Students in Class</a:t>
                </a:r>
                <a:endParaRPr lang="en-US" dirty="0"/>
              </a:p>
            </c:rich>
          </c:tx>
          <c:layout>
            <c:manualLayout>
              <c:xMode val="edge"/>
              <c:yMode val="edge"/>
              <c:x val="0.1850693836881501"/>
              <c:y val="0.91742628341917665"/>
            </c:manualLayout>
          </c:layout>
          <c:overlay val="0"/>
        </c:title>
        <c:majorTickMark val="none"/>
        <c:minorTickMark val="none"/>
        <c:tickLblPos val="nextTo"/>
        <c:crossAx val="128687104"/>
        <c:crosses val="autoZero"/>
        <c:auto val="1"/>
        <c:lblAlgn val="ctr"/>
        <c:lblOffset val="100"/>
        <c:noMultiLvlLbl val="0"/>
      </c:catAx>
      <c:valAx>
        <c:axId val="128687104"/>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Class Mean Score</a:t>
                </a:r>
                <a:endParaRPr lang="en-US" dirty="0"/>
              </a:p>
            </c:rich>
          </c:tx>
          <c:layout/>
          <c:overlay val="0"/>
        </c:title>
        <c:numFmt formatCode="General" sourceLinked="1"/>
        <c:majorTickMark val="out"/>
        <c:minorTickMark val="none"/>
        <c:tickLblPos val="nextTo"/>
        <c:crossAx val="1286851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trendline>
            <c:spPr>
              <a:ln>
                <a:noFill/>
              </a:ln>
            </c:spPr>
            <c:trendlineType val="linear"/>
            <c:dispRSqr val="0"/>
            <c:dispEq val="0"/>
          </c:trendline>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78</c:v>
                </c:pt>
                <c:pt idx="1">
                  <c:v>80</c:v>
                </c:pt>
                <c:pt idx="2">
                  <c:v>82</c:v>
                </c:pt>
                <c:pt idx="3">
                  <c:v>85</c:v>
                </c:pt>
              </c:numCache>
            </c:numRef>
          </c:val>
        </c:ser>
        <c:dLbls>
          <c:showLegendKey val="0"/>
          <c:showVal val="0"/>
          <c:showCatName val="0"/>
          <c:showSerName val="0"/>
          <c:showPercent val="0"/>
          <c:showBubbleSize val="0"/>
        </c:dLbls>
        <c:gapWidth val="100"/>
        <c:axId val="128718720"/>
        <c:axId val="128724992"/>
      </c:barChart>
      <c:catAx>
        <c:axId val="128718720"/>
        <c:scaling>
          <c:orientation val="minMax"/>
        </c:scaling>
        <c:delete val="0"/>
        <c:axPos val="b"/>
        <c:title>
          <c:tx>
            <c:rich>
              <a:bodyPr/>
              <a:lstStyle/>
              <a:p>
                <a:pPr>
                  <a:defRPr/>
                </a:pPr>
                <a:r>
                  <a:rPr lang="en-US" dirty="0" smtClean="0"/>
                  <a:t>Percent </a:t>
                </a:r>
                <a:r>
                  <a:rPr lang="en-US" baseline="0" dirty="0" smtClean="0"/>
                  <a:t>of Students in School Eligible for Free/Reduced Price Lunch</a:t>
                </a:r>
                <a:endParaRPr lang="en-US" dirty="0"/>
              </a:p>
            </c:rich>
          </c:tx>
          <c:layout>
            <c:manualLayout>
              <c:xMode val="edge"/>
              <c:yMode val="edge"/>
              <c:x val="0.15729160591037231"/>
              <c:y val="0.91742628341917665"/>
            </c:manualLayout>
          </c:layout>
          <c:overlay val="0"/>
        </c:title>
        <c:majorTickMark val="none"/>
        <c:minorTickMark val="none"/>
        <c:tickLblPos val="nextTo"/>
        <c:crossAx val="128724992"/>
        <c:crosses val="autoZero"/>
        <c:auto val="1"/>
        <c:lblAlgn val="ctr"/>
        <c:lblOffset val="100"/>
        <c:noMultiLvlLbl val="0"/>
      </c:catAx>
      <c:valAx>
        <c:axId val="128724992"/>
        <c:scaling>
          <c:orientation val="minMax"/>
          <c:max val="100"/>
        </c:scaling>
        <c:delete val="0"/>
        <c:axPos val="l"/>
        <c:majorGridlines>
          <c:spPr>
            <a:ln>
              <a:noFill/>
            </a:ln>
          </c:spPr>
        </c:majorGridlines>
        <c:minorGridlines>
          <c:spPr>
            <a:ln>
              <a:noFill/>
            </a:ln>
          </c:spPr>
        </c:minorGridlines>
        <c:title>
          <c:tx>
            <c:rich>
              <a:bodyPr/>
              <a:lstStyle/>
              <a:p>
                <a:pPr>
                  <a:defRPr/>
                </a:pPr>
                <a:r>
                  <a:rPr lang="en-US" dirty="0" smtClean="0"/>
                  <a:t>Class Mean Score</a:t>
                </a:r>
                <a:endParaRPr lang="en-US" dirty="0"/>
              </a:p>
            </c:rich>
          </c:tx>
          <c:layout/>
          <c:overlay val="0"/>
        </c:title>
        <c:numFmt formatCode="General" sourceLinked="1"/>
        <c:majorTickMark val="out"/>
        <c:minorTickMark val="none"/>
        <c:tickLblPos val="nextTo"/>
        <c:crossAx val="1287187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Sheet1!$A$2:$A$7</c:f>
              <c:strCache>
                <c:ptCount val="6"/>
                <c:pt idx="0">
                  <c:v>Have students compare and contrast different methods for solving a problem</c:v>
                </c:pt>
                <c:pt idx="1">
                  <c:v>Have students explain and justify their method for solving a problem</c:v>
                </c:pt>
                <c:pt idx="2">
                  <c:v>Have students work in small groups</c:v>
                </c:pt>
                <c:pt idx="3">
                  <c:v>Engage the whole class in discussions</c:v>
                </c:pt>
                <c:pt idx="4">
                  <c:v>Explain computer science ideas to the whole class</c:v>
                </c:pt>
                <c:pt idx="5">
                  <c:v>Have students work on programming activities using a computer</c:v>
                </c:pt>
              </c:strCache>
            </c:strRef>
          </c:cat>
          <c:val>
            <c:numRef>
              <c:f>Sheet1!$B$2:$B$7</c:f>
              <c:numCache>
                <c:formatCode>General</c:formatCode>
                <c:ptCount val="6"/>
                <c:pt idx="0">
                  <c:v>41</c:v>
                </c:pt>
                <c:pt idx="1">
                  <c:v>63</c:v>
                </c:pt>
                <c:pt idx="2">
                  <c:v>66</c:v>
                </c:pt>
                <c:pt idx="3">
                  <c:v>71</c:v>
                </c:pt>
                <c:pt idx="4">
                  <c:v>84</c:v>
                </c:pt>
                <c:pt idx="5">
                  <c:v>97</c:v>
                </c:pt>
              </c:numCache>
            </c:numRef>
          </c:val>
        </c:ser>
        <c:dLbls>
          <c:showLegendKey val="0"/>
          <c:showVal val="0"/>
          <c:showCatName val="0"/>
          <c:showSerName val="0"/>
          <c:showPercent val="0"/>
          <c:showBubbleSize val="0"/>
        </c:dLbls>
        <c:gapWidth val="150"/>
        <c:axId val="128866176"/>
        <c:axId val="128867712"/>
      </c:barChart>
      <c:catAx>
        <c:axId val="128866176"/>
        <c:scaling>
          <c:orientation val="minMax"/>
        </c:scaling>
        <c:delete val="0"/>
        <c:axPos val="l"/>
        <c:majorTickMark val="out"/>
        <c:minorTickMark val="none"/>
        <c:tickLblPos val="nextTo"/>
        <c:txPr>
          <a:bodyPr/>
          <a:lstStyle/>
          <a:p>
            <a:pPr>
              <a:defRPr sz="1800"/>
            </a:pPr>
            <a:endParaRPr lang="en-US"/>
          </a:p>
        </c:txPr>
        <c:crossAx val="128867712"/>
        <c:crosses val="autoZero"/>
        <c:auto val="1"/>
        <c:lblAlgn val="ctr"/>
        <c:lblOffset val="100"/>
        <c:noMultiLvlLbl val="0"/>
      </c:catAx>
      <c:valAx>
        <c:axId val="128867712"/>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288661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Sheet1!$A$2:$A$7</c:f>
              <c:strCache>
                <c:ptCount val="6"/>
                <c:pt idx="0">
                  <c:v>Hands-on/‌manipulative programming activities that do not require a computer</c:v>
                </c:pt>
                <c:pt idx="1">
                  <c:v>Focus on literacy skills</c:v>
                </c:pt>
                <c:pt idx="2">
                  <c:v>Use flipped instruction</c:v>
                </c:pt>
                <c:pt idx="3">
                  <c:v>Have students read from a textbook/‌online course in class</c:v>
                </c:pt>
                <c:pt idx="4">
                  <c:v>Have students write their reflections in class or for homework</c:v>
                </c:pt>
                <c:pt idx="5">
                  <c:v>Have students present their solution strategies to the rest of the class</c:v>
                </c:pt>
              </c:strCache>
            </c:strRef>
          </c:cat>
          <c:val>
            <c:numRef>
              <c:f>Sheet1!$B$2:$B$7</c:f>
              <c:numCache>
                <c:formatCode>General</c:formatCode>
                <c:ptCount val="6"/>
                <c:pt idx="0">
                  <c:v>21</c:v>
                </c:pt>
                <c:pt idx="1">
                  <c:v>21</c:v>
                </c:pt>
                <c:pt idx="2">
                  <c:v>24</c:v>
                </c:pt>
                <c:pt idx="3">
                  <c:v>31</c:v>
                </c:pt>
                <c:pt idx="4">
                  <c:v>32</c:v>
                </c:pt>
                <c:pt idx="5">
                  <c:v>35</c:v>
                </c:pt>
              </c:numCache>
            </c:numRef>
          </c:val>
        </c:ser>
        <c:dLbls>
          <c:showLegendKey val="0"/>
          <c:showVal val="0"/>
          <c:showCatName val="0"/>
          <c:showSerName val="0"/>
          <c:showPercent val="0"/>
          <c:showBubbleSize val="0"/>
        </c:dLbls>
        <c:gapWidth val="150"/>
        <c:axId val="134734592"/>
        <c:axId val="134740608"/>
      </c:barChart>
      <c:catAx>
        <c:axId val="134734592"/>
        <c:scaling>
          <c:orientation val="minMax"/>
        </c:scaling>
        <c:delete val="0"/>
        <c:axPos val="l"/>
        <c:majorTickMark val="out"/>
        <c:minorTickMark val="none"/>
        <c:tickLblPos val="nextTo"/>
        <c:txPr>
          <a:bodyPr/>
          <a:lstStyle/>
          <a:p>
            <a:pPr>
              <a:defRPr sz="1800"/>
            </a:pPr>
            <a:endParaRPr lang="en-US"/>
          </a:p>
        </c:txPr>
        <c:crossAx val="134740608"/>
        <c:crosses val="autoZero"/>
        <c:auto val="1"/>
        <c:lblAlgn val="ctr"/>
        <c:lblOffset val="100"/>
        <c:noMultiLvlLbl val="0"/>
      </c:catAx>
      <c:valAx>
        <c:axId val="134740608"/>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34734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Identify and adapt existing code to solve a new computational problem</c:v>
                </c:pt>
                <c:pt idx="1">
                  <c:v>Consider how a program they are creating can be separated into modules/‌procedures/‌objects</c:v>
                </c:pt>
                <c:pt idx="2">
                  <c:v>Write comments within code to document purposes or features</c:v>
                </c:pt>
                <c:pt idx="3">
                  <c:v>Create computational artifacts (e.g., programs, simulations, visualizations, digital animations, robotic systems, or apps)</c:v>
                </c:pt>
              </c:strCache>
            </c:strRef>
          </c:cat>
          <c:val>
            <c:numRef>
              <c:f>Sheet1!$B$2:$B$5</c:f>
              <c:numCache>
                <c:formatCode>General</c:formatCode>
                <c:ptCount val="4"/>
                <c:pt idx="0">
                  <c:v>60</c:v>
                </c:pt>
                <c:pt idx="1">
                  <c:v>62</c:v>
                </c:pt>
                <c:pt idx="2">
                  <c:v>72</c:v>
                </c:pt>
                <c:pt idx="3">
                  <c:v>75</c:v>
                </c:pt>
              </c:numCache>
            </c:numRef>
          </c:val>
        </c:ser>
        <c:dLbls>
          <c:showLegendKey val="0"/>
          <c:showVal val="0"/>
          <c:showCatName val="0"/>
          <c:showSerName val="0"/>
          <c:showPercent val="0"/>
          <c:showBubbleSize val="0"/>
        </c:dLbls>
        <c:gapWidth val="150"/>
        <c:axId val="162517760"/>
        <c:axId val="162519296"/>
      </c:barChart>
      <c:catAx>
        <c:axId val="162517760"/>
        <c:scaling>
          <c:orientation val="minMax"/>
        </c:scaling>
        <c:delete val="0"/>
        <c:axPos val="l"/>
        <c:numFmt formatCode="General" sourceLinked="1"/>
        <c:majorTickMark val="out"/>
        <c:minorTickMark val="none"/>
        <c:tickLblPos val="nextTo"/>
        <c:txPr>
          <a:bodyPr/>
          <a:lstStyle/>
          <a:p>
            <a:pPr>
              <a:defRPr sz="1600"/>
            </a:pPr>
            <a:endParaRPr lang="en-US"/>
          </a:p>
        </c:txPr>
        <c:crossAx val="162519296"/>
        <c:crosses val="autoZero"/>
        <c:auto val="1"/>
        <c:lblAlgn val="ctr"/>
        <c:lblOffset val="100"/>
        <c:noMultiLvlLbl val="0"/>
      </c:catAx>
      <c:valAx>
        <c:axId val="16251929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625177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050F4235-29F6-459B-8DC8-620603597158}" type="datetimeFigureOut">
              <a:rPr lang="en-US" smtClean="0"/>
              <a:t>6/3/2019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5047D5FD-6E05-4606-9B3B-B11A490455D4}" type="slidenum">
              <a:rPr lang="en-US" smtClean="0"/>
              <a:t>‹#›</a:t>
            </a:fld>
            <a:endParaRPr lang="en-US"/>
          </a:p>
        </p:txBody>
      </p:sp>
    </p:spTree>
    <p:extLst>
      <p:ext uri="{BB962C8B-B14F-4D97-AF65-F5344CB8AC3E}">
        <p14:creationId xmlns:p14="http://schemas.microsoft.com/office/powerpoint/2010/main" val="1694633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D1AAB1D-56D9-49EC-8346-A0C8F5518E0F}" type="datetimeFigureOut">
              <a:rPr lang="en-US" smtClean="0"/>
              <a:t>6/3/2019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39017E0D-FDBC-4549-ADDC-B22A5D69299B}" type="slidenum">
              <a:rPr lang="en-US" smtClean="0"/>
              <a:t>‹#›</a:t>
            </a:fld>
            <a:endParaRPr lang="en-US"/>
          </a:p>
        </p:txBody>
      </p:sp>
    </p:spTree>
    <p:extLst>
      <p:ext uri="{BB962C8B-B14F-4D97-AF65-F5344CB8AC3E}">
        <p14:creationId xmlns:p14="http://schemas.microsoft.com/office/powerpoint/2010/main" val="23981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298258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017E0D-FDBC-4549-ADDC-B22A5D69299B}" type="slidenum">
              <a:rPr lang="en-US" smtClean="0"/>
              <a:t>11</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Historically Underrepresented Students includes American Indian or Alaskan Native, Black or African American, Hispanic or Latino, or Native Hawaiian or Other Pacific Islander students.</a:t>
            </a:r>
          </a:p>
          <a:p>
            <a:endParaRPr lang="en-US" dirty="0" smtClean="0"/>
          </a:p>
        </p:txBody>
      </p:sp>
      <p:sp>
        <p:nvSpPr>
          <p:cNvPr id="4" name="Slide Number Placeholder 3"/>
          <p:cNvSpPr>
            <a:spLocks noGrp="1"/>
          </p:cNvSpPr>
          <p:nvPr>
            <p:ph type="sldNum" sz="quarter" idx="10"/>
          </p:nvPr>
        </p:nvSpPr>
        <p:spPr/>
        <p:txBody>
          <a:bodyPr/>
          <a:lstStyle/>
          <a:p>
            <a:fld id="{39017E0D-FDBC-4549-ADDC-B22A5D69299B}" type="slidenum">
              <a:rPr lang="en-US" smtClean="0"/>
              <a:t>12</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017E0D-FDBC-4549-ADDC-B22A5D69299B}" type="slidenum">
              <a:rPr lang="en-US" smtClean="0"/>
              <a:t>13</a:t>
            </a:fld>
            <a:endParaRPr lang="en-US"/>
          </a:p>
        </p:txBody>
      </p:sp>
    </p:spTree>
    <p:extLst>
      <p:ext uri="{BB962C8B-B14F-4D97-AF65-F5344CB8AC3E}">
        <p14:creationId xmlns:p14="http://schemas.microsoft.com/office/powerpoint/2010/main" val="417489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14</a:t>
            </a:fld>
            <a:endParaRPr lang="en-US"/>
          </a:p>
        </p:txBody>
      </p:sp>
    </p:spTree>
    <p:extLst>
      <p:ext uri="{BB962C8B-B14F-4D97-AF65-F5344CB8AC3E}">
        <p14:creationId xmlns:p14="http://schemas.microsoft.com/office/powerpoint/2010/main" val="1315888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5.39 p. 125 in Technical Report</a:t>
            </a:r>
          </a:p>
          <a:p>
            <a:endParaRPr lang="en-US" dirty="0" smtClean="0"/>
          </a:p>
          <a:p>
            <a:r>
              <a:rPr lang="en-US" b="1" dirty="0" smtClean="0"/>
              <a:t>This slide shows data from an individual item. </a:t>
            </a:r>
          </a:p>
          <a:p>
            <a:endParaRPr lang="en-US" dirty="0" smtClean="0"/>
          </a:p>
          <a:p>
            <a:r>
              <a:rPr lang="en-US" dirty="0" smtClean="0"/>
              <a:t>Computer Science Teacher Questionnaire</a:t>
            </a:r>
          </a:p>
          <a:p>
            <a:pPr defTabSz="924916">
              <a:defRPr/>
            </a:pPr>
            <a:r>
              <a:rPr lang="en-US" dirty="0" smtClean="0"/>
              <a:t>Q30. </a:t>
            </a:r>
            <a:r>
              <a:rPr lang="en-US" dirty="0"/>
              <a:t>How often do you do each of the following in your computer science instruction in this class? [Select one on each row.] </a:t>
            </a:r>
            <a:r>
              <a:rPr lang="en-US" b="0" dirty="0" smtClean="0"/>
              <a:t>(Response Options: [1] Never, [2] </a:t>
            </a:r>
            <a:r>
              <a:rPr lang="en-US" dirty="0" smtClean="0"/>
              <a:t>Rarely (for example: A few times a year)</a:t>
            </a:r>
            <a:r>
              <a:rPr lang="en-US" b="0" dirty="0" smtClean="0"/>
              <a:t>, [3] </a:t>
            </a:r>
            <a:r>
              <a:rPr lang="en-US" dirty="0" smtClean="0"/>
              <a:t>Sometimes (for example: Once or twice a month)</a:t>
            </a:r>
            <a:r>
              <a:rPr lang="en-US" b="0" dirty="0" smtClean="0"/>
              <a:t>, [4] </a:t>
            </a:r>
            <a:r>
              <a:rPr lang="en-US" dirty="0" smtClean="0"/>
              <a:t>Often (for example: Once or twice a week)</a:t>
            </a:r>
            <a:r>
              <a:rPr lang="en-US" b="0" dirty="0" smtClean="0"/>
              <a:t>, [5] </a:t>
            </a:r>
            <a:r>
              <a:rPr lang="en-US" dirty="0" smtClean="0"/>
              <a:t>All or almost all computer science lessons</a:t>
            </a:r>
            <a:r>
              <a:rPr lang="en-US" b="0" dirty="0" smtClean="0"/>
              <a:t>)</a:t>
            </a:r>
          </a:p>
          <a:p>
            <a:pPr marL="693687" lvl="1" indent="-231229">
              <a:buFont typeface="+mj-lt"/>
              <a:buAutoNum type="alphaLcPeriod"/>
            </a:pPr>
            <a:r>
              <a:rPr lang="en-US" dirty="0"/>
              <a:t>Explain computer science ideas to the whole class</a:t>
            </a:r>
            <a:endParaRPr lang="en-US" b="1" dirty="0"/>
          </a:p>
          <a:p>
            <a:pPr marL="693687" lvl="1" indent="-231229">
              <a:buFont typeface="+mj-lt"/>
              <a:buAutoNum type="alphaLcPeriod"/>
            </a:pPr>
            <a:r>
              <a:rPr lang="en-US" dirty="0"/>
              <a:t>Engage the whole class in discussions</a:t>
            </a:r>
            <a:endParaRPr lang="en-US" b="1" dirty="0"/>
          </a:p>
          <a:p>
            <a:pPr marL="693687" lvl="1" indent="-231229">
              <a:buFont typeface="+mj-lt"/>
              <a:buAutoNum type="alphaLcPeriod"/>
            </a:pPr>
            <a:r>
              <a:rPr lang="en-US" dirty="0"/>
              <a:t>Have students work in small groups </a:t>
            </a:r>
            <a:endParaRPr lang="en-US" b="1" dirty="0"/>
          </a:p>
          <a:p>
            <a:pPr marL="693687" lvl="1" indent="-231229">
              <a:buFont typeface="+mj-lt"/>
              <a:buAutoNum type="alphaLcPeriod"/>
            </a:pPr>
            <a:r>
              <a:rPr lang="en-US" dirty="0"/>
              <a:t>Have students do hands-on/manipulative programming activities that do not require a computer</a:t>
            </a:r>
            <a:endParaRPr lang="en-US" b="1" dirty="0"/>
          </a:p>
          <a:p>
            <a:pPr marL="693687" lvl="1" indent="-231229">
              <a:buFont typeface="+mj-lt"/>
              <a:buAutoNum type="alphaLcPeriod"/>
            </a:pPr>
            <a:r>
              <a:rPr lang="en-US" dirty="0"/>
              <a:t>Have students work on programming activities using a computer</a:t>
            </a:r>
            <a:endParaRPr lang="en-US" b="1" dirty="0"/>
          </a:p>
          <a:p>
            <a:pPr marL="693687" lvl="1" indent="-231229">
              <a:buFont typeface="+mj-lt"/>
              <a:buAutoNum type="alphaLcPeriod"/>
            </a:pPr>
            <a:r>
              <a:rPr lang="en-US" dirty="0"/>
              <a:t>Use flipped instruction (have students watch lectures/demonstrations outside of class to prepare for in-class activities)</a:t>
            </a:r>
            <a:endParaRPr lang="en-US" b="1" dirty="0"/>
          </a:p>
          <a:p>
            <a:pPr marL="693687" lvl="1" indent="-231229">
              <a:buFont typeface="+mj-lt"/>
              <a:buAutoNum type="alphaLcPeriod"/>
            </a:pPr>
            <a:r>
              <a:rPr lang="en-US" dirty="0"/>
              <a:t>Have students read from a textbook/online course in class, either aloud or to themselves</a:t>
            </a:r>
            <a:endParaRPr lang="en-US" b="1" dirty="0"/>
          </a:p>
          <a:p>
            <a:pPr marL="693687" lvl="1" indent="-231229">
              <a:buFont typeface="+mj-lt"/>
              <a:buAutoNum type="alphaLcPeriod"/>
            </a:pPr>
            <a:r>
              <a:rPr lang="en-US" dirty="0"/>
              <a:t>Have students explain and justify their method for solving a problem</a:t>
            </a:r>
            <a:endParaRPr lang="en-US" b="1" dirty="0"/>
          </a:p>
          <a:p>
            <a:pPr marL="693687" lvl="1" indent="-231229">
              <a:buFont typeface="+mj-lt"/>
              <a:buAutoNum type="alphaLcPeriod"/>
            </a:pPr>
            <a:r>
              <a:rPr lang="en-US" dirty="0"/>
              <a:t>Have students present their solution strategies to the rest of the class</a:t>
            </a:r>
            <a:endParaRPr lang="en-US" b="1" dirty="0"/>
          </a:p>
          <a:p>
            <a:pPr marL="693687" lvl="1" indent="-231229">
              <a:buFont typeface="+mj-lt"/>
              <a:buAutoNum type="alphaLcPeriod"/>
            </a:pPr>
            <a:r>
              <a:rPr lang="en-US" dirty="0"/>
              <a:t>Have students compare and contrast different methods for solving a problem</a:t>
            </a:r>
            <a:endParaRPr lang="en-US" b="1" dirty="0"/>
          </a:p>
          <a:p>
            <a:pPr marL="693687" lvl="1" indent="-231229">
              <a:buFont typeface="+mj-lt"/>
              <a:buAutoNum type="alphaLcPeriod"/>
            </a:pPr>
            <a:r>
              <a:rPr lang="en-US" dirty="0"/>
              <a:t>Have students write their reflections (for example: in their journals, on exit tickets) in class or for homework</a:t>
            </a:r>
            <a:endParaRPr lang="en-US" b="1" dirty="0"/>
          </a:p>
          <a:p>
            <a:pPr marL="693687" lvl="1" indent="-231229">
              <a:buFont typeface="+mj-lt"/>
              <a:buAutoNum type="alphaLcPeriod"/>
            </a:pPr>
            <a:r>
              <a:rPr lang="en-US" dirty="0"/>
              <a:t>Focus on literacy skills (for example: informational reading or writing strategies)</a:t>
            </a:r>
            <a:endParaRPr lang="en-US" b="1" dirty="0"/>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a:t>“On a weekly basis, the same activities are the most common (see Table 5.39).  For example, 97 percent of classes have students work on programming activities using a computer, 84 percent include lecture, 71 percent whole class discussions, and 66 percent small group work at least once a week.  Although it does not occur daily in many classes, having students explain and justify their method for solving a problem occurs weekly in nearly two-thirds of high school computer science classes.”</a:t>
            </a:r>
          </a:p>
          <a:p>
            <a:endParaRPr lang="en-US" dirty="0"/>
          </a:p>
          <a:p>
            <a:r>
              <a:rPr lang="en-US" dirty="0"/>
              <a:t>Elementary and middle school science classes are much more likely than high school classes to include literacy activities at least once a week.  For example, students read from a science textbook, module, or other material on a weekly basis in approximately 4 out of 10 elementary and middle grades classes, compared to a quarter of high school classes.  Having students write reflections at least once a week is also more common in elementary and middle school classes than high school classes.  In addition, 60 percent of elementary classes focus on literacy skills at least once a week, compared to only one-third of high school classes.”</a:t>
            </a:r>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science lessons.”</a:t>
            </a:r>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5.40, p. 126 in Technical Report</a:t>
            </a:r>
          </a:p>
          <a:p>
            <a:endParaRPr lang="en-US" dirty="0" smtClean="0"/>
          </a:p>
          <a:p>
            <a:r>
              <a:rPr lang="en-US" b="1" dirty="0" smtClean="0"/>
              <a:t>This slide shows data from an individual item. </a:t>
            </a:r>
          </a:p>
          <a:p>
            <a:endParaRPr lang="en-US" dirty="0" smtClean="0"/>
          </a:p>
          <a:p>
            <a:r>
              <a:rPr lang="en-US" dirty="0" smtClean="0"/>
              <a:t>Computer</a:t>
            </a:r>
            <a:r>
              <a:rPr lang="en-US" baseline="0" dirty="0" smtClean="0"/>
              <a:t> Science Teacher Questionnaire</a:t>
            </a:r>
          </a:p>
          <a:p>
            <a:pPr defTabSz="924916">
              <a:defRPr/>
            </a:pPr>
            <a:r>
              <a:rPr lang="en-US" dirty="0"/>
              <a:t>Q31. How often do you have students do each of the following in this class? [Select one on each row.] </a:t>
            </a:r>
            <a:r>
              <a:rPr lang="en-US" b="0" dirty="0" smtClean="0"/>
              <a:t>(Response Options: [1] Never, [2] Rarely (for example: A few times a year), [3] Sometimes </a:t>
            </a:r>
            <a:r>
              <a:rPr lang="en-US" dirty="0" smtClean="0"/>
              <a:t>(for example: Once or twice a month)</a:t>
            </a:r>
            <a:r>
              <a:rPr lang="en-US" b="0" dirty="0" smtClean="0"/>
              <a:t>, [4] </a:t>
            </a:r>
            <a:r>
              <a:rPr lang="en-US" dirty="0" smtClean="0"/>
              <a:t>Often (for example: Once or twice a week)</a:t>
            </a:r>
            <a:r>
              <a:rPr lang="en-US" b="0" dirty="0" smtClean="0"/>
              <a:t>, [5] </a:t>
            </a:r>
            <a:r>
              <a:rPr lang="en-US" dirty="0" smtClean="0"/>
              <a:t>All or almost all computer science lessons</a:t>
            </a:r>
            <a:r>
              <a:rPr lang="en-US" b="0" dirty="0" smtClean="0"/>
              <a:t>)</a:t>
            </a:r>
          </a:p>
          <a:p>
            <a:pPr marL="693687" lvl="1" indent="-231229">
              <a:buFont typeface="+mj-lt"/>
              <a:buAutoNum type="alphaLcPeriod"/>
            </a:pPr>
            <a:r>
              <a:rPr lang="en-US" dirty="0"/>
              <a:t>Create computational artifacts (for example: programs, simulations, visualizations, digital animations, robotic systems, or apps)</a:t>
            </a:r>
            <a:endParaRPr lang="en-US" b="1" dirty="0"/>
          </a:p>
          <a:p>
            <a:pPr marL="693687" lvl="1" indent="-231229">
              <a:buFont typeface="+mj-lt"/>
              <a:buAutoNum type="alphaLcPeriod"/>
            </a:pPr>
            <a:r>
              <a:rPr lang="en-US" dirty="0"/>
              <a:t>Create a computational artifact designed to be used by someone outside the class or other students</a:t>
            </a:r>
            <a:endParaRPr lang="en-US" b="1" dirty="0"/>
          </a:p>
          <a:p>
            <a:pPr marL="693687" lvl="1" indent="-231229">
              <a:buFont typeface="+mj-lt"/>
              <a:buAutoNum type="alphaLcPeriod"/>
            </a:pPr>
            <a:r>
              <a:rPr lang="en-US" dirty="0"/>
              <a:t>Provide feedback on other students’ computational products or designs</a:t>
            </a:r>
            <a:endParaRPr lang="en-US" b="1" dirty="0"/>
          </a:p>
          <a:p>
            <a:pPr marL="693687" lvl="1" indent="-231229">
              <a:buFont typeface="+mj-lt"/>
              <a:buAutoNum type="alphaLcPeriod"/>
            </a:pPr>
            <a:r>
              <a:rPr lang="en-US" dirty="0"/>
              <a:t>Get input on computational products or designs from people with different perspectives (do not include feedback that you give students)</a:t>
            </a:r>
            <a:endParaRPr lang="en-US" b="1" dirty="0"/>
          </a:p>
          <a:p>
            <a:pPr marL="693687" lvl="1" indent="-231229">
              <a:buFont typeface="+mj-lt"/>
              <a:buAutoNum type="alphaLcPeriod"/>
            </a:pPr>
            <a:r>
              <a:rPr lang="en-US" dirty="0"/>
              <a:t>Systematically use test cases to verify program performance and/or  identify problems</a:t>
            </a:r>
            <a:endParaRPr lang="en-US" b="1" dirty="0"/>
          </a:p>
          <a:p>
            <a:pPr marL="693687" lvl="1" indent="-231229">
              <a:buFont typeface="+mj-lt"/>
              <a:buAutoNum type="alphaLcPeriod"/>
            </a:pPr>
            <a:r>
              <a:rPr lang="en-US" dirty="0"/>
              <a:t>Identify real-world problems that might be solved computationally</a:t>
            </a:r>
            <a:endParaRPr lang="en-US" b="1" dirty="0"/>
          </a:p>
          <a:p>
            <a:pPr marL="693687" lvl="1" indent="-231229">
              <a:buFont typeface="+mj-lt"/>
              <a:buAutoNum type="alphaLcPeriod"/>
            </a:pPr>
            <a:r>
              <a:rPr lang="en-US" dirty="0"/>
              <a:t>Consider how a program they are creating can be separated into modules/procedures/objects</a:t>
            </a:r>
            <a:endParaRPr lang="en-US" b="1" dirty="0"/>
          </a:p>
          <a:p>
            <a:pPr marL="693687" lvl="1" indent="-231229">
              <a:buFont typeface="+mj-lt"/>
              <a:buAutoNum type="alphaLcPeriod"/>
            </a:pPr>
            <a:r>
              <a:rPr lang="en-US" dirty="0"/>
              <a:t>Identify and adapt existing code to solve a new computational problem</a:t>
            </a:r>
            <a:endParaRPr lang="en-US" b="1" dirty="0"/>
          </a:p>
          <a:p>
            <a:pPr marL="693687" lvl="1" indent="-231229">
              <a:buFont typeface="+mj-lt"/>
              <a:buAutoNum type="alphaLcPeriod"/>
            </a:pPr>
            <a:r>
              <a:rPr lang="en-US" dirty="0"/>
              <a:t>Use computational methods to simulate events or processes (for example: rolling dice, supply and demand)</a:t>
            </a:r>
            <a:endParaRPr lang="en-US" b="1" dirty="0"/>
          </a:p>
          <a:p>
            <a:pPr marL="693687" lvl="1" indent="-231229">
              <a:buFont typeface="+mj-lt"/>
              <a:buAutoNum type="alphaLcPeriod"/>
            </a:pPr>
            <a:r>
              <a:rPr lang="en-US" dirty="0"/>
              <a:t>Analyze datasets using a computer to detect patterns</a:t>
            </a:r>
            <a:endParaRPr lang="en-US" b="1" dirty="0"/>
          </a:p>
          <a:p>
            <a:pPr marL="693687" lvl="1" indent="-231229">
              <a:buFont typeface="+mj-lt"/>
              <a:buAutoNum type="alphaLcPeriod"/>
            </a:pPr>
            <a:r>
              <a:rPr lang="en-US" dirty="0"/>
              <a:t>Write comments within code to document purposes or features</a:t>
            </a:r>
            <a:endParaRPr lang="en-US" b="1" dirty="0"/>
          </a:p>
          <a:p>
            <a:pPr marL="693687" lvl="1" indent="-231229">
              <a:buFont typeface="+mj-lt"/>
              <a:buAutoNum type="alphaLcPeriod"/>
            </a:pPr>
            <a:r>
              <a:rPr lang="en-US" dirty="0"/>
              <a:t>Create instructions for an end-user explaining how to use a computational artifact</a:t>
            </a:r>
            <a:endParaRPr lang="en-US" b="1" dirty="0"/>
          </a:p>
          <a:p>
            <a:pPr marL="693687" lvl="1" indent="-231229">
              <a:buFont typeface="+mj-lt"/>
              <a:buAutoNum type="alphaLcPeriod"/>
            </a:pPr>
            <a:r>
              <a:rPr lang="en-US" dirty="0"/>
              <a:t>Explain computational solution strategies verbally or in writing</a:t>
            </a:r>
            <a:endParaRPr lang="en-US" b="1" dirty="0"/>
          </a:p>
          <a:p>
            <a:pPr marL="693687" lvl="1" indent="-231229">
              <a:buFont typeface="+mj-lt"/>
              <a:buAutoNum type="alphaLcPeriod"/>
            </a:pPr>
            <a:r>
              <a:rPr lang="en-US" dirty="0"/>
              <a:t>Compare and contrast the strengths and limitations of different representations such as flow charts, tables, code, or pictures </a:t>
            </a:r>
            <a:endParaRPr lang="en-US" b="1" dirty="0"/>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dirty="0"/>
              <a:t>Teachers were asked how often they engage students in the practices of computer science described in the Computer Science Teachers Association’s K–12 Computer Science Standards.  These practices include developing and using abstractions, recognizing and defining computational problems, testing and refining computational artifacts, communicating about computing, and fostering an inclusive computing culture.  As can be seen in Table 5.40, activities related to testing and refining computational artifacts occur most frequently.  For example, creating computational artifacts, writing comments within code, considering how to break a program into modules/‌procedures/‌objects, and adapting existing code to a new problem occur weekly in 60 percent or more of classes.  Aspects of computer science related to end users are less often emphasized.  For example, only 30 percent of classes have students create instructions for an end-user explaining a computational artifact on a weekly basis.  Similarly, fewer than a quarter of high school computer science classes have students create a computational artifact to be used by someone else or get input on computational products from people with different perspectives at least once a week.</a:t>
            </a:r>
            <a:r>
              <a:rPr lang="en-US" dirty="0" smtClean="0">
                <a:effectLst/>
              </a:rPr>
              <a:t> “</a:t>
            </a:r>
            <a:r>
              <a:rPr lang="en-US" dirty="0"/>
              <a:t>	</a:t>
            </a:r>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computer science lessons.</a:t>
            </a: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computer science lessons.</a:t>
            </a:r>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89">
              <a:defRPr/>
            </a:pPr>
            <a:r>
              <a:rPr lang="en-US" dirty="0" smtClean="0"/>
              <a:t>Table 5.5,</a:t>
            </a:r>
            <a:r>
              <a:rPr lang="en-US" baseline="0" dirty="0" smtClean="0"/>
              <a:t> </a:t>
            </a:r>
            <a:r>
              <a:rPr lang="en-US" dirty="0" smtClean="0"/>
              <a:t>p.</a:t>
            </a:r>
            <a:r>
              <a:rPr lang="en-US" baseline="0" dirty="0" smtClean="0"/>
              <a:t> 103 in Technical Report</a:t>
            </a:r>
          </a:p>
          <a:p>
            <a:endParaRPr lang="en-US" b="1" dirty="0" smtClean="0"/>
          </a:p>
          <a:p>
            <a:pPr defTabSz="920689">
              <a:defRPr/>
            </a:pPr>
            <a:r>
              <a:rPr lang="en-US" b="1" dirty="0" smtClean="0"/>
              <a:t>This slide shows data from an individual</a:t>
            </a:r>
            <a:r>
              <a:rPr lang="en-US" b="1" baseline="0" dirty="0" smtClean="0"/>
              <a:t> item. </a:t>
            </a:r>
          </a:p>
          <a:p>
            <a:endParaRPr lang="en-US" b="1" dirty="0" smtClean="0"/>
          </a:p>
          <a:p>
            <a:r>
              <a:rPr lang="en-US" dirty="0" smtClean="0"/>
              <a:t>Computer</a:t>
            </a:r>
            <a:r>
              <a:rPr lang="en-US" baseline="0" dirty="0" smtClean="0"/>
              <a:t> </a:t>
            </a:r>
            <a:r>
              <a:rPr lang="en-US" dirty="0" smtClean="0"/>
              <a:t>Science Teacher</a:t>
            </a:r>
            <a:r>
              <a:rPr lang="en-US" baseline="0" dirty="0" smtClean="0"/>
              <a:t> Questionnaire</a:t>
            </a:r>
            <a:endParaRPr lang="en-US" dirty="0" smtClean="0"/>
          </a:p>
          <a:p>
            <a:pPr defTabSz="924916">
              <a:defRPr/>
            </a:pPr>
            <a:r>
              <a:rPr lang="en-US" dirty="0" smtClean="0"/>
              <a:t>Q28.</a:t>
            </a:r>
            <a:r>
              <a:rPr lang="en-US" baseline="0" dirty="0" smtClean="0"/>
              <a:t> </a:t>
            </a:r>
            <a:r>
              <a:rPr lang="en-US" dirty="0"/>
              <a:t>How much control do you have over each of the following for computer science instruction in this class? [Select one on each row.]</a:t>
            </a:r>
            <a:r>
              <a:rPr lang="en-US" b="1" dirty="0"/>
              <a:t> </a:t>
            </a:r>
            <a:endParaRPr lang="en-US" dirty="0"/>
          </a:p>
          <a:p>
            <a:r>
              <a:rPr lang="en-US" dirty="0" smtClean="0"/>
              <a:t>(</a:t>
            </a:r>
            <a:r>
              <a:rPr lang="en-US" dirty="0"/>
              <a:t>Response Options: [1] No control, [2] 2 of 5, [3] Moderate control, [4] 4 of 5, [5] Strong control</a:t>
            </a:r>
            <a:r>
              <a:rPr lang="en-US" baseline="0" dirty="0" smtClean="0"/>
              <a:t>)</a:t>
            </a:r>
            <a:endParaRPr lang="en-US" dirty="0" smtClean="0"/>
          </a:p>
          <a:p>
            <a:pPr marL="693687" lvl="1" indent="-231229">
              <a:buFont typeface="+mj-lt"/>
              <a:buAutoNum type="alphaLcPeriod"/>
            </a:pPr>
            <a:r>
              <a:rPr lang="en-US" dirty="0"/>
              <a:t>Determining course goals and objectives</a:t>
            </a:r>
            <a:endParaRPr lang="en-US" b="1" dirty="0"/>
          </a:p>
          <a:p>
            <a:pPr marL="693687" lvl="1" indent="-231229">
              <a:buFont typeface="+mj-lt"/>
              <a:buAutoNum type="alphaLcPeriod"/>
            </a:pPr>
            <a:r>
              <a:rPr lang="en-US" dirty="0"/>
              <a:t>Selecting curriculum materials (for example: textbooks/online courses)</a:t>
            </a:r>
            <a:endParaRPr lang="en-US" b="1" dirty="0"/>
          </a:p>
          <a:p>
            <a:pPr marL="693687" lvl="1" indent="-231229">
              <a:buFont typeface="+mj-lt"/>
              <a:buAutoNum type="alphaLcPeriod"/>
            </a:pPr>
            <a:r>
              <a:rPr lang="en-US" dirty="0"/>
              <a:t>Selecting content, topics, and skills to be taught</a:t>
            </a:r>
          </a:p>
          <a:p>
            <a:pPr marL="693687" lvl="1" indent="-231229">
              <a:buFont typeface="+mj-lt"/>
              <a:buAutoNum type="alphaLcPeriod"/>
            </a:pPr>
            <a:r>
              <a:rPr lang="en-US" dirty="0"/>
              <a:t>Selecting programming languages to use</a:t>
            </a:r>
            <a:endParaRPr lang="en-US" b="1" dirty="0"/>
          </a:p>
          <a:p>
            <a:pPr marL="693687" lvl="1" indent="-231229">
              <a:buFont typeface="+mj-lt"/>
              <a:buAutoNum type="alphaLcPeriod"/>
            </a:pPr>
            <a:r>
              <a:rPr lang="en-US" dirty="0"/>
              <a:t>Selecting the sequence in which topics are covered</a:t>
            </a:r>
            <a:endParaRPr lang="en-US" b="1" dirty="0"/>
          </a:p>
          <a:p>
            <a:pPr marL="693687" lvl="1" indent="-231229">
              <a:buFont typeface="+mj-lt"/>
              <a:buAutoNum type="alphaLcPeriod"/>
            </a:pPr>
            <a:r>
              <a:rPr lang="en-US" dirty="0"/>
              <a:t>Determining the amount of instructional time to spend on each topic</a:t>
            </a:r>
            <a:endParaRPr lang="en-US" b="1" dirty="0"/>
          </a:p>
          <a:p>
            <a:pPr marL="693687" lvl="1" indent="-231229">
              <a:buFont typeface="+mj-lt"/>
              <a:buAutoNum type="alphaLcPeriod"/>
            </a:pPr>
            <a:r>
              <a:rPr lang="en-US" dirty="0"/>
              <a:t>Selecting teaching techniques</a:t>
            </a:r>
            <a:endParaRPr lang="en-US" b="1" dirty="0"/>
          </a:p>
          <a:p>
            <a:pPr marL="693687" lvl="1" indent="-231229">
              <a:buFont typeface="+mj-lt"/>
              <a:buAutoNum type="alphaLcPeriod"/>
            </a:pPr>
            <a:r>
              <a:rPr lang="en-US" dirty="0"/>
              <a:t>Determining the amount of homework to be assigned</a:t>
            </a:r>
            <a:endParaRPr lang="en-US" b="1" dirty="0"/>
          </a:p>
          <a:p>
            <a:pPr marL="693687" lvl="1" indent="-231229">
              <a:buFont typeface="+mj-lt"/>
              <a:buAutoNum type="alphaLcPeriod"/>
            </a:pPr>
            <a:r>
              <a:rPr lang="en-US" dirty="0"/>
              <a:t>Choosing criteria for grading student performance</a:t>
            </a:r>
            <a:endParaRPr lang="en-US" b="1" dirty="0"/>
          </a:p>
          <a:p>
            <a:endParaRPr lang="en-US" baseline="0" dirty="0" smtClean="0"/>
          </a:p>
          <a:p>
            <a:pPr defTabSz="920689">
              <a:defRPr/>
            </a:pPr>
            <a:r>
              <a:rPr lang="en-US" dirty="0" smtClean="0"/>
              <a:t>The numbers in parentheses</a:t>
            </a:r>
            <a:r>
              <a:rPr lang="en-US" baseline="0" dirty="0" smtClean="0"/>
              <a:t> are standard errors.</a:t>
            </a:r>
            <a:endParaRPr lang="en-US" dirty="0" smtClean="0"/>
          </a:p>
          <a:p>
            <a:endParaRPr lang="en-US" baseline="0" dirty="0" smtClean="0"/>
          </a:p>
          <a:p>
            <a:pPr defTabSz="920689">
              <a:defRPr/>
            </a:pPr>
            <a:r>
              <a:rPr lang="en-US" b="1" dirty="0"/>
              <a:t>Findings Highlighted in Technical Report</a:t>
            </a:r>
            <a:endParaRPr lang="en-US" baseline="0" dirty="0" smtClean="0"/>
          </a:p>
          <a:p>
            <a:r>
              <a:rPr lang="en-US" baseline="0" dirty="0" smtClean="0"/>
              <a:t>“</a:t>
            </a:r>
            <a:r>
              <a:rPr lang="en-US" dirty="0"/>
              <a:t>In high school computer science classes, teachers also tend to report more control over instruction than curriculum, but in general report having more control over curriculum than their science and mathematics counterparts (see Table 5.5).  In very few classes, perhaps because of the largely elective nature of computer science, do teachers feel like they have no control over these decisions (see Table 5.6).</a:t>
            </a: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Includes classes for which the teacher selected “often (for example: once or twice a week)” or “all or almost all science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computer science lessons.</a:t>
            </a:r>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5.43, p. 128 in Technical Report</a:t>
            </a:r>
          </a:p>
          <a:p>
            <a:endParaRPr lang="en-US" dirty="0" smtClean="0"/>
          </a:p>
          <a:p>
            <a:r>
              <a:rPr lang="en-US" b="1" dirty="0" smtClean="0"/>
              <a:t>This slide shows data from an individual item. </a:t>
            </a:r>
          </a:p>
          <a:p>
            <a:endParaRPr lang="en-US" dirty="0" smtClean="0"/>
          </a:p>
          <a:p>
            <a:r>
              <a:rPr lang="en-US" dirty="0" smtClean="0"/>
              <a:t>Computer Science Teacher Questionnaire</a:t>
            </a:r>
          </a:p>
          <a:p>
            <a:pPr lvl="0"/>
            <a:r>
              <a:rPr lang="en-US" dirty="0" smtClean="0"/>
              <a:t>Q52. </a:t>
            </a:r>
            <a:r>
              <a:rPr lang="en-US" dirty="0"/>
              <a:t>Which of the following activities took place during that day’s science lesson? [Select all that apply.]</a:t>
            </a:r>
          </a:p>
          <a:p>
            <a:pPr marL="635879" lvl="1" indent="-173422">
              <a:buFont typeface="Wingdings" panose="05000000000000000000" pitchFamily="2" charset="2"/>
              <a:buChar char="q"/>
            </a:pPr>
            <a:r>
              <a:rPr lang="en-US" dirty="0"/>
              <a:t>Teacher explaining a computer science idea to the whole class</a:t>
            </a:r>
            <a:endParaRPr lang="en-US" b="1" dirty="0"/>
          </a:p>
          <a:p>
            <a:pPr marL="635879" lvl="1" indent="-173422">
              <a:buFont typeface="Wingdings" panose="05000000000000000000" pitchFamily="2" charset="2"/>
              <a:buChar char="q"/>
            </a:pPr>
            <a:r>
              <a:rPr lang="en-US" dirty="0"/>
              <a:t>Teacher conducting a demonstration while students watched</a:t>
            </a:r>
            <a:endParaRPr lang="en-US" b="1" dirty="0"/>
          </a:p>
          <a:p>
            <a:pPr marL="635879" lvl="1" indent="-173422">
              <a:buFont typeface="Wingdings" panose="05000000000000000000" pitchFamily="2" charset="2"/>
              <a:buChar char="q"/>
            </a:pPr>
            <a:r>
              <a:rPr lang="en-US" dirty="0"/>
              <a:t>Whole class discussion</a:t>
            </a:r>
            <a:endParaRPr lang="en-US" b="1" dirty="0"/>
          </a:p>
          <a:p>
            <a:pPr marL="635879" lvl="1" indent="-173422">
              <a:buFont typeface="Wingdings" panose="05000000000000000000" pitchFamily="2" charset="2"/>
              <a:buChar char="q"/>
            </a:pPr>
            <a:r>
              <a:rPr lang="en-US" dirty="0"/>
              <a:t>Students working in small groups</a:t>
            </a:r>
            <a:endParaRPr lang="en-US" b="1" dirty="0"/>
          </a:p>
          <a:p>
            <a:pPr marL="635879" lvl="1" indent="-173422">
              <a:buFont typeface="Wingdings" panose="05000000000000000000" pitchFamily="2" charset="2"/>
              <a:buChar char="q"/>
            </a:pPr>
            <a:r>
              <a:rPr lang="en-US" dirty="0"/>
              <a:t>Students completing textbook/worksheet problems</a:t>
            </a:r>
            <a:endParaRPr lang="en-US" b="1" dirty="0"/>
          </a:p>
          <a:p>
            <a:pPr marL="635879" lvl="1" indent="-173422">
              <a:buFont typeface="Wingdings" panose="05000000000000000000" pitchFamily="2" charset="2"/>
              <a:buChar char="q"/>
            </a:pPr>
            <a:r>
              <a:rPr lang="en-US" dirty="0"/>
              <a:t>Students doing hands-on/manipulative programming activities not using a computer</a:t>
            </a:r>
            <a:endParaRPr lang="en-US" b="1" dirty="0"/>
          </a:p>
          <a:p>
            <a:pPr marL="635879" lvl="1" indent="-173422">
              <a:buFont typeface="Wingdings" panose="05000000000000000000" pitchFamily="2" charset="2"/>
              <a:buChar char="q"/>
            </a:pPr>
            <a:r>
              <a:rPr lang="en-US" dirty="0"/>
              <a:t>Students reading about computer science</a:t>
            </a:r>
            <a:endParaRPr lang="en-US" b="1" dirty="0"/>
          </a:p>
          <a:p>
            <a:pPr marL="635879" lvl="1" indent="-173422">
              <a:buFont typeface="Wingdings" panose="05000000000000000000" pitchFamily="2" charset="2"/>
              <a:buChar char="q"/>
            </a:pPr>
            <a:r>
              <a:rPr lang="en-US" dirty="0"/>
              <a:t>Students writing about computer science (do not include students taking notes)</a:t>
            </a:r>
            <a:endParaRPr lang="en-US" b="1" dirty="0"/>
          </a:p>
          <a:p>
            <a:pPr marL="635879" lvl="1" indent="-173422">
              <a:buFont typeface="Wingdings" panose="05000000000000000000" pitchFamily="2" charset="2"/>
              <a:buChar char="q"/>
            </a:pPr>
            <a:r>
              <a:rPr lang="en-US" dirty="0"/>
              <a:t>Test or quiz</a:t>
            </a:r>
            <a:endParaRPr lang="en-US" b="1" dirty="0"/>
          </a:p>
          <a:p>
            <a:pPr marL="635879" lvl="1" indent="-173422">
              <a:buFont typeface="Wingdings" panose="05000000000000000000" pitchFamily="2" charset="2"/>
              <a:buChar char="q"/>
            </a:pPr>
            <a:r>
              <a:rPr lang="en-US" strike="sngStrike" dirty="0"/>
              <a:t>None of the above</a:t>
            </a:r>
            <a:endParaRPr lang="en-US" b="1" strike="sngStrike" dirty="0"/>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dirty="0"/>
              <a:t>High school computer science teachers were also asked which activities took place in their most recent lesson.  As can be seen in Table 5.43, 84 percent of lessons include students working on programming tasks using a computer, and 70 percent include the teacher explaining ideas to the whole class.  About half include small group work, whole class discussion, or students watching a demonstration.”</a:t>
            </a:r>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5.44, p. 128</a:t>
            </a:r>
            <a:r>
              <a:rPr lang="en-US" baseline="0" dirty="0" smtClean="0"/>
              <a:t> </a:t>
            </a:r>
            <a:r>
              <a:rPr lang="en-US" dirty="0" smtClean="0"/>
              <a:t>in Technical Report</a:t>
            </a:r>
          </a:p>
          <a:p>
            <a:endParaRPr lang="en-US" dirty="0" smtClean="0"/>
          </a:p>
          <a:p>
            <a:r>
              <a:rPr lang="en-US" b="1" dirty="0" smtClean="0"/>
              <a:t>This slide shows data derived from: </a:t>
            </a:r>
          </a:p>
          <a:p>
            <a:endParaRPr lang="en-US" dirty="0" smtClean="0"/>
          </a:p>
          <a:p>
            <a:r>
              <a:rPr lang="en-US" dirty="0" smtClean="0"/>
              <a:t>Computer Science Teacher Questionnaire</a:t>
            </a:r>
          </a:p>
          <a:p>
            <a:r>
              <a:rPr lang="en-US" dirty="0" smtClean="0"/>
              <a:t>Q50. </a:t>
            </a:r>
            <a:r>
              <a:rPr lang="en-US" dirty="0"/>
              <a:t>How many minutes was that day’s computer science lesson? Answer for the entire length of the class period, even if there were interruptions. </a:t>
            </a:r>
            <a:r>
              <a:rPr lang="en-US" b="1" dirty="0" smtClean="0"/>
              <a:t>____</a:t>
            </a:r>
            <a:endParaRPr lang="en-US" dirty="0" smtClean="0"/>
          </a:p>
          <a:p>
            <a:pPr lvl="1"/>
            <a:endParaRPr lang="en-US" dirty="0" smtClean="0"/>
          </a:p>
          <a:p>
            <a:r>
              <a:rPr lang="en-US" dirty="0" smtClean="0"/>
              <a:t>Q51. </a:t>
            </a:r>
            <a:r>
              <a:rPr lang="en-US" dirty="0"/>
              <a:t>Of these minutes, how many were spent on the following:</a:t>
            </a:r>
          </a:p>
          <a:p>
            <a:pPr marL="690518" lvl="1" indent="-230173">
              <a:buFont typeface="+mj-lt"/>
              <a:buAutoNum type="alphaLcPeriod"/>
            </a:pPr>
            <a:r>
              <a:rPr lang="en-US" dirty="0"/>
              <a:t>Non-instructional activities (for example: attendance taking, interruptions) </a:t>
            </a:r>
            <a:r>
              <a:rPr lang="en-US" b="1" dirty="0" smtClean="0"/>
              <a:t>____</a:t>
            </a:r>
            <a:endParaRPr lang="en-US" sz="1600" dirty="0"/>
          </a:p>
          <a:p>
            <a:pPr marL="690518" lvl="1" indent="-230173">
              <a:buFont typeface="+mj-lt"/>
              <a:buAutoNum type="alphaLcPeriod"/>
            </a:pPr>
            <a:r>
              <a:rPr lang="en-US" dirty="0"/>
              <a:t>Whole class activities (for example: lectures, explanations, </a:t>
            </a:r>
            <a:r>
              <a:rPr lang="en-US" dirty="0" smtClean="0"/>
              <a:t>discussions)</a:t>
            </a:r>
            <a:r>
              <a:rPr lang="en-US" baseline="0" dirty="0" smtClean="0"/>
              <a:t> </a:t>
            </a:r>
            <a:r>
              <a:rPr lang="en-US" b="1" dirty="0" smtClean="0"/>
              <a:t>____</a:t>
            </a:r>
            <a:endParaRPr lang="en-US" sz="1600" dirty="0"/>
          </a:p>
          <a:p>
            <a:pPr marL="690518" lvl="1" indent="-230173">
              <a:buFont typeface="+mj-lt"/>
              <a:buAutoNum type="alphaLcPeriod"/>
            </a:pPr>
            <a:r>
              <a:rPr lang="en-US" dirty="0"/>
              <a:t>Small group work </a:t>
            </a:r>
            <a:r>
              <a:rPr lang="en-US" b="1" dirty="0" smtClean="0"/>
              <a:t>____</a:t>
            </a:r>
            <a:endParaRPr lang="en-US" sz="1600" dirty="0"/>
          </a:p>
          <a:p>
            <a:pPr marL="690518" lvl="1" indent="-230173">
              <a:buFont typeface="+mj-lt"/>
              <a:buAutoNum type="alphaLcPeriod"/>
            </a:pPr>
            <a:r>
              <a:rPr lang="en-US" dirty="0"/>
              <a:t>Students working individually (for example: reading textbooks, </a:t>
            </a:r>
            <a:r>
              <a:rPr lang="en-US" dirty="0" smtClean="0"/>
              <a:t>programming, </a:t>
            </a:r>
            <a:r>
              <a:rPr lang="en-US" dirty="0"/>
              <a:t>taking a test or quiz) </a:t>
            </a:r>
            <a:r>
              <a:rPr lang="en-US" b="1" dirty="0" smtClean="0"/>
              <a:t>____</a:t>
            </a:r>
            <a:endParaRPr lang="en-US" sz="1600" dirty="0"/>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dirty="0"/>
              <a:t>On average, 40 percent of time in high school computer science classes is spent with students working individually (see Table 5.44).  Whole class activities and small group work take up 29 and 22 percent of class time, respectively.”</a:t>
            </a:r>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26</a:t>
            </a:fld>
            <a:endParaRPr lang="en-US"/>
          </a:p>
        </p:txBody>
      </p:sp>
    </p:spTree>
    <p:extLst>
      <p:ext uri="{BB962C8B-B14F-4D97-AF65-F5344CB8AC3E}">
        <p14:creationId xmlns:p14="http://schemas.microsoft.com/office/powerpoint/2010/main" val="2058431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computer</a:t>
            </a:r>
            <a:r>
              <a:rPr lang="en-US" baseline="0" dirty="0" smtClean="0"/>
              <a:t> </a:t>
            </a:r>
            <a:r>
              <a:rPr lang="en-US" dirty="0" smtClean="0"/>
              <a:t>science portion of Table 5.45, p. 129 in Technical Report</a:t>
            </a:r>
          </a:p>
          <a:p>
            <a:endParaRPr lang="en-US" dirty="0" smtClean="0"/>
          </a:p>
          <a:p>
            <a:r>
              <a:rPr lang="en-US" b="1" dirty="0" smtClean="0"/>
              <a:t>This slide shows data from an individual item. </a:t>
            </a:r>
          </a:p>
          <a:p>
            <a:endParaRPr lang="en-US" dirty="0" smtClean="0"/>
          </a:p>
          <a:p>
            <a:r>
              <a:rPr lang="en-US" dirty="0" smtClean="0"/>
              <a:t>Computer Science Teacher Questionnaire</a:t>
            </a:r>
          </a:p>
          <a:p>
            <a:pPr lvl="0"/>
            <a:r>
              <a:rPr lang="en-US" dirty="0" smtClean="0"/>
              <a:t>Q34. </a:t>
            </a:r>
            <a:r>
              <a:rPr lang="en-US" dirty="0"/>
              <a:t>In a typical week, how much time outside of this class are students expected to spend on computer science assignments?</a:t>
            </a:r>
          </a:p>
          <a:p>
            <a:pPr marL="635879" lvl="1" indent="-173422">
              <a:buFont typeface="Courier New" panose="02070309020205020404" pitchFamily="49" charset="0"/>
              <a:buChar char="o"/>
            </a:pPr>
            <a:r>
              <a:rPr lang="en-US" dirty="0" smtClean="0"/>
              <a:t>None</a:t>
            </a:r>
          </a:p>
          <a:p>
            <a:pPr marL="632974" lvl="1" indent="-172630">
              <a:buFont typeface="Courier New" panose="02070309020205020404" pitchFamily="49" charset="0"/>
              <a:buChar char="o"/>
            </a:pPr>
            <a:r>
              <a:rPr lang="en-US" sz="1600" dirty="0"/>
              <a:t>1–15 minutes per week</a:t>
            </a:r>
          </a:p>
          <a:p>
            <a:pPr marL="632974" lvl="1" indent="-172630">
              <a:buFont typeface="Courier New" panose="02070309020205020404" pitchFamily="49" charset="0"/>
              <a:buChar char="o"/>
            </a:pPr>
            <a:r>
              <a:rPr lang="en-US" dirty="0" smtClean="0"/>
              <a:t>16–30 </a:t>
            </a:r>
            <a:r>
              <a:rPr lang="en-US" dirty="0"/>
              <a:t>minutes per week</a:t>
            </a:r>
            <a:endParaRPr lang="en-US" sz="1600" dirty="0"/>
          </a:p>
          <a:p>
            <a:pPr marL="632974" lvl="1" indent="-172630">
              <a:buFont typeface="Courier New" panose="02070309020205020404" pitchFamily="49" charset="0"/>
              <a:buChar char="o"/>
            </a:pPr>
            <a:r>
              <a:rPr lang="en-US" dirty="0" smtClean="0"/>
              <a:t>31–60 </a:t>
            </a:r>
            <a:r>
              <a:rPr lang="en-US" dirty="0"/>
              <a:t>minutes per week</a:t>
            </a:r>
            <a:endParaRPr lang="en-US" sz="1600" dirty="0"/>
          </a:p>
          <a:p>
            <a:pPr marL="632974" lvl="1" indent="-172630">
              <a:buFont typeface="Courier New" panose="02070309020205020404" pitchFamily="49" charset="0"/>
              <a:buChar char="o"/>
            </a:pPr>
            <a:r>
              <a:rPr lang="en-US" dirty="0" smtClean="0"/>
              <a:t>61–90 </a:t>
            </a:r>
            <a:r>
              <a:rPr lang="en-US" dirty="0"/>
              <a:t>minutes per week</a:t>
            </a:r>
            <a:endParaRPr lang="en-US" sz="1600" dirty="0"/>
          </a:p>
          <a:p>
            <a:pPr marL="632974" lvl="1" indent="-172630">
              <a:buFont typeface="Courier New" panose="02070309020205020404" pitchFamily="49" charset="0"/>
              <a:buChar char="o"/>
            </a:pPr>
            <a:r>
              <a:rPr lang="en-US" dirty="0" smtClean="0"/>
              <a:t>91–120 </a:t>
            </a:r>
            <a:r>
              <a:rPr lang="en-US" dirty="0"/>
              <a:t>minutes per week</a:t>
            </a:r>
            <a:endParaRPr lang="en-US" sz="1600" dirty="0"/>
          </a:p>
          <a:p>
            <a:pPr marL="632974" lvl="1" indent="-172630">
              <a:buFont typeface="Courier New" panose="02070309020205020404" pitchFamily="49" charset="0"/>
              <a:buChar char="o"/>
            </a:pPr>
            <a:r>
              <a:rPr lang="en-US" dirty="0" smtClean="0"/>
              <a:t>More </a:t>
            </a:r>
            <a:r>
              <a:rPr lang="en-US" dirty="0"/>
              <a:t>than </a:t>
            </a:r>
            <a:r>
              <a:rPr lang="en-US" dirty="0" smtClean="0"/>
              <a:t>2 </a:t>
            </a:r>
            <a:r>
              <a:rPr lang="en-US" dirty="0"/>
              <a:t>hours per week</a:t>
            </a:r>
            <a:endParaRPr lang="en-US" sz="1600" dirty="0"/>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dirty="0"/>
              <a:t>Teachers were asked about the amount of homework assigned per week in the randomly selected class.  Across the grade levels, students in mathematics classes are assigned more homework than students in science classes, particularly when looking at the percentage of classes assigned 31 minutes or more per week (see Table 5.45).  This pattern is particularly evident in elementary classes, where students in 31 percent of classes are given 31–60 minutes of mathematics homework a week; only 8 percent of elementary classes are assigned this much science homework.  Not surprisingly, the amount of time students are asked to spend on science and mathematics homework increases with grade range.  For example, over half of high school mathematics classes are assigned one or more hours of homework per week, compared to under one-fifth of elementary classes.  Homework expectations in high school computer science classes are similar to those in high school science classes.”</a:t>
            </a:r>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Includes classes for which the teacher selected “strong control” on a 5-point response scale with the options of “no control,” “2 of 5,” “moderate control,” “4 of 5,” and “strong control.”</a:t>
            </a:r>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89">
              <a:defRPr/>
            </a:pPr>
            <a:r>
              <a:rPr lang="en-US" dirty="0" smtClean="0"/>
              <a:t>The computer science portion of Table 5.7, </a:t>
            </a:r>
            <a:r>
              <a:rPr lang="en-US" dirty="0"/>
              <a:t>p. </a:t>
            </a:r>
            <a:r>
              <a:rPr lang="en-US" dirty="0" smtClean="0"/>
              <a:t>105 in </a:t>
            </a:r>
            <a:r>
              <a:rPr lang="en-US" dirty="0"/>
              <a:t>Technical Report</a:t>
            </a:r>
          </a:p>
          <a:p>
            <a:pPr defTabSz="920689">
              <a:defRPr/>
            </a:pPr>
            <a:endParaRPr lang="en-US" dirty="0"/>
          </a:p>
          <a:p>
            <a:pPr defTabSz="920689">
              <a:defRPr/>
            </a:pPr>
            <a:r>
              <a:rPr lang="en-US" b="1" dirty="0"/>
              <a:t>This slide shows data from </a:t>
            </a:r>
            <a:r>
              <a:rPr lang="en-US" b="1" dirty="0" smtClean="0"/>
              <a:t>composites</a:t>
            </a:r>
            <a:r>
              <a:rPr lang="en-US" b="1" dirty="0"/>
              <a:t>.</a:t>
            </a:r>
          </a:p>
          <a:p>
            <a:pPr defTabSz="920689">
              <a:defRPr/>
            </a:pPr>
            <a:endParaRPr lang="en-US" b="1" dirty="0"/>
          </a:p>
          <a:p>
            <a:pPr defTabSz="920689">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a:t>
            </a:r>
            <a:r>
              <a:rPr lang="en-US" dirty="0" smtClean="0"/>
              <a:t>measured </a:t>
            </a:r>
            <a:r>
              <a:rPr lang="en-US" dirty="0"/>
              <a:t>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a:t>
            </a:r>
            <a:r>
              <a:rPr lang="en-US" dirty="0" smtClean="0"/>
              <a:t>Composite </a:t>
            </a:r>
            <a:r>
              <a:rPr lang="en-US" dirty="0"/>
              <a:t>values were not computed for participants who </a:t>
            </a:r>
            <a:r>
              <a:rPr lang="en-US" dirty="0" smtClean="0"/>
              <a:t>responded </a:t>
            </a:r>
            <a:r>
              <a:rPr lang="en-US" dirty="0"/>
              <a:t>to fewer than two-thirds of the items that form the composite.</a:t>
            </a:r>
          </a:p>
          <a:p>
            <a:endParaRPr lang="en-US" dirty="0" smtClean="0"/>
          </a:p>
          <a:p>
            <a:r>
              <a:rPr lang="en-US" b="1" i="1" dirty="0" smtClean="0"/>
              <a:t>Curriculum Control Composite Items</a:t>
            </a:r>
          </a:p>
          <a:p>
            <a:pPr marL="462458" lvl="1"/>
            <a:r>
              <a:rPr lang="en-US" dirty="0"/>
              <a:t>Q28a. Determining course goals and objectives</a:t>
            </a:r>
            <a:endParaRPr lang="en-US" b="1" dirty="0"/>
          </a:p>
          <a:p>
            <a:pPr marL="462458" lvl="1"/>
            <a:r>
              <a:rPr lang="en-US" dirty="0"/>
              <a:t>Q28b. Selecting curriculum materials (for example: textbooks/online courses)</a:t>
            </a:r>
            <a:endParaRPr lang="en-US" b="1" dirty="0"/>
          </a:p>
          <a:p>
            <a:pPr marL="462458" lvl="1"/>
            <a:r>
              <a:rPr lang="en-US" dirty="0"/>
              <a:t>Q28c. Selecting content, topics, and skills to be taught</a:t>
            </a:r>
          </a:p>
          <a:p>
            <a:pPr marL="462458" lvl="1"/>
            <a:r>
              <a:rPr lang="en-US" dirty="0"/>
              <a:t>Q28d. Selecting programming languages to use</a:t>
            </a:r>
            <a:endParaRPr lang="en-US" b="1" dirty="0"/>
          </a:p>
          <a:p>
            <a:pPr marL="462458" lvl="1"/>
            <a:r>
              <a:rPr lang="en-US" dirty="0"/>
              <a:t>Q28e. Selecting the sequence in which topics are covered</a:t>
            </a:r>
            <a:endParaRPr lang="en-US" b="1" dirty="0"/>
          </a:p>
          <a:p>
            <a:pPr defTabSz="907620">
              <a:defRPr/>
            </a:pPr>
            <a:endParaRPr lang="en-US" b="1" dirty="0" smtClean="0"/>
          </a:p>
          <a:p>
            <a:r>
              <a:rPr lang="en-US" b="1" i="1" dirty="0" smtClean="0"/>
              <a:t>Pedagogy Control Composite Items</a:t>
            </a:r>
          </a:p>
          <a:p>
            <a:pPr marL="462458" lvl="1"/>
            <a:r>
              <a:rPr lang="en-US" dirty="0"/>
              <a:t>Q28g. Selecting teaching techniques</a:t>
            </a:r>
            <a:endParaRPr lang="en-US" b="1" dirty="0"/>
          </a:p>
          <a:p>
            <a:pPr marL="462458" lvl="1"/>
            <a:r>
              <a:rPr lang="en-US" dirty="0"/>
              <a:t>Q28h. Determining the amount of homework to be assigned</a:t>
            </a:r>
            <a:endParaRPr lang="en-US" b="1" dirty="0"/>
          </a:p>
          <a:p>
            <a:pPr marL="462458" lvl="1"/>
            <a:r>
              <a:rPr lang="en-US" dirty="0"/>
              <a:t>Q28i. Choosing criteria for grading student performance</a:t>
            </a:r>
            <a:endParaRPr lang="en-US" b="1" dirty="0"/>
          </a:p>
          <a:p>
            <a:endParaRPr lang="en-US" dirty="0"/>
          </a:p>
          <a:p>
            <a:r>
              <a:rPr lang="en-US" dirty="0" smtClean="0"/>
              <a:t>Computer</a:t>
            </a:r>
            <a:r>
              <a:rPr lang="en-US" baseline="0" dirty="0" smtClean="0"/>
              <a:t> </a:t>
            </a:r>
            <a:r>
              <a:rPr lang="en-US" dirty="0" smtClean="0"/>
              <a:t>Science Teacher</a:t>
            </a:r>
            <a:r>
              <a:rPr lang="en-US" baseline="0" dirty="0" smtClean="0"/>
              <a:t> Questionnaire</a:t>
            </a:r>
            <a:endParaRPr lang="en-US" dirty="0" smtClean="0"/>
          </a:p>
          <a:p>
            <a:pPr defTabSz="924916">
              <a:defRPr/>
            </a:pPr>
            <a:r>
              <a:rPr lang="en-US" dirty="0" smtClean="0"/>
              <a:t>Q28.</a:t>
            </a:r>
            <a:r>
              <a:rPr lang="en-US" baseline="0" dirty="0" smtClean="0"/>
              <a:t> </a:t>
            </a:r>
            <a:r>
              <a:rPr lang="en-US" dirty="0"/>
              <a:t>How much control do you have over each of the following for computer science instruction in this class? [Select one on each row.]</a:t>
            </a:r>
            <a:r>
              <a:rPr lang="en-US" b="1" dirty="0"/>
              <a:t> </a:t>
            </a:r>
            <a:endParaRPr lang="en-US" dirty="0"/>
          </a:p>
          <a:p>
            <a:r>
              <a:rPr lang="en-US" dirty="0" smtClean="0"/>
              <a:t>(Response Options: [1] No control, [2] 2 of 5, [3] Moderate control, [4] 4 of 5, [5] Strong control</a:t>
            </a:r>
            <a:r>
              <a:rPr lang="en-US" baseline="0" dirty="0" smtClean="0"/>
              <a:t>)</a:t>
            </a:r>
            <a:endParaRPr lang="en-US" dirty="0" smtClean="0"/>
          </a:p>
          <a:p>
            <a:pPr marL="693687" lvl="1" indent="-231229">
              <a:buFont typeface="+mj-lt"/>
              <a:buAutoNum type="alphaLcPeriod"/>
            </a:pPr>
            <a:r>
              <a:rPr lang="en-US" dirty="0"/>
              <a:t>Determining course goals and objectives</a:t>
            </a:r>
            <a:endParaRPr lang="en-US" b="1" dirty="0"/>
          </a:p>
          <a:p>
            <a:pPr marL="693687" lvl="1" indent="-231229">
              <a:buFont typeface="+mj-lt"/>
              <a:buAutoNum type="alphaLcPeriod"/>
            </a:pPr>
            <a:r>
              <a:rPr lang="en-US" dirty="0"/>
              <a:t>Selecting curriculum materials (for example: textbooks/online courses)</a:t>
            </a:r>
            <a:endParaRPr lang="en-US" b="1" dirty="0"/>
          </a:p>
          <a:p>
            <a:pPr marL="693687" lvl="1" indent="-231229">
              <a:buFont typeface="+mj-lt"/>
              <a:buAutoNum type="alphaLcPeriod"/>
            </a:pPr>
            <a:r>
              <a:rPr lang="en-US" dirty="0"/>
              <a:t>Selecting content, topics, and skills to be taught</a:t>
            </a:r>
          </a:p>
          <a:p>
            <a:pPr marL="693687" lvl="1" indent="-231229">
              <a:buFont typeface="+mj-lt"/>
              <a:buAutoNum type="alphaLcPeriod"/>
            </a:pPr>
            <a:r>
              <a:rPr lang="en-US" dirty="0"/>
              <a:t>Selecting programming languages to use</a:t>
            </a:r>
            <a:endParaRPr lang="en-US" b="1" dirty="0"/>
          </a:p>
          <a:p>
            <a:pPr marL="693687" lvl="1" indent="-231229">
              <a:buFont typeface="+mj-lt"/>
              <a:buAutoNum type="alphaLcPeriod"/>
            </a:pPr>
            <a:r>
              <a:rPr lang="en-US" dirty="0"/>
              <a:t>Selecting the sequence in which topics are covered</a:t>
            </a:r>
            <a:endParaRPr lang="en-US" b="1" dirty="0"/>
          </a:p>
          <a:p>
            <a:pPr marL="693687" lvl="1" indent="-231229">
              <a:buFont typeface="+mj-lt"/>
              <a:buAutoNum type="alphaLcPeriod"/>
            </a:pPr>
            <a:r>
              <a:rPr lang="en-US" dirty="0"/>
              <a:t>Determining the amount of instructional time to spend on each topic</a:t>
            </a:r>
            <a:endParaRPr lang="en-US" b="1" dirty="0"/>
          </a:p>
          <a:p>
            <a:pPr marL="693687" lvl="1" indent="-231229">
              <a:buFont typeface="+mj-lt"/>
              <a:buAutoNum type="alphaLcPeriod"/>
            </a:pPr>
            <a:r>
              <a:rPr lang="en-US" dirty="0"/>
              <a:t>Selecting teaching techniques</a:t>
            </a:r>
            <a:endParaRPr lang="en-US" b="1" dirty="0"/>
          </a:p>
          <a:p>
            <a:pPr marL="693687" lvl="1" indent="-231229">
              <a:buFont typeface="+mj-lt"/>
              <a:buAutoNum type="alphaLcPeriod"/>
            </a:pPr>
            <a:r>
              <a:rPr lang="en-US" dirty="0"/>
              <a:t>Determining the amount of homework to be assigned</a:t>
            </a:r>
            <a:endParaRPr lang="en-US" b="1" dirty="0"/>
          </a:p>
          <a:p>
            <a:pPr marL="693687" lvl="1" indent="-231229">
              <a:buFont typeface="+mj-lt"/>
              <a:buAutoNum type="alphaLcPeriod"/>
            </a:pPr>
            <a:r>
              <a:rPr lang="en-US" dirty="0"/>
              <a:t>Choosing criteria for grading student performance</a:t>
            </a:r>
            <a:endParaRPr lang="en-US" b="1" dirty="0"/>
          </a:p>
          <a:p>
            <a:endParaRPr lang="en-US" dirty="0"/>
          </a:p>
          <a:p>
            <a:pPr defTabSz="920689">
              <a:defRPr/>
            </a:pPr>
            <a:r>
              <a:rPr lang="en-US" dirty="0" smtClean="0"/>
              <a:t>The numbers in parentheses</a:t>
            </a:r>
            <a:r>
              <a:rPr lang="en-US" baseline="0" dirty="0" smtClean="0"/>
              <a:t> are standard errors.</a:t>
            </a:r>
            <a:endParaRPr lang="en-US" dirty="0" smtClean="0"/>
          </a:p>
          <a:p>
            <a:endParaRPr lang="en-US" dirty="0"/>
          </a:p>
          <a:p>
            <a:r>
              <a:rPr lang="en-US" b="1" dirty="0" smtClean="0"/>
              <a:t>Findings </a:t>
            </a:r>
            <a:r>
              <a:rPr lang="en-US" b="1" dirty="0"/>
              <a:t>Highlighted in Technical Report</a:t>
            </a:r>
          </a:p>
          <a:p>
            <a:r>
              <a:rPr lang="en-US" dirty="0" smtClean="0"/>
              <a:t>“</a:t>
            </a:r>
            <a:r>
              <a:rPr lang="en-US" dirty="0"/>
              <a:t>Table 5.7 displays the mean scores on these composite.  These scores indicate that teachers perceive more control over decisions related to pedagogy than curriculum, especially in science and mathematics classes.  They also show that perceived control for both composite variables is greater in secondary science and mathematics classes than in elementary classes.”</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7</a:t>
            </a:fld>
            <a:endParaRPr lang="en-US"/>
          </a:p>
        </p:txBody>
      </p:sp>
    </p:spTree>
    <p:extLst>
      <p:ext uri="{BB962C8B-B14F-4D97-AF65-F5344CB8AC3E}">
        <p14:creationId xmlns:p14="http://schemas.microsoft.com/office/powerpoint/2010/main" val="411322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89">
              <a:defRPr/>
            </a:pPr>
            <a:r>
              <a:rPr lang="en-US" dirty="0" smtClean="0"/>
              <a:t>Table 5.18,</a:t>
            </a:r>
            <a:r>
              <a:rPr lang="en-US" baseline="0" dirty="0" smtClean="0"/>
              <a:t> </a:t>
            </a:r>
            <a:r>
              <a:rPr lang="en-US" dirty="0" smtClean="0"/>
              <a:t>p.</a:t>
            </a:r>
            <a:r>
              <a:rPr lang="en-US" baseline="0" dirty="0" smtClean="0"/>
              <a:t> 109 in Technical Report</a:t>
            </a:r>
          </a:p>
          <a:p>
            <a:endParaRPr lang="en-US" b="1" dirty="0" smtClean="0"/>
          </a:p>
          <a:p>
            <a:pPr defTabSz="920689">
              <a:defRPr/>
            </a:pPr>
            <a:r>
              <a:rPr lang="en-US" b="1" dirty="0" smtClean="0"/>
              <a:t>This slide shows data from an individual</a:t>
            </a:r>
            <a:r>
              <a:rPr lang="en-US" b="1" baseline="0" dirty="0" smtClean="0"/>
              <a:t> item. </a:t>
            </a:r>
          </a:p>
          <a:p>
            <a:endParaRPr lang="en-US" b="1" dirty="0" smtClean="0"/>
          </a:p>
          <a:p>
            <a:r>
              <a:rPr lang="en-US" dirty="0" smtClean="0"/>
              <a:t>Computer Science Teacher</a:t>
            </a:r>
            <a:r>
              <a:rPr lang="en-US" baseline="0" dirty="0" smtClean="0"/>
              <a:t> Questionnaire</a:t>
            </a:r>
            <a:endParaRPr lang="en-US" dirty="0" smtClean="0"/>
          </a:p>
          <a:p>
            <a:pPr defTabSz="920689">
              <a:defRPr/>
            </a:pPr>
            <a:r>
              <a:rPr lang="en-US" dirty="0" smtClean="0"/>
              <a:t>Q29.</a:t>
            </a:r>
            <a:r>
              <a:rPr lang="en-US" baseline="0" dirty="0" smtClean="0"/>
              <a:t> </a:t>
            </a:r>
            <a:r>
              <a:rPr lang="en-US" dirty="0"/>
              <a:t>Think about your plans for this class for the entire course/year.  By the end of the course/year, how much emphasis will each of the following student objectives receive? [Select one on each row.] </a:t>
            </a:r>
            <a:r>
              <a:rPr lang="en-US" dirty="0" smtClean="0"/>
              <a:t>(Response Options: </a:t>
            </a:r>
            <a:r>
              <a:rPr lang="en-US" dirty="0"/>
              <a:t>[1] None, [2] Minimal emphasis, [3] Moderate emphasis, [4] Heavy emphasis)</a:t>
            </a:r>
            <a:endParaRPr lang="en-US" dirty="0" smtClean="0"/>
          </a:p>
          <a:p>
            <a:pPr marL="693687" lvl="1" indent="-231229">
              <a:buFont typeface="+mj-lt"/>
              <a:buAutoNum type="alphaLcPeriod"/>
            </a:pPr>
            <a:r>
              <a:rPr lang="en-US" dirty="0"/>
              <a:t>Learning computer science vocabulary and/or program syntax</a:t>
            </a:r>
            <a:endParaRPr lang="en-US" b="1" dirty="0"/>
          </a:p>
          <a:p>
            <a:pPr marL="693687" lvl="1" indent="-231229">
              <a:buFont typeface="+mj-lt"/>
              <a:buAutoNum type="alphaLcPeriod"/>
            </a:pPr>
            <a:r>
              <a:rPr lang="en-US" dirty="0"/>
              <a:t>Understanding computer science concepts</a:t>
            </a:r>
            <a:endParaRPr lang="en-US" b="1" dirty="0"/>
          </a:p>
          <a:p>
            <a:pPr marL="693687" lvl="1" indent="-231229">
              <a:buFont typeface="+mj-lt"/>
              <a:buAutoNum type="alphaLcPeriod"/>
            </a:pPr>
            <a:r>
              <a:rPr lang="en-US" dirty="0"/>
              <a:t>Learning how to do computer science (for example: breaking problems into smaller parts, considering the needs of a user, creating computational artifacts)</a:t>
            </a:r>
            <a:endParaRPr lang="en-US" b="1" dirty="0"/>
          </a:p>
          <a:p>
            <a:pPr marL="693687" lvl="1" indent="-231229">
              <a:buFont typeface="+mj-lt"/>
              <a:buAutoNum type="alphaLcPeriod"/>
            </a:pPr>
            <a:r>
              <a:rPr lang="en-US" dirty="0"/>
              <a:t>Learning how to develop computational solutions</a:t>
            </a:r>
            <a:endParaRPr lang="en-US" b="1" dirty="0"/>
          </a:p>
          <a:p>
            <a:pPr marL="693687" lvl="1" indent="-231229">
              <a:buFont typeface="+mj-lt"/>
              <a:buAutoNum type="alphaLcPeriod"/>
            </a:pPr>
            <a:r>
              <a:rPr lang="en-US" dirty="0"/>
              <a:t>Learning about real-life applications of computer science</a:t>
            </a:r>
            <a:endParaRPr lang="en-US" b="1" dirty="0"/>
          </a:p>
          <a:p>
            <a:pPr marL="693687" lvl="1" indent="-231229">
              <a:buFont typeface="+mj-lt"/>
              <a:buAutoNum type="alphaLcPeriod"/>
            </a:pPr>
            <a:r>
              <a:rPr lang="en-US" dirty="0"/>
              <a:t>Increasing students’ interest in computer science</a:t>
            </a:r>
            <a:endParaRPr lang="en-US" b="1" dirty="0"/>
          </a:p>
          <a:p>
            <a:pPr marL="693687" lvl="1" indent="-231229">
              <a:buFont typeface="+mj-lt"/>
              <a:buAutoNum type="alphaLcPeriod"/>
            </a:pPr>
            <a:r>
              <a:rPr lang="en-US" dirty="0"/>
              <a:t>Developing students’ confidence that they can successfully pursue careers in computer science </a:t>
            </a:r>
            <a:endParaRPr lang="en-US" b="1" dirty="0"/>
          </a:p>
          <a:p>
            <a:endParaRPr lang="en-US" baseline="0" dirty="0" smtClean="0"/>
          </a:p>
          <a:p>
            <a:pPr defTabSz="920689">
              <a:defRPr/>
            </a:pPr>
            <a:r>
              <a:rPr lang="en-US" dirty="0" smtClean="0"/>
              <a:t>The numbers in parentheses</a:t>
            </a:r>
            <a:r>
              <a:rPr lang="en-US" baseline="0" dirty="0" smtClean="0"/>
              <a:t> are standard errors.</a:t>
            </a:r>
            <a:endParaRPr lang="en-US" dirty="0" smtClean="0"/>
          </a:p>
          <a:p>
            <a:endParaRPr lang="en-US" baseline="0" dirty="0" smtClean="0"/>
          </a:p>
          <a:p>
            <a:pPr defTabSz="920689">
              <a:defRPr/>
            </a:pPr>
            <a:r>
              <a:rPr lang="en-US" b="1" dirty="0"/>
              <a:t>Findings Highlighted in Technical Report</a:t>
            </a:r>
            <a:endParaRPr lang="en-US" baseline="0" dirty="0" smtClean="0"/>
          </a:p>
          <a:p>
            <a:r>
              <a:rPr lang="en-US" baseline="0" dirty="0" smtClean="0"/>
              <a:t>“</a:t>
            </a:r>
            <a:r>
              <a:rPr lang="en-US" dirty="0"/>
              <a:t>In high school computer science classes, learning how to do computer science, understanding computer science concepts, developing students’ confidence that they can successfully pursue computer science careers, and increasing student interest receive a heavy emphasis in a majority of classes (see Table 5.18).  Learning vocabulary and/‌or the syntax of a particular language receives a heavy emphasis in only a third of classes.”</a:t>
            </a:r>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89">
              <a:defRPr/>
            </a:pPr>
            <a:r>
              <a:rPr lang="en-US" dirty="0" smtClean="0"/>
              <a:t>Table 5.19,</a:t>
            </a:r>
            <a:r>
              <a:rPr lang="en-US" baseline="0" dirty="0" smtClean="0"/>
              <a:t> </a:t>
            </a:r>
            <a:r>
              <a:rPr lang="en-US" dirty="0" smtClean="0"/>
              <a:t>p.</a:t>
            </a:r>
            <a:r>
              <a:rPr lang="en-US" baseline="0" dirty="0" smtClean="0"/>
              <a:t> 112 in Technical Report</a:t>
            </a:r>
          </a:p>
          <a:p>
            <a:endParaRPr lang="en-US" b="1" dirty="0" smtClean="0"/>
          </a:p>
          <a:p>
            <a:pPr defTabSz="920689">
              <a:defRPr/>
            </a:pPr>
            <a:r>
              <a:rPr lang="en-US" b="1" dirty="0" smtClean="0"/>
              <a:t>This slide shows data from Composites.</a:t>
            </a:r>
          </a:p>
          <a:p>
            <a:pPr defTabSz="920689">
              <a:defRPr/>
            </a:pPr>
            <a:endParaRPr lang="en-US" b="1" dirty="0" smtClean="0"/>
          </a:p>
          <a:p>
            <a:pPr defTabSz="920689">
              <a:defRPr/>
            </a:pPr>
            <a:r>
              <a:rPr lang="en-US" dirty="0" smtClean="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measured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 values were not computed for participants who responded to fewer than two-thirds of the items that form the composite.</a:t>
            </a:r>
          </a:p>
          <a:p>
            <a:endParaRPr lang="en-US" dirty="0" smtClean="0"/>
          </a:p>
          <a:p>
            <a:r>
              <a:rPr lang="en-US" b="1" i="1" dirty="0" smtClean="0"/>
              <a:t>Reform-Oriented</a:t>
            </a:r>
            <a:r>
              <a:rPr lang="en-US" b="1" i="1" baseline="0" dirty="0" smtClean="0"/>
              <a:t> Instructional Objectives </a:t>
            </a:r>
            <a:r>
              <a:rPr lang="en-US" b="1" i="1" dirty="0" smtClean="0"/>
              <a:t>Composite Items</a:t>
            </a:r>
          </a:p>
          <a:p>
            <a:pPr marL="462458" lvl="1"/>
            <a:r>
              <a:rPr lang="en-US" dirty="0"/>
              <a:t>Q29b. Understanding computer science concepts</a:t>
            </a:r>
            <a:endParaRPr lang="en-US" b="1" dirty="0"/>
          </a:p>
          <a:p>
            <a:pPr marL="462458" lvl="1"/>
            <a:r>
              <a:rPr lang="en-US" dirty="0"/>
              <a:t>Q29c. Learning how to do computer science (for example: breaking problems into smaller parts, considering the needs of a user, creating computational artifacts)</a:t>
            </a:r>
            <a:endParaRPr lang="en-US" b="1" dirty="0"/>
          </a:p>
          <a:p>
            <a:pPr marL="462458" lvl="1"/>
            <a:r>
              <a:rPr lang="en-US" dirty="0"/>
              <a:t>Q29d. Learning how to develop computational solutions</a:t>
            </a:r>
            <a:endParaRPr lang="en-US" b="1" dirty="0"/>
          </a:p>
          <a:p>
            <a:pPr marL="462458" lvl="1"/>
            <a:r>
              <a:rPr lang="en-US" dirty="0"/>
              <a:t>Q29e. Learning about real-life applications of computer science</a:t>
            </a:r>
            <a:endParaRPr lang="en-US" b="1" dirty="0"/>
          </a:p>
          <a:p>
            <a:pPr marL="462458" lvl="1"/>
            <a:r>
              <a:rPr lang="en-US" dirty="0"/>
              <a:t>Q29f. Increasing students’ interest in computer science</a:t>
            </a:r>
            <a:endParaRPr lang="en-US" b="1" dirty="0"/>
          </a:p>
          <a:p>
            <a:pPr marL="462458" lvl="1"/>
            <a:r>
              <a:rPr lang="en-US" dirty="0"/>
              <a:t>Q28g. Developing students’ confidence that they can successfully pursue careers in computer science </a:t>
            </a:r>
            <a:endParaRPr lang="en-US" b="1" dirty="0"/>
          </a:p>
          <a:p>
            <a:endParaRPr lang="en-US" b="0" dirty="0" smtClean="0"/>
          </a:p>
          <a:p>
            <a:r>
              <a:rPr lang="en-US" dirty="0" smtClean="0"/>
              <a:t>Computer Science Teacher</a:t>
            </a:r>
            <a:r>
              <a:rPr lang="en-US" baseline="0" dirty="0" smtClean="0"/>
              <a:t> Questionnaire</a:t>
            </a:r>
            <a:endParaRPr lang="en-US" dirty="0" smtClean="0"/>
          </a:p>
          <a:p>
            <a:r>
              <a:rPr lang="en-US" dirty="0"/>
              <a:t>Q26. For the students in this class, indicate the number of males and females in this class in each of the following categories of race/ethnicity.</a:t>
            </a:r>
          </a:p>
          <a:p>
            <a:pPr lvl="1"/>
            <a:r>
              <a:rPr lang="en-US" dirty="0"/>
              <a:t>American Indian or Alaskan Native _____     _____</a:t>
            </a:r>
          </a:p>
          <a:p>
            <a:pPr lvl="1"/>
            <a:r>
              <a:rPr lang="en-US" dirty="0"/>
              <a:t>Asian _____     _____</a:t>
            </a:r>
          </a:p>
          <a:p>
            <a:pPr lvl="1"/>
            <a:r>
              <a:rPr lang="en-US" dirty="0"/>
              <a:t>Black or African American _____     _____</a:t>
            </a:r>
          </a:p>
          <a:p>
            <a:pPr lvl="1"/>
            <a:r>
              <a:rPr lang="en-US" dirty="0"/>
              <a:t>Hispanic/Latino _____     _____</a:t>
            </a:r>
          </a:p>
          <a:p>
            <a:pPr lvl="1"/>
            <a:r>
              <a:rPr lang="en-US" dirty="0"/>
              <a:t>Native Hawaiian or Other Pacific Islander _____     _____</a:t>
            </a:r>
          </a:p>
          <a:p>
            <a:pPr lvl="1"/>
            <a:r>
              <a:rPr lang="en-US" dirty="0"/>
              <a:t>White _____     _____</a:t>
            </a:r>
          </a:p>
          <a:p>
            <a:pPr lvl="1"/>
            <a:r>
              <a:rPr lang="en-US" dirty="0"/>
              <a:t>Two or more races _____     _____</a:t>
            </a:r>
          </a:p>
          <a:p>
            <a:pPr defTabSz="920689">
              <a:defRPr/>
            </a:pPr>
            <a:endParaRPr lang="en-US" dirty="0" smtClean="0"/>
          </a:p>
          <a:p>
            <a:pPr defTabSz="920689">
              <a:defRPr/>
            </a:pPr>
            <a:r>
              <a:rPr lang="en-US" dirty="0" smtClean="0"/>
              <a:t>Q29.</a:t>
            </a:r>
            <a:r>
              <a:rPr lang="en-US" baseline="0" dirty="0" smtClean="0"/>
              <a:t> </a:t>
            </a:r>
            <a:r>
              <a:rPr lang="en-US" dirty="0"/>
              <a:t>Think about your plans for this class for the entire course/year.  By the end of the course/year, how much emphasis will each of the following student objectives receive? [Select one on each row.] </a:t>
            </a:r>
            <a:r>
              <a:rPr lang="en-US" dirty="0" smtClean="0"/>
              <a:t>(Response Options: [1] None, [2] Minimal emphasis, [3] Moderate emphasis, [4] Heavy emphasis)</a:t>
            </a:r>
          </a:p>
          <a:p>
            <a:pPr marL="693687" lvl="1" indent="-231229">
              <a:buFont typeface="+mj-lt"/>
              <a:buAutoNum type="alphaLcPeriod"/>
            </a:pPr>
            <a:r>
              <a:rPr lang="en-US" dirty="0"/>
              <a:t>Learning computer science vocabulary and/or program syntax</a:t>
            </a:r>
            <a:endParaRPr lang="en-US" b="1" dirty="0"/>
          </a:p>
          <a:p>
            <a:pPr marL="693687" lvl="1" indent="-231229">
              <a:buFont typeface="+mj-lt"/>
              <a:buAutoNum type="alphaLcPeriod"/>
            </a:pPr>
            <a:r>
              <a:rPr lang="en-US" dirty="0"/>
              <a:t>Understanding computer science concepts</a:t>
            </a:r>
            <a:endParaRPr lang="en-US" b="1" dirty="0"/>
          </a:p>
          <a:p>
            <a:pPr marL="693687" lvl="1" indent="-231229">
              <a:buFont typeface="+mj-lt"/>
              <a:buAutoNum type="alphaLcPeriod"/>
            </a:pPr>
            <a:r>
              <a:rPr lang="en-US" dirty="0"/>
              <a:t>Learning how to do computer science (for example: breaking problems into smaller parts, considering the needs of a user, creating computational artifacts)</a:t>
            </a:r>
            <a:endParaRPr lang="en-US" b="1" dirty="0"/>
          </a:p>
          <a:p>
            <a:pPr marL="693687" lvl="1" indent="-231229">
              <a:buFont typeface="+mj-lt"/>
              <a:buAutoNum type="alphaLcPeriod"/>
            </a:pPr>
            <a:r>
              <a:rPr lang="en-US" dirty="0"/>
              <a:t>Learning how to develop computational solutions</a:t>
            </a:r>
            <a:endParaRPr lang="en-US" b="1" dirty="0"/>
          </a:p>
          <a:p>
            <a:pPr marL="693687" lvl="1" indent="-231229">
              <a:buFont typeface="+mj-lt"/>
              <a:buAutoNum type="alphaLcPeriod"/>
            </a:pPr>
            <a:r>
              <a:rPr lang="en-US" dirty="0"/>
              <a:t>Learning about real-life applications of computer science</a:t>
            </a:r>
            <a:endParaRPr lang="en-US" b="1" dirty="0"/>
          </a:p>
          <a:p>
            <a:pPr marL="693687" lvl="1" indent="-231229">
              <a:buFont typeface="+mj-lt"/>
              <a:buAutoNum type="alphaLcPeriod"/>
            </a:pPr>
            <a:r>
              <a:rPr lang="en-US" dirty="0"/>
              <a:t>Increasing students’ interest in computer science</a:t>
            </a:r>
            <a:endParaRPr lang="en-US" b="1" dirty="0"/>
          </a:p>
          <a:p>
            <a:pPr marL="693687" lvl="1" indent="-231229">
              <a:buFont typeface="+mj-lt"/>
              <a:buAutoNum type="alphaLcPeriod"/>
            </a:pPr>
            <a:r>
              <a:rPr lang="en-US" dirty="0"/>
              <a:t>Developing students’ confidence that they can successfully pursue careers in computer science </a:t>
            </a:r>
            <a:endParaRPr lang="en-US" b="1" dirty="0"/>
          </a:p>
          <a:p>
            <a:endParaRPr lang="en-US" baseline="0" dirty="0" smtClean="0"/>
          </a:p>
          <a:p>
            <a:pPr defTabSz="920689">
              <a:defRPr/>
            </a:pPr>
            <a:r>
              <a:rPr lang="en-US" dirty="0" smtClean="0"/>
              <a:t>The numbers in parentheses</a:t>
            </a:r>
            <a:r>
              <a:rPr lang="en-US" baseline="0" dirty="0" smtClean="0"/>
              <a:t> are standard errors.</a:t>
            </a:r>
            <a:endParaRPr lang="en-US" dirty="0" smtClean="0"/>
          </a:p>
          <a:p>
            <a:pPr defTabSz="924916">
              <a:defRPr/>
            </a:pPr>
            <a:endParaRPr lang="en-US" dirty="0"/>
          </a:p>
          <a:p>
            <a:pPr defTabSz="924916">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baseline="0" dirty="0" smtClean="0"/>
          </a:p>
          <a:p>
            <a:pPr defTabSz="920689">
              <a:defRPr/>
            </a:pPr>
            <a:r>
              <a:rPr lang="en-US" b="1" dirty="0"/>
              <a:t>Findings Highlighted in Technical Report</a:t>
            </a:r>
            <a:endParaRPr lang="en-US" baseline="0" dirty="0" smtClean="0"/>
          </a:p>
          <a:p>
            <a:r>
              <a:rPr lang="en-US" baseline="0" dirty="0" smtClean="0"/>
              <a:t>“</a:t>
            </a:r>
            <a:r>
              <a:rPr lang="en-US" dirty="0"/>
              <a:t>Table 5.19 shows scores on the reform-oriented instructional objectives composite for high school computer science classes overall and by two equity factors.  Interestingly, classes with a higher proportion of students from race/‌ethnicity groups historically underrepresented in STEM fields are more likely to emphasize reform-oriented objectives, as are classes in schools with a higher proportion of students eligible for free/‌reduced-price lunch.”</a:t>
            </a:r>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3048000" cy="1470025"/>
          </a:xfrm>
        </p:spPr>
        <p:txBody>
          <a:bodyPr>
            <a:normAutofit fontScale="90000"/>
          </a:bodyPr>
          <a:lstStyle/>
          <a:p>
            <a:pPr lvl="0"/>
            <a:r>
              <a:rPr lang="en-US" dirty="0" smtClean="0"/>
              <a:t>Chapter 5 </a:t>
            </a:r>
            <a:br>
              <a:rPr lang="en-US" dirty="0" smtClean="0"/>
            </a:br>
            <a:r>
              <a:rPr lang="en-US" dirty="0"/>
              <a:t>Instructional Decision-Making, Objectives, and Activities</a:t>
            </a:r>
            <a:br>
              <a:rPr lang="en-US" dirty="0"/>
            </a:br>
            <a:endParaRPr lang="en-US" dirty="0"/>
          </a:p>
        </p:txBody>
      </p:sp>
      <p:sp>
        <p:nvSpPr>
          <p:cNvPr id="5" name="Text Placeholder 4"/>
          <p:cNvSpPr>
            <a:spLocks noGrp="1"/>
          </p:cNvSpPr>
          <p:nvPr>
            <p:ph type="body" sz="quarter" idx="10"/>
          </p:nvPr>
        </p:nvSpPr>
        <p:spPr/>
        <p:txBody>
          <a:bodyPr>
            <a:normAutofit/>
          </a:bodyPr>
          <a:lstStyle>
            <a:lvl1pPr>
              <a:defRPr sz="1400"/>
            </a:lvl1pPr>
          </a:lstStyle>
          <a:p>
            <a:pPr lvl="0"/>
            <a:r>
              <a:rPr kumimoji="0" lang="en-US" sz="2900" b="1" i="0" u="none" strike="noStrike" kern="1200" cap="none" spc="0" normalizeH="0" baseline="0" noProof="0" dirty="0" smtClean="0">
                <a:ln>
                  <a:noFill/>
                </a:ln>
                <a:solidFill>
                  <a:srgbClr val="58C5C9"/>
                </a:solidFill>
                <a:effectLst/>
                <a:uLnTx/>
                <a:uFillTx/>
                <a:latin typeface="Arial Black" panose="020B0A04020102020204" pitchFamily="34" charset="0"/>
                <a:ea typeface="+mj-ea"/>
              </a:rPr>
              <a:t>Computer Science</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a:t>
            </a:r>
            <a:r>
              <a:rPr lang="en-US" sz="2900" b="1" dirty="0" smtClean="0">
                <a:solidFill>
                  <a:srgbClr val="58C5C9"/>
                </a:solidFill>
                <a:latin typeface="Arial Black" panose="020B0A04020102020204" pitchFamily="34" charset="0"/>
                <a:cs typeface="Arial" panose="020B0604020202020204" pitchFamily="34" charset="0"/>
              </a:rPr>
              <a:t>11–13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585913"/>
            <a:ext cx="869315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127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020762"/>
          </a:xfrm>
        </p:spPr>
        <p:txBody>
          <a:bodyPr>
            <a:noAutofit/>
          </a:bodyPr>
          <a:lstStyle/>
          <a:p>
            <a:r>
              <a:rPr lang="en-US" sz="2600" dirty="0" smtClean="0"/>
              <a:t>Reform-Oriented </a:t>
            </a:r>
            <a:r>
              <a:rPr lang="en-US" sz="2600" dirty="0"/>
              <a:t>Instructional Objectives Composite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219317"/>
              </p:ext>
            </p:extLst>
          </p:nvPr>
        </p:nvGraphicFramePr>
        <p:xfrm>
          <a:off x="609600" y="1600200"/>
          <a:ext cx="79248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879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Reform-Oriented </a:t>
            </a:r>
            <a:r>
              <a:rPr lang="en-US" sz="2200" dirty="0"/>
              <a:t>Instructional Objectives </a:t>
            </a:r>
            <a:r>
              <a:rPr lang="en-US" sz="2200" dirty="0" smtClean="0"/>
              <a:t>Composite</a:t>
            </a: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3057679"/>
              </p:ext>
            </p:extLst>
          </p:nvPr>
        </p:nvGraphicFramePr>
        <p:xfrm>
          <a:off x="609600" y="1600200"/>
          <a:ext cx="82296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044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Reform-Oriented Instructional Objectives Composite</a:t>
            </a: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7250184"/>
              </p:ext>
            </p:extLst>
          </p:nvPr>
        </p:nvGraphicFramePr>
        <p:xfrm>
          <a:off x="609600" y="1600200"/>
          <a:ext cx="82296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891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858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Class Activities</a:t>
            </a:r>
          </a:p>
        </p:txBody>
      </p:sp>
    </p:spTree>
    <p:extLst>
      <p:ext uri="{BB962C8B-B14F-4D97-AF65-F5344CB8AC3E}">
        <p14:creationId xmlns:p14="http://schemas.microsoft.com/office/powerpoint/2010/main" val="64289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16–17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325563"/>
            <a:ext cx="862965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708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11053833"/>
              </p:ext>
            </p:extLst>
          </p:nvPr>
        </p:nvGraphicFramePr>
        <p:xfrm>
          <a:off x="5842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700" b="1" dirty="0">
                <a:solidFill>
                  <a:srgbClr val="58C5C9"/>
                </a:solidFill>
                <a:latin typeface="Arial Black" panose="020B0A04020102020204" pitchFamily="34" charset="0"/>
                <a:cs typeface="Arial" panose="020B0604020202020204" pitchFamily="34" charset="0"/>
              </a:rPr>
              <a:t>High School </a:t>
            </a:r>
            <a:r>
              <a:rPr lang="en-US" sz="2700" b="1" dirty="0" smtClean="0">
                <a:solidFill>
                  <a:srgbClr val="58C5C9"/>
                </a:solidFill>
                <a:latin typeface="Arial Black" panose="020B0A04020102020204" pitchFamily="34" charset="0"/>
                <a:cs typeface="Arial" panose="020B0604020202020204" pitchFamily="34" charset="0"/>
              </a:rPr>
              <a:t>Computer Science </a:t>
            </a:r>
            <a:r>
              <a:rPr lang="en-US" sz="2700" b="1" dirty="0">
                <a:solidFill>
                  <a:srgbClr val="58C5C9"/>
                </a:solidFill>
                <a:latin typeface="Arial Black" panose="020B0A04020102020204" pitchFamily="34" charset="0"/>
                <a:cs typeface="Arial" panose="020B0604020202020204" pitchFamily="34" charset="0"/>
              </a:rPr>
              <a:t>Classes Using Various Activities at Least Once a Week</a:t>
            </a:r>
          </a:p>
        </p:txBody>
      </p:sp>
    </p:spTree>
    <p:extLst>
      <p:ext uri="{BB962C8B-B14F-4D97-AF65-F5344CB8AC3E}">
        <p14:creationId xmlns:p14="http://schemas.microsoft.com/office/powerpoint/2010/main" val="392533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94133563"/>
              </p:ext>
            </p:extLst>
          </p:nvPr>
        </p:nvGraphicFramePr>
        <p:xfrm>
          <a:off x="5842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371600" y="228600"/>
            <a:ext cx="7315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700" b="1" dirty="0">
                <a:solidFill>
                  <a:srgbClr val="58C5C9"/>
                </a:solidFill>
                <a:latin typeface="Arial Black" panose="020B0A04020102020204" pitchFamily="34" charset="0"/>
                <a:cs typeface="Arial" panose="020B0604020202020204" pitchFamily="34" charset="0"/>
              </a:rPr>
              <a:t>High School </a:t>
            </a:r>
            <a:r>
              <a:rPr lang="en-US" sz="2700" b="1" dirty="0" smtClean="0">
                <a:solidFill>
                  <a:srgbClr val="58C5C9"/>
                </a:solidFill>
                <a:latin typeface="Arial Black" panose="020B0A04020102020204" pitchFamily="34" charset="0"/>
                <a:cs typeface="Arial" panose="020B0604020202020204" pitchFamily="34" charset="0"/>
              </a:rPr>
              <a:t>Computer Science </a:t>
            </a:r>
            <a:r>
              <a:rPr lang="en-US" sz="2700" b="1" dirty="0">
                <a:solidFill>
                  <a:srgbClr val="58C5C9"/>
                </a:solidFill>
                <a:latin typeface="Arial Black" panose="020B0A04020102020204" pitchFamily="34" charset="0"/>
                <a:cs typeface="Arial" panose="020B0604020202020204" pitchFamily="34" charset="0"/>
              </a:rPr>
              <a:t>Classes Using Various Activities at Least Once a Week</a:t>
            </a:r>
          </a:p>
        </p:txBody>
      </p:sp>
    </p:spTree>
    <p:extLst>
      <p:ext uri="{BB962C8B-B14F-4D97-AF65-F5344CB8AC3E}">
        <p14:creationId xmlns:p14="http://schemas.microsoft.com/office/powerpoint/2010/main" val="810705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19–21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75" y="1417638"/>
            <a:ext cx="8251825" cy="447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867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87883560"/>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286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smtClean="0">
                <a:solidFill>
                  <a:srgbClr val="58C5C9"/>
                </a:solidFill>
                <a:latin typeface="Arial Black" panose="020B0A04020102020204" pitchFamily="34" charset="0"/>
                <a:cs typeface="Arial" panose="020B0604020202020204" pitchFamily="34" charset="0"/>
              </a:rPr>
              <a:t>High School Computer Science </a:t>
            </a:r>
            <a:r>
              <a:rPr lang="en-US" sz="2200" b="1" dirty="0">
                <a:solidFill>
                  <a:srgbClr val="58C5C9"/>
                </a:solidFill>
                <a:latin typeface="Arial Black" panose="020B0A04020102020204" pitchFamily="34" charset="0"/>
                <a:cs typeface="Arial" panose="020B0604020202020204" pitchFamily="34" charset="0"/>
              </a:rPr>
              <a:t>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a:t>
            </a:r>
            <a:r>
              <a:rPr lang="en-US" sz="2200" b="1" dirty="0" smtClean="0">
                <a:solidFill>
                  <a:srgbClr val="58C5C9"/>
                </a:solidFill>
                <a:latin typeface="Arial Black" panose="020B0A04020102020204" pitchFamily="34" charset="0"/>
                <a:cs typeface="Arial" panose="020B0604020202020204" pitchFamily="34" charset="0"/>
              </a:rPr>
              <a:t>Computer Science Practices </a:t>
            </a:r>
            <a:r>
              <a:rPr lang="en-US" sz="2200" b="1" dirty="0">
                <a:solidFill>
                  <a:srgbClr val="58C5C9"/>
                </a:solidFill>
                <a:latin typeface="Arial Black" panose="020B0A04020102020204" pitchFamily="34" charset="0"/>
                <a:cs typeface="Arial" panose="020B0604020202020204" pitchFamily="34" charset="0"/>
              </a:rPr>
              <a:t>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942877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Teachers’ Perceptions of Their Decision-Making Autonomy</a:t>
            </a:r>
          </a:p>
        </p:txBody>
      </p:sp>
    </p:spTree>
    <p:extLst>
      <p:ext uri="{BB962C8B-B14F-4D97-AF65-F5344CB8AC3E}">
        <p14:creationId xmlns:p14="http://schemas.microsoft.com/office/powerpoint/2010/main" val="3738052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21484305"/>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smtClean="0">
                <a:solidFill>
                  <a:srgbClr val="58C5C9"/>
                </a:solidFill>
                <a:latin typeface="Arial Black" panose="020B0A04020102020204" pitchFamily="34" charset="0"/>
                <a:cs typeface="Arial" panose="020B0604020202020204" pitchFamily="34" charset="0"/>
              </a:rPr>
              <a:t>High School Computer Science </a:t>
            </a:r>
            <a:r>
              <a:rPr lang="en-US" sz="2200" b="1" dirty="0">
                <a:solidFill>
                  <a:srgbClr val="58C5C9"/>
                </a:solidFill>
                <a:latin typeface="Arial Black" panose="020B0A04020102020204" pitchFamily="34" charset="0"/>
                <a:cs typeface="Arial" panose="020B0604020202020204" pitchFamily="34" charset="0"/>
              </a:rPr>
              <a:t>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a:t>
            </a:r>
            <a:r>
              <a:rPr lang="en-US" sz="2200" b="1" dirty="0" smtClean="0">
                <a:solidFill>
                  <a:srgbClr val="58C5C9"/>
                </a:solidFill>
                <a:latin typeface="Arial Black" panose="020B0A04020102020204" pitchFamily="34" charset="0"/>
                <a:cs typeface="Arial" panose="020B0604020202020204" pitchFamily="34" charset="0"/>
              </a:rPr>
              <a:t>Computer Science </a:t>
            </a:r>
            <a:r>
              <a:rPr lang="en-US" sz="2200" b="1" dirty="0">
                <a:solidFill>
                  <a:srgbClr val="58C5C9"/>
                </a:solidFill>
                <a:latin typeface="Arial Black" panose="020B0A04020102020204" pitchFamily="34" charset="0"/>
                <a:cs typeface="Arial" panose="020B0604020202020204" pitchFamily="34" charset="0"/>
              </a:rPr>
              <a:t>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55778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95688226"/>
              </p:ext>
            </p:extLst>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286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endParaRPr lang="en-US" sz="2900" b="1" dirty="0" smtClean="0">
              <a:solidFill>
                <a:srgbClr val="58C5C9"/>
              </a:solidFill>
              <a:latin typeface="Arial Black" panose="020B0A04020102020204" pitchFamily="34" charset="0"/>
              <a:cs typeface="Arial" panose="020B0604020202020204" pitchFamily="34" charset="0"/>
            </a:endParaRPr>
          </a:p>
          <a:p>
            <a:pPr algn="l">
              <a:defRPr/>
            </a:pPr>
            <a:r>
              <a:rPr lang="en-US" sz="2200" b="1" dirty="0" smtClean="0">
                <a:solidFill>
                  <a:srgbClr val="58C5C9"/>
                </a:solidFill>
                <a:latin typeface="Arial Black" panose="020B0A04020102020204" pitchFamily="34" charset="0"/>
                <a:cs typeface="Arial" panose="020B0604020202020204" pitchFamily="34" charset="0"/>
              </a:rPr>
              <a:t>High School Computer Science </a:t>
            </a:r>
            <a:r>
              <a:rPr lang="en-US" sz="2200" b="1" dirty="0">
                <a:solidFill>
                  <a:srgbClr val="58C5C9"/>
                </a:solidFill>
                <a:latin typeface="Arial Black" panose="020B0A04020102020204" pitchFamily="34" charset="0"/>
                <a:cs typeface="Arial" panose="020B0604020202020204" pitchFamily="34" charset="0"/>
              </a:rPr>
              <a:t>Classes in Which Teachers Report Students </a:t>
            </a:r>
            <a:r>
              <a:rPr lang="en-US" sz="2200" b="1" dirty="0" smtClean="0">
                <a:solidFill>
                  <a:srgbClr val="58C5C9"/>
                </a:solidFill>
                <a:latin typeface="Arial Black" panose="020B0A04020102020204" pitchFamily="34" charset="0"/>
                <a:cs typeface="Arial" panose="020B0604020202020204" pitchFamily="34" charset="0"/>
              </a:rPr>
              <a:t>Engaging in </a:t>
            </a:r>
            <a:r>
              <a:rPr lang="en-US" sz="2200" b="1" dirty="0">
                <a:solidFill>
                  <a:srgbClr val="58C5C9"/>
                </a:solidFill>
                <a:latin typeface="Arial Black" panose="020B0A04020102020204" pitchFamily="34" charset="0"/>
                <a:cs typeface="Arial" panose="020B0604020202020204" pitchFamily="34" charset="0"/>
              </a:rPr>
              <a:t>Various Aspects of </a:t>
            </a:r>
            <a:r>
              <a:rPr lang="en-US" sz="2200" b="1" dirty="0" smtClean="0">
                <a:solidFill>
                  <a:srgbClr val="58C5C9"/>
                </a:solidFill>
                <a:latin typeface="Arial Black" panose="020B0A04020102020204" pitchFamily="34" charset="0"/>
                <a:cs typeface="Arial" panose="020B0604020202020204" pitchFamily="34" charset="0"/>
              </a:rPr>
              <a:t>Computer Science </a:t>
            </a:r>
            <a:r>
              <a:rPr lang="en-US" sz="2200" b="1" dirty="0">
                <a:solidFill>
                  <a:srgbClr val="58C5C9"/>
                </a:solidFill>
                <a:latin typeface="Arial Black" panose="020B0A04020102020204" pitchFamily="34" charset="0"/>
                <a:cs typeface="Arial" panose="020B0604020202020204" pitchFamily="34" charset="0"/>
              </a:rPr>
              <a:t>Practices at Least Once a </a:t>
            </a:r>
            <a:r>
              <a:rPr lang="en-US" sz="2200" b="1" dirty="0" smtClean="0">
                <a:solidFill>
                  <a:srgbClr val="58C5C9"/>
                </a:solidFill>
                <a:latin typeface="Arial Black" panose="020B0A04020102020204" pitchFamily="34" charset="0"/>
                <a:cs typeface="Arial" panose="020B0604020202020204" pitchFamily="34" charset="0"/>
              </a:rPr>
              <a:t>Week</a:t>
            </a:r>
            <a:endParaRPr lang="en-US" sz="2200" b="1" dirty="0">
              <a:solidFill>
                <a:srgbClr val="58C5C9"/>
              </a:solidFill>
              <a:latin typeface="Arial Black" panose="020B0A04020102020204" pitchFamily="34" charset="0"/>
              <a:cs typeface="Arial" panose="020B0604020202020204" pitchFamily="34" charset="0"/>
            </a:endParaRPr>
          </a:p>
          <a:p>
            <a:pPr algn="l">
              <a:defRPr/>
            </a:pP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52978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23 </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652588"/>
            <a:ext cx="865505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678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77111148"/>
              </p:ext>
            </p:extLst>
          </p:nvPr>
        </p:nvGraphicFramePr>
        <p:xfrm>
          <a:off x="0" y="1219200"/>
          <a:ext cx="9067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School </a:t>
            </a:r>
            <a:r>
              <a:rPr lang="en-US" sz="2900" b="1" dirty="0" smtClean="0">
                <a:solidFill>
                  <a:srgbClr val="58C5C9"/>
                </a:solidFill>
                <a:latin typeface="Arial Black" panose="020B0A04020102020204" pitchFamily="34" charset="0"/>
                <a:cs typeface="Arial" panose="020B0604020202020204" pitchFamily="34" charset="0"/>
              </a:rPr>
              <a:t>Computer Science </a:t>
            </a:r>
            <a:r>
              <a:rPr lang="en-US" sz="2900" b="1" dirty="0">
                <a:solidFill>
                  <a:srgbClr val="58C5C9"/>
                </a:solidFill>
                <a:latin typeface="Arial Black" panose="020B0A04020102020204" pitchFamily="34" charset="0"/>
                <a:cs typeface="Arial" panose="020B0604020202020204" pitchFamily="34" charset="0"/>
              </a:rPr>
              <a:t>Classes Participating in Various Activities in the Most Recent Lesson</a:t>
            </a:r>
          </a:p>
        </p:txBody>
      </p:sp>
    </p:spTree>
    <p:extLst>
      <p:ext uri="{BB962C8B-B14F-4D97-AF65-F5344CB8AC3E}">
        <p14:creationId xmlns:p14="http://schemas.microsoft.com/office/powerpoint/2010/main" val="3297760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25</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2417763"/>
            <a:ext cx="8407400"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939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78646300"/>
              </p:ext>
            </p:extLst>
          </p:nvPr>
        </p:nvGraphicFramePr>
        <p:xfrm>
          <a:off x="228600" y="13716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295400" y="274638"/>
            <a:ext cx="73914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Percentage of Time Spent on Different Activities in the Most Recent </a:t>
            </a:r>
            <a:r>
              <a:rPr lang="en-US" sz="2900" b="1" dirty="0" smtClean="0">
                <a:solidFill>
                  <a:srgbClr val="58C5C9"/>
                </a:solidFill>
                <a:latin typeface="Arial Black" panose="020B0A04020102020204" pitchFamily="34" charset="0"/>
                <a:cs typeface="Arial" panose="020B0604020202020204" pitchFamily="34" charset="0"/>
              </a:rPr>
              <a:t>High School Computer Science Lesson</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24747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3000" y="2743200"/>
            <a:ext cx="7239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Homework and Assessment Practices</a:t>
            </a:r>
          </a:p>
        </p:txBody>
      </p:sp>
    </p:spTree>
    <p:extLst>
      <p:ext uri="{BB962C8B-B14F-4D97-AF65-F5344CB8AC3E}">
        <p14:creationId xmlns:p14="http://schemas.microsoft.com/office/powerpoint/2010/main" val="89306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a:solidFill>
                  <a:srgbClr val="58C5C9"/>
                </a:solidFill>
                <a:latin typeface="Arial Black" panose="020B0A04020102020204" pitchFamily="34" charset="0"/>
                <a:cs typeface="Arial" panose="020B0604020202020204" pitchFamily="34" charset="0"/>
              </a:rPr>
              <a:t>Slide </a:t>
            </a:r>
            <a:r>
              <a:rPr lang="en-US" sz="2900" b="1" smtClean="0">
                <a:solidFill>
                  <a:srgbClr val="58C5C9"/>
                </a:solidFill>
                <a:latin typeface="Arial Black" panose="020B0A04020102020204" pitchFamily="34" charset="0"/>
                <a:cs typeface="Arial" panose="020B0604020202020204" pitchFamily="34" charset="0"/>
              </a:rPr>
              <a:t>28</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903413"/>
            <a:ext cx="86360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580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93304128"/>
              </p:ext>
            </p:extLst>
          </p:nvPr>
        </p:nvGraphicFramePr>
        <p:xfrm>
          <a:off x="6096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286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Amount of Homework Assigned in </a:t>
            </a:r>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Classes </a:t>
            </a:r>
            <a:r>
              <a:rPr lang="en-US" sz="2900" b="1" dirty="0" smtClean="0">
                <a:solidFill>
                  <a:srgbClr val="58C5C9"/>
                </a:solidFill>
                <a:latin typeface="Arial Black" panose="020B0A04020102020204" pitchFamily="34" charset="0"/>
                <a:cs typeface="Arial" panose="020B0604020202020204" pitchFamily="34" charset="0"/>
              </a:rPr>
              <a:t>Per Week</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20602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Original Data for </a:t>
            </a:r>
            <a:r>
              <a:rPr lang="en-US" sz="3100" b="1" dirty="0" smtClean="0">
                <a:solidFill>
                  <a:srgbClr val="58C5C9"/>
                </a:solidFill>
                <a:latin typeface="Arial Black" panose="020B0A04020102020204" pitchFamily="34" charset="0"/>
                <a:cs typeface="Arial" panose="020B0604020202020204" pitchFamily="34" charset="0"/>
              </a:rPr>
              <a:t>Slide </a:t>
            </a:r>
            <a:r>
              <a:rPr lang="en-US" sz="3100" b="1" dirty="0" smtClean="0">
                <a:solidFill>
                  <a:srgbClr val="58C5C9"/>
                </a:solidFill>
                <a:latin typeface="Arial Black" panose="020B0A04020102020204" pitchFamily="34" charset="0"/>
                <a:cs typeface="Arial" panose="020B0604020202020204" pitchFamily="34" charset="0"/>
              </a:rPr>
              <a:t>4  </a:t>
            </a:r>
            <a:endParaRPr lang="en-US" sz="31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861698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830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43239880"/>
              </p:ext>
            </p:extLst>
          </p:nvPr>
        </p:nvGraphicFramePr>
        <p:xfrm>
          <a:off x="533400" y="1600200"/>
          <a:ext cx="78486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a:solidFill>
                  <a:srgbClr val="58C5C9"/>
                </a:solidFill>
                <a:latin typeface="Arial Black" panose="020B0A04020102020204" pitchFamily="34" charset="0"/>
                <a:cs typeface="Arial" panose="020B0604020202020204" pitchFamily="34" charset="0"/>
              </a:rPr>
              <a:t>High School </a:t>
            </a:r>
            <a:r>
              <a:rPr lang="en-US" sz="2600" b="1" dirty="0" smtClean="0">
                <a:solidFill>
                  <a:srgbClr val="58C5C9"/>
                </a:solidFill>
                <a:latin typeface="Arial Black" panose="020B0A04020102020204" pitchFamily="34" charset="0"/>
                <a:cs typeface="Arial" panose="020B0604020202020204" pitchFamily="34" charset="0"/>
              </a:rPr>
              <a:t>Computer Science </a:t>
            </a:r>
            <a:r>
              <a:rPr lang="en-US" sz="2600" b="1" dirty="0">
                <a:solidFill>
                  <a:srgbClr val="58C5C9"/>
                </a:solidFill>
                <a:latin typeface="Arial Black" panose="020B0A04020102020204" pitchFamily="34" charset="0"/>
                <a:cs typeface="Arial" panose="020B0604020202020204" pitchFamily="34" charset="0"/>
              </a:rPr>
              <a:t>Classes in Which Teachers Report Having Strong Control Over Various Decisions</a:t>
            </a:r>
          </a:p>
        </p:txBody>
      </p:sp>
    </p:spTree>
    <p:extLst>
      <p:ext uri="{BB962C8B-B14F-4D97-AF65-F5344CB8AC3E}">
        <p14:creationId xmlns:p14="http://schemas.microsoft.com/office/powerpoint/2010/main" val="1066438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6</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2560638"/>
            <a:ext cx="86677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53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05161134"/>
              </p:ext>
            </p:extLst>
          </p:nvPr>
        </p:nvGraphicFramePr>
        <p:xfrm>
          <a:off x="1295400" y="1752600"/>
          <a:ext cx="6858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274638"/>
            <a:ext cx="75438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High School Computer Science </a:t>
            </a:r>
            <a:r>
              <a:rPr lang="en-US" sz="2900" b="1" dirty="0">
                <a:solidFill>
                  <a:srgbClr val="58C5C9"/>
                </a:solidFill>
                <a:latin typeface="Arial Black" panose="020B0A04020102020204" pitchFamily="34" charset="0"/>
                <a:cs typeface="Arial" panose="020B0604020202020204" pitchFamily="34" charset="0"/>
              </a:rPr>
              <a:t>Class Mean Scores for Curriculum </a:t>
            </a:r>
            <a:r>
              <a:rPr lang="en-US" sz="2900" b="1">
                <a:solidFill>
                  <a:srgbClr val="58C5C9"/>
                </a:solidFill>
                <a:latin typeface="Arial Black" panose="020B0A04020102020204" pitchFamily="34" charset="0"/>
                <a:cs typeface="Arial" panose="020B0604020202020204" pitchFamily="34" charset="0"/>
              </a:rPr>
              <a:t>and </a:t>
            </a:r>
            <a:r>
              <a:rPr lang="en-US" sz="2900" b="1" smtClean="0">
                <a:solidFill>
                  <a:srgbClr val="58C5C9"/>
                </a:solidFill>
                <a:latin typeface="Arial Black" panose="020B0A04020102020204" pitchFamily="34" charset="0"/>
                <a:cs typeface="Arial" panose="020B0604020202020204" pitchFamily="34" charset="0"/>
              </a:rPr>
              <a:t>Pedagogy </a:t>
            </a:r>
            <a:r>
              <a:rPr lang="en-US" sz="2900" b="1" dirty="0">
                <a:solidFill>
                  <a:srgbClr val="58C5C9"/>
                </a:solidFill>
                <a:latin typeface="Arial Black" panose="020B0A04020102020204" pitchFamily="34" charset="0"/>
                <a:cs typeface="Arial" panose="020B0604020202020204" pitchFamily="34" charset="0"/>
              </a:rPr>
              <a:t>Control </a:t>
            </a:r>
            <a:r>
              <a:rPr lang="en-US" sz="2900" b="1" dirty="0" smtClean="0">
                <a:solidFill>
                  <a:srgbClr val="58C5C9"/>
                </a:solidFill>
                <a:latin typeface="Arial Black" panose="020B0A04020102020204" pitchFamily="34" charset="0"/>
                <a:cs typeface="Arial" panose="020B0604020202020204" pitchFamily="34" charset="0"/>
              </a:rPr>
              <a:t>Composites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45519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858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Instructional Objectives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7659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9</a:t>
            </a:r>
            <a:endParaRPr lang="en-US" sz="2900" b="1" dirty="0">
              <a:solidFill>
                <a:srgbClr val="58C5C9"/>
              </a:solidFill>
              <a:latin typeface="Arial Black" panose="020B0A040201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954213"/>
            <a:ext cx="86741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512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75213261"/>
              </p:ext>
            </p:extLst>
          </p:nvPr>
        </p:nvGraphicFramePr>
        <p:xfrm>
          <a:off x="533400" y="1423335"/>
          <a:ext cx="8305800" cy="459646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700" b="1" dirty="0">
                <a:solidFill>
                  <a:srgbClr val="58C5C9"/>
                </a:solidFill>
                <a:latin typeface="Arial Black" panose="020B0A04020102020204" pitchFamily="34" charset="0"/>
                <a:cs typeface="Arial" panose="020B0604020202020204" pitchFamily="34" charset="0"/>
              </a:rPr>
              <a:t>High School </a:t>
            </a:r>
            <a:r>
              <a:rPr lang="en-US" sz="2700" b="1" dirty="0" smtClean="0">
                <a:solidFill>
                  <a:srgbClr val="58C5C9"/>
                </a:solidFill>
                <a:latin typeface="Arial Black" panose="020B0A04020102020204" pitchFamily="34" charset="0"/>
                <a:cs typeface="Arial" panose="020B0604020202020204" pitchFamily="34" charset="0"/>
              </a:rPr>
              <a:t>Computer Science </a:t>
            </a:r>
            <a:r>
              <a:rPr lang="en-US" sz="2700" b="1" dirty="0">
                <a:solidFill>
                  <a:srgbClr val="58C5C9"/>
                </a:solidFill>
                <a:latin typeface="Arial Black" panose="020B0A04020102020204" pitchFamily="34" charset="0"/>
                <a:cs typeface="Arial" panose="020B0604020202020204" pitchFamily="34" charset="0"/>
              </a:rPr>
              <a:t>Classes </a:t>
            </a:r>
            <a:r>
              <a:rPr lang="en-US" sz="2700" b="1" dirty="0" smtClean="0">
                <a:solidFill>
                  <a:srgbClr val="58C5C9"/>
                </a:solidFill>
                <a:latin typeface="Arial Black" panose="020B0A04020102020204" pitchFamily="34" charset="0"/>
                <a:cs typeface="Arial" panose="020B0604020202020204" pitchFamily="34" charset="0"/>
              </a:rPr>
              <a:t>With </a:t>
            </a:r>
            <a:r>
              <a:rPr lang="en-US" sz="2700" b="1" dirty="0">
                <a:solidFill>
                  <a:srgbClr val="58C5C9"/>
                </a:solidFill>
                <a:latin typeface="Arial Black" panose="020B0A04020102020204" pitchFamily="34" charset="0"/>
                <a:cs typeface="Arial" panose="020B0604020202020204" pitchFamily="34" charset="0"/>
              </a:rPr>
              <a:t>Heavy Emphasis on Various Instructional Objectives</a:t>
            </a:r>
          </a:p>
        </p:txBody>
      </p:sp>
    </p:spTree>
    <p:extLst>
      <p:ext uri="{BB962C8B-B14F-4D97-AF65-F5344CB8AC3E}">
        <p14:creationId xmlns:p14="http://schemas.microsoft.com/office/powerpoint/2010/main" val="1229875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TotalTime>
  <Words>4313</Words>
  <Application>Microsoft Office PowerPoint</Application>
  <PresentationFormat>On-screen Show (4:3)</PresentationFormat>
  <Paragraphs>312</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Chapter 5  Instructional Decision-Making, Objectives, and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Reform-Oriented Instructional Objectives Composite</vt:lpstr>
      <vt:lpstr>Reform-Oriented Instructional Objectives Composite</vt:lpstr>
      <vt:lpstr>Reform-Oriented Instructional Objectives 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57</cp:revision>
  <cp:lastPrinted>2019-05-31T12:42:51Z</cp:lastPrinted>
  <dcterms:created xsi:type="dcterms:W3CDTF">2018-12-17T19:52:28Z</dcterms:created>
  <dcterms:modified xsi:type="dcterms:W3CDTF">2019-06-03T13:32:49Z</dcterms:modified>
</cp:coreProperties>
</file>