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59" r:id="rId3"/>
    <p:sldId id="260" r:id="rId4"/>
    <p:sldId id="261" r:id="rId5"/>
    <p:sldId id="262" r:id="rId6"/>
    <p:sldId id="307" r:id="rId7"/>
    <p:sldId id="308" r:id="rId8"/>
    <p:sldId id="311" r:id="rId9"/>
    <p:sldId id="266" r:id="rId10"/>
    <p:sldId id="267" r:id="rId11"/>
    <p:sldId id="268" r:id="rId12"/>
    <p:sldId id="269" r:id="rId13"/>
    <p:sldId id="315" r:id="rId14"/>
    <p:sldId id="316" r:id="rId15"/>
    <p:sldId id="276" r:id="rId16"/>
    <p:sldId id="277" r:id="rId17"/>
    <p:sldId id="278" r:id="rId18"/>
    <p:sldId id="318" r:id="rId19"/>
    <p:sldId id="282" r:id="rId20"/>
    <p:sldId id="320" r:id="rId21"/>
    <p:sldId id="321" r:id="rId22"/>
    <p:sldId id="324" r:id="rId23"/>
    <p:sldId id="286" r:id="rId24"/>
    <p:sldId id="287" r:id="rId25"/>
    <p:sldId id="325" r:id="rId26"/>
    <p:sldId id="291" r:id="rId27"/>
    <p:sldId id="292" r:id="rId28"/>
    <p:sldId id="326" r:id="rId29"/>
    <p:sldId id="327"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9" autoAdjust="0"/>
    <p:restoredTop sz="63326" autoAdjust="0"/>
  </p:normalViewPr>
  <p:slideViewPr>
    <p:cSldViewPr>
      <p:cViewPr varScale="1">
        <p:scale>
          <a:sx n="101" d="100"/>
          <a:sy n="101" d="100"/>
        </p:scale>
        <p:origin x="-436"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Sheet1!$A$2:$A$3</c:f>
              <c:strCache>
                <c:ptCount val="2"/>
                <c:pt idx="0">
                  <c:v>No</c:v>
                </c:pt>
                <c:pt idx="1">
                  <c:v>Yes</c:v>
                </c:pt>
              </c:strCache>
            </c:strRef>
          </c:cat>
          <c:val>
            <c:numRef>
              <c:f>Sheet1!$B$2:$B$3</c:f>
              <c:numCache>
                <c:formatCode>General</c:formatCode>
                <c:ptCount val="2"/>
                <c:pt idx="0">
                  <c:v>74</c:v>
                </c:pt>
                <c:pt idx="1">
                  <c:v>26</c:v>
                </c:pt>
              </c:numCache>
            </c:numRef>
          </c:val>
        </c:ser>
        <c:dLbls>
          <c:showLegendKey val="0"/>
          <c:showVal val="0"/>
          <c:showCatName val="0"/>
          <c:showSerName val="0"/>
          <c:showPercent val="0"/>
          <c:showBubbleSize val="0"/>
        </c:dLbls>
        <c:gapWidth val="150"/>
        <c:axId val="221390336"/>
        <c:axId val="129119744"/>
      </c:barChart>
      <c:catAx>
        <c:axId val="221390336"/>
        <c:scaling>
          <c:orientation val="minMax"/>
        </c:scaling>
        <c:delete val="0"/>
        <c:axPos val="b"/>
        <c:numFmt formatCode="General" sourceLinked="1"/>
        <c:majorTickMark val="out"/>
        <c:minorTickMark val="none"/>
        <c:tickLblPos val="nextTo"/>
        <c:txPr>
          <a:bodyPr/>
          <a:lstStyle/>
          <a:p>
            <a:pPr>
              <a:defRPr sz="1600"/>
            </a:pPr>
            <a:endParaRPr lang="en-US"/>
          </a:p>
        </c:txPr>
        <c:crossAx val="129119744"/>
        <c:crosses val="autoZero"/>
        <c:auto val="1"/>
        <c:lblAlgn val="ctr"/>
        <c:lblOffset val="100"/>
        <c:noMultiLvlLbl val="0"/>
      </c:catAx>
      <c:valAx>
        <c:axId val="129119744"/>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21390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23352792107879"/>
          <c:y val="3.3333333333333333E-2"/>
          <c:w val="0.46247986243098926"/>
          <c:h val="0.767009186351705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Activities were too structured</c:v>
                </c:pt>
                <c:pt idx="1">
                  <c:v>Did not have the necessary materials/‌supplies for the original activities</c:v>
                </c:pt>
                <c:pt idx="2">
                  <c:v>Activities were too easy for students</c:v>
                </c:pt>
                <c:pt idx="3">
                  <c:v>Activities were not structured enough</c:v>
                </c:pt>
                <c:pt idx="4">
                  <c:v>Activities were too difficult</c:v>
                </c:pt>
                <c:pt idx="5">
                  <c:v>Did not have enough instructional time to implement the activities as designed</c:v>
                </c:pt>
              </c:strCache>
            </c:strRef>
          </c:cat>
          <c:val>
            <c:numRef>
              <c:f>Sheet1!$B$2:$B$7</c:f>
              <c:numCache>
                <c:formatCode>General</c:formatCode>
                <c:ptCount val="6"/>
                <c:pt idx="0">
                  <c:v>31</c:v>
                </c:pt>
                <c:pt idx="1">
                  <c:v>32</c:v>
                </c:pt>
                <c:pt idx="2">
                  <c:v>33</c:v>
                </c:pt>
                <c:pt idx="3">
                  <c:v>37</c:v>
                </c:pt>
                <c:pt idx="4">
                  <c:v>43</c:v>
                </c:pt>
                <c:pt idx="5">
                  <c:v>54</c:v>
                </c:pt>
              </c:numCache>
            </c:numRef>
          </c:val>
        </c:ser>
        <c:dLbls>
          <c:showLegendKey val="0"/>
          <c:showVal val="0"/>
          <c:showCatName val="0"/>
          <c:showSerName val="0"/>
          <c:showPercent val="0"/>
          <c:showBubbleSize val="0"/>
        </c:dLbls>
        <c:gapWidth val="150"/>
        <c:axId val="220857472"/>
        <c:axId val="220859008"/>
      </c:barChart>
      <c:catAx>
        <c:axId val="220857472"/>
        <c:scaling>
          <c:orientation val="minMax"/>
        </c:scaling>
        <c:delete val="0"/>
        <c:axPos val="l"/>
        <c:numFmt formatCode="General" sourceLinked="1"/>
        <c:majorTickMark val="out"/>
        <c:minorTickMark val="none"/>
        <c:tickLblPos val="nextTo"/>
        <c:txPr>
          <a:bodyPr/>
          <a:lstStyle/>
          <a:p>
            <a:pPr>
              <a:defRPr sz="1800"/>
            </a:pPr>
            <a:endParaRPr lang="en-US"/>
          </a:p>
        </c:txPr>
        <c:crossAx val="220859008"/>
        <c:crosses val="autoZero"/>
        <c:auto val="1"/>
        <c:lblAlgn val="ctr"/>
        <c:lblOffset val="100"/>
        <c:noMultiLvlLbl val="0"/>
      </c:catAx>
      <c:valAx>
        <c:axId val="220859008"/>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20857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5022358316322"/>
          <c:y val="3.2279807237210099E-2"/>
          <c:w val="0.86455978158980129"/>
          <c:h val="0.52635428768125292"/>
        </c:manualLayout>
      </c:layout>
      <c:barChart>
        <c:barDir val="col"/>
        <c:grouping val="clustered"/>
        <c:varyColors val="0"/>
        <c:ser>
          <c:idx val="0"/>
          <c:order val="0"/>
          <c:tx>
            <c:strRef>
              <c:f>Sheet1!$B$1</c:f>
              <c:strCache>
                <c:ptCount val="1"/>
                <c:pt idx="0">
                  <c:v>Not required</c:v>
                </c:pt>
              </c:strCache>
            </c:strRef>
          </c:tx>
          <c:invertIfNegative val="0"/>
          <c:dLbls>
            <c:showLegendKey val="0"/>
            <c:showVal val="1"/>
            <c:showCatName val="0"/>
            <c:showSerName val="0"/>
            <c:showPercent val="0"/>
            <c:showBubbleSize val="0"/>
            <c:showLeaderLines val="0"/>
          </c:dLbls>
          <c:cat>
            <c:strRef>
              <c:f>Sheet1!$A$2:$A$4</c:f>
              <c:strCache>
                <c:ptCount val="3"/>
                <c:pt idx="0">
                  <c:v>Computers</c:v>
                </c:pt>
                <c:pt idx="1">
                  <c:v>Mobile Computing Devices</c:v>
                </c:pt>
                <c:pt idx="2">
                  <c:v>Data Storage Devices</c:v>
                </c:pt>
              </c:strCache>
            </c:strRef>
          </c:cat>
          <c:val>
            <c:numRef>
              <c:f>Sheet1!$B$2:$B$4</c:f>
              <c:numCache>
                <c:formatCode>#,##0</c:formatCode>
                <c:ptCount val="3"/>
                <c:pt idx="0">
                  <c:v>0</c:v>
                </c:pt>
                <c:pt idx="1">
                  <c:v>57</c:v>
                </c:pt>
                <c:pt idx="2">
                  <c:v>46</c:v>
                </c:pt>
              </c:numCache>
            </c:numRef>
          </c:val>
        </c:ser>
        <c:ser>
          <c:idx val="1"/>
          <c:order val="1"/>
          <c:tx>
            <c:strRef>
              <c:f>Sheet1!$C$1</c:f>
              <c:strCache>
                <c:ptCount val="1"/>
                <c:pt idx="0">
                  <c:v>Provided by school, students cannot use own</c:v>
                </c:pt>
              </c:strCache>
            </c:strRef>
          </c:tx>
          <c:invertIfNegative val="0"/>
          <c:dLbls>
            <c:showLegendKey val="0"/>
            <c:showVal val="1"/>
            <c:showCatName val="0"/>
            <c:showSerName val="0"/>
            <c:showPercent val="0"/>
            <c:showBubbleSize val="0"/>
            <c:showLeaderLines val="0"/>
          </c:dLbls>
          <c:cat>
            <c:strRef>
              <c:f>Sheet1!$A$2:$A$4</c:f>
              <c:strCache>
                <c:ptCount val="3"/>
                <c:pt idx="0">
                  <c:v>Computers</c:v>
                </c:pt>
                <c:pt idx="1">
                  <c:v>Mobile Computing Devices</c:v>
                </c:pt>
                <c:pt idx="2">
                  <c:v>Data Storage Devices</c:v>
                </c:pt>
              </c:strCache>
            </c:strRef>
          </c:cat>
          <c:val>
            <c:numRef>
              <c:f>Sheet1!$C$2:$C$4</c:f>
              <c:numCache>
                <c:formatCode>#,##0</c:formatCode>
                <c:ptCount val="3"/>
                <c:pt idx="0">
                  <c:v>35</c:v>
                </c:pt>
                <c:pt idx="1">
                  <c:v>9</c:v>
                </c:pt>
                <c:pt idx="2">
                  <c:v>9</c:v>
                </c:pt>
              </c:numCache>
            </c:numRef>
          </c:val>
        </c:ser>
        <c:ser>
          <c:idx val="2"/>
          <c:order val="2"/>
          <c:tx>
            <c:strRef>
              <c:f>Sheet1!$D$1</c:f>
              <c:strCache>
                <c:ptCount val="1"/>
                <c:pt idx="0">
                  <c:v>Provided by school, students can use own</c:v>
                </c:pt>
              </c:strCache>
            </c:strRef>
          </c:tx>
          <c:invertIfNegative val="0"/>
          <c:dLbls>
            <c:showLegendKey val="0"/>
            <c:showVal val="1"/>
            <c:showCatName val="0"/>
            <c:showSerName val="0"/>
            <c:showPercent val="0"/>
            <c:showBubbleSize val="0"/>
            <c:showLeaderLines val="0"/>
          </c:dLbls>
          <c:cat>
            <c:strRef>
              <c:f>Sheet1!$A$2:$A$4</c:f>
              <c:strCache>
                <c:ptCount val="3"/>
                <c:pt idx="0">
                  <c:v>Computers</c:v>
                </c:pt>
                <c:pt idx="1">
                  <c:v>Mobile Computing Devices</c:v>
                </c:pt>
                <c:pt idx="2">
                  <c:v>Data Storage Devices</c:v>
                </c:pt>
              </c:strCache>
            </c:strRef>
          </c:cat>
          <c:val>
            <c:numRef>
              <c:f>Sheet1!$D$2:$D$4</c:f>
              <c:numCache>
                <c:formatCode>#,##0</c:formatCode>
                <c:ptCount val="3"/>
                <c:pt idx="0">
                  <c:v>58</c:v>
                </c:pt>
                <c:pt idx="1">
                  <c:v>15</c:v>
                </c:pt>
                <c:pt idx="2">
                  <c:v>25</c:v>
                </c:pt>
              </c:numCache>
            </c:numRef>
          </c:val>
        </c:ser>
        <c:ser>
          <c:idx val="3"/>
          <c:order val="3"/>
          <c:tx>
            <c:strRef>
              <c:f>Sheet1!$E$1</c:f>
              <c:strCache>
                <c:ptCount val="1"/>
                <c:pt idx="0">
                  <c:v>Students expected to provide own, school has some available</c:v>
                </c:pt>
              </c:strCache>
            </c:strRef>
          </c:tx>
          <c:invertIfNegative val="0"/>
          <c:dLbls>
            <c:showLegendKey val="0"/>
            <c:showVal val="1"/>
            <c:showCatName val="0"/>
            <c:showSerName val="0"/>
            <c:showPercent val="0"/>
            <c:showBubbleSize val="0"/>
            <c:showLeaderLines val="0"/>
          </c:dLbls>
          <c:cat>
            <c:strRef>
              <c:f>Sheet1!$A$2:$A$4</c:f>
              <c:strCache>
                <c:ptCount val="3"/>
                <c:pt idx="0">
                  <c:v>Computers</c:v>
                </c:pt>
                <c:pt idx="1">
                  <c:v>Mobile Computing Devices</c:v>
                </c:pt>
                <c:pt idx="2">
                  <c:v>Data Storage Devices</c:v>
                </c:pt>
              </c:strCache>
            </c:strRef>
          </c:cat>
          <c:val>
            <c:numRef>
              <c:f>Sheet1!$E$2:$E$4</c:f>
              <c:numCache>
                <c:formatCode>General</c:formatCode>
                <c:ptCount val="3"/>
                <c:pt idx="0">
                  <c:v>2</c:v>
                </c:pt>
                <c:pt idx="1">
                  <c:v>10</c:v>
                </c:pt>
                <c:pt idx="2">
                  <c:v>7</c:v>
                </c:pt>
              </c:numCache>
            </c:numRef>
          </c:val>
        </c:ser>
        <c:ser>
          <c:idx val="4"/>
          <c:order val="4"/>
          <c:tx>
            <c:strRef>
              <c:f>Sheet1!$F$1</c:f>
              <c:strCache>
                <c:ptCount val="1"/>
                <c:pt idx="0">
                  <c:v>Students required to provide own</c:v>
                </c:pt>
              </c:strCache>
            </c:strRef>
          </c:tx>
          <c:invertIfNegative val="0"/>
          <c:dLbls>
            <c:showLegendKey val="0"/>
            <c:showVal val="1"/>
            <c:showCatName val="0"/>
            <c:showSerName val="0"/>
            <c:showPercent val="0"/>
            <c:showBubbleSize val="0"/>
            <c:showLeaderLines val="0"/>
          </c:dLbls>
          <c:cat>
            <c:strRef>
              <c:f>Sheet1!$A$2:$A$4</c:f>
              <c:strCache>
                <c:ptCount val="3"/>
                <c:pt idx="0">
                  <c:v>Computers</c:v>
                </c:pt>
                <c:pt idx="1">
                  <c:v>Mobile Computing Devices</c:v>
                </c:pt>
                <c:pt idx="2">
                  <c:v>Data Storage Devices</c:v>
                </c:pt>
              </c:strCache>
            </c:strRef>
          </c:cat>
          <c:val>
            <c:numRef>
              <c:f>Sheet1!$F$2:$F$4</c:f>
              <c:numCache>
                <c:formatCode>General</c:formatCode>
                <c:ptCount val="3"/>
                <c:pt idx="0">
                  <c:v>5</c:v>
                </c:pt>
                <c:pt idx="1">
                  <c:v>8</c:v>
                </c:pt>
                <c:pt idx="2">
                  <c:v>13</c:v>
                </c:pt>
              </c:numCache>
            </c:numRef>
          </c:val>
        </c:ser>
        <c:dLbls>
          <c:showLegendKey val="0"/>
          <c:showVal val="0"/>
          <c:showCatName val="0"/>
          <c:showSerName val="0"/>
          <c:showPercent val="0"/>
          <c:showBubbleSize val="0"/>
        </c:dLbls>
        <c:gapWidth val="81"/>
        <c:axId val="220938624"/>
        <c:axId val="220940160"/>
      </c:barChart>
      <c:catAx>
        <c:axId val="220938624"/>
        <c:scaling>
          <c:orientation val="minMax"/>
        </c:scaling>
        <c:delete val="0"/>
        <c:axPos val="b"/>
        <c:numFmt formatCode="General" sourceLinked="1"/>
        <c:majorTickMark val="out"/>
        <c:minorTickMark val="none"/>
        <c:tickLblPos val="nextTo"/>
        <c:crossAx val="220940160"/>
        <c:crosses val="autoZero"/>
        <c:auto val="1"/>
        <c:lblAlgn val="ctr"/>
        <c:lblOffset val="100"/>
        <c:noMultiLvlLbl val="0"/>
      </c:catAx>
      <c:valAx>
        <c:axId val="220940160"/>
        <c:scaling>
          <c:orientation val="minMax"/>
          <c:max val="100"/>
        </c:scaling>
        <c:delete val="0"/>
        <c:axPos val="l"/>
        <c:title>
          <c:tx>
            <c:rich>
              <a:bodyPr rot="-5400000" vert="horz"/>
              <a:lstStyle/>
              <a:p>
                <a:pPr>
                  <a:defRPr/>
                </a:pPr>
                <a:r>
                  <a:rPr lang="en-US" dirty="0" smtClean="0"/>
                  <a:t>Percent</a:t>
                </a:r>
                <a:r>
                  <a:rPr lang="en-US" baseline="0" dirty="0" smtClean="0"/>
                  <a:t> of Classes</a:t>
                </a:r>
                <a:endParaRPr lang="en-US" dirty="0"/>
              </a:p>
            </c:rich>
          </c:tx>
          <c:layout/>
          <c:overlay val="0"/>
        </c:title>
        <c:numFmt formatCode="#,##0" sourceLinked="1"/>
        <c:majorTickMark val="out"/>
        <c:minorTickMark val="none"/>
        <c:tickLblPos val="nextTo"/>
        <c:crossAx val="220938624"/>
        <c:crosses val="autoZero"/>
        <c:crossBetween val="between"/>
        <c:majorUnit val="20"/>
      </c:valAx>
    </c:plotArea>
    <c:legend>
      <c:legendPos val="b"/>
      <c:layout>
        <c:manualLayout>
          <c:xMode val="edge"/>
          <c:yMode val="edge"/>
          <c:x val="0"/>
          <c:y val="0.68970999526698507"/>
          <c:w val="1"/>
          <c:h val="0.2930484918893335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0701370662001"/>
          <c:y val="9.9965223097112865E-2"/>
          <c:w val="0.8571744677748615"/>
          <c:h val="0.74204396325459332"/>
        </c:manualLayout>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Sheet1!$A$2:$A$4</c:f>
              <c:strCache>
                <c:ptCount val="3"/>
                <c:pt idx="0">
                  <c:v>Projection devices</c:v>
                </c:pt>
                <c:pt idx="1">
                  <c:v>Robotics equipment</c:v>
                </c:pt>
                <c:pt idx="2">
                  <c:v>Probes for collecting data</c:v>
                </c:pt>
              </c:strCache>
            </c:strRef>
          </c:cat>
          <c:val>
            <c:numRef>
              <c:f>Sheet1!$B$2:$B$4</c:f>
              <c:numCache>
                <c:formatCode>General</c:formatCode>
                <c:ptCount val="3"/>
                <c:pt idx="0">
                  <c:v>99</c:v>
                </c:pt>
                <c:pt idx="1">
                  <c:v>57</c:v>
                </c:pt>
                <c:pt idx="2">
                  <c:v>40</c:v>
                </c:pt>
              </c:numCache>
            </c:numRef>
          </c:val>
        </c:ser>
        <c:dLbls>
          <c:showLegendKey val="0"/>
          <c:showVal val="0"/>
          <c:showCatName val="0"/>
          <c:showSerName val="0"/>
          <c:showPercent val="0"/>
          <c:showBubbleSize val="0"/>
        </c:dLbls>
        <c:gapWidth val="150"/>
        <c:axId val="220195072"/>
        <c:axId val="220200960"/>
      </c:barChart>
      <c:catAx>
        <c:axId val="220195072"/>
        <c:scaling>
          <c:orientation val="minMax"/>
        </c:scaling>
        <c:delete val="0"/>
        <c:axPos val="b"/>
        <c:numFmt formatCode="General" sourceLinked="1"/>
        <c:majorTickMark val="out"/>
        <c:minorTickMark val="none"/>
        <c:tickLblPos val="nextTo"/>
        <c:crossAx val="220200960"/>
        <c:crosses val="autoZero"/>
        <c:auto val="1"/>
        <c:lblAlgn val="ctr"/>
        <c:lblOffset val="100"/>
        <c:noMultiLvlLbl val="0"/>
      </c:catAx>
      <c:valAx>
        <c:axId val="220200960"/>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20195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Insufficient power sources for devices</c:v>
                </c:pt>
                <c:pt idx="1">
                  <c:v>Lack of reliable access to the Internet</c:v>
                </c:pt>
                <c:pt idx="2">
                  <c:v>Lack of functioning computing devices</c:v>
                </c:pt>
                <c:pt idx="3">
                  <c:v>Lack of support to maintain technology</c:v>
                </c:pt>
                <c:pt idx="4">
                  <c:v>School restrictions on Internet content that is allowed</c:v>
                </c:pt>
              </c:strCache>
            </c:strRef>
          </c:cat>
          <c:val>
            <c:numRef>
              <c:f>Sheet1!$B$2:$B$6</c:f>
              <c:numCache>
                <c:formatCode>General</c:formatCode>
                <c:ptCount val="5"/>
                <c:pt idx="0">
                  <c:v>14</c:v>
                </c:pt>
                <c:pt idx="1">
                  <c:v>19</c:v>
                </c:pt>
                <c:pt idx="2">
                  <c:v>27</c:v>
                </c:pt>
                <c:pt idx="3">
                  <c:v>34</c:v>
                </c:pt>
                <c:pt idx="4">
                  <c:v>37</c:v>
                </c:pt>
              </c:numCache>
            </c:numRef>
          </c:val>
        </c:ser>
        <c:dLbls>
          <c:showLegendKey val="0"/>
          <c:showVal val="0"/>
          <c:showCatName val="0"/>
          <c:showSerName val="0"/>
          <c:showPercent val="0"/>
          <c:showBubbleSize val="0"/>
        </c:dLbls>
        <c:gapWidth val="150"/>
        <c:axId val="220274688"/>
        <c:axId val="220276224"/>
      </c:barChart>
      <c:catAx>
        <c:axId val="220274688"/>
        <c:scaling>
          <c:orientation val="minMax"/>
        </c:scaling>
        <c:delete val="0"/>
        <c:axPos val="l"/>
        <c:numFmt formatCode="General" sourceLinked="1"/>
        <c:majorTickMark val="out"/>
        <c:minorTickMark val="none"/>
        <c:tickLblPos val="nextTo"/>
        <c:txPr>
          <a:bodyPr/>
          <a:lstStyle/>
          <a:p>
            <a:pPr>
              <a:defRPr sz="1800"/>
            </a:pPr>
            <a:endParaRPr lang="en-US"/>
          </a:p>
        </c:txPr>
        <c:crossAx val="220276224"/>
        <c:crosses val="autoZero"/>
        <c:auto val="1"/>
        <c:lblAlgn val="ctr"/>
        <c:lblOffset val="100"/>
        <c:noMultiLvlLbl val="0"/>
      </c:catAx>
      <c:valAx>
        <c:axId val="220276224"/>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20274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State, county, district-developed units or lessons</c:v>
                </c:pt>
                <c:pt idx="1">
                  <c:v>Online units or courses that students work through at their own pace</c:v>
                </c:pt>
                <c:pt idx="2">
                  <c:v>Lessons or resources from websites that have a fee</c:v>
                </c:pt>
                <c:pt idx="3">
                  <c:v>Commercially published textbooks</c:v>
                </c:pt>
                <c:pt idx="4">
                  <c:v>Lessons or resources from websites that are free</c:v>
                </c:pt>
              </c:strCache>
            </c:strRef>
          </c:cat>
          <c:val>
            <c:numRef>
              <c:f>Sheet1!$B$2:$B$6</c:f>
              <c:numCache>
                <c:formatCode>General</c:formatCode>
                <c:ptCount val="5"/>
                <c:pt idx="0">
                  <c:v>10</c:v>
                </c:pt>
                <c:pt idx="1">
                  <c:v>16</c:v>
                </c:pt>
                <c:pt idx="2">
                  <c:v>33</c:v>
                </c:pt>
                <c:pt idx="3">
                  <c:v>54</c:v>
                </c:pt>
                <c:pt idx="4">
                  <c:v>59</c:v>
                </c:pt>
              </c:numCache>
            </c:numRef>
          </c:val>
        </c:ser>
        <c:dLbls>
          <c:showLegendKey val="0"/>
          <c:showVal val="0"/>
          <c:showCatName val="0"/>
          <c:showSerName val="0"/>
          <c:showPercent val="0"/>
          <c:showBubbleSize val="0"/>
        </c:dLbls>
        <c:gapWidth val="150"/>
        <c:axId val="129601536"/>
        <c:axId val="129603072"/>
      </c:barChart>
      <c:catAx>
        <c:axId val="129601536"/>
        <c:scaling>
          <c:orientation val="minMax"/>
        </c:scaling>
        <c:delete val="0"/>
        <c:axPos val="l"/>
        <c:numFmt formatCode="General" sourceLinked="1"/>
        <c:majorTickMark val="out"/>
        <c:minorTickMark val="none"/>
        <c:tickLblPos val="nextTo"/>
        <c:txPr>
          <a:bodyPr/>
          <a:lstStyle/>
          <a:p>
            <a:pPr>
              <a:defRPr sz="1800"/>
            </a:pPr>
            <a:endParaRPr lang="en-US"/>
          </a:p>
        </c:txPr>
        <c:crossAx val="129603072"/>
        <c:crosses val="autoZero"/>
        <c:auto val="1"/>
        <c:lblAlgn val="ctr"/>
        <c:lblOffset val="100"/>
        <c:noMultiLvlLbl val="0"/>
      </c:catAx>
      <c:valAx>
        <c:axId val="129603072"/>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29601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1663504152144912"/>
          <c:y val="3.3333333333333333E-2"/>
          <c:w val="0.45555774278215222"/>
          <c:h val="0.80034251968503922"/>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State/county/district-developed unit</c:v>
                </c:pt>
                <c:pt idx="1">
                  <c:v>Lessons/resources from websites that have a fee</c:v>
                </c:pt>
                <c:pt idx="2">
                  <c:v>Commercially published textbooks</c:v>
                </c:pt>
                <c:pt idx="3">
                  <c:v>Units/lessons you collected from other sources (e.g., conferences, colleagues)</c:v>
                </c:pt>
                <c:pt idx="4">
                  <c:v>Online units students go through at own pace</c:v>
                </c:pt>
                <c:pt idx="5">
                  <c:v>Lessons/resources from websites that are free</c:v>
                </c:pt>
                <c:pt idx="6">
                  <c:v>Units or lessons you created</c:v>
                </c:pt>
              </c:strCache>
            </c:strRef>
          </c:cat>
          <c:val>
            <c:numRef>
              <c:f>Sheet1!$B$2:$B$8</c:f>
              <c:numCache>
                <c:formatCode>General</c:formatCode>
                <c:ptCount val="7"/>
                <c:pt idx="0">
                  <c:v>7</c:v>
                </c:pt>
                <c:pt idx="1">
                  <c:v>9</c:v>
                </c:pt>
                <c:pt idx="2">
                  <c:v>26</c:v>
                </c:pt>
                <c:pt idx="3">
                  <c:v>28</c:v>
                </c:pt>
                <c:pt idx="4">
                  <c:v>32</c:v>
                </c:pt>
                <c:pt idx="5">
                  <c:v>43</c:v>
                </c:pt>
                <c:pt idx="6">
                  <c:v>64</c:v>
                </c:pt>
              </c:numCache>
            </c:numRef>
          </c:val>
        </c:ser>
        <c:dLbls>
          <c:showLegendKey val="0"/>
          <c:showVal val="0"/>
          <c:showCatName val="0"/>
          <c:showSerName val="0"/>
          <c:showPercent val="0"/>
          <c:showBubbleSize val="0"/>
        </c:dLbls>
        <c:gapWidth val="150"/>
        <c:axId val="129538688"/>
        <c:axId val="129552768"/>
      </c:barChart>
      <c:catAx>
        <c:axId val="129538688"/>
        <c:scaling>
          <c:orientation val="minMax"/>
        </c:scaling>
        <c:delete val="0"/>
        <c:axPos val="l"/>
        <c:numFmt formatCode="General" sourceLinked="1"/>
        <c:majorTickMark val="out"/>
        <c:minorTickMark val="none"/>
        <c:tickLblPos val="nextTo"/>
        <c:crossAx val="129552768"/>
        <c:crosses val="autoZero"/>
        <c:auto val="1"/>
        <c:lblAlgn val="ctr"/>
        <c:lblOffset val="100"/>
        <c:noMultiLvlLbl val="0"/>
      </c:catAx>
      <c:valAx>
        <c:axId val="12955276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29538688"/>
        <c:crosses val="autoZero"/>
        <c:crossBetween val="between"/>
        <c:majorUnit val="20"/>
      </c:valAx>
    </c:plotArea>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Sheet1!$A$2:$A$4</c:f>
              <c:strCache>
                <c:ptCount val="3"/>
                <c:pt idx="0">
                  <c:v>Pearson</c:v>
                </c:pt>
                <c:pt idx="1">
                  <c:v>Cengage</c:v>
                </c:pt>
                <c:pt idx="2">
                  <c:v>Skylight</c:v>
                </c:pt>
              </c:strCache>
            </c:strRef>
          </c:cat>
          <c:val>
            <c:numRef>
              <c:f>Sheet1!$B$2:$B$4</c:f>
              <c:numCache>
                <c:formatCode>General</c:formatCode>
                <c:ptCount val="3"/>
                <c:pt idx="0">
                  <c:v>24</c:v>
                </c:pt>
                <c:pt idx="1">
                  <c:v>23</c:v>
                </c:pt>
                <c:pt idx="2">
                  <c:v>12</c:v>
                </c:pt>
              </c:numCache>
            </c:numRef>
          </c:val>
        </c:ser>
        <c:dLbls>
          <c:showLegendKey val="0"/>
          <c:showVal val="0"/>
          <c:showCatName val="0"/>
          <c:showSerName val="0"/>
          <c:showPercent val="0"/>
          <c:showBubbleSize val="0"/>
        </c:dLbls>
        <c:gapWidth val="150"/>
        <c:axId val="129864064"/>
        <c:axId val="129865600"/>
      </c:barChart>
      <c:catAx>
        <c:axId val="129864064"/>
        <c:scaling>
          <c:orientation val="minMax"/>
        </c:scaling>
        <c:delete val="0"/>
        <c:axPos val="b"/>
        <c:numFmt formatCode="General" sourceLinked="1"/>
        <c:majorTickMark val="out"/>
        <c:minorTickMark val="none"/>
        <c:tickLblPos val="nextTo"/>
        <c:crossAx val="129865600"/>
        <c:crosses val="autoZero"/>
        <c:auto val="1"/>
        <c:lblAlgn val="ctr"/>
        <c:lblOffset val="100"/>
        <c:noMultiLvlLbl val="0"/>
      </c:catAx>
      <c:valAx>
        <c:axId val="129865600"/>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29864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2009 or earlier</c:v>
                </c:pt>
              </c:strCache>
            </c:strRef>
          </c:tx>
          <c:invertIfNegative val="0"/>
          <c:dLbls>
            <c:showLegendKey val="0"/>
            <c:showVal val="1"/>
            <c:showCatName val="0"/>
            <c:showSerName val="0"/>
            <c:showPercent val="0"/>
            <c:showBubbleSize val="0"/>
            <c:showLeaderLines val="0"/>
          </c:dLbls>
          <c:cat>
            <c:strRef>
              <c:f>Sheet1!$A$2:$A$5</c:f>
              <c:strCache>
                <c:ptCount val="4"/>
                <c:pt idx="0">
                  <c:v>2009 or earlier</c:v>
                </c:pt>
                <c:pt idx="1">
                  <c:v>2010–2012</c:v>
                </c:pt>
                <c:pt idx="2">
                  <c:v>2013–2015</c:v>
                </c:pt>
                <c:pt idx="3">
                  <c:v>2016–2018</c:v>
                </c:pt>
              </c:strCache>
            </c:strRef>
          </c:cat>
          <c:val>
            <c:numRef>
              <c:f>Sheet1!$B$2:$B$5</c:f>
              <c:numCache>
                <c:formatCode>General</c:formatCode>
                <c:ptCount val="4"/>
                <c:pt idx="0">
                  <c:v>33</c:v>
                </c:pt>
                <c:pt idx="1">
                  <c:v>26</c:v>
                </c:pt>
                <c:pt idx="2">
                  <c:v>24</c:v>
                </c:pt>
                <c:pt idx="3">
                  <c:v>17</c:v>
                </c:pt>
              </c:numCache>
            </c:numRef>
          </c:val>
        </c:ser>
        <c:dLbls>
          <c:showLegendKey val="0"/>
          <c:showVal val="0"/>
          <c:showCatName val="0"/>
          <c:showSerName val="0"/>
          <c:showPercent val="0"/>
          <c:showBubbleSize val="0"/>
        </c:dLbls>
        <c:gapWidth val="150"/>
        <c:axId val="130188416"/>
        <c:axId val="130189952"/>
      </c:barChart>
      <c:catAx>
        <c:axId val="130188416"/>
        <c:scaling>
          <c:orientation val="minMax"/>
        </c:scaling>
        <c:delete val="0"/>
        <c:axPos val="b"/>
        <c:numFmt formatCode="General" sourceLinked="1"/>
        <c:majorTickMark val="out"/>
        <c:minorTickMark val="none"/>
        <c:tickLblPos val="nextTo"/>
        <c:crossAx val="130189952"/>
        <c:crosses val="autoZero"/>
        <c:auto val="1"/>
        <c:lblAlgn val="ctr"/>
        <c:lblOffset val="100"/>
        <c:noMultiLvlLbl val="0"/>
      </c:catAx>
      <c:valAx>
        <c:axId val="130189952"/>
        <c:scaling>
          <c:orientation val="minMax"/>
        </c:scaling>
        <c:delete val="0"/>
        <c:axPos val="l"/>
        <c:title>
          <c:tx>
            <c:rich>
              <a:bodyPr rot="-5400000" vert="horz"/>
              <a:lstStyle/>
              <a:p>
                <a:pPr>
                  <a:defRPr/>
                </a:pPr>
                <a:r>
                  <a:rPr lang="en-US"/>
                  <a:t>Percent of Classes</a:t>
                </a:r>
              </a:p>
            </c:rich>
          </c:tx>
          <c:layout>
            <c:manualLayout>
              <c:xMode val="edge"/>
              <c:yMode val="edge"/>
              <c:x val="0"/>
              <c:y val="0.2563134295713036"/>
            </c:manualLayout>
          </c:layout>
          <c:overlay val="0"/>
        </c:title>
        <c:numFmt formatCode="General" sourceLinked="1"/>
        <c:majorTickMark val="out"/>
        <c:minorTickMark val="none"/>
        <c:tickLblPos val="nextTo"/>
        <c:crossAx val="1301884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Sheet1!$A$2:$A$3</c:f>
              <c:strCache>
                <c:ptCount val="2"/>
                <c:pt idx="0">
                  <c:v>No</c:v>
                </c:pt>
                <c:pt idx="1">
                  <c:v>Yes</c:v>
                </c:pt>
              </c:strCache>
            </c:strRef>
          </c:cat>
          <c:val>
            <c:numRef>
              <c:f>Sheet1!$B$2:$B$3</c:f>
              <c:numCache>
                <c:formatCode>General</c:formatCode>
                <c:ptCount val="2"/>
                <c:pt idx="0">
                  <c:v>37</c:v>
                </c:pt>
                <c:pt idx="1">
                  <c:v>63</c:v>
                </c:pt>
              </c:numCache>
            </c:numRef>
          </c:val>
        </c:ser>
        <c:dLbls>
          <c:showLegendKey val="0"/>
          <c:showVal val="0"/>
          <c:showCatName val="0"/>
          <c:showSerName val="0"/>
          <c:showPercent val="0"/>
          <c:showBubbleSize val="0"/>
        </c:dLbls>
        <c:gapWidth val="150"/>
        <c:axId val="128985728"/>
        <c:axId val="128987520"/>
      </c:barChart>
      <c:catAx>
        <c:axId val="128985728"/>
        <c:scaling>
          <c:orientation val="minMax"/>
        </c:scaling>
        <c:delete val="0"/>
        <c:axPos val="b"/>
        <c:numFmt formatCode="General" sourceLinked="1"/>
        <c:majorTickMark val="out"/>
        <c:minorTickMark val="none"/>
        <c:tickLblPos val="nextTo"/>
        <c:txPr>
          <a:bodyPr/>
          <a:lstStyle/>
          <a:p>
            <a:pPr>
              <a:defRPr sz="1600"/>
            </a:pPr>
            <a:endParaRPr lang="en-US"/>
          </a:p>
        </c:txPr>
        <c:crossAx val="128987520"/>
        <c:crosses val="autoZero"/>
        <c:auto val="1"/>
        <c:lblAlgn val="ctr"/>
        <c:lblOffset val="100"/>
        <c:noMultiLvlLbl val="0"/>
      </c:catAx>
      <c:valAx>
        <c:axId val="128987520"/>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289857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Supplemented with other materials</c:v>
                </c:pt>
              </c:strCache>
            </c:strRef>
          </c:tx>
          <c:invertIfNegative val="0"/>
          <c:dLbls>
            <c:showLegendKey val="0"/>
            <c:showVal val="1"/>
            <c:showCatName val="0"/>
            <c:showSerName val="0"/>
            <c:showPercent val="0"/>
            <c:showBubbleSize val="0"/>
            <c:showLeaderLines val="0"/>
          </c:dLbls>
          <c:cat>
            <c:strRef>
              <c:f>Sheet1!$A$2:$A$5</c:f>
              <c:strCache>
                <c:ptCount val="4"/>
                <c:pt idx="0">
                  <c:v>Used materials to guide the structure/content of unit</c:v>
                </c:pt>
                <c:pt idx="1">
                  <c:v>Supplemented with other materials</c:v>
                </c:pt>
                <c:pt idx="2">
                  <c:v>Modified activities from materials</c:v>
                </c:pt>
                <c:pt idx="3">
                  <c:v>Picked what was important and skipped the rest</c:v>
                </c:pt>
              </c:strCache>
            </c:strRef>
          </c:cat>
          <c:val>
            <c:numRef>
              <c:f>Sheet1!$B$2:$B$5</c:f>
              <c:numCache>
                <c:formatCode>General</c:formatCode>
                <c:ptCount val="4"/>
                <c:pt idx="0">
                  <c:v>84</c:v>
                </c:pt>
                <c:pt idx="1">
                  <c:v>70</c:v>
                </c:pt>
                <c:pt idx="2">
                  <c:v>56</c:v>
                </c:pt>
                <c:pt idx="3">
                  <c:v>49</c:v>
                </c:pt>
              </c:numCache>
            </c:numRef>
          </c:val>
        </c:ser>
        <c:dLbls>
          <c:showLegendKey val="0"/>
          <c:showVal val="0"/>
          <c:showCatName val="0"/>
          <c:showSerName val="0"/>
          <c:showPercent val="0"/>
          <c:showBubbleSize val="0"/>
        </c:dLbls>
        <c:gapWidth val="100"/>
        <c:axId val="129091072"/>
        <c:axId val="129092608"/>
      </c:barChart>
      <c:catAx>
        <c:axId val="129091072"/>
        <c:scaling>
          <c:orientation val="minMax"/>
        </c:scaling>
        <c:delete val="0"/>
        <c:axPos val="b"/>
        <c:numFmt formatCode="General" sourceLinked="1"/>
        <c:majorTickMark val="out"/>
        <c:minorTickMark val="none"/>
        <c:tickLblPos val="nextTo"/>
        <c:crossAx val="129092608"/>
        <c:crosses val="autoZero"/>
        <c:auto val="1"/>
        <c:lblAlgn val="ctr"/>
        <c:lblOffset val="100"/>
        <c:noMultiLvlLbl val="0"/>
      </c:catAx>
      <c:valAx>
        <c:axId val="129092608"/>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29091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487786066215403"/>
          <c:y val="3.0555555555555555E-2"/>
          <c:w val="0.51300962379702542"/>
          <c:h val="0.77256474190726154"/>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Did not have materials needed</c:v>
                </c:pt>
                <c:pt idx="1">
                  <c:v>Teacher did not have knowledge needed</c:v>
                </c:pt>
                <c:pt idx="2">
                  <c:v>Students already knew the content</c:v>
                </c:pt>
                <c:pt idx="3">
                  <c:v>Content not in pacing guide/‌standards</c:v>
                </c:pt>
                <c:pt idx="4">
                  <c:v>Activites were too difficult for students</c:v>
                </c:pt>
                <c:pt idx="5">
                  <c:v>Not enough instructional time</c:v>
                </c:pt>
                <c:pt idx="6">
                  <c:v>Have different activities that work better</c:v>
                </c:pt>
              </c:strCache>
            </c:strRef>
          </c:cat>
          <c:val>
            <c:numRef>
              <c:f>Sheet1!$B$2:$B$8</c:f>
              <c:numCache>
                <c:formatCode>General</c:formatCode>
                <c:ptCount val="7"/>
                <c:pt idx="0">
                  <c:v>28</c:v>
                </c:pt>
                <c:pt idx="1">
                  <c:v>35</c:v>
                </c:pt>
                <c:pt idx="2">
                  <c:v>44</c:v>
                </c:pt>
                <c:pt idx="3">
                  <c:v>49</c:v>
                </c:pt>
                <c:pt idx="4">
                  <c:v>51</c:v>
                </c:pt>
                <c:pt idx="5">
                  <c:v>60</c:v>
                </c:pt>
                <c:pt idx="6">
                  <c:v>68</c:v>
                </c:pt>
              </c:numCache>
            </c:numRef>
          </c:val>
        </c:ser>
        <c:dLbls>
          <c:showLegendKey val="0"/>
          <c:showVal val="0"/>
          <c:showCatName val="0"/>
          <c:showSerName val="0"/>
          <c:showPercent val="0"/>
          <c:showBubbleSize val="0"/>
        </c:dLbls>
        <c:gapWidth val="150"/>
        <c:axId val="130287488"/>
        <c:axId val="130393216"/>
      </c:barChart>
      <c:catAx>
        <c:axId val="130287488"/>
        <c:scaling>
          <c:orientation val="minMax"/>
        </c:scaling>
        <c:delete val="0"/>
        <c:axPos val="l"/>
        <c:numFmt formatCode="General" sourceLinked="1"/>
        <c:majorTickMark val="out"/>
        <c:minorTickMark val="none"/>
        <c:tickLblPos val="nextTo"/>
        <c:txPr>
          <a:bodyPr/>
          <a:lstStyle/>
          <a:p>
            <a:pPr>
              <a:defRPr sz="1800"/>
            </a:pPr>
            <a:endParaRPr lang="en-US"/>
          </a:p>
        </c:txPr>
        <c:crossAx val="130393216"/>
        <c:crosses val="autoZero"/>
        <c:auto val="1"/>
        <c:lblAlgn val="ctr"/>
        <c:lblOffset val="100"/>
        <c:noMultiLvlLbl val="0"/>
      </c:catAx>
      <c:valAx>
        <c:axId val="130393216"/>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02874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23352792107879"/>
          <c:y val="3.3333333333333333E-2"/>
          <c:w val="0.46247986243098926"/>
          <c:h val="0.767009186351705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Pacing guide indicated to use supplemental activities</c:v>
                </c:pt>
                <c:pt idx="1">
                  <c:v>To prepare students for standardized tests</c:v>
                </c:pt>
                <c:pt idx="2">
                  <c:v>So students at different levels could increase understanding</c:v>
                </c:pt>
                <c:pt idx="3">
                  <c:v>To provide students with additional practice</c:v>
                </c:pt>
                <c:pt idx="4">
                  <c:v>Teacher had activities they liked more</c:v>
                </c:pt>
              </c:strCache>
            </c:strRef>
          </c:cat>
          <c:val>
            <c:numRef>
              <c:f>Sheet1!$B$2:$B$6</c:f>
              <c:numCache>
                <c:formatCode>General</c:formatCode>
                <c:ptCount val="5"/>
                <c:pt idx="0">
                  <c:v>34</c:v>
                </c:pt>
                <c:pt idx="1">
                  <c:v>52</c:v>
                </c:pt>
                <c:pt idx="2">
                  <c:v>73</c:v>
                </c:pt>
                <c:pt idx="3">
                  <c:v>79</c:v>
                </c:pt>
                <c:pt idx="4">
                  <c:v>79</c:v>
                </c:pt>
              </c:numCache>
            </c:numRef>
          </c:val>
        </c:ser>
        <c:dLbls>
          <c:showLegendKey val="0"/>
          <c:showVal val="0"/>
          <c:showCatName val="0"/>
          <c:showSerName val="0"/>
          <c:showPercent val="0"/>
          <c:showBubbleSize val="0"/>
        </c:dLbls>
        <c:gapWidth val="150"/>
        <c:axId val="167047168"/>
        <c:axId val="167050624"/>
      </c:barChart>
      <c:catAx>
        <c:axId val="167047168"/>
        <c:scaling>
          <c:orientation val="minMax"/>
        </c:scaling>
        <c:delete val="0"/>
        <c:axPos val="l"/>
        <c:numFmt formatCode="General" sourceLinked="1"/>
        <c:majorTickMark val="out"/>
        <c:minorTickMark val="none"/>
        <c:tickLblPos val="nextTo"/>
        <c:txPr>
          <a:bodyPr/>
          <a:lstStyle/>
          <a:p>
            <a:pPr>
              <a:defRPr sz="1800"/>
            </a:pPr>
            <a:endParaRPr lang="en-US"/>
          </a:p>
        </c:txPr>
        <c:crossAx val="167050624"/>
        <c:crosses val="autoZero"/>
        <c:auto val="1"/>
        <c:lblAlgn val="ctr"/>
        <c:lblOffset val="100"/>
        <c:noMultiLvlLbl val="0"/>
      </c:catAx>
      <c:valAx>
        <c:axId val="167050624"/>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670471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8DFC6582-9413-41A9-9CCC-B639B1C313F1}" type="datetimeFigureOut">
              <a:rPr lang="en-US" smtClean="0"/>
              <a:t>6/3/2019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4C66306D-2A7F-41BD-8FE4-8653B8283BE3}" type="slidenum">
              <a:rPr lang="en-US" smtClean="0"/>
              <a:t>‹#›</a:t>
            </a:fld>
            <a:endParaRPr lang="en-US"/>
          </a:p>
        </p:txBody>
      </p:sp>
    </p:spTree>
    <p:extLst>
      <p:ext uri="{BB962C8B-B14F-4D97-AF65-F5344CB8AC3E}">
        <p14:creationId xmlns:p14="http://schemas.microsoft.com/office/powerpoint/2010/main" val="206454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AE85D8A-D9B5-4BED-AC4A-B7B3E0A8F62D}" type="datetimeFigureOut">
              <a:rPr lang="en-US" smtClean="0"/>
              <a:t>6/3/2019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82AE461-1E55-43C2-BDC5-2441A7EA9F24}" type="slidenum">
              <a:rPr lang="en-US" smtClean="0"/>
              <a:t>‹#›</a:t>
            </a:fld>
            <a:endParaRPr lang="en-US"/>
          </a:p>
        </p:txBody>
      </p:sp>
    </p:spTree>
    <p:extLst>
      <p:ext uri="{BB962C8B-B14F-4D97-AF65-F5344CB8AC3E}">
        <p14:creationId xmlns:p14="http://schemas.microsoft.com/office/powerpoint/2010/main" val="253583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computer science portion of Table 6.1,</a:t>
            </a:r>
            <a:r>
              <a:rPr lang="en-US" baseline="0" dirty="0" smtClean="0"/>
              <a:t> </a:t>
            </a:r>
            <a:r>
              <a:rPr lang="en-US" dirty="0" smtClean="0"/>
              <a:t>p.</a:t>
            </a:r>
            <a:r>
              <a:rPr lang="en-US" baseline="0" dirty="0" smtClean="0"/>
              <a:t> 133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a:t>
            </a:r>
            <a:r>
              <a:rPr lang="en-US" baseline="0" dirty="0" smtClean="0"/>
              <a:t> </a:t>
            </a:r>
            <a:r>
              <a:rPr lang="en-US" dirty="0" smtClean="0"/>
              <a:t>Science Teacher</a:t>
            </a:r>
            <a:r>
              <a:rPr lang="en-US" baseline="0" dirty="0" smtClean="0"/>
              <a:t> Questionnaire</a:t>
            </a:r>
          </a:p>
          <a:p>
            <a:r>
              <a:rPr lang="en-US" dirty="0"/>
              <a:t>Q36. Does your school/district/diocese designate instructional materials (textbooks, units, or lessons) to be used in this class?</a:t>
            </a:r>
          </a:p>
          <a:p>
            <a:pPr marL="635879" lvl="1" indent="-173422">
              <a:buFont typeface="Courier New" panose="02070309020205020404" pitchFamily="49" charset="0"/>
              <a:buChar char="o"/>
            </a:pPr>
            <a:r>
              <a:rPr lang="en-US" dirty="0"/>
              <a:t>Yes</a:t>
            </a:r>
          </a:p>
          <a:p>
            <a:pPr marL="635879" lvl="1" indent="-173422">
              <a:buFont typeface="Courier New" panose="02070309020205020404" pitchFamily="49" charset="0"/>
              <a:buChar char="o"/>
            </a:pPr>
            <a:r>
              <a:rPr lang="en-US" dirty="0"/>
              <a:t>No</a:t>
            </a:r>
          </a:p>
          <a:p>
            <a:pPr defTabSz="924865">
              <a:defRPr/>
            </a:pPr>
            <a:endParaRPr lang="en-US"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baseline="0" dirty="0" smtClean="0"/>
              <a:t>“</a:t>
            </a:r>
            <a:r>
              <a:rPr lang="en-US" dirty="0"/>
              <a:t>The 2018 NSSME+ collected data on the use of various instructional resources, including commercially published textbooks or programs, both print and electronic.  Of particular interest is how much latitude teachers have in selecting instructional resources.  Table 6.1 shows that instructional materials are designated by the district‌ for most science and mathematics classes.  The likelihood of having designated materials decreases from elementary school to high school in mathematics.  Also, mathematics classes are generally more likely to have designated materials, perhaps due to the greater accountability emphasis in mathematics.  High school computer science classes are very unlikely to have designated materials; only about a quarter have materials designated for them.”</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high school computer science classes using commercially published textbooks/programs are included in these analyses.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computer science portion of Table 6.15,</a:t>
            </a:r>
            <a:r>
              <a:rPr lang="en-US" baseline="0" dirty="0" smtClean="0"/>
              <a:t> </a:t>
            </a:r>
            <a:r>
              <a:rPr lang="en-US" dirty="0" smtClean="0"/>
              <a:t>p.</a:t>
            </a:r>
            <a:r>
              <a:rPr lang="en-US" baseline="0" dirty="0" smtClean="0"/>
              <a:t> 143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 Science Teacher</a:t>
            </a:r>
            <a:r>
              <a:rPr lang="en-US" baseline="0" dirty="0" smtClean="0"/>
              <a:t> Questionnaire</a:t>
            </a:r>
          </a:p>
          <a:p>
            <a:pPr lvl="0"/>
            <a:r>
              <a:rPr lang="en-US" dirty="0"/>
              <a:t>Q62. </a:t>
            </a:r>
            <a:r>
              <a:rPr lang="en-US" i="1" dirty="0"/>
              <a:t>[Presented only to teachers who selected “Sometimes” “Often” or “All” for Q35a or c]</a:t>
            </a:r>
            <a:r>
              <a:rPr lang="en-US" dirty="0"/>
              <a:t> </a:t>
            </a:r>
          </a:p>
          <a:p>
            <a:pPr lvl="0"/>
            <a:r>
              <a:rPr lang="en-US" dirty="0"/>
              <a:t>Was this unit based primarily on a commercially published textbook/kit/module or state, county, or district/diocese-developed materials?</a:t>
            </a:r>
          </a:p>
          <a:p>
            <a:pPr marL="635879" lvl="1" indent="-173422">
              <a:buFont typeface="Courier New" panose="02070309020205020404" pitchFamily="49" charset="0"/>
              <a:buChar char="o"/>
            </a:pPr>
            <a:r>
              <a:rPr lang="en-US" dirty="0"/>
              <a:t>Yes</a:t>
            </a:r>
          </a:p>
          <a:p>
            <a:pPr marL="635879" lvl="1" indent="-173422">
              <a:buFont typeface="Courier New" panose="02070309020205020404" pitchFamily="49" charset="0"/>
              <a:buChar char="o"/>
            </a:pPr>
            <a:r>
              <a:rPr lang="en-US" dirty="0"/>
              <a:t>No</a:t>
            </a:r>
          </a:p>
          <a:p>
            <a:pPr defTabSz="924865">
              <a:defRPr/>
            </a:pPr>
            <a:endParaRPr lang="en-US"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baseline="0" dirty="0" smtClean="0"/>
              <a:t>“</a:t>
            </a:r>
            <a:r>
              <a:rPr lang="en-US" dirty="0"/>
              <a:t>Teachers were also asked whether the most recent unit in their randomly selected class was based primarily on either a commercially published textbook or materials developed by the state or district.  (Computer science teachers were asked about commercially published online courses in addition.)  As shown in Table 6.15, more than half of classes—mathematics classes in particular—are based on such materials.”</a:t>
            </a:r>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computer science portion of the Table 6.16,</a:t>
            </a:r>
            <a:r>
              <a:rPr lang="en-US" baseline="0" dirty="0" smtClean="0"/>
              <a:t> </a:t>
            </a:r>
            <a:r>
              <a:rPr lang="en-US" dirty="0" smtClean="0"/>
              <a:t>p.</a:t>
            </a:r>
            <a:r>
              <a:rPr lang="en-US" baseline="0" dirty="0" smtClean="0"/>
              <a:t> 144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 Science Teacher</a:t>
            </a:r>
            <a:r>
              <a:rPr lang="en-US" baseline="0" dirty="0" smtClean="0"/>
              <a:t> Questionnaire</a:t>
            </a:r>
            <a:endParaRPr lang="en-US" dirty="0" smtClean="0"/>
          </a:p>
          <a:p>
            <a:pPr defTabSz="924916">
              <a:defRPr/>
            </a:pPr>
            <a:r>
              <a:rPr lang="en-US" dirty="0" smtClean="0"/>
              <a:t>Q45. </a:t>
            </a:r>
            <a:r>
              <a:rPr lang="en-US" dirty="0"/>
              <a:t>Please indicate the extent to which you did each of the following while teaching this unit. [Select one on each row.]</a:t>
            </a:r>
            <a:r>
              <a:rPr lang="en-US" b="1" dirty="0"/>
              <a:t> </a:t>
            </a:r>
            <a:r>
              <a:rPr lang="en-US" dirty="0" smtClean="0"/>
              <a:t>(</a:t>
            </a:r>
            <a:r>
              <a:rPr lang="en-US" dirty="0"/>
              <a:t>Response Options: [1] Not at all, [2] 2 of 5, [3] Somewhat, [4] 4 of 5, [5] To a great extent)</a:t>
            </a:r>
          </a:p>
          <a:p>
            <a:pPr marL="693687" lvl="1" indent="-231229">
              <a:buFont typeface="+mj-lt"/>
              <a:buAutoNum type="alphaLcPeriod"/>
            </a:pPr>
            <a:r>
              <a:rPr lang="en-US" dirty="0"/>
              <a:t>I used these materials to guide the structure and content emphasis of the unit.</a:t>
            </a:r>
            <a:endParaRPr lang="en-US" b="1" dirty="0"/>
          </a:p>
          <a:p>
            <a:pPr marL="693687" lvl="1" indent="-231229">
              <a:buFont typeface="+mj-lt"/>
              <a:buAutoNum type="alphaLcPeriod"/>
            </a:pPr>
            <a:r>
              <a:rPr lang="en-US" dirty="0"/>
              <a:t>I picked what is important from these materials and skipped the rest.</a:t>
            </a:r>
            <a:endParaRPr lang="en-US" b="1" dirty="0"/>
          </a:p>
          <a:p>
            <a:pPr marL="693687" lvl="1" indent="-231229">
              <a:buFont typeface="+mj-lt"/>
              <a:buAutoNum type="alphaLcPeriod"/>
            </a:pPr>
            <a:r>
              <a:rPr lang="en-US" dirty="0"/>
              <a:t>I incorporated activities (for example: problems, investigations, readings) from other sources to supplement what these materials were lacking.</a:t>
            </a:r>
            <a:endParaRPr lang="en-US" b="1" dirty="0"/>
          </a:p>
          <a:p>
            <a:pPr marL="693687" lvl="1" indent="-231229">
              <a:buFont typeface="+mj-lt"/>
              <a:buAutoNum type="alphaLcPeriod"/>
            </a:pPr>
            <a:r>
              <a:rPr lang="en-US" dirty="0"/>
              <a:t>I modified activities from these materials.</a:t>
            </a:r>
            <a:endParaRPr lang="en-US" b="1" dirty="0"/>
          </a:p>
          <a:p>
            <a:pPr lvl="0"/>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dirty="0" smtClean="0"/>
              <a:t>“</a:t>
            </a:r>
            <a:r>
              <a:rPr lang="en-US" dirty="0"/>
              <a:t>When teachers responded that their most recent unit was based on one of these materials, they were asked how they used the material (see Table 6.16).  Two important findings emerge from these data.  First, when classes use commercially published and state/‌district-developed materials, the materials heavily influence instruction in all subjects at all grade ranges.  Teachers in more than 70 percent of classes in the various subject and grade-level categories use the textbook substantially to guide the overall structure and content emphasis of their units.  Second, it is clear that teachers modify their materials substantially when designing instruction.  In roughly half or more of classes, teachers incorporate activities from other sources substantially, “pick and choose” from the material, and modify activities from the materials. “</a:t>
            </a:r>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a:t>Includes high school computer science teachers indicating 4 or 5 on a 5-point scale ranging from 1 “not at all” to 5 “to a great extent.”</a:t>
            </a:r>
          </a:p>
          <a:p>
            <a:pPr defTabSz="924865">
              <a:defRPr/>
            </a:pPr>
            <a:endParaRPr lang="en-US" dirty="0"/>
          </a:p>
          <a:p>
            <a:pPr defTabSz="924865">
              <a:defRPr/>
            </a:pPr>
            <a:r>
              <a:rPr lang="en-US" dirty="0"/>
              <a:t>Only high school computer science classes in which the most recent unit was based on commercially published or state/‌district-developed materials are included in these analyses.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computer science portion of Table 6.17,</a:t>
            </a:r>
            <a:r>
              <a:rPr lang="en-US" baseline="0" dirty="0" smtClean="0"/>
              <a:t> </a:t>
            </a:r>
            <a:r>
              <a:rPr lang="en-US" dirty="0" smtClean="0"/>
              <a:t>p.</a:t>
            </a:r>
            <a:r>
              <a:rPr lang="en-US" baseline="0" dirty="0" smtClean="0"/>
              <a:t> 145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 Science Teacher</a:t>
            </a:r>
            <a:r>
              <a:rPr lang="en-US" baseline="0" dirty="0" smtClean="0"/>
              <a:t> Questionnaire</a:t>
            </a:r>
            <a:endParaRPr lang="en-US" dirty="0" smtClean="0"/>
          </a:p>
          <a:p>
            <a:pPr lvl="0"/>
            <a:r>
              <a:rPr lang="en-US" dirty="0" smtClean="0"/>
              <a:t>Q46</a:t>
            </a:r>
            <a:r>
              <a:rPr lang="en-US" b="0" dirty="0" smtClean="0"/>
              <a:t>. </a:t>
            </a:r>
            <a:r>
              <a:rPr lang="en-US" i="1" dirty="0"/>
              <a:t>[Presented only to teachers who did not select “Not at all” for Q45b] </a:t>
            </a:r>
            <a:endParaRPr lang="en-US" dirty="0"/>
          </a:p>
          <a:p>
            <a:r>
              <a:rPr lang="en-US" dirty="0"/>
              <a:t>During this unit, when you skipped activities (for example: problems, investigations, readings) in these materials, how much was each of the following a factor in your decisions? [Select one on each row.] </a:t>
            </a:r>
            <a:r>
              <a:rPr lang="en-US" dirty="0" smtClean="0"/>
              <a:t>(Response Options: [1] Not a factor, [2] A minor factor, [3] A major factor)</a:t>
            </a:r>
            <a:endParaRPr lang="en-US" dirty="0"/>
          </a:p>
          <a:p>
            <a:pPr marL="693687" lvl="1" indent="-231229">
              <a:buFont typeface="+mj-lt"/>
              <a:buAutoNum type="alphaLcPeriod"/>
            </a:pPr>
            <a:r>
              <a:rPr lang="en-US" dirty="0"/>
              <a:t>The computer science ideas addressed in the activities I skipped are not included in my pacing guide/standards.</a:t>
            </a:r>
            <a:endParaRPr lang="en-US" b="1" dirty="0"/>
          </a:p>
          <a:p>
            <a:pPr marL="693687" lvl="1" indent="-231229">
              <a:buFont typeface="+mj-lt"/>
              <a:buAutoNum type="alphaLcPeriod"/>
            </a:pPr>
            <a:r>
              <a:rPr lang="en-US" dirty="0"/>
              <a:t>I did not have the materials needed to implement the activities I skipped.</a:t>
            </a:r>
            <a:endParaRPr lang="en-US" b="1" dirty="0"/>
          </a:p>
          <a:p>
            <a:pPr marL="693687" lvl="1" indent="-231229">
              <a:buFont typeface="+mj-lt"/>
              <a:buAutoNum type="alphaLcPeriod"/>
            </a:pPr>
            <a:r>
              <a:rPr lang="en-US" dirty="0"/>
              <a:t>I did not have the knowledge needed to implement the activities I skipped.</a:t>
            </a:r>
            <a:endParaRPr lang="en-US" b="1" dirty="0"/>
          </a:p>
          <a:p>
            <a:pPr marL="693687" lvl="1" indent="-231229">
              <a:buFont typeface="+mj-lt"/>
              <a:buAutoNum type="alphaLcPeriod"/>
            </a:pPr>
            <a:r>
              <a:rPr lang="en-US" dirty="0"/>
              <a:t>The activities I skipped were too difficult for my students.</a:t>
            </a:r>
            <a:endParaRPr lang="en-US" b="1" dirty="0"/>
          </a:p>
          <a:p>
            <a:pPr marL="693687" lvl="1" indent="-231229">
              <a:buFont typeface="+mj-lt"/>
              <a:buAutoNum type="alphaLcPeriod"/>
            </a:pPr>
            <a:r>
              <a:rPr lang="en-US" dirty="0"/>
              <a:t>My students already knew the computer science ideas or were able to learn them without the activities I skipped.</a:t>
            </a:r>
            <a:endParaRPr lang="en-US" b="1" dirty="0"/>
          </a:p>
          <a:p>
            <a:pPr marL="693687" lvl="1" indent="-231229">
              <a:buFont typeface="+mj-lt"/>
              <a:buAutoNum type="alphaLcPeriod"/>
            </a:pPr>
            <a:r>
              <a:rPr lang="en-US" dirty="0"/>
              <a:t>I have different activities for those computer science ideas that work better than the ones I skipped.</a:t>
            </a:r>
            <a:endParaRPr lang="en-US" b="1" dirty="0"/>
          </a:p>
          <a:p>
            <a:pPr marL="693687" lvl="1" indent="-231229">
              <a:buFont typeface="+mj-lt"/>
              <a:buAutoNum type="alphaLcPeriod"/>
            </a:pPr>
            <a:r>
              <a:rPr lang="en-US" dirty="0"/>
              <a:t>I did not have enough instructional time for the activities I skipped.</a:t>
            </a:r>
            <a:endParaRPr lang="en-US" b="1" dirty="0"/>
          </a:p>
          <a:p>
            <a:pPr lvl="0"/>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dirty="0" smtClean="0"/>
              <a:t>“</a:t>
            </a:r>
            <a:r>
              <a:rPr lang="en-US" dirty="0"/>
              <a:t>Teachers in roughly half of science, mathematics, and computer science classes skip activities in the material substantially.  As can be seen in Table 6.17, in all subjects, some of the most frequently selected reasons for skipping parts of the materials are: (1) having another activity that works better than the one skipped, (2) the science ideas addressed not being included in pacing guides or standards, (3) not having enough instructional time, and (4) the activities skipped being too difficult for the students.  In more than 40 percent of classes, teachers skip activities that they deem unnecessary (students either already knew the ideas or could learn them without the activities).  Differences across grades, however, are also apparent.  For example, in mathematics, teachers in 38 percent of elementary classes cite the difficulty of the activity as the reason for skipping it, compared to 55 percent in high school mathematics classes.  A similar pattern is evident in science.  Also, not having materials for an activity is much more likely to be cited as a reason in science classes (54–62 percent) than in mathematics classes (24–27 percent) or high school computer science classes (28 percent).”</a:t>
            </a:r>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high school computer science classes in which (1) the most recent unit was based on commercially published or state/district-developed materials and (2) teachers reported skipping some activities are included in these analyses.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computer science portion of Table 6.18,</a:t>
            </a:r>
            <a:r>
              <a:rPr lang="en-US" baseline="0" dirty="0" smtClean="0"/>
              <a:t> </a:t>
            </a:r>
            <a:r>
              <a:rPr lang="en-US" dirty="0" smtClean="0"/>
              <a:t>p.</a:t>
            </a:r>
            <a:r>
              <a:rPr lang="en-US" baseline="0" dirty="0" smtClean="0"/>
              <a:t> 146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a:t>
            </a:r>
            <a:r>
              <a:rPr lang="en-US" baseline="0" dirty="0" smtClean="0"/>
              <a:t> </a:t>
            </a:r>
            <a:r>
              <a:rPr lang="en-US" dirty="0" smtClean="0"/>
              <a:t>Science Teacher</a:t>
            </a:r>
            <a:r>
              <a:rPr lang="en-US" baseline="0" dirty="0" smtClean="0"/>
              <a:t> Questionnaire</a:t>
            </a:r>
            <a:endParaRPr lang="en-US" dirty="0" smtClean="0"/>
          </a:p>
          <a:p>
            <a:pPr lvl="0"/>
            <a:r>
              <a:rPr lang="en-US" dirty="0" smtClean="0"/>
              <a:t>Q47. </a:t>
            </a:r>
            <a:r>
              <a:rPr lang="en-US" i="1" dirty="0"/>
              <a:t>[Presented only to teachers who did not select “Not at all” for Q45c]</a:t>
            </a:r>
            <a:endParaRPr lang="en-US" dirty="0"/>
          </a:p>
          <a:p>
            <a:r>
              <a:rPr lang="en-US" dirty="0"/>
              <a:t>During this unit, when you supplemented these materials with additional activities, how much was each of the following a factor in your decisions? [Select one on each row.]</a:t>
            </a:r>
            <a:r>
              <a:rPr lang="en-US" dirty="0" smtClean="0"/>
              <a:t> (</a:t>
            </a:r>
            <a:r>
              <a:rPr lang="en-US" dirty="0"/>
              <a:t>Response Options: [1] Not a factor, [2] A minor factor, [3] A major factor)</a:t>
            </a:r>
          </a:p>
          <a:p>
            <a:pPr marL="693687" lvl="1" indent="-231229">
              <a:buFont typeface="+mj-lt"/>
              <a:buAutoNum type="alphaLcPeriod"/>
            </a:pPr>
            <a:r>
              <a:rPr lang="en-US" dirty="0"/>
              <a:t>My pacing guide indicated that I should use supplemental activities.</a:t>
            </a:r>
            <a:endParaRPr lang="en-US" b="1" dirty="0"/>
          </a:p>
          <a:p>
            <a:pPr marL="693687" lvl="1" indent="-231229">
              <a:buFont typeface="+mj-lt"/>
              <a:buAutoNum type="alphaLcPeriod"/>
            </a:pPr>
            <a:r>
              <a:rPr lang="en-US" dirty="0"/>
              <a:t>Supplemental activities were needed to prepare students for standardized tests.</a:t>
            </a:r>
            <a:endParaRPr lang="en-US" b="1" dirty="0"/>
          </a:p>
          <a:p>
            <a:pPr marL="693687" lvl="1" indent="-231229">
              <a:buFont typeface="+mj-lt"/>
              <a:buAutoNum type="alphaLcPeriod"/>
            </a:pPr>
            <a:r>
              <a:rPr lang="en-US" dirty="0"/>
              <a:t>Supplemental activities were needed to provide students with additional practice.</a:t>
            </a:r>
            <a:endParaRPr lang="en-US" b="1" dirty="0"/>
          </a:p>
          <a:p>
            <a:pPr marL="693687" lvl="1" indent="-231229">
              <a:buFont typeface="+mj-lt"/>
              <a:buAutoNum type="alphaLcPeriod"/>
            </a:pPr>
            <a:r>
              <a:rPr lang="en-US" dirty="0"/>
              <a:t>Supplemental activities were needed so students at different levels of achievement could increase their understanding of the ideas targeted in each activity.</a:t>
            </a:r>
            <a:endParaRPr lang="en-US" b="1" dirty="0"/>
          </a:p>
          <a:p>
            <a:pPr marL="693687" lvl="1" indent="-231229">
              <a:buFont typeface="+mj-lt"/>
              <a:buAutoNum type="alphaLcPeriod"/>
            </a:pPr>
            <a:r>
              <a:rPr lang="en-US" dirty="0"/>
              <a:t>I had additional activities that I liked.</a:t>
            </a:r>
            <a:endParaRPr lang="en-US" b="1" dirty="0"/>
          </a:p>
          <a:p>
            <a:pPr lvl="0"/>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dirty="0" smtClean="0"/>
              <a:t>“</a:t>
            </a:r>
            <a:r>
              <a:rPr lang="en-US" dirty="0"/>
              <a:t>Given that teachers often skip activities in their materials because they know of better ones, it is perhaps not surprising that teachers in well more than half of science, mathematics, and computer science classes supplement their materials.  Of the reasons listed on the questionnaire, three stand out above the rest: (1) teachers having additional activities that they like, (2) providing students with additional practice, and (3) differentiating instruction for students at different achievement levels (see Table 6.18).  The influence of standardized testing is also evident, with teachers in anywhere from about half to almost three-fourths of classes across subjects supplementing for test-preparation purposes.  Finally, in 34–49 percent of classes, depending on subject and grade level, teachers supplement their published material because their pacing guide indicates that they should.  This finding both speaks to the prevalence of pacing guides and suggests that supplementing is at least to some extent sanctioned or prescribed by schools and districts.”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high school computer science classes in which (1) the most recent unit was based on commercially published or state/district-developed materials and (2) teachers reported supplementing some activities are included in these analyses.</a:t>
            </a:r>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computer science portion of Table 6.19,</a:t>
            </a:r>
            <a:r>
              <a:rPr lang="en-US" baseline="0" dirty="0" smtClean="0"/>
              <a:t> </a:t>
            </a:r>
            <a:r>
              <a:rPr lang="en-US" dirty="0" smtClean="0"/>
              <a:t>p.</a:t>
            </a:r>
            <a:r>
              <a:rPr lang="en-US" baseline="0" dirty="0" smtClean="0"/>
              <a:t> 147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 Science Teacher</a:t>
            </a:r>
            <a:r>
              <a:rPr lang="en-US" baseline="0" dirty="0" smtClean="0"/>
              <a:t> Questionnaire</a:t>
            </a:r>
            <a:endParaRPr lang="en-US" dirty="0" smtClean="0"/>
          </a:p>
          <a:p>
            <a:pPr lvl="0"/>
            <a:r>
              <a:rPr lang="en-US" dirty="0" smtClean="0"/>
              <a:t>Q48. </a:t>
            </a:r>
            <a:r>
              <a:rPr lang="en-US" i="1" dirty="0"/>
              <a:t>[Presented only to teachers who did not select “Not at all” in Q45d]</a:t>
            </a:r>
            <a:endParaRPr lang="en-US" dirty="0"/>
          </a:p>
          <a:p>
            <a:pPr defTabSz="924916">
              <a:defRPr/>
            </a:pPr>
            <a:r>
              <a:rPr lang="en-US" dirty="0"/>
              <a:t>During this unit, when you modified activities from these materials, how much was each of the following a factor in your decisions? [Select one on each row.] </a:t>
            </a:r>
            <a:r>
              <a:rPr lang="en-US" dirty="0" smtClean="0"/>
              <a:t>(Response Options: [1] Not a factor, [2] A minor factor, [3] A major factor)</a:t>
            </a:r>
            <a:endParaRPr lang="en-US" dirty="0"/>
          </a:p>
          <a:p>
            <a:pPr marL="693687" lvl="1" indent="-231229">
              <a:buFont typeface="+mj-lt"/>
              <a:buAutoNum type="alphaLcPeriod"/>
            </a:pPr>
            <a:r>
              <a:rPr lang="en-US" dirty="0"/>
              <a:t>I did not have the necessary materials/supplies for the original activities.</a:t>
            </a:r>
            <a:endParaRPr lang="en-US" b="1" dirty="0"/>
          </a:p>
          <a:p>
            <a:pPr marL="693687" lvl="1" indent="-231229">
              <a:buFont typeface="+mj-lt"/>
              <a:buAutoNum type="alphaLcPeriod"/>
            </a:pPr>
            <a:r>
              <a:rPr lang="en-US" dirty="0"/>
              <a:t>The original activities were too difficult conceptually for my students.</a:t>
            </a:r>
            <a:endParaRPr lang="en-US" b="1" dirty="0"/>
          </a:p>
          <a:p>
            <a:pPr marL="693687" lvl="1" indent="-231229">
              <a:buFont typeface="+mj-lt"/>
              <a:buAutoNum type="alphaLcPeriod"/>
            </a:pPr>
            <a:r>
              <a:rPr lang="en-US" dirty="0"/>
              <a:t>The original activities were too easy conceptually for my students.</a:t>
            </a:r>
            <a:endParaRPr lang="en-US" b="1" dirty="0"/>
          </a:p>
          <a:p>
            <a:pPr marL="693687" lvl="1" indent="-231229">
              <a:buFont typeface="+mj-lt"/>
              <a:buAutoNum type="alphaLcPeriod"/>
            </a:pPr>
            <a:r>
              <a:rPr lang="en-US" dirty="0"/>
              <a:t>I did not have enough instructional time to implement the activities as designed.</a:t>
            </a:r>
            <a:endParaRPr lang="en-US" b="1" dirty="0"/>
          </a:p>
          <a:p>
            <a:pPr marL="693687" lvl="1" indent="-231229">
              <a:buFont typeface="+mj-lt"/>
              <a:buAutoNum type="alphaLcPeriod"/>
            </a:pPr>
            <a:r>
              <a:rPr lang="en-US" dirty="0"/>
              <a:t>The original activities were too structured for my students.</a:t>
            </a:r>
            <a:endParaRPr lang="en-US" b="1" dirty="0"/>
          </a:p>
          <a:p>
            <a:pPr marL="693687" lvl="1" indent="-231229">
              <a:buFont typeface="+mj-lt"/>
              <a:buAutoNum type="alphaLcPeriod"/>
            </a:pPr>
            <a:r>
              <a:rPr lang="en-US" dirty="0"/>
              <a:t>The original activities were not structured enough for my students.</a:t>
            </a:r>
            <a:endParaRPr lang="en-US" b="1" dirty="0"/>
          </a:p>
          <a:p>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pPr defTabSz="924916">
              <a:defRPr/>
            </a:pPr>
            <a:r>
              <a:rPr lang="en-US" dirty="0" smtClean="0"/>
              <a:t>“</a:t>
            </a:r>
            <a:r>
              <a:rPr lang="en-US" dirty="0"/>
              <a:t>Finally, when teachers reported that they modified their published material (which over half did), they rated each of several factors that may have contributed to their decision (see Table 6.19).  Two factors stand out: teachers do not have enough time to implement the activities as designed (52–71 percent of classes), and the activities are too difficult for students (43–58 percent of classes).  In science, teachers are also likely to cite not having the necessary materials or supplies for the original activities (53–62 percent of classes).  Teachers are about equally likely to point to the structure of activities (either too much or too little) across subjects and grade ranges as the reason for modifications.”</a:t>
            </a: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Only high school computer science classes in which (1) the most recent unit was based on commercially published or state/district-developed materials and (2) teachers reported modifying some activities are included in these analyses.</a:t>
            </a:r>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6.22,</a:t>
            </a:r>
            <a:r>
              <a:rPr lang="en-US" baseline="0" dirty="0" smtClean="0"/>
              <a:t> </a:t>
            </a:r>
            <a:r>
              <a:rPr lang="en-US" dirty="0" smtClean="0"/>
              <a:t>p.</a:t>
            </a:r>
            <a:r>
              <a:rPr lang="en-US" baseline="0" dirty="0" smtClean="0"/>
              <a:t> 148 in Technical Report</a:t>
            </a:r>
          </a:p>
          <a:p>
            <a:endParaRPr lang="en-US" b="1" dirty="0" smtClean="0"/>
          </a:p>
          <a:p>
            <a:pPr defTabSz="924865">
              <a:defRPr/>
            </a:pPr>
            <a:r>
              <a:rPr lang="en-US" b="1" dirty="0" smtClean="0"/>
              <a:t>This slide shows data from an individual</a:t>
            </a:r>
            <a:r>
              <a:rPr lang="en-US" b="1" baseline="0" dirty="0" smtClean="0"/>
              <a:t> item.</a:t>
            </a:r>
          </a:p>
          <a:p>
            <a:endParaRPr lang="en-US" b="1" dirty="0" smtClean="0"/>
          </a:p>
          <a:p>
            <a:r>
              <a:rPr lang="en-US" dirty="0" smtClean="0"/>
              <a:t>Computer Science Teacher</a:t>
            </a:r>
            <a:r>
              <a:rPr lang="en-US" baseline="0" dirty="0" smtClean="0"/>
              <a:t> Questionnaire</a:t>
            </a:r>
            <a:endParaRPr lang="en-US" dirty="0" smtClean="0"/>
          </a:p>
          <a:p>
            <a:pPr defTabSz="924916">
              <a:defRPr/>
            </a:pPr>
            <a:r>
              <a:rPr lang="en-US" dirty="0" smtClean="0"/>
              <a:t>Q32. </a:t>
            </a:r>
            <a:r>
              <a:rPr lang="en-US" dirty="0"/>
              <a:t>Which best describes how each of the following devices (if required) is provided for this computer science class? [Select one on each row.] (Response Options: [1] Not required for this class, [2] Provided by the school, and students are not allowed to use their own, [3] Provided by the school, but students are allowed to use their own, [4] Students are expected to provide their own, but the school has some available for use, [5] Students are required to provide their own)</a:t>
            </a:r>
          </a:p>
          <a:p>
            <a:pPr marL="693687" lvl="1" indent="-231229">
              <a:buFont typeface="+mj-lt"/>
              <a:buAutoNum type="alphaLcPeriod"/>
            </a:pPr>
            <a:r>
              <a:rPr lang="en-US" dirty="0"/>
              <a:t>Computers (desktops or laptops)</a:t>
            </a:r>
            <a:endParaRPr lang="en-US" b="1" dirty="0"/>
          </a:p>
          <a:p>
            <a:pPr marL="693687" lvl="1" indent="-231229">
              <a:buFont typeface="+mj-lt"/>
              <a:buAutoNum type="alphaLcPeriod"/>
            </a:pPr>
            <a:r>
              <a:rPr lang="en-US" dirty="0"/>
              <a:t>Mobile computing devices (tablets or smartphones)</a:t>
            </a:r>
            <a:endParaRPr lang="en-US" b="1" dirty="0"/>
          </a:p>
          <a:p>
            <a:pPr marL="693687" lvl="1" indent="-231229">
              <a:buFont typeface="+mj-lt"/>
              <a:buAutoNum type="alphaLcPeriod"/>
            </a:pPr>
            <a:r>
              <a:rPr lang="en-US" dirty="0"/>
              <a:t>Data storage devices</a:t>
            </a:r>
            <a:endParaRPr lang="en-US" b="1" dirty="0"/>
          </a:p>
          <a:p>
            <a:pPr defTabSz="924916">
              <a:defRPr/>
            </a:pPr>
            <a:endParaRPr lang="en-US" dirty="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u="none" dirty="0" smtClean="0"/>
              <a:t>“</a:t>
            </a:r>
            <a:r>
              <a:rPr lang="en-US" dirty="0"/>
              <a:t>Regarding computer science instruction specifically, high school computer science teachers were asked about school policies related to provision of instructional resources in their randomly selected class.  Typically, if a particular technology is required, the school provides it for students (see Table 6.22).  It is somewhat surprising that any classes require students to provide their own computers or mobile computing devices, but a small percentage do.  Even data storage devices (which 13 percent of high school computer science classes require students to provide) can present a financial obstacle to students.”</a:t>
            </a:r>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6.24,</a:t>
            </a:r>
            <a:r>
              <a:rPr lang="en-US" baseline="0" dirty="0" smtClean="0"/>
              <a:t> </a:t>
            </a:r>
            <a:r>
              <a:rPr lang="en-US" dirty="0" smtClean="0"/>
              <a:t>p.</a:t>
            </a:r>
            <a:r>
              <a:rPr lang="en-US" baseline="0" dirty="0" smtClean="0"/>
              <a:t> 149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 Science Teacher</a:t>
            </a:r>
            <a:r>
              <a:rPr lang="en-US" baseline="0" dirty="0" smtClean="0"/>
              <a:t> Questionnaire</a:t>
            </a:r>
            <a:endParaRPr lang="en-US" dirty="0" smtClean="0"/>
          </a:p>
          <a:p>
            <a:pPr defTabSz="924916">
              <a:defRPr/>
            </a:pPr>
            <a:r>
              <a:rPr lang="en-US" dirty="0" smtClean="0"/>
              <a:t>Q33. </a:t>
            </a:r>
            <a:r>
              <a:rPr lang="en-US" dirty="0"/>
              <a:t>Please indicate the availability of each of the following for your computer science instruction in this class. [Select one on each row.] </a:t>
            </a:r>
            <a:r>
              <a:rPr lang="en-US" dirty="0" smtClean="0"/>
              <a:t>(</a:t>
            </a:r>
            <a:r>
              <a:rPr lang="en-US" dirty="0"/>
              <a:t>Response Options: [1] </a:t>
            </a:r>
            <a:r>
              <a:rPr lang="en-US" dirty="0" smtClean="0"/>
              <a:t>Always available in your classroom, </a:t>
            </a:r>
            <a:r>
              <a:rPr lang="en-US" dirty="0"/>
              <a:t>[2] </a:t>
            </a:r>
            <a:r>
              <a:rPr lang="en-US" dirty="0" smtClean="0"/>
              <a:t>Available upon request, </a:t>
            </a:r>
            <a:r>
              <a:rPr lang="en-US" dirty="0"/>
              <a:t>[3] </a:t>
            </a:r>
            <a:r>
              <a:rPr lang="en-US" dirty="0" smtClean="0"/>
              <a:t>Not available)</a:t>
            </a:r>
            <a:endParaRPr lang="en-US" dirty="0"/>
          </a:p>
          <a:p>
            <a:pPr marL="693687" lvl="1" indent="-231229">
              <a:buFont typeface="+mj-lt"/>
              <a:buAutoNum type="alphaLcPeriod"/>
            </a:pPr>
            <a:r>
              <a:rPr lang="en-US" dirty="0"/>
              <a:t>Probes for collecting data (for example: motion sensors, temperature probes)</a:t>
            </a:r>
            <a:endParaRPr lang="en-US" b="1" dirty="0"/>
          </a:p>
          <a:p>
            <a:pPr marL="693687" lvl="1" indent="-231229">
              <a:buFont typeface="+mj-lt"/>
              <a:buAutoNum type="alphaLcPeriod"/>
            </a:pPr>
            <a:r>
              <a:rPr lang="en-US" dirty="0"/>
              <a:t>Projection devices (for example: Smartboard, document camera, LCD projector)</a:t>
            </a:r>
            <a:endParaRPr lang="en-US" b="1" dirty="0"/>
          </a:p>
          <a:p>
            <a:pPr marL="693687" lvl="1" indent="-231229">
              <a:buFont typeface="+mj-lt"/>
              <a:buAutoNum type="alphaLcPeriod"/>
            </a:pPr>
            <a:r>
              <a:rPr lang="en-US" dirty="0"/>
              <a:t>Robotics equipment</a:t>
            </a:r>
            <a:endParaRPr lang="en-US" b="1" dirty="0"/>
          </a:p>
          <a:p>
            <a:pPr defTabSz="924865">
              <a:defRPr/>
            </a:pPr>
            <a:endParaRPr lang="en-US"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p>
          <a:p>
            <a:r>
              <a:rPr lang="en-US" u="none" dirty="0" smtClean="0"/>
              <a:t>“</a:t>
            </a:r>
            <a:r>
              <a:rPr lang="en-US" dirty="0"/>
              <a:t>Computer science teachers were asked a similar question.  Almost all high school computer science classes have access to projection devices (e.g., Smartboard, document camera, LCD projector), and more than half have access to robotics equipment (see Table 6.24).  It is particularly interesting that only 40 percent of computer science classes have access to probes for collecting data but 81 percent of high school science classes do.  Perhaps these two groups of teachers define the technology differently, or perhaps computer science teachers simply are not aware that the technology exists in the school.”</a:t>
            </a:r>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high school computer science teachers indicating the resource is always available in their classroom or available upon request.</a:t>
            </a:r>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6.33,</a:t>
            </a:r>
            <a:r>
              <a:rPr lang="en-US" baseline="0" dirty="0" smtClean="0"/>
              <a:t> </a:t>
            </a:r>
            <a:r>
              <a:rPr lang="en-US" dirty="0" smtClean="0"/>
              <a:t>p.</a:t>
            </a:r>
            <a:r>
              <a:rPr lang="en-US" baseline="0" dirty="0" smtClean="0"/>
              <a:t> 154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a:t>
            </a:r>
            <a:r>
              <a:rPr lang="en-US" baseline="0" dirty="0" smtClean="0"/>
              <a:t> </a:t>
            </a:r>
            <a:r>
              <a:rPr lang="en-US" dirty="0" smtClean="0"/>
              <a:t>Science Teacher</a:t>
            </a:r>
            <a:r>
              <a:rPr lang="en-US" baseline="0" dirty="0" smtClean="0"/>
              <a:t> </a:t>
            </a:r>
            <a:r>
              <a:rPr lang="en-US" b="0" baseline="0" dirty="0" smtClean="0"/>
              <a:t>Questionnaire</a:t>
            </a:r>
            <a:endParaRPr lang="en-US" b="0" dirty="0" smtClean="0"/>
          </a:p>
          <a:p>
            <a:pPr defTabSz="924916">
              <a:defRPr/>
            </a:pPr>
            <a:r>
              <a:rPr lang="en-US" dirty="0"/>
              <a:t>Q37. In your opinion, how great a problem is each of the following for your computer science instruction in this class? [Select one on each row.] (Response options: [1] Not a significant problem, [2] Somewhat of a problem, [3] Serious problem</a:t>
            </a:r>
          </a:p>
          <a:p>
            <a:pPr marL="693687" lvl="1" indent="-231229">
              <a:buFont typeface="+mj-lt"/>
              <a:buAutoNum type="alphaLcPeriod"/>
            </a:pPr>
            <a:r>
              <a:rPr lang="en-US" dirty="0"/>
              <a:t>Lack of reliable access to the Internet </a:t>
            </a:r>
            <a:endParaRPr lang="en-US" b="1" dirty="0"/>
          </a:p>
          <a:p>
            <a:pPr marL="693687" lvl="1" indent="-231229">
              <a:buFont typeface="+mj-lt"/>
              <a:buAutoNum type="alphaLcPeriod"/>
            </a:pPr>
            <a:r>
              <a:rPr lang="en-US" dirty="0"/>
              <a:t>Lack of functioning computing devices (for example: desktop computers, laptop computers, tablets, smartphones) </a:t>
            </a:r>
            <a:endParaRPr lang="en-US" b="1" dirty="0"/>
          </a:p>
          <a:p>
            <a:pPr marL="693687" lvl="1" indent="-231229">
              <a:buFont typeface="+mj-lt"/>
              <a:buAutoNum type="alphaLcPeriod"/>
            </a:pPr>
            <a:r>
              <a:rPr lang="en-US" dirty="0"/>
              <a:t>Insufficient power sources for devices (for example: electrical outlets, charging stations)</a:t>
            </a:r>
            <a:endParaRPr lang="en-US" b="1" dirty="0"/>
          </a:p>
          <a:p>
            <a:pPr marL="693687" lvl="1" indent="-231229">
              <a:buFont typeface="+mj-lt"/>
              <a:buAutoNum type="alphaLcPeriod"/>
            </a:pPr>
            <a:r>
              <a:rPr lang="en-US" dirty="0"/>
              <a:t>Lack of support to maintain technology (for example: repair broken devices, install software) </a:t>
            </a:r>
            <a:endParaRPr lang="en-US" b="1" dirty="0"/>
          </a:p>
          <a:p>
            <a:pPr marL="693687" lvl="1" indent="-231229">
              <a:buFont typeface="+mj-lt"/>
              <a:buAutoNum type="alphaLcPeriod"/>
            </a:pPr>
            <a:r>
              <a:rPr lang="en-US" dirty="0"/>
              <a:t>School restrictions on Internet content that is allowed</a:t>
            </a:r>
            <a:endParaRPr lang="en-US" b="1" dirty="0"/>
          </a:p>
          <a:p>
            <a:endParaRPr lang="en-US" baseline="0"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dirty="0"/>
              <a:t>“High school computer science teachers were asked how great a problem each of several factors presents in their instruction (see Table 6.33).  Given the extent to which high school computer science classes rely on web-based instructional materials, it is perhaps not surprising that one of the most frequently cited problems is school restrictions on Internet content (37 percent of classes).  Lack of support to maintain technology is a similarly prominent problem.  It is also surprising that teachers in almost 1 in 5 classes rate lack of reliable Internet access as a problem given the ubiquity of Internet in schools.”</a:t>
            </a:r>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high school computer science teachers indicating “somewhat of a problem” or “serious problem” on a three-point scale from 1 “not a significant problem” to 3 “serious problem.”</a:t>
            </a:r>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6.4,</a:t>
            </a:r>
            <a:r>
              <a:rPr lang="en-US" baseline="0" dirty="0" smtClean="0"/>
              <a:t> </a:t>
            </a:r>
            <a:r>
              <a:rPr lang="en-US" dirty="0" smtClean="0"/>
              <a:t>p.</a:t>
            </a:r>
            <a:r>
              <a:rPr lang="en-US" baseline="0" dirty="0" smtClean="0"/>
              <a:t> 135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a:t>
            </a:r>
            <a:r>
              <a:rPr lang="en-US" baseline="0" dirty="0" smtClean="0"/>
              <a:t> </a:t>
            </a:r>
            <a:r>
              <a:rPr lang="en-US" dirty="0" smtClean="0"/>
              <a:t>Science Teacher</a:t>
            </a:r>
            <a:r>
              <a:rPr lang="en-US" baseline="0" dirty="0" smtClean="0"/>
              <a:t> </a:t>
            </a:r>
            <a:r>
              <a:rPr lang="en-US" b="0" baseline="0" dirty="0" smtClean="0"/>
              <a:t>Questionnaire</a:t>
            </a:r>
            <a:endParaRPr lang="en-US" b="0" dirty="0" smtClean="0"/>
          </a:p>
          <a:p>
            <a:pPr defTabSz="924916">
              <a:defRPr/>
            </a:pPr>
            <a:r>
              <a:rPr lang="en-US" dirty="0"/>
              <a:t>Q37. Which of the following types of instructional materials does your school/district/diocese designate to be used in this class? [Select all that apply.]</a:t>
            </a:r>
          </a:p>
          <a:p>
            <a:pPr marL="635879" lvl="1" indent="-173422">
              <a:buFont typeface="Wingdings" panose="05000000000000000000" pitchFamily="2" charset="2"/>
              <a:buChar char="q"/>
            </a:pPr>
            <a:r>
              <a:rPr lang="en-US" dirty="0"/>
              <a:t>Commercially published textbooks (printed or electronic), including the supplementary materials (for example: worksheets, laboratory handouts) that accompany the textbooks</a:t>
            </a:r>
            <a:endParaRPr lang="en-US" b="1" dirty="0"/>
          </a:p>
          <a:p>
            <a:pPr marL="635879" lvl="1" indent="-173422">
              <a:buFont typeface="Wingdings" panose="05000000000000000000" pitchFamily="2" charset="2"/>
              <a:buChar char="q"/>
            </a:pPr>
            <a:r>
              <a:rPr lang="en-US" dirty="0"/>
              <a:t>State, county, or district/diocese</a:t>
            </a:r>
            <a:r>
              <a:rPr lang="en-US" i="1" dirty="0"/>
              <a:t>-</a:t>
            </a:r>
            <a:r>
              <a:rPr lang="en-US" dirty="0"/>
              <a:t>developed instructional materials</a:t>
            </a:r>
            <a:endParaRPr lang="en-US" b="1" dirty="0"/>
          </a:p>
          <a:p>
            <a:pPr marL="635879" lvl="1" indent="-173422">
              <a:buFont typeface="Wingdings" panose="05000000000000000000" pitchFamily="2" charset="2"/>
              <a:buChar char="q"/>
            </a:pPr>
            <a:r>
              <a:rPr lang="en-US" dirty="0"/>
              <a:t>Online units or courses that students work through at their own pace (for example: MOOCs, </a:t>
            </a:r>
            <a:r>
              <a:rPr lang="en-US" dirty="0" err="1"/>
              <a:t>EdX</a:t>
            </a:r>
            <a:r>
              <a:rPr lang="en-US" dirty="0"/>
              <a:t>, IMACS)</a:t>
            </a:r>
            <a:endParaRPr lang="en-US" b="1" dirty="0"/>
          </a:p>
          <a:p>
            <a:pPr marL="635879" lvl="1" indent="-173422">
              <a:buFont typeface="Wingdings" panose="05000000000000000000" pitchFamily="2" charset="2"/>
              <a:buChar char="q"/>
            </a:pPr>
            <a:r>
              <a:rPr lang="en-US" dirty="0"/>
              <a:t>Lessons or resources from websites that have a subscription fee or per lesson cost (for example: </a:t>
            </a:r>
            <a:r>
              <a:rPr lang="en-US" dirty="0" err="1"/>
              <a:t>BrainPOP</a:t>
            </a:r>
            <a:r>
              <a:rPr lang="en-US" dirty="0"/>
              <a:t>, Discovery Ed, Teachers Pay Teachers)</a:t>
            </a:r>
            <a:endParaRPr lang="en-US" b="1" dirty="0"/>
          </a:p>
          <a:p>
            <a:pPr marL="635879" lvl="1" indent="-173422">
              <a:buFont typeface="Wingdings" panose="05000000000000000000" pitchFamily="2" charset="2"/>
              <a:buChar char="q"/>
            </a:pPr>
            <a:r>
              <a:rPr lang="en-US" dirty="0"/>
              <a:t>Lessons or resources from websites that are free (for example: Khan Academy, code.org)</a:t>
            </a:r>
            <a:endParaRPr lang="en-US" b="1" dirty="0"/>
          </a:p>
          <a:p>
            <a:endParaRPr lang="en-US" baseline="0"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dirty="0"/>
              <a:t>“As reported above, teachers of only about a quarter of high school computer science classes indicate having instructional materials designated.  Among these classes, free, web-based resources are just as prominent as the textbook (see Table 6.4).”</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high school computer science classes for which instructional materials are designated by the state, district, or diocese are included in these analyses.</a:t>
            </a:r>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6.7,</a:t>
            </a:r>
            <a:r>
              <a:rPr lang="en-US" baseline="0" dirty="0" smtClean="0"/>
              <a:t> </a:t>
            </a:r>
            <a:r>
              <a:rPr lang="en-US" dirty="0" smtClean="0"/>
              <a:t>p.</a:t>
            </a:r>
            <a:r>
              <a:rPr lang="en-US" baseline="0" dirty="0" smtClean="0"/>
              <a:t> 136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 Science Teacher</a:t>
            </a:r>
            <a:r>
              <a:rPr lang="en-US" baseline="0" dirty="0" smtClean="0"/>
              <a:t> </a:t>
            </a:r>
            <a:r>
              <a:rPr lang="en-US" b="0" baseline="0" dirty="0" smtClean="0"/>
              <a:t>Questionnaire</a:t>
            </a:r>
            <a:endParaRPr lang="en-US" b="0" dirty="0" smtClean="0"/>
          </a:p>
          <a:p>
            <a:pPr defTabSz="924916">
              <a:defRPr/>
            </a:pPr>
            <a:r>
              <a:rPr lang="en-US" dirty="0"/>
              <a:t>Q35. Thinking about your instruction in this class over the entire year, about how often is instruction based on materials from each of the following sources? [Select one on each row.] (</a:t>
            </a:r>
            <a:r>
              <a:rPr lang="en-US" b="0" dirty="0" smtClean="0"/>
              <a:t>Response Options: [1] Never, [2] </a:t>
            </a:r>
            <a:r>
              <a:rPr lang="en-US" dirty="0" smtClean="0"/>
              <a:t>Rarely (for example: A few times a year)</a:t>
            </a:r>
            <a:r>
              <a:rPr lang="en-US" b="0" dirty="0" smtClean="0"/>
              <a:t>, [3] </a:t>
            </a:r>
            <a:r>
              <a:rPr lang="en-US" dirty="0" smtClean="0"/>
              <a:t>Sometimes (for example: Once or twice a month)</a:t>
            </a:r>
            <a:r>
              <a:rPr lang="en-US" b="0" dirty="0" smtClean="0"/>
              <a:t>, [4] </a:t>
            </a:r>
            <a:r>
              <a:rPr lang="en-US" dirty="0" smtClean="0"/>
              <a:t>Often (for example: Once or twice a week)</a:t>
            </a:r>
            <a:r>
              <a:rPr lang="en-US" b="0" dirty="0" smtClean="0"/>
              <a:t>, [5] </a:t>
            </a:r>
            <a:r>
              <a:rPr lang="en-US" dirty="0" smtClean="0"/>
              <a:t>All or almost all science lessons</a:t>
            </a:r>
            <a:r>
              <a:rPr lang="en-US" b="0" dirty="0" smtClean="0"/>
              <a:t>)</a:t>
            </a:r>
          </a:p>
          <a:p>
            <a:pPr marL="693687" lvl="1" indent="-231229">
              <a:buFont typeface="+mj-lt"/>
              <a:buAutoNum type="alphaLcPeriod"/>
            </a:pPr>
            <a:r>
              <a:rPr lang="en-US" dirty="0"/>
              <a:t>Commercially published textbooks (printed or electronic), including the supplementary materials (for example: worksheets) that accompany the textbooks</a:t>
            </a:r>
            <a:endParaRPr lang="en-US" b="1" dirty="0"/>
          </a:p>
          <a:p>
            <a:pPr marL="693687" lvl="1" indent="-231229">
              <a:buFont typeface="+mj-lt"/>
              <a:buAutoNum type="alphaLcPeriod"/>
            </a:pPr>
            <a:r>
              <a:rPr lang="en-US" dirty="0"/>
              <a:t>State, county, or district/diocese-developed units or lessons</a:t>
            </a:r>
            <a:endParaRPr lang="en-US" b="1" dirty="0"/>
          </a:p>
          <a:p>
            <a:pPr marL="693687" lvl="1" indent="-231229">
              <a:buFont typeface="+mj-lt"/>
              <a:buAutoNum type="alphaLcPeriod"/>
            </a:pPr>
            <a:r>
              <a:rPr lang="en-US" dirty="0"/>
              <a:t>Online units or courses that students work through at their own pace (for example: MOOCs, </a:t>
            </a:r>
            <a:r>
              <a:rPr lang="en-US" dirty="0" err="1"/>
              <a:t>EdX</a:t>
            </a:r>
            <a:r>
              <a:rPr lang="en-US" dirty="0"/>
              <a:t>, IMACS)</a:t>
            </a:r>
            <a:endParaRPr lang="en-US" b="1" dirty="0"/>
          </a:p>
          <a:p>
            <a:pPr marL="693687" lvl="1" indent="-231229">
              <a:buFont typeface="+mj-lt"/>
              <a:buAutoNum type="alphaLcPeriod"/>
            </a:pPr>
            <a:r>
              <a:rPr lang="en-US" dirty="0"/>
              <a:t>Lessons or resources from websites that have a subscription fee or per lesson cost (for example: </a:t>
            </a:r>
            <a:r>
              <a:rPr lang="en-US" dirty="0" err="1"/>
              <a:t>BrainPOP</a:t>
            </a:r>
            <a:r>
              <a:rPr lang="en-US" dirty="0"/>
              <a:t>, Discovery Ed, Teachers Pay Teachers)</a:t>
            </a:r>
            <a:endParaRPr lang="en-US" b="1" dirty="0"/>
          </a:p>
          <a:p>
            <a:pPr marL="693687" lvl="1" indent="-231229">
              <a:buFont typeface="+mj-lt"/>
              <a:buAutoNum type="alphaLcPeriod"/>
            </a:pPr>
            <a:r>
              <a:rPr lang="en-US" dirty="0"/>
              <a:t>Lessons or resources from websites that are free (for example: Khan Academy, code.org)</a:t>
            </a:r>
            <a:endParaRPr lang="en-US" b="1" dirty="0"/>
          </a:p>
          <a:p>
            <a:pPr marL="693687" lvl="1" indent="-231229">
              <a:buFont typeface="+mj-lt"/>
              <a:buAutoNum type="alphaLcPeriod"/>
            </a:pPr>
            <a:r>
              <a:rPr lang="en-US" dirty="0"/>
              <a:t>Units or lessons you created (either by yourself or with others)</a:t>
            </a:r>
            <a:endParaRPr lang="en-US" b="1" dirty="0"/>
          </a:p>
          <a:p>
            <a:pPr marL="693687" lvl="1" indent="-231229">
              <a:buFont typeface="+mj-lt"/>
              <a:buAutoNum type="alphaLcPeriod"/>
            </a:pPr>
            <a:r>
              <a:rPr lang="en-US" dirty="0"/>
              <a:t>Units or lessons you collected from any other source (for example: conferences, journals, colleagues, university or museum partners)</a:t>
            </a:r>
            <a:endParaRPr lang="en-US" b="1" dirty="0"/>
          </a:p>
          <a:p>
            <a:endParaRPr lang="en-US" baseline="0"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dirty="0"/>
              <a:t>“In high school computer science, like science and mathematics, classes are most likely to be based on teacher-created lessons (64 percent at least once a week; see Table 6.7), with lessons from free websites a distant second (43 percent).  Compared to high school classes in the other subjects, computer science instruction is much less likely to be based on a commercially published textbook and considerably more likely to be based on free websites and online self-paced materials.”</a:t>
            </a:r>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6.11,</a:t>
            </a:r>
            <a:r>
              <a:rPr lang="en-US" baseline="0" dirty="0" smtClean="0"/>
              <a:t> </a:t>
            </a:r>
            <a:r>
              <a:rPr lang="en-US" dirty="0" smtClean="0"/>
              <a:t>p.</a:t>
            </a:r>
            <a:r>
              <a:rPr lang="en-US" baseline="0" dirty="0" smtClean="0"/>
              <a:t> 140 in Technical Report</a:t>
            </a:r>
          </a:p>
          <a:p>
            <a:endParaRPr lang="en-US" b="1" dirty="0" smtClean="0"/>
          </a:p>
          <a:p>
            <a:pPr defTabSz="924865">
              <a:defRPr/>
            </a:pPr>
            <a:r>
              <a:rPr lang="en-US" b="1" dirty="0" smtClean="0"/>
              <a:t>This slide shows data derived from:</a:t>
            </a:r>
            <a:r>
              <a:rPr lang="en-US" b="1" baseline="0" dirty="0" smtClean="0"/>
              <a:t> </a:t>
            </a:r>
          </a:p>
          <a:p>
            <a:endParaRPr lang="en-US" b="1" dirty="0" smtClean="0"/>
          </a:p>
          <a:p>
            <a:r>
              <a:rPr lang="en-US" dirty="0" smtClean="0"/>
              <a:t>Computer</a:t>
            </a:r>
            <a:r>
              <a:rPr lang="en-US" baseline="0" dirty="0" smtClean="0"/>
              <a:t> </a:t>
            </a:r>
            <a:r>
              <a:rPr lang="en-US" dirty="0" smtClean="0"/>
              <a:t>Science Teacher</a:t>
            </a:r>
            <a:r>
              <a:rPr lang="en-US" baseline="0" dirty="0" smtClean="0"/>
              <a:t> Questionnaire</a:t>
            </a:r>
            <a:endParaRPr lang="en-US" dirty="0" smtClean="0"/>
          </a:p>
          <a:p>
            <a:pPr lvl="0"/>
            <a:r>
              <a:rPr lang="en-US" dirty="0" smtClean="0"/>
              <a:t>Q39. </a:t>
            </a:r>
            <a:r>
              <a:rPr lang="en-US" i="1" dirty="0"/>
              <a:t>[Presented only to teachers who selected “Sometimes” “Often” or “All” for Q35a or c]</a:t>
            </a:r>
            <a:r>
              <a:rPr lang="en-US" dirty="0"/>
              <a:t> </a:t>
            </a:r>
          </a:p>
          <a:p>
            <a:pPr lvl="0"/>
            <a:r>
              <a:rPr lang="en-US" i="1" dirty="0"/>
              <a:t>[Version for teachers who indicate using a commercial textbook most often] </a:t>
            </a:r>
          </a:p>
          <a:p>
            <a:pPr lvl="0"/>
            <a:r>
              <a:rPr lang="en-US" dirty="0"/>
              <a:t>Please indicate the title, author, most recent copyright year, and ISBN code of the commercially published textbook or kits/modules (printed or electronic) used </a:t>
            </a:r>
            <a:r>
              <a:rPr lang="en-US" u="sng" dirty="0"/>
              <a:t>most often</a:t>
            </a:r>
            <a:r>
              <a:rPr lang="en-US" dirty="0"/>
              <a:t> by the students in this class.</a:t>
            </a:r>
          </a:p>
          <a:p>
            <a:pPr marL="173413" indent="-173413">
              <a:buFont typeface="Arial" panose="020B0604020202020204" pitchFamily="34" charset="0"/>
              <a:buChar char="•"/>
            </a:pPr>
            <a:r>
              <a:rPr lang="en-US" dirty="0"/>
              <a:t>If you use multiple kits/modules, select one to enter the information for.</a:t>
            </a:r>
            <a:endParaRPr lang="en-US" dirty="0" smtClean="0"/>
          </a:p>
          <a:p>
            <a:pPr marL="173413" indent="-173413">
              <a:buFont typeface="Arial" panose="020B0604020202020204" pitchFamily="34" charset="0"/>
              <a:buChar char="•"/>
            </a:pPr>
            <a:r>
              <a:rPr lang="en-US" dirty="0" smtClean="0"/>
              <a:t>The </a:t>
            </a:r>
            <a:r>
              <a:rPr lang="en-US" dirty="0"/>
              <a:t>10- or 13-character ISBN code can be found on the copyright page and/or the back cover of the textbook/module. </a:t>
            </a:r>
          </a:p>
          <a:p>
            <a:pPr marL="173413" indent="-173413">
              <a:buFont typeface="Arial" panose="020B0604020202020204" pitchFamily="34" charset="0"/>
              <a:buChar char="•"/>
            </a:pPr>
            <a:r>
              <a:rPr lang="en-US" dirty="0"/>
              <a:t>Do not include the dashes when entering the ISBN.</a:t>
            </a:r>
          </a:p>
          <a:p>
            <a:pPr marL="173413" indent="-173413">
              <a:buFont typeface="Arial" panose="020B0604020202020204" pitchFamily="34" charset="0"/>
              <a:buChar char="•"/>
            </a:pPr>
            <a:r>
              <a:rPr lang="en-US" dirty="0"/>
              <a:t>An example of the location of the ISBN is shown to the right.</a:t>
            </a:r>
          </a:p>
          <a:p>
            <a:pPr lvl="1"/>
            <a:r>
              <a:rPr lang="en-US" dirty="0"/>
              <a:t>Title: </a:t>
            </a:r>
            <a:r>
              <a:rPr lang="en-US" b="1" dirty="0" smtClean="0"/>
              <a:t>____</a:t>
            </a:r>
            <a:endParaRPr lang="en-US" dirty="0"/>
          </a:p>
          <a:p>
            <a:pPr marL="462433" lvl="1" defTabSz="924865">
              <a:defRPr/>
            </a:pPr>
            <a:r>
              <a:rPr lang="en-US" dirty="0"/>
              <a:t>First Author: </a:t>
            </a:r>
            <a:r>
              <a:rPr lang="en-US" b="1" dirty="0" smtClean="0"/>
              <a:t>____</a:t>
            </a:r>
            <a:endParaRPr lang="en-US" dirty="0"/>
          </a:p>
          <a:p>
            <a:pPr marL="462433" lvl="1" defTabSz="924865">
              <a:defRPr/>
            </a:pPr>
            <a:r>
              <a:rPr lang="en-US" dirty="0"/>
              <a:t>Year: </a:t>
            </a:r>
            <a:r>
              <a:rPr lang="en-US" b="1" dirty="0" smtClean="0"/>
              <a:t>____</a:t>
            </a:r>
            <a:endParaRPr lang="en-US" dirty="0"/>
          </a:p>
          <a:p>
            <a:pPr marL="462433" lvl="1" defTabSz="924865">
              <a:defRPr/>
            </a:pPr>
            <a:r>
              <a:rPr lang="en-US" dirty="0"/>
              <a:t>ISBN: </a:t>
            </a:r>
            <a:r>
              <a:rPr lang="en-US" b="1" dirty="0" smtClean="0"/>
              <a:t>____</a:t>
            </a:r>
          </a:p>
          <a:p>
            <a:pPr marL="462433" lvl="1" defTabSz="924865">
              <a:defRPr/>
            </a:pPr>
            <a:r>
              <a:rPr lang="en-US" b="0" strike="sngStrike" dirty="0" smtClean="0"/>
              <a:t>URL:</a:t>
            </a:r>
            <a:r>
              <a:rPr lang="en-US" b="0" strike="sngStrike" baseline="0" dirty="0" smtClean="0"/>
              <a:t> [for teachers who indicate using an online program most often]</a:t>
            </a:r>
            <a:endParaRPr lang="en-US" b="0" strike="sngStrike" dirty="0"/>
          </a:p>
          <a:p>
            <a:endParaRPr lang="en-US" baseline="0"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u="none" dirty="0" smtClean="0"/>
              <a:t>“</a:t>
            </a:r>
            <a:r>
              <a:rPr lang="en-US" dirty="0"/>
              <a:t>Teachers who indicated that instruction in their randomly selected class was based substantially on a commercially published textbook or module were asked to record the title, author, year, and ISBN of the material used most often in the class.  Using this information, the publisher of the material was identified.  Tables 6.9–6.11 show the market share held by each of the major science, mathematics, and computer science textbook publishers.  It is interesting to note that three publishers—Pearson, McGraw-Hill, and Houghton Mifflin Harcourt—account for instructional materials used in more than 75 percent of middle school and high school science classes and more than 70 percent of all mathematics classes.  The only other publishers with a substantial share of the market are Delta Education in elementary science and Great Minds in elementary mathematics.  In high school computer science, Pearson again has a considerable market share, followed closely by Cengage.”</a:t>
            </a: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computer science portion of Table 6.14,</a:t>
            </a:r>
            <a:r>
              <a:rPr lang="en-US" baseline="0" dirty="0" smtClean="0"/>
              <a:t> </a:t>
            </a:r>
            <a:r>
              <a:rPr lang="en-US" dirty="0" smtClean="0"/>
              <a:t>p.</a:t>
            </a:r>
            <a:r>
              <a:rPr lang="en-US" baseline="0" dirty="0" smtClean="0"/>
              <a:t> 143 in Technical Report</a:t>
            </a:r>
          </a:p>
          <a:p>
            <a:endParaRPr lang="en-US" b="1" dirty="0" smtClean="0"/>
          </a:p>
          <a:p>
            <a:pPr defTabSz="924865">
              <a:defRPr/>
            </a:pPr>
            <a:r>
              <a:rPr lang="en-US" b="1" dirty="0" smtClean="0"/>
              <a:t>This slide shows data from an individual</a:t>
            </a:r>
            <a:r>
              <a:rPr lang="en-US" b="1" baseline="0" dirty="0" smtClean="0"/>
              <a:t> item. </a:t>
            </a:r>
          </a:p>
          <a:p>
            <a:endParaRPr lang="en-US" b="1" dirty="0" smtClean="0"/>
          </a:p>
          <a:p>
            <a:r>
              <a:rPr lang="en-US" dirty="0" smtClean="0"/>
              <a:t>Computer</a:t>
            </a:r>
            <a:r>
              <a:rPr lang="en-US" baseline="0" dirty="0" smtClean="0"/>
              <a:t> </a:t>
            </a:r>
            <a:r>
              <a:rPr lang="en-US" dirty="0" smtClean="0"/>
              <a:t>Science Teacher</a:t>
            </a:r>
            <a:r>
              <a:rPr lang="en-US" baseline="0" dirty="0" smtClean="0"/>
              <a:t> Questionnaire</a:t>
            </a:r>
            <a:endParaRPr lang="en-US" dirty="0" smtClean="0"/>
          </a:p>
          <a:p>
            <a:pPr lvl="0"/>
            <a:r>
              <a:rPr lang="en-US" dirty="0" smtClean="0"/>
              <a:t>Q39. </a:t>
            </a:r>
            <a:r>
              <a:rPr lang="en-US" i="1" dirty="0"/>
              <a:t>[Presented only to teachers who selected “Sometimes” “Often” or “All” for Q35a or c]</a:t>
            </a:r>
            <a:r>
              <a:rPr lang="en-US" dirty="0"/>
              <a:t> </a:t>
            </a:r>
          </a:p>
          <a:p>
            <a:pPr lvl="0"/>
            <a:r>
              <a:rPr lang="en-US" i="1" dirty="0"/>
              <a:t>[Version for teachers who indicate using a commercial textbook most often] </a:t>
            </a:r>
          </a:p>
          <a:p>
            <a:pPr lvl="0"/>
            <a:r>
              <a:rPr lang="en-US" dirty="0"/>
              <a:t>Please indicate the title, author, most recent copyright year, and ISBN code of the commercially published textbook or kits/modules (printed or electronic) used most often by the students in this class.</a:t>
            </a:r>
          </a:p>
          <a:p>
            <a:pPr marL="173413" indent="-173413">
              <a:buFont typeface="Arial" panose="020B0604020202020204" pitchFamily="34" charset="0"/>
              <a:buChar char="•"/>
            </a:pPr>
            <a:r>
              <a:rPr lang="en-US" dirty="0"/>
              <a:t>If you use multiple kits/modules, select one to enter the information for.</a:t>
            </a:r>
            <a:endParaRPr lang="en-US" dirty="0" smtClean="0"/>
          </a:p>
          <a:p>
            <a:pPr marL="173413" indent="-173413">
              <a:buFont typeface="Arial" panose="020B0604020202020204" pitchFamily="34" charset="0"/>
              <a:buChar char="•"/>
            </a:pPr>
            <a:r>
              <a:rPr lang="en-US" dirty="0" smtClean="0"/>
              <a:t>The 10- or 13-character ISBN code can be found on the copyright page and/or the back cover of the textbook/module. </a:t>
            </a:r>
          </a:p>
          <a:p>
            <a:pPr marL="173413" indent="-173413">
              <a:buFont typeface="Arial" panose="020B0604020202020204" pitchFamily="34" charset="0"/>
              <a:buChar char="•"/>
            </a:pPr>
            <a:r>
              <a:rPr lang="en-US" dirty="0" smtClean="0"/>
              <a:t>Do not include the dashes when entering the ISBN.</a:t>
            </a:r>
          </a:p>
          <a:p>
            <a:pPr marL="173413" indent="-173413">
              <a:buFont typeface="Arial" panose="020B0604020202020204" pitchFamily="34" charset="0"/>
              <a:buChar char="•"/>
            </a:pPr>
            <a:r>
              <a:rPr lang="en-US" dirty="0" smtClean="0"/>
              <a:t>An example of the location of the ISBN is shown to the right.</a:t>
            </a:r>
          </a:p>
          <a:p>
            <a:pPr lvl="1"/>
            <a:r>
              <a:rPr lang="en-US" strike="sngStrike" dirty="0" smtClean="0"/>
              <a:t>Title: </a:t>
            </a:r>
            <a:r>
              <a:rPr lang="en-US" b="1" strike="sngStrike" dirty="0" smtClean="0"/>
              <a:t>____</a:t>
            </a:r>
            <a:endParaRPr lang="en-US" strike="sngStrike" dirty="0" smtClean="0"/>
          </a:p>
          <a:p>
            <a:pPr marL="462433" lvl="1" defTabSz="924865">
              <a:defRPr/>
            </a:pPr>
            <a:r>
              <a:rPr lang="en-US" strike="sngStrike" dirty="0" smtClean="0"/>
              <a:t>First Author: </a:t>
            </a:r>
            <a:r>
              <a:rPr lang="en-US" b="1" strike="sngStrike" dirty="0" smtClean="0"/>
              <a:t>____</a:t>
            </a:r>
            <a:endParaRPr lang="en-US" strike="sngStrike" dirty="0" smtClean="0"/>
          </a:p>
          <a:p>
            <a:pPr marL="462433" lvl="1" defTabSz="924865">
              <a:defRPr/>
            </a:pPr>
            <a:r>
              <a:rPr lang="en-US" dirty="0" smtClean="0"/>
              <a:t>Year: </a:t>
            </a:r>
            <a:r>
              <a:rPr lang="en-US" b="1" dirty="0" smtClean="0"/>
              <a:t>____</a:t>
            </a:r>
            <a:endParaRPr lang="en-US" dirty="0" smtClean="0"/>
          </a:p>
          <a:p>
            <a:pPr marL="462433" lvl="1" defTabSz="924865">
              <a:defRPr/>
            </a:pPr>
            <a:r>
              <a:rPr lang="en-US" strike="sngStrike" dirty="0" smtClean="0"/>
              <a:t>ISBN: </a:t>
            </a:r>
            <a:r>
              <a:rPr lang="en-US" b="1" strike="sngStrike" dirty="0" smtClean="0"/>
              <a:t>____</a:t>
            </a:r>
          </a:p>
          <a:p>
            <a:pPr marL="462433" lvl="1" defTabSz="924865">
              <a:defRPr/>
            </a:pPr>
            <a:r>
              <a:rPr lang="en-US" b="0" strike="sngStrike" dirty="0" smtClean="0"/>
              <a:t>URL:</a:t>
            </a:r>
            <a:r>
              <a:rPr lang="en-US" b="0" strike="sngStrike" baseline="0" dirty="0" smtClean="0"/>
              <a:t> [for teachers who indicate using an online program most often]</a:t>
            </a:r>
            <a:endParaRPr lang="en-US" b="0" strike="sngStrike" dirty="0" smtClean="0"/>
          </a:p>
          <a:p>
            <a:endParaRPr lang="en-US" baseline="0" dirty="0" smtClean="0"/>
          </a:p>
          <a:p>
            <a:pPr defTabSz="924865">
              <a:defRPr/>
            </a:pPr>
            <a:r>
              <a:rPr lang="en-US" dirty="0" smtClean="0"/>
              <a:t>The numbers in parentheses</a:t>
            </a:r>
            <a:r>
              <a:rPr lang="en-US" baseline="0" dirty="0" smtClean="0"/>
              <a:t> are standard errors.</a:t>
            </a:r>
            <a:endParaRPr lang="en-US" dirty="0" smtClean="0"/>
          </a:p>
          <a:p>
            <a:endParaRPr lang="en-US" baseline="0" dirty="0" smtClean="0"/>
          </a:p>
          <a:p>
            <a:pPr defTabSz="924865">
              <a:defRPr/>
            </a:pPr>
            <a:r>
              <a:rPr lang="en-US" b="1" dirty="0"/>
              <a:t>Findings Highlighted in Technical Report</a:t>
            </a:r>
            <a:endParaRPr lang="en-US" baseline="0" dirty="0" smtClean="0"/>
          </a:p>
          <a:p>
            <a:r>
              <a:rPr lang="en-US" u="none" dirty="0" smtClean="0"/>
              <a:t>“</a:t>
            </a:r>
            <a:r>
              <a:rPr lang="en-US" dirty="0"/>
              <a:t>Table 6.14 shows the publication year of science, mathematics, and computer science textbooks.  In 2018, 43–51 percent of science classes used textbooks published in 2009 or earlier.  Science classes are considerably more likely than mathematics classes to use older textbooks.  For example, 51 percent of middle grades science classes are using textbooks published in 2009 or earlier, compared to only 15 percent of middle grades mathematics classes.  Given the growing presence of computer science classes, it is surprising that a third of them are using textbooks published in 2009 or earlier, but it is important to remember that a relatively small proportion of these classes use published materials at all.”</a:t>
            </a:r>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6</a:t>
            </a:r>
            <a:br>
              <a:rPr lang="en-US" dirty="0" smtClean="0"/>
            </a:br>
            <a:r>
              <a:rPr lang="en-US" dirty="0" smtClean="0"/>
              <a:t>Instructional Resources</a:t>
            </a:r>
            <a:endParaRPr lang="en-US" dirty="0"/>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normAutofit/>
          </a:bodyPr>
          <a:lstStyle>
            <a:lvl1pPr>
              <a:defRPr sz="1400"/>
            </a:lvl1pPr>
          </a:lstStyle>
          <a:p>
            <a:pPr lvl="0"/>
            <a:r>
              <a:rPr kumimoji="0" lang="en-US" sz="2900" b="1" i="0" u="none" strike="noStrike" kern="1200" cap="none" spc="0" normalizeH="0" baseline="0" noProof="0" dirty="0" smtClean="0">
                <a:ln>
                  <a:noFill/>
                </a:ln>
                <a:solidFill>
                  <a:srgbClr val="58C5C9"/>
                </a:solidFill>
                <a:effectLst/>
                <a:uLnTx/>
                <a:uFillTx/>
                <a:latin typeface="Arial Black" panose="020B0A04020102020204" pitchFamily="34" charset="0"/>
                <a:ea typeface="+mj-ea"/>
              </a:rPr>
              <a:t>Computer Science</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86721230"/>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286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Market Share of Commercial Textbook Publishers in </a:t>
            </a:r>
            <a:r>
              <a:rPr lang="en-US" sz="2900" b="1" dirty="0" smtClean="0">
                <a:solidFill>
                  <a:srgbClr val="58C5C9"/>
                </a:solidFill>
                <a:latin typeface="Arial Black" panose="020B0A04020102020204" pitchFamily="34" charset="0"/>
                <a:cs typeface="Arial" panose="020B0604020202020204" pitchFamily="34" charset="0"/>
              </a:rPr>
              <a:t>High School Computer Science 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72687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12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2205038"/>
            <a:ext cx="84645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96635262"/>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28600"/>
            <a:ext cx="76962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Publication Year of </a:t>
            </a:r>
            <a:r>
              <a:rPr lang="en-US" sz="2900" b="1" dirty="0" smtClean="0">
                <a:solidFill>
                  <a:srgbClr val="58C5C9"/>
                </a:solidFill>
                <a:latin typeface="Arial Black" panose="020B0A04020102020204" pitchFamily="34" charset="0"/>
                <a:cs typeface="Arial" panose="020B0604020202020204" pitchFamily="34" charset="0"/>
              </a:rPr>
              <a:t>High School Computer Science Textbooks/Programs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3028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1524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14</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570163"/>
            <a:ext cx="855345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176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97936527"/>
              </p:ext>
            </p:extLst>
          </p:nvPr>
        </p:nvGraphicFramePr>
        <p:xfrm>
          <a:off x="342900" y="1676400"/>
          <a:ext cx="8458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endParaRPr lang="en-US" sz="2400" b="1" dirty="0">
              <a:solidFill>
                <a:srgbClr val="58C5C9"/>
              </a:solidFill>
              <a:latin typeface="Arial Black" panose="020B0A04020102020204" pitchFamily="34" charset="0"/>
              <a:cs typeface="Arial" panose="020B0604020202020204" pitchFamily="34" charset="0"/>
            </a:endParaRPr>
          </a:p>
          <a:p>
            <a:pPr lvl="0" algn="l">
              <a:defRPr/>
            </a:pPr>
            <a:r>
              <a:rPr lang="en-US" sz="2400" b="1" dirty="0" smtClean="0">
                <a:solidFill>
                  <a:srgbClr val="58C5C9"/>
                </a:solidFill>
                <a:latin typeface="Arial Black" panose="020B0A04020102020204" pitchFamily="34" charset="0"/>
                <a:cs typeface="Arial" panose="020B0604020202020204" pitchFamily="34" charset="0"/>
              </a:rPr>
              <a:t>High School Computer Science </a:t>
            </a:r>
            <a:r>
              <a:rPr lang="en-US" sz="2400" b="1" dirty="0">
                <a:solidFill>
                  <a:srgbClr val="58C5C9"/>
                </a:solidFill>
                <a:latin typeface="Arial Black" panose="020B0A04020102020204" pitchFamily="34" charset="0"/>
                <a:cs typeface="Arial" panose="020B0604020202020204" pitchFamily="34" charset="0"/>
              </a:rPr>
              <a:t>Classes in Which the Most Recent Unit Was Based on a Commercially Published Textbook or a Material Developed by the State or </a:t>
            </a:r>
            <a:r>
              <a:rPr lang="en-US" sz="2400" b="1" dirty="0" smtClean="0">
                <a:solidFill>
                  <a:srgbClr val="58C5C9"/>
                </a:solidFill>
                <a:latin typeface="Arial Black" panose="020B0A04020102020204" pitchFamily="34" charset="0"/>
                <a:cs typeface="Arial" panose="020B0604020202020204" pitchFamily="34" charset="0"/>
              </a:rPr>
              <a:t>District</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95954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16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820863"/>
            <a:ext cx="85979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877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10376351"/>
              </p:ext>
            </p:extLst>
          </p:nvPr>
        </p:nvGraphicFramePr>
        <p:xfrm>
          <a:off x="609600" y="1447800"/>
          <a:ext cx="8229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a:solidFill>
                  <a:srgbClr val="58C5C9"/>
                </a:solidFill>
                <a:latin typeface="Arial Black" panose="020B0A04020102020204" pitchFamily="34" charset="0"/>
                <a:cs typeface="Arial" panose="020B0604020202020204" pitchFamily="34" charset="0"/>
              </a:rPr>
              <a:t>Ways </a:t>
            </a:r>
            <a:r>
              <a:rPr lang="en-US" sz="2600" b="1" dirty="0" smtClean="0">
                <a:solidFill>
                  <a:srgbClr val="58C5C9"/>
                </a:solidFill>
                <a:latin typeface="Arial Black" panose="020B0A04020102020204" pitchFamily="34" charset="0"/>
                <a:cs typeface="Arial" panose="020B0604020202020204" pitchFamily="34" charset="0"/>
              </a:rPr>
              <a:t>High School Computer Science </a:t>
            </a:r>
            <a:r>
              <a:rPr lang="en-US" sz="2600" b="1" dirty="0">
                <a:solidFill>
                  <a:srgbClr val="58C5C9"/>
                </a:solidFill>
                <a:latin typeface="Arial Black" panose="020B0A04020102020204" pitchFamily="34" charset="0"/>
                <a:cs typeface="Arial" panose="020B0604020202020204" pitchFamily="34" charset="0"/>
              </a:rPr>
              <a:t>Teachers Substantially Used </a:t>
            </a:r>
            <a:r>
              <a:rPr lang="en-US" sz="2600" b="1" dirty="0" smtClean="0">
                <a:solidFill>
                  <a:srgbClr val="58C5C9"/>
                </a:solidFill>
                <a:latin typeface="Arial Black" panose="020B0A04020102020204" pitchFamily="34" charset="0"/>
                <a:cs typeface="Arial" panose="020B0604020202020204" pitchFamily="34" charset="0"/>
              </a:rPr>
              <a:t>Their Textbook </a:t>
            </a:r>
            <a:r>
              <a:rPr lang="en-US" sz="2600" b="1" dirty="0">
                <a:solidFill>
                  <a:srgbClr val="58C5C9"/>
                </a:solidFill>
                <a:latin typeface="Arial Black" panose="020B0A04020102020204" pitchFamily="34" charset="0"/>
                <a:cs typeface="Arial" panose="020B0604020202020204" pitchFamily="34" charset="0"/>
              </a:rPr>
              <a:t>in the Most Recent </a:t>
            </a:r>
            <a:r>
              <a:rPr lang="en-US" sz="2600" b="1" dirty="0" smtClean="0">
                <a:solidFill>
                  <a:srgbClr val="58C5C9"/>
                </a:solidFill>
                <a:latin typeface="Arial Black" panose="020B0A04020102020204" pitchFamily="34" charset="0"/>
                <a:cs typeface="Arial" panose="020B0604020202020204" pitchFamily="34" charset="0"/>
              </a:rPr>
              <a:t>Unit</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82829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18</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506538"/>
            <a:ext cx="85979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699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91029624"/>
              </p:ext>
            </p:extLst>
          </p:nvPr>
        </p:nvGraphicFramePr>
        <p:xfrm>
          <a:off x="152400" y="1524000"/>
          <a:ext cx="8839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Parts of Materials </a:t>
            </a:r>
            <a:r>
              <a:rPr lang="en-US" sz="2900" b="1" dirty="0" smtClean="0">
                <a:solidFill>
                  <a:srgbClr val="58C5C9"/>
                </a:solidFill>
                <a:latin typeface="Arial Black" panose="020B0A04020102020204" pitchFamily="34" charset="0"/>
                <a:cs typeface="Arial" panose="020B0604020202020204" pitchFamily="34" charset="0"/>
              </a:rPr>
              <a:t>Are Skipped </a:t>
            </a:r>
            <a:r>
              <a:rPr lang="en-US" sz="2900" b="1" dirty="0">
                <a:solidFill>
                  <a:srgbClr val="58C5C9"/>
                </a:solidFill>
                <a:latin typeface="Arial Black" panose="020B0A04020102020204" pitchFamily="34" charset="0"/>
                <a:cs typeface="Arial" panose="020B0604020202020204" pitchFamily="34" charset="0"/>
              </a:rPr>
              <a:t>in </a:t>
            </a:r>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2559052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20</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982788"/>
            <a:ext cx="85534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370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sz="2900" b="1" dirty="0">
                <a:solidFill>
                  <a:srgbClr val="58C5C9"/>
                </a:solidFill>
                <a:latin typeface="Arial Black" panose="020B0A04020102020204" pitchFamily="34" charset="0"/>
                <a:cs typeface="Arial" panose="020B0604020202020204" pitchFamily="34" charset="0"/>
              </a:rPr>
              <a:t>Use of Textbooks and Other Instructional Resources</a:t>
            </a:r>
          </a:p>
        </p:txBody>
      </p:sp>
    </p:spTree>
    <p:extLst>
      <p:ext uri="{BB962C8B-B14F-4D97-AF65-F5344CB8AC3E}">
        <p14:creationId xmlns:p14="http://schemas.microsoft.com/office/powerpoint/2010/main" val="38645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03193914"/>
              </p:ext>
            </p:extLst>
          </p:nvPr>
        </p:nvGraphicFramePr>
        <p:xfrm>
          <a:off x="152400" y="1371600"/>
          <a:ext cx="8839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a:t>
            </a:r>
            <a:r>
              <a:rPr lang="en-US" sz="2900" b="1" dirty="0" smtClean="0">
                <a:solidFill>
                  <a:srgbClr val="58C5C9"/>
                </a:solidFill>
                <a:latin typeface="Arial Black" panose="020B0A04020102020204" pitchFamily="34" charset="0"/>
                <a:cs typeface="Arial" panose="020B0604020202020204" pitchFamily="34" charset="0"/>
              </a:rPr>
              <a:t>Materials Are Supplemented </a:t>
            </a:r>
            <a:r>
              <a:rPr lang="en-US" sz="2900" b="1" dirty="0">
                <a:solidFill>
                  <a:srgbClr val="58C5C9"/>
                </a:solidFill>
                <a:latin typeface="Arial Black" panose="020B0A04020102020204" pitchFamily="34" charset="0"/>
                <a:cs typeface="Arial" panose="020B0604020202020204" pitchFamily="34" charset="0"/>
              </a:rPr>
              <a:t>in </a:t>
            </a:r>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301453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22</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954213"/>
            <a:ext cx="86169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673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04334829"/>
              </p:ext>
            </p:extLst>
          </p:nvPr>
        </p:nvGraphicFramePr>
        <p:xfrm>
          <a:off x="152400" y="1524000"/>
          <a:ext cx="8839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Reasons Why </a:t>
            </a:r>
            <a:r>
              <a:rPr lang="en-US" sz="2900" b="1" dirty="0" smtClean="0">
                <a:solidFill>
                  <a:srgbClr val="58C5C9"/>
                </a:solidFill>
                <a:latin typeface="Arial Black" panose="020B0A04020102020204" pitchFamily="34" charset="0"/>
                <a:cs typeface="Arial" panose="020B0604020202020204" pitchFamily="34" charset="0"/>
              </a:rPr>
              <a:t>Materials Are Modified </a:t>
            </a:r>
            <a:r>
              <a:rPr lang="en-US" sz="2900" b="1" dirty="0">
                <a:solidFill>
                  <a:srgbClr val="58C5C9"/>
                </a:solidFill>
                <a:latin typeface="Arial Black" panose="020B0A04020102020204" pitchFamily="34" charset="0"/>
                <a:cs typeface="Arial" panose="020B0604020202020204" pitchFamily="34" charset="0"/>
              </a:rPr>
              <a:t>in </a:t>
            </a:r>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2379500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Facilities and Equipment</a:t>
            </a:r>
          </a:p>
        </p:txBody>
      </p:sp>
    </p:spTree>
    <p:extLst>
      <p:ext uri="{BB962C8B-B14F-4D97-AF65-F5344CB8AC3E}">
        <p14:creationId xmlns:p14="http://schemas.microsoft.com/office/powerpoint/2010/main" val="3391145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25</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868488"/>
            <a:ext cx="84391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293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44090215"/>
              </p:ext>
            </p:extLst>
          </p:nvPr>
        </p:nvGraphicFramePr>
        <p:xfrm>
          <a:off x="304800" y="1371600"/>
          <a:ext cx="8534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Provision of Technologies in High School Computer </a:t>
            </a:r>
            <a:r>
              <a:rPr lang="en-US" sz="2900" b="1" dirty="0">
                <a:solidFill>
                  <a:srgbClr val="58C5C9"/>
                </a:solidFill>
                <a:latin typeface="Arial Black" panose="020B0A04020102020204" pitchFamily="34" charset="0"/>
                <a:cs typeface="Arial" panose="020B0604020202020204" pitchFamily="34" charset="0"/>
              </a:rPr>
              <a:t>Science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243734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27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2211388"/>
            <a:ext cx="86677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820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29412854"/>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Availability </a:t>
            </a:r>
            <a:r>
              <a:rPr lang="en-US" sz="2900" b="1" dirty="0">
                <a:solidFill>
                  <a:srgbClr val="58C5C9"/>
                </a:solidFill>
                <a:latin typeface="Arial Black" panose="020B0A04020102020204" pitchFamily="34" charset="0"/>
                <a:cs typeface="Arial" panose="020B0604020202020204" pitchFamily="34" charset="0"/>
              </a:rPr>
              <a:t>of </a:t>
            </a:r>
            <a:r>
              <a:rPr lang="en-US" sz="2900" b="1" dirty="0" smtClean="0">
                <a:solidFill>
                  <a:srgbClr val="58C5C9"/>
                </a:solidFill>
                <a:latin typeface="Arial Black" panose="020B0A04020102020204" pitchFamily="34" charset="0"/>
                <a:cs typeface="Arial" panose="020B0604020202020204" pitchFamily="34" charset="0"/>
              </a:rPr>
              <a:t>Instructional Technologies in High School Computer Science 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07260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29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173288"/>
            <a:ext cx="86550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358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Factors Perceived as </a:t>
            </a:r>
            <a:r>
              <a:rPr lang="en-US" sz="2900" b="1" dirty="0" smtClean="0">
                <a:solidFill>
                  <a:srgbClr val="58C5C9"/>
                </a:solidFill>
                <a:latin typeface="Arial Black" panose="020B0A04020102020204" pitchFamily="34" charset="0"/>
                <a:cs typeface="Arial" panose="020B0604020202020204" pitchFamily="34" charset="0"/>
              </a:rPr>
              <a:t>Problems </a:t>
            </a:r>
            <a:r>
              <a:rPr lang="en-US" sz="2900" b="1" dirty="0">
                <a:solidFill>
                  <a:srgbClr val="58C5C9"/>
                </a:solidFill>
                <a:latin typeface="Arial Black" panose="020B0A04020102020204" pitchFamily="34" charset="0"/>
                <a:cs typeface="Arial" panose="020B0604020202020204" pitchFamily="34" charset="0"/>
              </a:rPr>
              <a:t>in High School Computer Science Classes</a:t>
            </a:r>
          </a:p>
        </p:txBody>
      </p:sp>
      <p:graphicFrame>
        <p:nvGraphicFramePr>
          <p:cNvPr id="5" name="Chart 4"/>
          <p:cNvGraphicFramePr/>
          <p:nvPr>
            <p:extLst>
              <p:ext uri="{D42A27DB-BD31-4B8C-83A1-F6EECF244321}">
                <p14:modId xmlns:p14="http://schemas.microsoft.com/office/powerpoint/2010/main" val="1750910102"/>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5100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570163"/>
            <a:ext cx="848360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04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42191223"/>
              </p:ext>
            </p:extLst>
          </p:nvPr>
        </p:nvGraphicFramePr>
        <p:xfrm>
          <a:off x="762000" y="1524000"/>
          <a:ext cx="7696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3914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Classes for Which the District Designates </a:t>
            </a:r>
            <a:r>
              <a:rPr lang="en-US" sz="2900" b="1" dirty="0" smtClean="0">
                <a:solidFill>
                  <a:srgbClr val="58C5C9"/>
                </a:solidFill>
                <a:latin typeface="Arial Black" panose="020B0A04020102020204" pitchFamily="34" charset="0"/>
                <a:cs typeface="Arial" panose="020B0604020202020204" pitchFamily="34" charset="0"/>
              </a:rPr>
              <a:t>Instructional </a:t>
            </a:r>
            <a:r>
              <a:rPr lang="en-US" sz="2900" b="1" dirty="0">
                <a:solidFill>
                  <a:srgbClr val="58C5C9"/>
                </a:solidFill>
                <a:latin typeface="Arial Black" panose="020B0A04020102020204" pitchFamily="34" charset="0"/>
                <a:cs typeface="Arial" panose="020B0604020202020204" pitchFamily="34" charset="0"/>
              </a:rPr>
              <a:t>Materials to Be </a:t>
            </a:r>
            <a:r>
              <a:rPr lang="en-US" sz="2900" b="1" dirty="0" smtClean="0">
                <a:solidFill>
                  <a:srgbClr val="58C5C9"/>
                </a:solidFill>
                <a:latin typeface="Arial Black" panose="020B0A04020102020204" pitchFamily="34" charset="0"/>
                <a:cs typeface="Arial" panose="020B0604020202020204" pitchFamily="34" charset="0"/>
              </a:rPr>
              <a:t>Used</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50057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92313"/>
            <a:ext cx="85344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165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Classes for Which Various Types of </a:t>
            </a:r>
            <a:r>
              <a:rPr lang="en-US" sz="2900" b="1" dirty="0" smtClean="0">
                <a:solidFill>
                  <a:srgbClr val="58C5C9"/>
                </a:solidFill>
                <a:latin typeface="Arial Black" panose="020B0A04020102020204" pitchFamily="34" charset="0"/>
                <a:cs typeface="Arial" panose="020B0604020202020204" pitchFamily="34" charset="0"/>
              </a:rPr>
              <a:t>Instructional </a:t>
            </a:r>
            <a:r>
              <a:rPr lang="en-US" sz="2900" b="1" dirty="0">
                <a:solidFill>
                  <a:srgbClr val="58C5C9"/>
                </a:solidFill>
                <a:latin typeface="Arial Black" panose="020B0A04020102020204" pitchFamily="34" charset="0"/>
                <a:cs typeface="Arial" panose="020B0604020202020204" pitchFamily="34" charset="0"/>
              </a:rPr>
              <a:t>Resources Are Designated</a:t>
            </a:r>
          </a:p>
        </p:txBody>
      </p:sp>
      <p:graphicFrame>
        <p:nvGraphicFramePr>
          <p:cNvPr id="5" name="Chart 4"/>
          <p:cNvGraphicFramePr/>
          <p:nvPr>
            <p:extLst>
              <p:ext uri="{D42A27DB-BD31-4B8C-83A1-F6EECF244321}">
                <p14:modId xmlns:p14="http://schemas.microsoft.com/office/powerpoint/2010/main" val="3458634803"/>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5878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8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820863"/>
            <a:ext cx="86169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563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Classes Basing Instruction on Various Instructional Resources at Least Once a Week</a:t>
            </a:r>
          </a:p>
        </p:txBody>
      </p:sp>
      <p:graphicFrame>
        <p:nvGraphicFramePr>
          <p:cNvPr id="6" name="Chart 5"/>
          <p:cNvGraphicFramePr/>
          <p:nvPr>
            <p:extLst>
              <p:ext uri="{D42A27DB-BD31-4B8C-83A1-F6EECF244321}">
                <p14:modId xmlns:p14="http://schemas.microsoft.com/office/powerpoint/2010/main" val="206204629"/>
              </p:ext>
            </p:extLst>
          </p:nvPr>
        </p:nvGraphicFramePr>
        <p:xfrm>
          <a:off x="-152400" y="1371600"/>
          <a:ext cx="9296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97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10 </a:t>
            </a:r>
            <a:endParaRPr lang="en-US" sz="3100" b="1" dirty="0">
              <a:solidFill>
                <a:srgbClr val="58C5C9"/>
              </a:solidFill>
              <a:latin typeface="Arial Black" panose="020B0A04020102020204" pitchFamily="34" charset="0"/>
              <a:cs typeface="Arial" panose="020B0604020202020204" pitchFamily="34" charset="0"/>
            </a:endParaRPr>
          </a:p>
          <a:p>
            <a:pPr lvl="0" algn="l">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58214"/>
            <a:ext cx="7023396"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33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TotalTime>
  <Words>4411</Words>
  <Application>Microsoft Office PowerPoint</Application>
  <PresentationFormat>On-screen Show (4:3)</PresentationFormat>
  <Paragraphs>311</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Chapter 6 Instructional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48</cp:revision>
  <cp:lastPrinted>2019-05-31T13:07:59Z</cp:lastPrinted>
  <dcterms:created xsi:type="dcterms:W3CDTF">2018-12-17T19:52:28Z</dcterms:created>
  <dcterms:modified xsi:type="dcterms:W3CDTF">2019-06-03T13:40:42Z</dcterms:modified>
</cp:coreProperties>
</file>