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333" r:id="rId3"/>
    <p:sldId id="352" r:id="rId4"/>
    <p:sldId id="353" r:id="rId5"/>
    <p:sldId id="354" r:id="rId6"/>
    <p:sldId id="355"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raven" initials="L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362" autoAdjust="0"/>
  </p:normalViewPr>
  <p:slideViewPr>
    <p:cSldViewPr>
      <p:cViewPr varScale="1">
        <p:scale>
          <a:sx n="100" d="100"/>
          <a:sy n="100" d="100"/>
        </p:scale>
        <p:origin x="-44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4886618902368"/>
          <c:y val="8.3298556430446188E-2"/>
          <c:w val="0.86403762029746278"/>
          <c:h val="0.4849724409448819"/>
        </c:manualLayout>
      </c:layout>
      <c:barChart>
        <c:barDir val="col"/>
        <c:grouping val="clustered"/>
        <c:varyColors val="0"/>
        <c:ser>
          <c:idx val="0"/>
          <c:order val="0"/>
          <c:tx>
            <c:strRef>
              <c:f>Sheet1!$B$1</c:f>
              <c:strCache>
                <c:ptCount val="1"/>
                <c:pt idx="0">
                  <c:v>School-wide Wi-Fi</c:v>
                </c:pt>
              </c:strCache>
            </c:strRef>
          </c:tx>
          <c:invertIfNegative val="0"/>
          <c:dLbls>
            <c:dLbl>
              <c:idx val="1"/>
              <c:layout>
                <c:manualLayout>
                  <c:x val="-1.5016197299661867E-3"/>
                  <c:y val="2.7777777777777779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98</c:v>
                </c:pt>
                <c:pt idx="1">
                  <c:v>99</c:v>
                </c:pt>
                <c:pt idx="2">
                  <c:v>99</c:v>
                </c:pt>
              </c:numCache>
            </c:numRef>
          </c:val>
        </c:ser>
        <c:ser>
          <c:idx val="1"/>
          <c:order val="1"/>
          <c:tx>
            <c:strRef>
              <c:f>Sheet1!$C$1</c:f>
              <c:strCache>
                <c:ptCount val="1"/>
                <c:pt idx="0">
                  <c:v>Laptop/‌tablet carts available for teachers to use with their classes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89</c:v>
                </c:pt>
                <c:pt idx="1">
                  <c:v>87</c:v>
                </c:pt>
                <c:pt idx="2">
                  <c:v>78</c:v>
                </c:pt>
              </c:numCache>
            </c:numRef>
          </c:val>
        </c:ser>
        <c:ser>
          <c:idx val="2"/>
          <c:order val="2"/>
          <c:tx>
            <c:strRef>
              <c:f>Sheet1!$D$1</c:f>
              <c:strCache>
                <c:ptCount val="1"/>
                <c:pt idx="0">
                  <c:v>One or more computer labs available for teachers to schedule for their classes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69</c:v>
                </c:pt>
                <c:pt idx="1">
                  <c:v>68</c:v>
                </c:pt>
                <c:pt idx="2">
                  <c:v>74</c:v>
                </c:pt>
              </c:numCache>
            </c:numRef>
          </c:val>
        </c:ser>
        <c:ser>
          <c:idx val="3"/>
          <c:order val="3"/>
          <c:tx>
            <c:strRef>
              <c:f>Sheet1!$E$1</c:f>
              <c:strCache>
                <c:ptCount val="1"/>
                <c:pt idx="0">
                  <c:v>A 1-to-1 initiative (every student is provided with a laptop or tablet)</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35</c:v>
                </c:pt>
                <c:pt idx="1">
                  <c:v>40</c:v>
                </c:pt>
                <c:pt idx="2">
                  <c:v>44</c:v>
                </c:pt>
              </c:numCache>
            </c:numRef>
          </c:val>
        </c:ser>
        <c:dLbls>
          <c:showLegendKey val="0"/>
          <c:showVal val="0"/>
          <c:showCatName val="0"/>
          <c:showSerName val="0"/>
          <c:showPercent val="0"/>
          <c:showBubbleSize val="0"/>
        </c:dLbls>
        <c:gapWidth val="150"/>
        <c:axId val="8330240"/>
        <c:axId val="8340224"/>
      </c:barChart>
      <c:catAx>
        <c:axId val="8330240"/>
        <c:scaling>
          <c:orientation val="minMax"/>
        </c:scaling>
        <c:delete val="0"/>
        <c:axPos val="b"/>
        <c:majorTickMark val="out"/>
        <c:minorTickMark val="none"/>
        <c:tickLblPos val="nextTo"/>
        <c:crossAx val="8340224"/>
        <c:crosses val="autoZero"/>
        <c:auto val="1"/>
        <c:lblAlgn val="ctr"/>
        <c:lblOffset val="100"/>
        <c:noMultiLvlLbl val="0"/>
      </c:catAx>
      <c:valAx>
        <c:axId val="8340224"/>
        <c:scaling>
          <c:orientation val="minMax"/>
          <c:max val="100"/>
        </c:scaling>
        <c:delete val="0"/>
        <c:axPos val="l"/>
        <c:title>
          <c:tx>
            <c:rich>
              <a:bodyPr rot="-5400000" vert="horz"/>
              <a:lstStyle/>
              <a:p>
                <a:pPr>
                  <a:defRPr/>
                </a:pPr>
                <a:r>
                  <a:rPr lang="en-US" dirty="0"/>
                  <a:t>Percent of </a:t>
                </a:r>
                <a:r>
                  <a:rPr lang="en-US" dirty="0" smtClean="0"/>
                  <a:t>Schools</a:t>
                </a:r>
                <a:endParaRPr lang="en-US" dirty="0"/>
              </a:p>
            </c:rich>
          </c:tx>
          <c:layout/>
          <c:overlay val="0"/>
        </c:title>
        <c:numFmt formatCode="General" sourceLinked="1"/>
        <c:majorTickMark val="out"/>
        <c:minorTickMark val="none"/>
        <c:tickLblPos val="nextTo"/>
        <c:crossAx val="8330240"/>
        <c:crosses val="autoZero"/>
        <c:crossBetween val="between"/>
        <c:majorUnit val="20"/>
      </c:valAx>
    </c:plotArea>
    <c:legend>
      <c:legendPos val="b"/>
      <c:layout>
        <c:manualLayout>
          <c:xMode val="edge"/>
          <c:yMode val="edge"/>
          <c:x val="8.3473197607055877E-2"/>
          <c:y val="0.68710167376618903"/>
          <c:w val="0.90963006313400008"/>
          <c:h val="0.2992371240480186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3835567851317"/>
          <c:y val="4.2977097620861909E-2"/>
          <c:w val="0.86113381201799122"/>
          <c:h val="0.42560346287359241"/>
        </c:manualLayout>
      </c:layout>
      <c:barChart>
        <c:barDir val="col"/>
        <c:grouping val="clustered"/>
        <c:varyColors val="0"/>
        <c:ser>
          <c:idx val="0"/>
          <c:order val="0"/>
          <c:tx>
            <c:strRef>
              <c:f>Sheet1!$B$1</c:f>
              <c:strCache>
                <c:ptCount val="1"/>
                <c:pt idx="0">
                  <c:v>School has a 1-to-1 initiative (every student is provided with a laptop or tablet).</c:v>
                </c:pt>
              </c:strCache>
            </c:strRef>
          </c:tx>
          <c:invertIfNegative val="0"/>
          <c:dLbls>
            <c:dLbl>
              <c:idx val="1"/>
              <c:layout>
                <c:manualLayout>
                  <c:x val="-1.5015015015015566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35</c:v>
                </c:pt>
                <c:pt idx="1">
                  <c:v>40</c:v>
                </c:pt>
                <c:pt idx="2">
                  <c:v>44</c:v>
                </c:pt>
              </c:numCache>
            </c:numRef>
          </c:val>
        </c:ser>
        <c:ser>
          <c:idx val="1"/>
          <c:order val="1"/>
          <c:tx>
            <c:strRef>
              <c:f>Sheet1!$C$1</c:f>
              <c:strCache>
                <c:ptCount val="1"/>
                <c:pt idx="0">
                  <c:v>Students are not required but are allowed to bring their own laptops or tablets for use in classes.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14</c:v>
                </c:pt>
                <c:pt idx="1">
                  <c:v>22</c:v>
                </c:pt>
                <c:pt idx="2">
                  <c:v>39</c:v>
                </c:pt>
              </c:numCache>
            </c:numRef>
          </c:val>
        </c:ser>
        <c:ser>
          <c:idx val="2"/>
          <c:order val="2"/>
          <c:tx>
            <c:strRef>
              <c:f>Sheet1!$D$1</c:f>
              <c:strCache>
                <c:ptCount val="1"/>
                <c:pt idx="0">
                  <c:v>Students are not allowed to use their own laptops or tablets in classes.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51</c:v>
                </c:pt>
                <c:pt idx="1">
                  <c:v>38</c:v>
                </c:pt>
                <c:pt idx="2">
                  <c:v>15</c:v>
                </c:pt>
              </c:numCache>
            </c:numRef>
          </c:val>
        </c:ser>
        <c:ser>
          <c:idx val="3"/>
          <c:order val="3"/>
          <c:tx>
            <c:strRef>
              <c:f>Sheet1!$E$1</c:f>
              <c:strCache>
                <c:ptCount val="1"/>
                <c:pt idx="0">
                  <c:v>Students are required to provide their own laptops or tablets for use in classes.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0</c:v>
                </c:pt>
                <c:pt idx="1">
                  <c:v>0</c:v>
                </c:pt>
                <c:pt idx="2">
                  <c:v>1</c:v>
                </c:pt>
              </c:numCache>
            </c:numRef>
          </c:val>
        </c:ser>
        <c:dLbls>
          <c:showLegendKey val="0"/>
          <c:showVal val="0"/>
          <c:showCatName val="0"/>
          <c:showSerName val="0"/>
          <c:showPercent val="0"/>
          <c:showBubbleSize val="0"/>
        </c:dLbls>
        <c:gapWidth val="150"/>
        <c:axId val="11150080"/>
        <c:axId val="11151616"/>
      </c:barChart>
      <c:catAx>
        <c:axId val="11150080"/>
        <c:scaling>
          <c:orientation val="minMax"/>
        </c:scaling>
        <c:delete val="0"/>
        <c:axPos val="b"/>
        <c:majorTickMark val="out"/>
        <c:minorTickMark val="none"/>
        <c:tickLblPos val="nextTo"/>
        <c:crossAx val="11151616"/>
        <c:crosses val="autoZero"/>
        <c:auto val="1"/>
        <c:lblAlgn val="ctr"/>
        <c:lblOffset val="100"/>
        <c:noMultiLvlLbl val="0"/>
      </c:catAx>
      <c:valAx>
        <c:axId val="11151616"/>
        <c:scaling>
          <c:orientation val="minMax"/>
          <c:max val="60"/>
        </c:scaling>
        <c:delete val="0"/>
        <c:axPos val="l"/>
        <c:title>
          <c:tx>
            <c:rich>
              <a:bodyPr rot="-5400000" vert="horz"/>
              <a:lstStyle/>
              <a:p>
                <a:pPr>
                  <a:defRPr/>
                </a:pPr>
                <a:r>
                  <a:rPr lang="en-US" dirty="0"/>
                  <a:t>Percent of </a:t>
                </a:r>
                <a:r>
                  <a:rPr lang="en-US" dirty="0" smtClean="0"/>
                  <a:t>Schools</a:t>
                </a:r>
                <a:endParaRPr lang="en-US" dirty="0"/>
              </a:p>
            </c:rich>
          </c:tx>
          <c:layout/>
          <c:overlay val="0"/>
        </c:title>
        <c:numFmt formatCode="General" sourceLinked="1"/>
        <c:majorTickMark val="out"/>
        <c:minorTickMark val="none"/>
        <c:tickLblPos val="nextTo"/>
        <c:crossAx val="11150080"/>
        <c:crosses val="autoZero"/>
        <c:crossBetween val="between"/>
        <c:majorUnit val="20"/>
      </c:valAx>
    </c:plotArea>
    <c:legend>
      <c:legendPos val="b"/>
      <c:layout>
        <c:manualLayout>
          <c:xMode val="edge"/>
          <c:yMode val="edge"/>
          <c:x val="3.8936487564605084E-3"/>
          <c:y val="0.57957476081618831"/>
          <c:w val="0.98920964271357958"/>
          <c:h val="0.42042523918381169"/>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2511EB-F137-4F8F-8DEC-D4296BB5E54C}" type="datetimeFigureOut">
              <a:rPr lang="en-US" smtClean="0"/>
              <a:t>6/3/2019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0DE39-AD75-4328-A1EA-B7CB39244E5F}" type="slidenum">
              <a:rPr lang="en-US" smtClean="0"/>
              <a:t>‹#›</a:t>
            </a:fld>
            <a:endParaRPr lang="en-US"/>
          </a:p>
        </p:txBody>
      </p:sp>
    </p:spTree>
    <p:extLst>
      <p:ext uri="{BB962C8B-B14F-4D97-AF65-F5344CB8AC3E}">
        <p14:creationId xmlns:p14="http://schemas.microsoft.com/office/powerpoint/2010/main" val="222967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339983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Table 6.20, p.</a:t>
            </a:r>
            <a:r>
              <a:rPr lang="en-US" baseline="0" dirty="0" smtClean="0"/>
              <a:t> 147 in Technical Report</a:t>
            </a:r>
          </a:p>
          <a:p>
            <a:pPr defTabSz="914350">
              <a:defRPr/>
            </a:pPr>
            <a:endParaRPr lang="en-US" dirty="0"/>
          </a:p>
          <a:p>
            <a:pPr defTabSz="914350">
              <a:defRPr/>
            </a:pPr>
            <a:r>
              <a:rPr lang="en-US" b="1" dirty="0" smtClean="0"/>
              <a:t>This slide shows data from individual</a:t>
            </a:r>
            <a:r>
              <a:rPr lang="en-US" b="1" baseline="0" dirty="0" smtClean="0"/>
              <a:t> items. </a:t>
            </a:r>
          </a:p>
          <a:p>
            <a:pPr defTabSz="914350">
              <a:defRPr/>
            </a:pPr>
            <a:endParaRPr lang="en-US" b="1" dirty="0"/>
          </a:p>
          <a:p>
            <a:pPr defTabSz="914350">
              <a:defRPr/>
            </a:pPr>
            <a:r>
              <a:rPr lang="en-US" dirty="0" smtClean="0"/>
              <a:t>School Coordinator Questionnaire</a:t>
            </a:r>
          </a:p>
          <a:p>
            <a:pPr lvl="0" fontAlgn="base"/>
            <a:r>
              <a:rPr lang="en-US" dirty="0" smtClean="0"/>
              <a:t>Q8.</a:t>
            </a:r>
            <a:r>
              <a:rPr lang="en-US" baseline="0" dirty="0" smtClean="0"/>
              <a:t> </a:t>
            </a:r>
            <a:r>
              <a:rPr lang="en-US"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Does your school have…  [</a:t>
            </a:r>
            <a:r>
              <a:rPr lang="en-US" sz="1200" i="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Select one on each row.] (Response</a:t>
            </a:r>
            <a:r>
              <a:rPr lang="en-US" sz="1200" i="0" u="none" strike="noStrike" kern="1200" baseline="0" dirty="0" smtClean="0">
                <a:solidFill>
                  <a:schemeClr val="tx1"/>
                </a:solidFill>
                <a:effectLst>
                  <a:glow>
                    <a:srgbClr val="000000"/>
                  </a:glow>
                  <a:outerShdw sx="0" sy="0">
                    <a:srgbClr val="000000"/>
                  </a:outerShdw>
                  <a:reflection stA="0" endPos="0" fadeDir="0" sx="0" sy="0"/>
                </a:effectLst>
                <a:latin typeface="+mn-lt"/>
                <a:ea typeface="+mn-ea"/>
                <a:cs typeface="+mn-cs"/>
              </a:rPr>
              <a:t> options: Yes, No)</a:t>
            </a:r>
            <a:endParaRPr lang="en-US" sz="1200" i="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One or more computer labs available for teachers to schedule for their classes?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Laptop/tablet carts available for teachers to use with their classes?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 1-to-1 initiative (every student is provided with a laptop or tablet)?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School-wide Wi-Fi?</a:t>
            </a:r>
            <a:endParaRPr lang="en-US" sz="1200" b="1" kern="1200" dirty="0" smtClean="0">
              <a:solidFill>
                <a:schemeClr val="tx1"/>
              </a:solidFill>
              <a:effectLst/>
              <a:latin typeface="+mn-lt"/>
              <a:ea typeface="+mn-ea"/>
              <a:cs typeface="+mn-cs"/>
            </a:endParaRPr>
          </a:p>
          <a:p>
            <a:pPr lvl="0" fontAlgn="base"/>
            <a:endParaRPr lang="en-US" sz="1200" i="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pPr defTabSz="914350">
              <a:defRPr/>
            </a:pPr>
            <a:r>
              <a:rPr lang="en-US" dirty="0" smtClean="0"/>
              <a:t>The numbers in parentheses</a:t>
            </a:r>
            <a:r>
              <a:rPr lang="en-US" baseline="0" dirty="0" smtClean="0"/>
              <a:t> are standard errors.</a:t>
            </a:r>
          </a:p>
          <a:p>
            <a:pPr defTabSz="914350">
              <a:defRPr/>
            </a:pPr>
            <a:endParaRPr lang="en-US" baseline="0" dirty="0" smtClean="0"/>
          </a:p>
          <a:p>
            <a:pPr defTabSz="914350">
              <a:defRPr/>
            </a:pPr>
            <a:r>
              <a:rPr lang="en-US" b="1" dirty="0"/>
              <a:t>Findings Highlighted in Technical Report</a:t>
            </a:r>
          </a:p>
          <a:p>
            <a:r>
              <a:rPr lang="en-US" b="1" dirty="0" smtClean="0"/>
              <a:t>“</a:t>
            </a:r>
            <a:r>
              <a:rPr lang="en-US" sz="1200" kern="1200" dirty="0" smtClean="0">
                <a:solidFill>
                  <a:schemeClr val="tx1"/>
                </a:solidFill>
                <a:effectLst/>
                <a:latin typeface="+mn-lt"/>
                <a:ea typeface="+mn-ea"/>
                <a:cs typeface="+mn-cs"/>
              </a:rPr>
              <a:t>Given the increased emphasis on computing in instruction across STEM disciplines, the 2018 NSSME+ included several questions about availability of computing resources.  As shown in Table 6.20, virtually all schools have school-wide Wi-Fi.  Laptop/‌tablet carts and computer labs are also present in a large majority of schools.  Perhaps most striking is the percentage of schools (35–44 percent) where every student has a laptop or tablet.  Obviously, these initiatives represent a substantial investment.”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Table 6.21, p.</a:t>
            </a:r>
            <a:r>
              <a:rPr lang="en-US" baseline="0" dirty="0" smtClean="0"/>
              <a:t> 148 in Technical Report</a:t>
            </a:r>
          </a:p>
          <a:p>
            <a:pPr defTabSz="914350">
              <a:defRPr/>
            </a:pPr>
            <a:endParaRPr lang="en-US" dirty="0"/>
          </a:p>
          <a:p>
            <a:pPr defTabSz="914350">
              <a:defRPr/>
            </a:pPr>
            <a:r>
              <a:rPr lang="en-US" b="1" dirty="0" smtClean="0"/>
              <a:t>This slide shows data from individual</a:t>
            </a:r>
            <a:r>
              <a:rPr lang="en-US" b="1" baseline="0" dirty="0" smtClean="0"/>
              <a:t> items. </a:t>
            </a:r>
          </a:p>
          <a:p>
            <a:pPr defTabSz="914350">
              <a:defRPr/>
            </a:pPr>
            <a:endParaRPr lang="en-US" b="1" dirty="0"/>
          </a:p>
          <a:p>
            <a:pPr defTabSz="914350">
              <a:defRPr/>
            </a:pPr>
            <a:r>
              <a:rPr lang="en-US" dirty="0" smtClean="0"/>
              <a:t>School Coordinator Questionnaire</a:t>
            </a:r>
          </a:p>
          <a:p>
            <a:pPr lvl="0" fontAlgn="base"/>
            <a:r>
              <a:rPr lang="en-US" dirty="0" smtClean="0"/>
              <a:t>Q8.</a:t>
            </a:r>
            <a:r>
              <a:rPr lang="en-US" baseline="0" dirty="0" smtClean="0"/>
              <a:t> </a:t>
            </a:r>
            <a:r>
              <a:rPr lang="en-US"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Does your school have…  [</a:t>
            </a:r>
            <a:r>
              <a:rPr lang="en-US" sz="1200" i="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Select one on each row.] (Response</a:t>
            </a:r>
            <a:r>
              <a:rPr lang="en-US" sz="1200" i="0" u="none" strike="noStrike" kern="1200" baseline="0" dirty="0" smtClean="0">
                <a:solidFill>
                  <a:schemeClr val="tx1"/>
                </a:solidFill>
                <a:effectLst>
                  <a:glow>
                    <a:srgbClr val="000000"/>
                  </a:glow>
                  <a:outerShdw sx="0" sy="0">
                    <a:srgbClr val="000000"/>
                  </a:outerShdw>
                  <a:reflection stA="0" endPos="0" fadeDir="0" sx="0" sy="0"/>
                </a:effectLst>
                <a:latin typeface="+mn-lt"/>
                <a:ea typeface="+mn-ea"/>
                <a:cs typeface="+mn-cs"/>
              </a:rPr>
              <a:t> options: Yes, No)</a:t>
            </a:r>
            <a:endParaRPr lang="en-US" sz="1200" i="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One or more computer labs available for teachers to schedule for their classes?</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Laptop/tablet carts available for teachers to use with their classes?</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 1-to-1 initiative (every student is provided with a laptop or tablet)?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School-wide Wi-Fi?</a:t>
            </a:r>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US" sz="1200" b="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0" u="none" strike="noStrike" kern="1200" dirty="0" smtClean="0">
                <a:solidFill>
                  <a:schemeClr val="tx1"/>
                </a:solidFill>
                <a:effectLst/>
                <a:latin typeface="+mn-lt"/>
                <a:ea typeface="+mn-ea"/>
                <a:cs typeface="+mn-cs"/>
              </a:rPr>
              <a:t>Q9.</a:t>
            </a:r>
            <a:r>
              <a:rPr lang="en-US" sz="1200" b="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Which of the following best describes your school’s policy about students using their own computing devices in classes?  [</a:t>
            </a:r>
            <a:r>
              <a:rPr lang="en-US" sz="1200" i="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Select one.]</a:t>
            </a: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Students are required to provide their own laptops or tablets for use in classes.</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Students are not required but are allowed to bring their own laptops or tablets for use in classes.</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Students are not allowed to use their own laptops or tablets in classes.</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i="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pPr defTabSz="914350">
              <a:defRPr/>
            </a:pPr>
            <a:r>
              <a:rPr lang="en-US" dirty="0" smtClean="0"/>
              <a:t>The numbers in parentheses</a:t>
            </a:r>
            <a:r>
              <a:rPr lang="en-US" baseline="0" dirty="0" smtClean="0"/>
              <a:t> are standard errors.</a:t>
            </a:r>
          </a:p>
          <a:p>
            <a:pPr defTabSz="914350">
              <a:defRPr/>
            </a:pPr>
            <a:endParaRPr lang="en-US" baseline="0" dirty="0" smtClean="0"/>
          </a:p>
          <a:p>
            <a:pPr defTabSz="914350">
              <a:defRPr/>
            </a:pPr>
            <a:r>
              <a:rPr lang="en-US" b="1" dirty="0"/>
              <a:t>Findings Highlighted in Technical Report</a:t>
            </a:r>
          </a:p>
          <a:p>
            <a:r>
              <a:rPr lang="en-US" b="1" dirty="0" smtClean="0"/>
              <a:t>“</a:t>
            </a:r>
            <a:r>
              <a:rPr lang="en-US" sz="1200" kern="1200" dirty="0" smtClean="0">
                <a:solidFill>
                  <a:schemeClr val="tx1"/>
                </a:solidFill>
                <a:effectLst/>
                <a:latin typeface="+mn-lt"/>
                <a:ea typeface="+mn-ea"/>
                <a:cs typeface="+mn-cs"/>
              </a:rPr>
              <a:t>Because of the potential inequities inherent in students using their own computing devices, policies governing device use are also of interest.  Virtually no schools require students to provide their own computers (see Table 6.21).  The extent to which students are allowed to bring their laptops and tablets to school and use them in classes increases with grade range.  The likelihood that students are not allowed to bring their computers to school follows an opposite trend.”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14230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a16="http://schemas.microsoft.com/office/drawing/2014/main" xmlns=""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a16="http://schemas.microsoft.com/office/drawing/2014/main" xmlns=""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a16="http://schemas.microsoft.com/office/drawing/2014/main" xmlns=""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a16="http://schemas.microsoft.com/office/drawing/2014/main" xmlns=""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a16="http://schemas.microsoft.com/office/drawing/2014/main" xmlns=""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6</a:t>
            </a:r>
            <a:br>
              <a:rPr lang="en-US" dirty="0" smtClean="0"/>
            </a:br>
            <a:r>
              <a:rPr lang="en-US" smtClean="0"/>
              <a:t>Instructional Resources</a:t>
            </a:r>
            <a:endParaRPr lang="en-US" dirty="0"/>
          </a:p>
        </p:txBody>
      </p:sp>
    </p:spTree>
    <p:extLst>
      <p:ext uri="{BB962C8B-B14F-4D97-AF65-F5344CB8AC3E}">
        <p14:creationId xmlns:p14="http://schemas.microsoft.com/office/powerpoint/2010/main" val="222890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smtClean="0">
                <a:solidFill>
                  <a:srgbClr val="58C5C9"/>
                </a:solidFill>
                <a:latin typeface="Arial Black" panose="020B0A04020102020204" pitchFamily="34" charset="0"/>
                <a:cs typeface="Arial" panose="020B0604020202020204" pitchFamily="34" charset="0"/>
              </a:rPr>
              <a:t>School Computing Resources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49279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28600"/>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4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2295525"/>
            <a:ext cx="876935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450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54763323"/>
              </p:ext>
            </p:extLst>
          </p:nvPr>
        </p:nvGraphicFramePr>
        <p:xfrm>
          <a:off x="342900" y="1371600"/>
          <a:ext cx="8458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1524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Schools With Various Computing Resources</a:t>
            </a:r>
          </a:p>
        </p:txBody>
      </p:sp>
    </p:spTree>
    <p:extLst>
      <p:ext uri="{BB962C8B-B14F-4D97-AF65-F5344CB8AC3E}">
        <p14:creationId xmlns:p14="http://schemas.microsoft.com/office/powerpoint/2010/main" val="322711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28600"/>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smtClean="0">
                <a:solidFill>
                  <a:srgbClr val="58C5C9"/>
                </a:solidFill>
                <a:latin typeface="Arial Black" panose="020B0A04020102020204" pitchFamily="34" charset="0"/>
                <a:cs typeface="Arial" panose="020B0604020202020204" pitchFamily="34" charset="0"/>
              </a:rPr>
              <a:t>Slide 6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955800"/>
            <a:ext cx="832485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815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98733331"/>
              </p:ext>
            </p:extLst>
          </p:nvPr>
        </p:nvGraphicFramePr>
        <p:xfrm>
          <a:off x="342900" y="1447800"/>
          <a:ext cx="86487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1524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Schools With Various Policies About </a:t>
            </a:r>
            <a:r>
              <a:rPr lang="en-US" sz="2900" b="1" dirty="0" smtClean="0">
                <a:solidFill>
                  <a:srgbClr val="58C5C9"/>
                </a:solidFill>
                <a:latin typeface="Arial Black" panose="020B0A04020102020204" pitchFamily="34" charset="0"/>
                <a:cs typeface="Arial" panose="020B0604020202020204" pitchFamily="34" charset="0"/>
              </a:rPr>
              <a:t>Students Bringing </a:t>
            </a:r>
            <a:r>
              <a:rPr lang="en-US" sz="2900" b="1" dirty="0">
                <a:solidFill>
                  <a:srgbClr val="58C5C9"/>
                </a:solidFill>
                <a:latin typeface="Arial Black" panose="020B0A04020102020204" pitchFamily="34" charset="0"/>
                <a:cs typeface="Arial" panose="020B0604020202020204" pitchFamily="34" charset="0"/>
              </a:rPr>
              <a:t>Their Own Computers to School</a:t>
            </a:r>
          </a:p>
        </p:txBody>
      </p:sp>
    </p:spTree>
    <p:extLst>
      <p:ext uri="{BB962C8B-B14F-4D97-AF65-F5344CB8AC3E}">
        <p14:creationId xmlns:p14="http://schemas.microsoft.com/office/powerpoint/2010/main" val="2279503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TotalTime>
  <Words>488</Words>
  <Application>Microsoft Office PowerPoint</Application>
  <PresentationFormat>On-screen Show (4:3)</PresentationFormat>
  <Paragraphs>52</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Chapter 6 Instructional Resources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56</cp:revision>
  <dcterms:created xsi:type="dcterms:W3CDTF">2018-12-17T19:52:28Z</dcterms:created>
  <dcterms:modified xsi:type="dcterms:W3CDTF">2019-06-03T13:41:01Z</dcterms:modified>
</cp:coreProperties>
</file>