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notesSlides/notesSlide26.xml" ContentType="application/vnd.openxmlformats-officedocument.presentationml.notesSlide+xml"/>
  <Override PartName="/ppt/charts/chart17.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2.xml" ContentType="application/vnd.openxmlformats-officedocument.drawingml.chart+xml"/>
  <Override PartName="/ppt/notesSlides/notesSlide36.xml" ContentType="application/vnd.openxmlformats-officedocument.presentationml.notesSlide+xml"/>
  <Override PartName="/ppt/charts/chart23.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4.xml" ContentType="application/vnd.openxmlformats-officedocument.drawingml.chart+xml"/>
  <Override PartName="/ppt/notesSlides/notesSlide39.xml" ContentType="application/vnd.openxmlformats-officedocument.presentationml.notesSlide+xml"/>
  <Override PartName="/ppt/charts/chart2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6.xml" ContentType="application/vnd.openxmlformats-officedocument.drawingml.chart+xml"/>
  <Override PartName="/ppt/notesSlides/notesSlide42.xml" ContentType="application/vnd.openxmlformats-officedocument.presentationml.notesSlide+xml"/>
  <Override PartName="/ppt/charts/chart27.xml" ContentType="application/vnd.openxmlformats-officedocument.drawingml.chart+xml"/>
  <Override PartName="/ppt/notesSlides/notesSlide43.xml" ContentType="application/vnd.openxmlformats-officedocument.presentationml.notesSlide+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60" r:id="rId3"/>
    <p:sldId id="261" r:id="rId4"/>
    <p:sldId id="262" r:id="rId5"/>
    <p:sldId id="263" r:id="rId6"/>
    <p:sldId id="264" r:id="rId7"/>
    <p:sldId id="305" r:id="rId8"/>
    <p:sldId id="306" r:id="rId9"/>
    <p:sldId id="265" r:id="rId10"/>
    <p:sldId id="307" r:id="rId11"/>
    <p:sldId id="308" r:id="rId12"/>
    <p:sldId id="309" r:id="rId13"/>
    <p:sldId id="312" r:id="rId14"/>
    <p:sldId id="266" r:id="rId15"/>
    <p:sldId id="267" r:id="rId16"/>
    <p:sldId id="268" r:id="rId17"/>
    <p:sldId id="313" r:id="rId18"/>
    <p:sldId id="314" r:id="rId19"/>
    <p:sldId id="275" r:id="rId20"/>
    <p:sldId id="276" r:id="rId21"/>
    <p:sldId id="277" r:id="rId22"/>
    <p:sldId id="278" r:id="rId23"/>
    <p:sldId id="316" r:id="rId24"/>
    <p:sldId id="315" r:id="rId25"/>
    <p:sldId id="281" r:id="rId26"/>
    <p:sldId id="282" r:id="rId27"/>
    <p:sldId id="318" r:id="rId28"/>
    <p:sldId id="317" r:id="rId29"/>
    <p:sldId id="319" r:id="rId30"/>
    <p:sldId id="320" r:id="rId31"/>
    <p:sldId id="322" r:id="rId32"/>
    <p:sldId id="321" r:id="rId33"/>
    <p:sldId id="285" r:id="rId34"/>
    <p:sldId id="292" r:id="rId35"/>
    <p:sldId id="293" r:id="rId36"/>
    <p:sldId id="294" r:id="rId37"/>
    <p:sldId id="296" r:id="rId38"/>
    <p:sldId id="298" r:id="rId39"/>
    <p:sldId id="299" r:id="rId40"/>
    <p:sldId id="300" r:id="rId41"/>
    <p:sldId id="301" r:id="rId42"/>
    <p:sldId id="330" r:id="rId43"/>
    <p:sldId id="329" r:id="rId44"/>
    <p:sldId id="302" r:id="rId45"/>
    <p:sldId id="303" r:id="rId46"/>
    <p:sldId id="30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5C9"/>
    <a:srgbClr val="35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80" autoAdjust="0"/>
  </p:normalViewPr>
  <p:slideViewPr>
    <p:cSldViewPr>
      <p:cViewPr varScale="1">
        <p:scale>
          <a:sx n="104" d="100"/>
          <a:sy n="104" d="100"/>
        </p:scale>
        <p:origin x="-3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91</c:v>
                </c:pt>
                <c:pt idx="1">
                  <c:v>80</c:v>
                </c:pt>
                <c:pt idx="2">
                  <c:v>66</c:v>
                </c:pt>
              </c:numCache>
            </c:numRef>
          </c:val>
        </c:ser>
        <c:dLbls>
          <c:showLegendKey val="0"/>
          <c:showVal val="0"/>
          <c:showCatName val="0"/>
          <c:showSerName val="0"/>
          <c:showPercent val="0"/>
          <c:showBubbleSize val="0"/>
        </c:dLbls>
        <c:gapWidth val="150"/>
        <c:axId val="137212672"/>
        <c:axId val="137214208"/>
      </c:barChart>
      <c:catAx>
        <c:axId val="137212672"/>
        <c:scaling>
          <c:orientation val="minMax"/>
        </c:scaling>
        <c:delete val="0"/>
        <c:axPos val="b"/>
        <c:majorTickMark val="out"/>
        <c:minorTickMark val="none"/>
        <c:tickLblPos val="nextTo"/>
        <c:txPr>
          <a:bodyPr/>
          <a:lstStyle/>
          <a:p>
            <a:pPr>
              <a:defRPr sz="1800"/>
            </a:pPr>
            <a:endParaRPr lang="en-US"/>
          </a:p>
        </c:txPr>
        <c:crossAx val="137214208"/>
        <c:crosses val="autoZero"/>
        <c:auto val="1"/>
        <c:lblAlgn val="ctr"/>
        <c:lblOffset val="100"/>
        <c:noMultiLvlLbl val="0"/>
      </c:catAx>
      <c:valAx>
        <c:axId val="137214208"/>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372126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81</c:v>
                </c:pt>
                <c:pt idx="1">
                  <c:v>70</c:v>
                </c:pt>
                <c:pt idx="2">
                  <c:v>73</c:v>
                </c:pt>
              </c:numCache>
            </c:numRef>
          </c:val>
        </c:ser>
        <c:dLbls>
          <c:showLegendKey val="0"/>
          <c:showVal val="0"/>
          <c:showCatName val="0"/>
          <c:showSerName val="0"/>
          <c:showPercent val="0"/>
          <c:showBubbleSize val="0"/>
        </c:dLbls>
        <c:gapWidth val="150"/>
        <c:axId val="228702080"/>
        <c:axId val="228703616"/>
      </c:barChart>
      <c:catAx>
        <c:axId val="228702080"/>
        <c:scaling>
          <c:orientation val="minMax"/>
        </c:scaling>
        <c:delete val="0"/>
        <c:axPos val="b"/>
        <c:majorTickMark val="out"/>
        <c:minorTickMark val="none"/>
        <c:tickLblPos val="nextTo"/>
        <c:txPr>
          <a:bodyPr/>
          <a:lstStyle/>
          <a:p>
            <a:pPr>
              <a:defRPr sz="1600"/>
            </a:pPr>
            <a:endParaRPr lang="en-US"/>
          </a:p>
        </c:txPr>
        <c:crossAx val="228703616"/>
        <c:crosses val="autoZero"/>
        <c:auto val="1"/>
        <c:lblAlgn val="ctr"/>
        <c:lblOffset val="100"/>
        <c:noMultiLvlLbl val="0"/>
      </c:catAx>
      <c:valAx>
        <c:axId val="228703616"/>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28702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69436386241194"/>
          <c:y val="4.4409667541557306E-2"/>
          <c:w val="0.84422376479255878"/>
          <c:h val="0.52386132983377076"/>
        </c:manualLayout>
      </c:layout>
      <c:barChart>
        <c:barDir val="col"/>
        <c:grouping val="clustered"/>
        <c:varyColors val="0"/>
        <c:ser>
          <c:idx val="0"/>
          <c:order val="0"/>
          <c:tx>
            <c:strRef>
              <c:f>Sheet1!$B$1</c:f>
              <c:strCache>
                <c:ptCount val="1"/>
                <c:pt idx="0">
                  <c:v>Used materials to guide the structure/content of unit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87</c:v>
                </c:pt>
                <c:pt idx="1">
                  <c:v>82</c:v>
                </c:pt>
                <c:pt idx="2">
                  <c:v>81</c:v>
                </c:pt>
              </c:numCache>
            </c:numRef>
          </c:val>
        </c:ser>
        <c:ser>
          <c:idx val="1"/>
          <c:order val="1"/>
          <c:tx>
            <c:strRef>
              <c:f>Sheet1!$C$1</c:f>
              <c:strCache>
                <c:ptCount val="1"/>
                <c:pt idx="0">
                  <c:v>Used activities to supplement textbook</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69</c:v>
                </c:pt>
                <c:pt idx="1">
                  <c:v>65</c:v>
                </c:pt>
                <c:pt idx="2">
                  <c:v>64</c:v>
                </c:pt>
              </c:numCache>
            </c:numRef>
          </c:val>
        </c:ser>
        <c:ser>
          <c:idx val="2"/>
          <c:order val="2"/>
          <c:tx>
            <c:strRef>
              <c:f>Sheet1!$D$1</c:f>
              <c:strCache>
                <c:ptCount val="1"/>
                <c:pt idx="0">
                  <c:v>Modified activities from materials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61</c:v>
                </c:pt>
                <c:pt idx="1">
                  <c:v>62</c:v>
                </c:pt>
                <c:pt idx="2">
                  <c:v>60</c:v>
                </c:pt>
              </c:numCache>
            </c:numRef>
          </c:val>
        </c:ser>
        <c:ser>
          <c:idx val="3"/>
          <c:order val="3"/>
          <c:tx>
            <c:strRef>
              <c:f>Sheet1!$E$1</c:f>
              <c:strCache>
                <c:ptCount val="1"/>
                <c:pt idx="0">
                  <c:v>Picked important materials and skipped the rest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49</c:v>
                </c:pt>
                <c:pt idx="1">
                  <c:v>52</c:v>
                </c:pt>
                <c:pt idx="2">
                  <c:v>52</c:v>
                </c:pt>
              </c:numCache>
            </c:numRef>
          </c:val>
        </c:ser>
        <c:dLbls>
          <c:showLegendKey val="0"/>
          <c:showVal val="0"/>
          <c:showCatName val="0"/>
          <c:showSerName val="0"/>
          <c:showPercent val="0"/>
          <c:showBubbleSize val="0"/>
        </c:dLbls>
        <c:gapWidth val="150"/>
        <c:axId val="229169024"/>
        <c:axId val="229170560"/>
      </c:barChart>
      <c:catAx>
        <c:axId val="229169024"/>
        <c:scaling>
          <c:orientation val="minMax"/>
        </c:scaling>
        <c:delete val="0"/>
        <c:axPos val="b"/>
        <c:numFmt formatCode="General" sourceLinked="1"/>
        <c:majorTickMark val="out"/>
        <c:minorTickMark val="none"/>
        <c:tickLblPos val="nextTo"/>
        <c:crossAx val="229170560"/>
        <c:crosses val="autoZero"/>
        <c:auto val="1"/>
        <c:lblAlgn val="ctr"/>
        <c:lblOffset val="100"/>
        <c:noMultiLvlLbl val="0"/>
      </c:catAx>
      <c:valAx>
        <c:axId val="229170560"/>
        <c:scaling>
          <c:orientation val="minMax"/>
        </c:scaling>
        <c:delete val="0"/>
        <c:axPos val="l"/>
        <c:title>
          <c:tx>
            <c:rich>
              <a:bodyPr rot="-5400000" vert="horz"/>
              <a:lstStyle/>
              <a:p>
                <a:pPr>
                  <a:defRPr/>
                </a:pPr>
                <a:r>
                  <a:rPr lang="en-US"/>
                  <a:t>Percent of Classes</a:t>
                </a:r>
              </a:p>
            </c:rich>
          </c:tx>
          <c:layout>
            <c:manualLayout>
              <c:xMode val="edge"/>
              <c:yMode val="edge"/>
              <c:x val="2.3391812865497075E-2"/>
              <c:y val="0.10945144356955382"/>
            </c:manualLayout>
          </c:layout>
          <c:overlay val="0"/>
        </c:title>
        <c:numFmt formatCode="General" sourceLinked="1"/>
        <c:majorTickMark val="out"/>
        <c:minorTickMark val="none"/>
        <c:tickLblPos val="nextTo"/>
        <c:crossAx val="22916902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Teacher did not have knowledge needed</c:v>
                </c:pt>
                <c:pt idx="1">
                  <c:v>Did not have materials needed</c:v>
                </c:pt>
                <c:pt idx="2">
                  <c:v>Activities were too difficult for students</c:v>
                </c:pt>
                <c:pt idx="3">
                  <c:v>Not enough instructional time</c:v>
                </c:pt>
                <c:pt idx="4">
                  <c:v>Content not in pacing guide/standards</c:v>
                </c:pt>
                <c:pt idx="5">
                  <c:v>Students already knew the content</c:v>
                </c:pt>
                <c:pt idx="6">
                  <c:v>Have different activities that work better</c:v>
                </c:pt>
              </c:strCache>
            </c:strRef>
          </c:cat>
          <c:val>
            <c:numRef>
              <c:f>Sheet1!$B$2:$B$8</c:f>
              <c:numCache>
                <c:formatCode>General</c:formatCode>
                <c:ptCount val="7"/>
                <c:pt idx="0">
                  <c:v>9</c:v>
                </c:pt>
                <c:pt idx="1">
                  <c:v>26</c:v>
                </c:pt>
                <c:pt idx="2">
                  <c:v>38</c:v>
                </c:pt>
                <c:pt idx="3">
                  <c:v>61</c:v>
                </c:pt>
                <c:pt idx="4">
                  <c:v>65</c:v>
                </c:pt>
                <c:pt idx="5">
                  <c:v>67</c:v>
                </c:pt>
                <c:pt idx="6">
                  <c:v>80</c:v>
                </c:pt>
              </c:numCache>
            </c:numRef>
          </c:val>
        </c:ser>
        <c:dLbls>
          <c:showLegendKey val="0"/>
          <c:showVal val="0"/>
          <c:showCatName val="0"/>
          <c:showSerName val="0"/>
          <c:showPercent val="0"/>
          <c:showBubbleSize val="0"/>
        </c:dLbls>
        <c:gapWidth val="150"/>
        <c:axId val="293765888"/>
        <c:axId val="293767424"/>
      </c:barChart>
      <c:catAx>
        <c:axId val="293765888"/>
        <c:scaling>
          <c:orientation val="minMax"/>
        </c:scaling>
        <c:delete val="0"/>
        <c:axPos val="l"/>
        <c:numFmt formatCode="General" sourceLinked="1"/>
        <c:majorTickMark val="out"/>
        <c:minorTickMark val="none"/>
        <c:tickLblPos val="nextTo"/>
        <c:txPr>
          <a:bodyPr/>
          <a:lstStyle/>
          <a:p>
            <a:pPr>
              <a:defRPr sz="1800"/>
            </a:pPr>
            <a:endParaRPr lang="en-US"/>
          </a:p>
        </c:txPr>
        <c:crossAx val="293767424"/>
        <c:crosses val="autoZero"/>
        <c:auto val="1"/>
        <c:lblAlgn val="ctr"/>
        <c:lblOffset val="100"/>
        <c:noMultiLvlLbl val="0"/>
      </c:catAx>
      <c:valAx>
        <c:axId val="293767424"/>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37658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Teacher did not have knowledge needed</c:v>
                </c:pt>
                <c:pt idx="1">
                  <c:v>Did not have materials needed</c:v>
                </c:pt>
                <c:pt idx="2">
                  <c:v>Activities were too difficult for students</c:v>
                </c:pt>
                <c:pt idx="3">
                  <c:v>Students already knew the content</c:v>
                </c:pt>
                <c:pt idx="4">
                  <c:v>Not enough instructional time</c:v>
                </c:pt>
                <c:pt idx="5">
                  <c:v>Content not in pacing guide/standards</c:v>
                </c:pt>
                <c:pt idx="6">
                  <c:v>Have different activities that work better</c:v>
                </c:pt>
              </c:strCache>
            </c:strRef>
          </c:cat>
          <c:val>
            <c:numRef>
              <c:f>Sheet1!$B$2:$B$8</c:f>
              <c:numCache>
                <c:formatCode>General</c:formatCode>
                <c:ptCount val="7"/>
                <c:pt idx="0">
                  <c:v>11</c:v>
                </c:pt>
                <c:pt idx="1">
                  <c:v>27</c:v>
                </c:pt>
                <c:pt idx="2">
                  <c:v>44</c:v>
                </c:pt>
                <c:pt idx="3">
                  <c:v>59</c:v>
                </c:pt>
                <c:pt idx="4">
                  <c:v>71</c:v>
                </c:pt>
                <c:pt idx="5">
                  <c:v>72</c:v>
                </c:pt>
                <c:pt idx="6">
                  <c:v>80</c:v>
                </c:pt>
              </c:numCache>
            </c:numRef>
          </c:val>
        </c:ser>
        <c:dLbls>
          <c:showLegendKey val="0"/>
          <c:showVal val="0"/>
          <c:showCatName val="0"/>
          <c:showSerName val="0"/>
          <c:showPercent val="0"/>
          <c:showBubbleSize val="0"/>
        </c:dLbls>
        <c:gapWidth val="150"/>
        <c:axId val="229720832"/>
        <c:axId val="229722368"/>
      </c:barChart>
      <c:catAx>
        <c:axId val="229720832"/>
        <c:scaling>
          <c:orientation val="minMax"/>
        </c:scaling>
        <c:delete val="0"/>
        <c:axPos val="l"/>
        <c:numFmt formatCode="General" sourceLinked="1"/>
        <c:majorTickMark val="out"/>
        <c:minorTickMark val="none"/>
        <c:tickLblPos val="nextTo"/>
        <c:txPr>
          <a:bodyPr/>
          <a:lstStyle/>
          <a:p>
            <a:pPr>
              <a:defRPr sz="1800"/>
            </a:pPr>
            <a:endParaRPr lang="en-US"/>
          </a:p>
        </c:txPr>
        <c:crossAx val="229722368"/>
        <c:crosses val="autoZero"/>
        <c:auto val="1"/>
        <c:lblAlgn val="ctr"/>
        <c:lblOffset val="100"/>
        <c:noMultiLvlLbl val="0"/>
      </c:catAx>
      <c:valAx>
        <c:axId val="229722368"/>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29720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Teacher did not have knowledge needed</c:v>
                </c:pt>
                <c:pt idx="1">
                  <c:v>Did not have materials needed</c:v>
                </c:pt>
                <c:pt idx="2">
                  <c:v>Students already knew the content</c:v>
                </c:pt>
                <c:pt idx="3">
                  <c:v>Activities were too difficult for students</c:v>
                </c:pt>
                <c:pt idx="4">
                  <c:v>Not enough instructional time</c:v>
                </c:pt>
                <c:pt idx="5">
                  <c:v>Content not in pacing guide/standards</c:v>
                </c:pt>
                <c:pt idx="6">
                  <c:v>Have different activities that work better</c:v>
                </c:pt>
              </c:strCache>
            </c:strRef>
          </c:cat>
          <c:val>
            <c:numRef>
              <c:f>Sheet1!$B$2:$B$8</c:f>
              <c:numCache>
                <c:formatCode>General</c:formatCode>
                <c:ptCount val="7"/>
                <c:pt idx="0">
                  <c:v>9</c:v>
                </c:pt>
                <c:pt idx="1">
                  <c:v>24</c:v>
                </c:pt>
                <c:pt idx="2">
                  <c:v>54</c:v>
                </c:pt>
                <c:pt idx="3">
                  <c:v>55</c:v>
                </c:pt>
                <c:pt idx="4">
                  <c:v>69</c:v>
                </c:pt>
                <c:pt idx="5">
                  <c:v>73</c:v>
                </c:pt>
                <c:pt idx="6">
                  <c:v>74</c:v>
                </c:pt>
              </c:numCache>
            </c:numRef>
          </c:val>
        </c:ser>
        <c:dLbls>
          <c:showLegendKey val="0"/>
          <c:showVal val="0"/>
          <c:showCatName val="0"/>
          <c:showSerName val="0"/>
          <c:showPercent val="0"/>
          <c:showBubbleSize val="0"/>
        </c:dLbls>
        <c:gapWidth val="150"/>
        <c:axId val="294101760"/>
        <c:axId val="294103296"/>
      </c:barChart>
      <c:catAx>
        <c:axId val="294101760"/>
        <c:scaling>
          <c:orientation val="minMax"/>
        </c:scaling>
        <c:delete val="0"/>
        <c:axPos val="l"/>
        <c:numFmt formatCode="General" sourceLinked="1"/>
        <c:majorTickMark val="out"/>
        <c:minorTickMark val="none"/>
        <c:tickLblPos val="nextTo"/>
        <c:txPr>
          <a:bodyPr/>
          <a:lstStyle/>
          <a:p>
            <a:pPr>
              <a:defRPr sz="1800"/>
            </a:pPr>
            <a:endParaRPr lang="en-US"/>
          </a:p>
        </c:txPr>
        <c:crossAx val="294103296"/>
        <c:crosses val="autoZero"/>
        <c:auto val="1"/>
        <c:lblAlgn val="ctr"/>
        <c:lblOffset val="100"/>
        <c:noMultiLvlLbl val="0"/>
      </c:catAx>
      <c:valAx>
        <c:axId val="294103296"/>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41017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Teacher had activities they liked more</c:v>
                </c:pt>
                <c:pt idx="3">
                  <c:v>So students at different levels could increase understanding</c:v>
                </c:pt>
                <c:pt idx="4">
                  <c:v>To provide students with additional practice</c:v>
                </c:pt>
              </c:strCache>
            </c:strRef>
          </c:cat>
          <c:val>
            <c:numRef>
              <c:f>Sheet1!$B$2:$B$6</c:f>
              <c:numCache>
                <c:formatCode>General</c:formatCode>
                <c:ptCount val="5"/>
                <c:pt idx="0">
                  <c:v>45</c:v>
                </c:pt>
                <c:pt idx="1">
                  <c:v>60</c:v>
                </c:pt>
                <c:pt idx="2">
                  <c:v>80</c:v>
                </c:pt>
                <c:pt idx="3">
                  <c:v>94</c:v>
                </c:pt>
                <c:pt idx="4">
                  <c:v>95</c:v>
                </c:pt>
              </c:numCache>
            </c:numRef>
          </c:val>
        </c:ser>
        <c:dLbls>
          <c:showLegendKey val="0"/>
          <c:showVal val="0"/>
          <c:showCatName val="0"/>
          <c:showSerName val="0"/>
          <c:showPercent val="0"/>
          <c:showBubbleSize val="0"/>
        </c:dLbls>
        <c:gapWidth val="150"/>
        <c:axId val="293850112"/>
        <c:axId val="293856000"/>
      </c:barChart>
      <c:catAx>
        <c:axId val="293850112"/>
        <c:scaling>
          <c:orientation val="minMax"/>
        </c:scaling>
        <c:delete val="0"/>
        <c:axPos val="l"/>
        <c:numFmt formatCode="General" sourceLinked="1"/>
        <c:majorTickMark val="out"/>
        <c:minorTickMark val="none"/>
        <c:tickLblPos val="nextTo"/>
        <c:txPr>
          <a:bodyPr/>
          <a:lstStyle/>
          <a:p>
            <a:pPr>
              <a:defRPr sz="1800"/>
            </a:pPr>
            <a:endParaRPr lang="en-US"/>
          </a:p>
        </c:txPr>
        <c:crossAx val="293856000"/>
        <c:crosses val="autoZero"/>
        <c:auto val="1"/>
        <c:lblAlgn val="ctr"/>
        <c:lblOffset val="100"/>
        <c:noMultiLvlLbl val="0"/>
      </c:catAx>
      <c:valAx>
        <c:axId val="293856000"/>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3850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Teacher had activities they liked more</c:v>
                </c:pt>
                <c:pt idx="3">
                  <c:v>To provide students with additional practice</c:v>
                </c:pt>
                <c:pt idx="4">
                  <c:v>So students at different levels could increase understanding</c:v>
                </c:pt>
              </c:strCache>
            </c:strRef>
          </c:cat>
          <c:val>
            <c:numRef>
              <c:f>Sheet1!$B$2:$B$6</c:f>
              <c:numCache>
                <c:formatCode>General</c:formatCode>
                <c:ptCount val="5"/>
                <c:pt idx="0">
                  <c:v>37</c:v>
                </c:pt>
                <c:pt idx="1">
                  <c:v>72</c:v>
                </c:pt>
                <c:pt idx="2">
                  <c:v>85</c:v>
                </c:pt>
                <c:pt idx="3">
                  <c:v>94</c:v>
                </c:pt>
                <c:pt idx="4">
                  <c:v>97</c:v>
                </c:pt>
              </c:numCache>
            </c:numRef>
          </c:val>
        </c:ser>
        <c:dLbls>
          <c:showLegendKey val="0"/>
          <c:showVal val="0"/>
          <c:showCatName val="0"/>
          <c:showSerName val="0"/>
          <c:showPercent val="0"/>
          <c:showBubbleSize val="0"/>
        </c:dLbls>
        <c:gapWidth val="150"/>
        <c:axId val="293931648"/>
        <c:axId val="293958016"/>
      </c:barChart>
      <c:catAx>
        <c:axId val="293931648"/>
        <c:scaling>
          <c:orientation val="minMax"/>
        </c:scaling>
        <c:delete val="0"/>
        <c:axPos val="l"/>
        <c:numFmt formatCode="General" sourceLinked="1"/>
        <c:majorTickMark val="out"/>
        <c:minorTickMark val="none"/>
        <c:tickLblPos val="nextTo"/>
        <c:txPr>
          <a:bodyPr/>
          <a:lstStyle/>
          <a:p>
            <a:pPr>
              <a:defRPr sz="1800"/>
            </a:pPr>
            <a:endParaRPr lang="en-US"/>
          </a:p>
        </c:txPr>
        <c:crossAx val="293958016"/>
        <c:crosses val="autoZero"/>
        <c:auto val="1"/>
        <c:lblAlgn val="ctr"/>
        <c:lblOffset val="100"/>
        <c:noMultiLvlLbl val="0"/>
      </c:catAx>
      <c:valAx>
        <c:axId val="293958016"/>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3931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Pacing guide indicated to use supplemental activities</c:v>
                </c:pt>
                <c:pt idx="1">
                  <c:v>To prepare students for standardized tests</c:v>
                </c:pt>
                <c:pt idx="2">
                  <c:v>Teacher had activities they liked more</c:v>
                </c:pt>
                <c:pt idx="3">
                  <c:v>So students at different levels could increase understanding</c:v>
                </c:pt>
                <c:pt idx="4">
                  <c:v>To provide students with additional practice</c:v>
                </c:pt>
              </c:strCache>
            </c:strRef>
          </c:cat>
          <c:val>
            <c:numRef>
              <c:f>Sheet1!$B$2:$B$6</c:f>
              <c:numCache>
                <c:formatCode>General</c:formatCode>
                <c:ptCount val="5"/>
                <c:pt idx="0">
                  <c:v>41</c:v>
                </c:pt>
                <c:pt idx="1">
                  <c:v>56</c:v>
                </c:pt>
                <c:pt idx="2">
                  <c:v>80</c:v>
                </c:pt>
                <c:pt idx="3">
                  <c:v>89</c:v>
                </c:pt>
                <c:pt idx="4">
                  <c:v>91</c:v>
                </c:pt>
              </c:numCache>
            </c:numRef>
          </c:val>
        </c:ser>
        <c:dLbls>
          <c:showLegendKey val="0"/>
          <c:showVal val="0"/>
          <c:showCatName val="0"/>
          <c:showSerName val="0"/>
          <c:showPercent val="0"/>
          <c:showBubbleSize val="0"/>
        </c:dLbls>
        <c:gapWidth val="150"/>
        <c:axId val="294033664"/>
        <c:axId val="294035456"/>
      </c:barChart>
      <c:catAx>
        <c:axId val="294033664"/>
        <c:scaling>
          <c:orientation val="minMax"/>
        </c:scaling>
        <c:delete val="0"/>
        <c:axPos val="l"/>
        <c:numFmt formatCode="General" sourceLinked="1"/>
        <c:majorTickMark val="out"/>
        <c:minorTickMark val="none"/>
        <c:tickLblPos val="nextTo"/>
        <c:txPr>
          <a:bodyPr/>
          <a:lstStyle/>
          <a:p>
            <a:pPr>
              <a:defRPr sz="1800"/>
            </a:pPr>
            <a:endParaRPr lang="en-US"/>
          </a:p>
        </c:txPr>
        <c:crossAx val="294035456"/>
        <c:crosses val="autoZero"/>
        <c:auto val="1"/>
        <c:lblAlgn val="ctr"/>
        <c:lblOffset val="100"/>
        <c:noMultiLvlLbl val="0"/>
      </c:catAx>
      <c:valAx>
        <c:axId val="294035456"/>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4033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Did not have the necessary materials/supplies for the original activities</c:v>
                </c:pt>
                <c:pt idx="1">
                  <c:v>Activities were not structured enough</c:v>
                </c:pt>
                <c:pt idx="2">
                  <c:v>Activities were too structured</c:v>
                </c:pt>
                <c:pt idx="3">
                  <c:v>Activities were too difficult for students</c:v>
                </c:pt>
                <c:pt idx="4">
                  <c:v>Did not have enough instructional time to implement the activities as designed</c:v>
                </c:pt>
                <c:pt idx="5">
                  <c:v>Activities were too easy for students</c:v>
                </c:pt>
              </c:strCache>
            </c:strRef>
          </c:cat>
          <c:val>
            <c:numRef>
              <c:f>Sheet1!$B$2:$B$7</c:f>
              <c:numCache>
                <c:formatCode>General</c:formatCode>
                <c:ptCount val="6"/>
                <c:pt idx="0">
                  <c:v>27</c:v>
                </c:pt>
                <c:pt idx="1">
                  <c:v>31</c:v>
                </c:pt>
                <c:pt idx="2">
                  <c:v>32</c:v>
                </c:pt>
                <c:pt idx="3">
                  <c:v>50</c:v>
                </c:pt>
                <c:pt idx="4">
                  <c:v>52</c:v>
                </c:pt>
                <c:pt idx="5">
                  <c:v>52</c:v>
                </c:pt>
              </c:numCache>
            </c:numRef>
          </c:val>
        </c:ser>
        <c:dLbls>
          <c:showLegendKey val="0"/>
          <c:showVal val="0"/>
          <c:showCatName val="0"/>
          <c:showSerName val="0"/>
          <c:showPercent val="0"/>
          <c:showBubbleSize val="0"/>
        </c:dLbls>
        <c:gapWidth val="150"/>
        <c:axId val="228938112"/>
        <c:axId val="228939648"/>
      </c:barChart>
      <c:catAx>
        <c:axId val="228938112"/>
        <c:scaling>
          <c:orientation val="minMax"/>
        </c:scaling>
        <c:delete val="0"/>
        <c:axPos val="l"/>
        <c:numFmt formatCode="General" sourceLinked="1"/>
        <c:majorTickMark val="out"/>
        <c:minorTickMark val="none"/>
        <c:tickLblPos val="nextTo"/>
        <c:txPr>
          <a:bodyPr/>
          <a:lstStyle/>
          <a:p>
            <a:pPr>
              <a:defRPr sz="1800"/>
            </a:pPr>
            <a:endParaRPr lang="en-US"/>
          </a:p>
        </c:txPr>
        <c:crossAx val="228939648"/>
        <c:crosses val="autoZero"/>
        <c:auto val="1"/>
        <c:lblAlgn val="ctr"/>
        <c:lblOffset val="100"/>
        <c:noMultiLvlLbl val="0"/>
      </c:catAx>
      <c:valAx>
        <c:axId val="228939648"/>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289381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Did not have the necessary materials/supplies for the original activities</c:v>
                </c:pt>
                <c:pt idx="1">
                  <c:v>Aactivities were too structured</c:v>
                </c:pt>
                <c:pt idx="2">
                  <c:v>Activities were not structured enough</c:v>
                </c:pt>
                <c:pt idx="3">
                  <c:v>Activities were too easy for students</c:v>
                </c:pt>
                <c:pt idx="4">
                  <c:v>ctivities were too difficult for students</c:v>
                </c:pt>
                <c:pt idx="5">
                  <c:v>Did not have enough instructional time to implement the activities as designed</c:v>
                </c:pt>
              </c:strCache>
            </c:strRef>
          </c:cat>
          <c:val>
            <c:numRef>
              <c:f>Sheet1!$B$2:$B$7</c:f>
              <c:numCache>
                <c:formatCode>General</c:formatCode>
                <c:ptCount val="6"/>
                <c:pt idx="0">
                  <c:v>29</c:v>
                </c:pt>
                <c:pt idx="1">
                  <c:v>35</c:v>
                </c:pt>
                <c:pt idx="2">
                  <c:v>39</c:v>
                </c:pt>
                <c:pt idx="3">
                  <c:v>44</c:v>
                </c:pt>
                <c:pt idx="4">
                  <c:v>55</c:v>
                </c:pt>
                <c:pt idx="5">
                  <c:v>68</c:v>
                </c:pt>
              </c:numCache>
            </c:numRef>
          </c:val>
        </c:ser>
        <c:dLbls>
          <c:showLegendKey val="0"/>
          <c:showVal val="0"/>
          <c:showCatName val="0"/>
          <c:showSerName val="0"/>
          <c:showPercent val="0"/>
          <c:showBubbleSize val="0"/>
        </c:dLbls>
        <c:gapWidth val="150"/>
        <c:axId val="295706624"/>
        <c:axId val="295708160"/>
      </c:barChart>
      <c:catAx>
        <c:axId val="295706624"/>
        <c:scaling>
          <c:orientation val="minMax"/>
        </c:scaling>
        <c:delete val="0"/>
        <c:axPos val="l"/>
        <c:numFmt formatCode="General" sourceLinked="1"/>
        <c:majorTickMark val="out"/>
        <c:minorTickMark val="none"/>
        <c:tickLblPos val="nextTo"/>
        <c:txPr>
          <a:bodyPr/>
          <a:lstStyle/>
          <a:p>
            <a:pPr>
              <a:defRPr sz="1800"/>
            </a:pPr>
            <a:endParaRPr lang="en-US"/>
          </a:p>
        </c:txPr>
        <c:crossAx val="295708160"/>
        <c:crosses val="autoZero"/>
        <c:auto val="1"/>
        <c:lblAlgn val="ctr"/>
        <c:lblOffset val="100"/>
        <c:noMultiLvlLbl val="0"/>
      </c:catAx>
      <c:valAx>
        <c:axId val="295708160"/>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5706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Lessons or resources from websites that are free </c:v>
                </c:pt>
                <c:pt idx="1">
                  <c:v>Lessons or resources from websites that have a fee</c:v>
                </c:pt>
                <c:pt idx="2">
                  <c:v>Online units or courses that students work through at their own pace</c:v>
                </c:pt>
                <c:pt idx="3">
                  <c:v>State, county, or district-developed units or lessons</c:v>
                </c:pt>
                <c:pt idx="4">
                  <c:v>Commercially published textbooks</c:v>
                </c:pt>
              </c:strCache>
            </c:strRef>
          </c:cat>
          <c:val>
            <c:numRef>
              <c:f>Sheet1!$B$2:$B$6</c:f>
              <c:numCache>
                <c:formatCode>General</c:formatCode>
                <c:ptCount val="5"/>
                <c:pt idx="0">
                  <c:v>28</c:v>
                </c:pt>
                <c:pt idx="1">
                  <c:v>31</c:v>
                </c:pt>
                <c:pt idx="2">
                  <c:v>33</c:v>
                </c:pt>
                <c:pt idx="3">
                  <c:v>44</c:v>
                </c:pt>
                <c:pt idx="4">
                  <c:v>89</c:v>
                </c:pt>
              </c:numCache>
            </c:numRef>
          </c:val>
        </c:ser>
        <c:dLbls>
          <c:showLegendKey val="0"/>
          <c:showVal val="0"/>
          <c:showCatName val="0"/>
          <c:showSerName val="0"/>
          <c:showPercent val="0"/>
          <c:showBubbleSize val="0"/>
        </c:dLbls>
        <c:gapWidth val="150"/>
        <c:axId val="137888896"/>
        <c:axId val="137890432"/>
      </c:barChart>
      <c:catAx>
        <c:axId val="137888896"/>
        <c:scaling>
          <c:orientation val="minMax"/>
        </c:scaling>
        <c:delete val="0"/>
        <c:axPos val="l"/>
        <c:numFmt formatCode="General" sourceLinked="1"/>
        <c:majorTickMark val="out"/>
        <c:minorTickMark val="none"/>
        <c:tickLblPos val="nextTo"/>
        <c:txPr>
          <a:bodyPr/>
          <a:lstStyle/>
          <a:p>
            <a:pPr>
              <a:defRPr sz="1800"/>
            </a:pPr>
            <a:endParaRPr lang="en-US"/>
          </a:p>
        </c:txPr>
        <c:crossAx val="137890432"/>
        <c:crosses val="autoZero"/>
        <c:auto val="1"/>
        <c:lblAlgn val="ctr"/>
        <c:lblOffset val="100"/>
        <c:noMultiLvlLbl val="0"/>
      </c:catAx>
      <c:valAx>
        <c:axId val="137890432"/>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7888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Sheet1!$A$2:$A$7</c:f>
              <c:strCache>
                <c:ptCount val="6"/>
                <c:pt idx="0">
                  <c:v>Did not have the necessary materials/supplies for the original activities</c:v>
                </c:pt>
                <c:pt idx="1">
                  <c:v>Activities were too structured</c:v>
                </c:pt>
                <c:pt idx="2">
                  <c:v>Activities were not structured enough</c:v>
                </c:pt>
                <c:pt idx="3">
                  <c:v>Activities were too easy for students</c:v>
                </c:pt>
                <c:pt idx="4">
                  <c:v>Activities were too difficult for students</c:v>
                </c:pt>
                <c:pt idx="5">
                  <c:v>Did not have enough instructional time to implement the activities as designed</c:v>
                </c:pt>
              </c:strCache>
            </c:strRef>
          </c:cat>
          <c:val>
            <c:numRef>
              <c:f>Sheet1!$B$2:$B$7</c:f>
              <c:numCache>
                <c:formatCode>General</c:formatCode>
                <c:ptCount val="6"/>
                <c:pt idx="0">
                  <c:v>28</c:v>
                </c:pt>
                <c:pt idx="1">
                  <c:v>31</c:v>
                </c:pt>
                <c:pt idx="2">
                  <c:v>35</c:v>
                </c:pt>
                <c:pt idx="3">
                  <c:v>38</c:v>
                </c:pt>
                <c:pt idx="4">
                  <c:v>54</c:v>
                </c:pt>
                <c:pt idx="5">
                  <c:v>58</c:v>
                </c:pt>
              </c:numCache>
            </c:numRef>
          </c:val>
        </c:ser>
        <c:dLbls>
          <c:showLegendKey val="0"/>
          <c:showVal val="0"/>
          <c:showCatName val="0"/>
          <c:showSerName val="0"/>
          <c:showPercent val="0"/>
          <c:showBubbleSize val="0"/>
        </c:dLbls>
        <c:gapWidth val="150"/>
        <c:axId val="295734656"/>
        <c:axId val="295797888"/>
      </c:barChart>
      <c:catAx>
        <c:axId val="295734656"/>
        <c:scaling>
          <c:orientation val="minMax"/>
        </c:scaling>
        <c:delete val="0"/>
        <c:axPos val="l"/>
        <c:numFmt formatCode="General" sourceLinked="1"/>
        <c:majorTickMark val="out"/>
        <c:minorTickMark val="none"/>
        <c:tickLblPos val="nextTo"/>
        <c:txPr>
          <a:bodyPr/>
          <a:lstStyle/>
          <a:p>
            <a:pPr>
              <a:defRPr sz="1800"/>
            </a:pPr>
            <a:endParaRPr lang="en-US"/>
          </a:p>
        </c:txPr>
        <c:crossAx val="295797888"/>
        <c:crosses val="autoZero"/>
        <c:auto val="1"/>
        <c:lblAlgn val="ctr"/>
        <c:lblOffset val="100"/>
        <c:noMultiLvlLbl val="0"/>
      </c:catAx>
      <c:valAx>
        <c:axId val="295797888"/>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95734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Equipment</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"$"#,##0.00</c:formatCode>
                <c:ptCount val="3"/>
                <c:pt idx="0">
                  <c:v>9.1999999999999998E-2</c:v>
                </c:pt>
                <c:pt idx="1">
                  <c:v>0.8</c:v>
                </c:pt>
                <c:pt idx="2">
                  <c:v>0.93</c:v>
                </c:pt>
              </c:numCache>
            </c:numRef>
          </c:val>
        </c:ser>
        <c:ser>
          <c:idx val="1"/>
          <c:order val="1"/>
          <c:tx>
            <c:strRef>
              <c:f>Sheet1!$C$1</c:f>
              <c:strCache>
                <c:ptCount val="1"/>
                <c:pt idx="0">
                  <c:v>Consumable Supplies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"$"#,##0.00</c:formatCode>
                <c:ptCount val="3"/>
                <c:pt idx="0">
                  <c:v>1.46</c:v>
                </c:pt>
                <c:pt idx="1">
                  <c:v>0.97</c:v>
                </c:pt>
                <c:pt idx="2">
                  <c:v>0.56000000000000005</c:v>
                </c:pt>
              </c:numCache>
            </c:numRef>
          </c:val>
        </c:ser>
        <c:ser>
          <c:idx val="2"/>
          <c:order val="2"/>
          <c:tx>
            <c:strRef>
              <c:f>Sheet1!$D$1</c:f>
              <c:strCache>
                <c:ptCount val="1"/>
                <c:pt idx="0">
                  <c:v>Software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"$"#,##0.00</c:formatCode>
                <c:ptCount val="3"/>
                <c:pt idx="0">
                  <c:v>0.05</c:v>
                </c:pt>
                <c:pt idx="1">
                  <c:v>0</c:v>
                </c:pt>
                <c:pt idx="2">
                  <c:v>0.09</c:v>
                </c:pt>
              </c:numCache>
            </c:numRef>
          </c:val>
        </c:ser>
        <c:ser>
          <c:idx val="3"/>
          <c:order val="3"/>
          <c:tx>
            <c:strRef>
              <c:f>Sheet1!$E$1</c:f>
              <c:strCache>
                <c:ptCount val="1"/>
                <c:pt idx="0">
                  <c:v>Total</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"$"#,##0.00</c:formatCode>
                <c:ptCount val="3"/>
                <c:pt idx="0">
                  <c:v>6.45</c:v>
                </c:pt>
                <c:pt idx="1">
                  <c:v>3.43</c:v>
                </c:pt>
                <c:pt idx="2">
                  <c:v>2.74</c:v>
                </c:pt>
              </c:numCache>
            </c:numRef>
          </c:val>
        </c:ser>
        <c:dLbls>
          <c:showLegendKey val="0"/>
          <c:showVal val="0"/>
          <c:showCatName val="0"/>
          <c:showSerName val="0"/>
          <c:showPercent val="0"/>
          <c:showBubbleSize val="0"/>
        </c:dLbls>
        <c:gapWidth val="81"/>
        <c:overlap val="1"/>
        <c:axId val="294468608"/>
        <c:axId val="294482688"/>
      </c:barChart>
      <c:catAx>
        <c:axId val="294468608"/>
        <c:scaling>
          <c:orientation val="minMax"/>
        </c:scaling>
        <c:delete val="0"/>
        <c:axPos val="b"/>
        <c:numFmt formatCode="General" sourceLinked="1"/>
        <c:majorTickMark val="out"/>
        <c:minorTickMark val="none"/>
        <c:tickLblPos val="nextTo"/>
        <c:crossAx val="294482688"/>
        <c:crosses val="autoZero"/>
        <c:auto val="1"/>
        <c:lblAlgn val="ctr"/>
        <c:lblOffset val="100"/>
        <c:noMultiLvlLbl val="0"/>
      </c:catAx>
      <c:valAx>
        <c:axId val="294482688"/>
        <c:scaling>
          <c:orientation val="minMax"/>
        </c:scaling>
        <c:delete val="0"/>
        <c:axPos val="l"/>
        <c:title>
          <c:tx>
            <c:rich>
              <a:bodyPr rot="-5400000" vert="horz"/>
              <a:lstStyle/>
              <a:p>
                <a:pPr>
                  <a:defRPr/>
                </a:pPr>
                <a:r>
                  <a:rPr lang="en-US"/>
                  <a:t>Median Amount</a:t>
                </a:r>
              </a:p>
            </c:rich>
          </c:tx>
          <c:layout/>
          <c:overlay val="0"/>
        </c:title>
        <c:numFmt formatCode="&quot;$&quot;#,##0.00" sourceLinked="1"/>
        <c:majorTickMark val="out"/>
        <c:minorTickMark val="none"/>
        <c:tickLblPos val="nextTo"/>
        <c:crossAx val="294468608"/>
        <c:crosses val="autoZero"/>
        <c:crossBetween val="between"/>
        <c:majorUnit val="1"/>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"$"#,##0.00_);[Red]\("$"#,##0.00\)</c:formatCode>
                <c:ptCount val="4"/>
                <c:pt idx="0">
                  <c:v>3.85</c:v>
                </c:pt>
                <c:pt idx="1">
                  <c:v>3.91</c:v>
                </c:pt>
                <c:pt idx="2">
                  <c:v>4.79</c:v>
                </c:pt>
                <c:pt idx="3">
                  <c:v>7.39</c:v>
                </c:pt>
              </c:numCache>
            </c:numRef>
          </c:val>
        </c:ser>
        <c:dLbls>
          <c:showLegendKey val="0"/>
          <c:showVal val="0"/>
          <c:showCatName val="0"/>
          <c:showSerName val="0"/>
          <c:showPercent val="0"/>
          <c:showBubbleSize val="0"/>
        </c:dLbls>
        <c:gapWidth val="151"/>
        <c:axId val="228881920"/>
        <c:axId val="228883840"/>
      </c:barChart>
      <c:catAx>
        <c:axId val="228881920"/>
        <c:scaling>
          <c:orientation val="minMax"/>
        </c:scaling>
        <c:delete val="0"/>
        <c:axPos val="b"/>
        <c:title>
          <c:tx>
            <c:rich>
              <a:bodyPr/>
              <a:lstStyle/>
              <a:p>
                <a:pPr>
                  <a:defRPr/>
                </a:pPr>
                <a:r>
                  <a:rPr lang="en-US" sz="1800" b="1" i="0" baseline="0" dirty="0" smtClean="0">
                    <a:effectLst/>
                    <a:latin typeface="+mn-lt"/>
                  </a:rPr>
                  <a:t>School Size</a:t>
                </a:r>
                <a:endParaRPr lang="en-US" dirty="0">
                  <a:effectLst/>
                  <a:latin typeface="+mn-lt"/>
                </a:endParaRPr>
              </a:p>
            </c:rich>
          </c:tx>
          <c:layout/>
          <c:overlay val="0"/>
        </c:title>
        <c:numFmt formatCode="General" sourceLinked="1"/>
        <c:majorTickMark val="out"/>
        <c:minorTickMark val="none"/>
        <c:tickLblPos val="nextTo"/>
        <c:txPr>
          <a:bodyPr/>
          <a:lstStyle/>
          <a:p>
            <a:pPr>
              <a:defRPr sz="1800"/>
            </a:pPr>
            <a:endParaRPr lang="en-US"/>
          </a:p>
        </c:txPr>
        <c:crossAx val="228883840"/>
        <c:crosses val="autoZero"/>
        <c:auto val="1"/>
        <c:lblAlgn val="ctr"/>
        <c:lblOffset val="100"/>
        <c:noMultiLvlLbl val="0"/>
      </c:catAx>
      <c:valAx>
        <c:axId val="228883840"/>
        <c:scaling>
          <c:orientation val="minMax"/>
        </c:scaling>
        <c:delete val="0"/>
        <c:axPos val="l"/>
        <c:title>
          <c:tx>
            <c:rich>
              <a:bodyPr rot="-5400000" vert="horz"/>
              <a:lstStyle/>
              <a:p>
                <a:pPr>
                  <a:defRPr/>
                </a:pPr>
                <a:r>
                  <a:rPr lang="en-US" dirty="0" smtClean="0"/>
                  <a:t>Median</a:t>
                </a:r>
                <a:r>
                  <a:rPr lang="en-US" baseline="0" dirty="0" smtClean="0"/>
                  <a:t> Amount</a:t>
                </a:r>
                <a:endParaRPr lang="en-US" dirty="0"/>
              </a:p>
            </c:rich>
          </c:tx>
          <c:layout>
            <c:manualLayout>
              <c:xMode val="edge"/>
              <c:yMode val="edge"/>
              <c:x val="6.1728395061728392E-3"/>
              <c:y val="0.24028587051618547"/>
            </c:manualLayout>
          </c:layout>
          <c:overlay val="0"/>
        </c:title>
        <c:numFmt formatCode="&quot;$&quot;#,##0.00_);[Red]\(&quot;$&quot;#,##0.00\)" sourceLinked="1"/>
        <c:majorTickMark val="out"/>
        <c:minorTickMark val="none"/>
        <c:tickLblPos val="nextTo"/>
        <c:crossAx val="2288819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Total</c:v>
                </c:pt>
              </c:strCache>
            </c:strRef>
          </c:tx>
          <c:invertIfNegative val="0"/>
          <c:dLbls>
            <c:showLegendKey val="0"/>
            <c:showVal val="1"/>
            <c:showCatName val="0"/>
            <c:showSerName val="0"/>
            <c:showPercent val="0"/>
            <c:showBubbleSize val="0"/>
            <c:showLeaderLines val="0"/>
          </c:dLbls>
          <c:cat>
            <c:strRef>
              <c:f>Sheet1!$A$2:$A$5</c:f>
              <c:strCache>
                <c:ptCount val="4"/>
                <c:pt idx="0">
                  <c:v>Midwest</c:v>
                </c:pt>
                <c:pt idx="1">
                  <c:v>Northeast</c:v>
                </c:pt>
                <c:pt idx="2">
                  <c:v>South</c:v>
                </c:pt>
                <c:pt idx="3">
                  <c:v>West</c:v>
                </c:pt>
              </c:strCache>
            </c:strRef>
          </c:cat>
          <c:val>
            <c:numRef>
              <c:f>Sheet1!$B$2:$B$5</c:f>
              <c:numCache>
                <c:formatCode>"$"#,##0.00_);[Red]\("$"#,##0.00\)</c:formatCode>
                <c:ptCount val="4"/>
                <c:pt idx="0">
                  <c:v>4.22</c:v>
                </c:pt>
                <c:pt idx="1">
                  <c:v>7.16</c:v>
                </c:pt>
                <c:pt idx="2">
                  <c:v>4.9400000000000004</c:v>
                </c:pt>
                <c:pt idx="3">
                  <c:v>2.93</c:v>
                </c:pt>
              </c:numCache>
            </c:numRef>
          </c:val>
        </c:ser>
        <c:dLbls>
          <c:showLegendKey val="0"/>
          <c:showVal val="0"/>
          <c:showCatName val="0"/>
          <c:showSerName val="0"/>
          <c:showPercent val="0"/>
          <c:showBubbleSize val="0"/>
        </c:dLbls>
        <c:gapWidth val="151"/>
        <c:axId val="228915072"/>
        <c:axId val="294645760"/>
      </c:barChart>
      <c:catAx>
        <c:axId val="228915072"/>
        <c:scaling>
          <c:orientation val="minMax"/>
        </c:scaling>
        <c:delete val="0"/>
        <c:axPos val="b"/>
        <c:title>
          <c:tx>
            <c:rich>
              <a:bodyPr/>
              <a:lstStyle/>
              <a:p>
                <a:pPr>
                  <a:defRPr/>
                </a:pPr>
                <a:r>
                  <a:rPr lang="en-US" dirty="0" smtClean="0"/>
                  <a:t>Region</a:t>
                </a:r>
                <a:endParaRPr lang="en-US" dirty="0"/>
              </a:p>
            </c:rich>
          </c:tx>
          <c:layout/>
          <c:overlay val="0"/>
        </c:title>
        <c:numFmt formatCode="General" sourceLinked="1"/>
        <c:majorTickMark val="out"/>
        <c:minorTickMark val="none"/>
        <c:tickLblPos val="nextTo"/>
        <c:txPr>
          <a:bodyPr/>
          <a:lstStyle/>
          <a:p>
            <a:pPr>
              <a:defRPr sz="1800"/>
            </a:pPr>
            <a:endParaRPr lang="en-US"/>
          </a:p>
        </c:txPr>
        <c:crossAx val="294645760"/>
        <c:crosses val="autoZero"/>
        <c:auto val="1"/>
        <c:lblAlgn val="ctr"/>
        <c:lblOffset val="100"/>
        <c:noMultiLvlLbl val="0"/>
      </c:catAx>
      <c:valAx>
        <c:axId val="294645760"/>
        <c:scaling>
          <c:orientation val="minMax"/>
        </c:scaling>
        <c:delete val="0"/>
        <c:axPos val="l"/>
        <c:title>
          <c:tx>
            <c:rich>
              <a:bodyPr rot="-5400000" vert="horz"/>
              <a:lstStyle/>
              <a:p>
                <a:pPr>
                  <a:defRPr/>
                </a:pPr>
                <a:r>
                  <a:rPr lang="en-US" dirty="0" smtClean="0"/>
                  <a:t>Median</a:t>
                </a:r>
                <a:r>
                  <a:rPr lang="en-US" baseline="0" dirty="0" smtClean="0"/>
                  <a:t> Amount</a:t>
                </a:r>
                <a:endParaRPr lang="en-US" dirty="0"/>
              </a:p>
            </c:rich>
          </c:tx>
          <c:layout/>
          <c:overlay val="0"/>
        </c:title>
        <c:numFmt formatCode="&quot;$&quot;#,##0.00_);[Red]\(&quot;$&quot;#,##0.00\)" sourceLinked="1"/>
        <c:majorTickMark val="out"/>
        <c:minorTickMark val="none"/>
        <c:tickLblPos val="nextTo"/>
        <c:crossAx val="228915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Instructional Technology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67</c:v>
                </c:pt>
                <c:pt idx="1">
                  <c:v>79</c:v>
                </c:pt>
                <c:pt idx="2">
                  <c:v>85</c:v>
                </c:pt>
              </c:numCache>
            </c:numRef>
          </c:val>
        </c:ser>
        <c:ser>
          <c:idx val="1"/>
          <c:order val="1"/>
          <c:tx>
            <c:strRef>
              <c:f>Sheet1!$C$1</c:f>
              <c:strCache>
                <c:ptCount val="1"/>
                <c:pt idx="0">
                  <c:v>Measurement Tools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79</c:v>
                </c:pt>
                <c:pt idx="1">
                  <c:v>82</c:v>
                </c:pt>
                <c:pt idx="2">
                  <c:v>80</c:v>
                </c:pt>
              </c:numCache>
            </c:numRef>
          </c:val>
        </c:ser>
        <c:ser>
          <c:idx val="2"/>
          <c:order val="2"/>
          <c:tx>
            <c:strRef>
              <c:f>Sheet1!$D$1</c:f>
              <c:strCache>
                <c:ptCount val="1"/>
                <c:pt idx="0">
                  <c:v>Consumable Supplies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65</c:v>
                </c:pt>
                <c:pt idx="1">
                  <c:v>75</c:v>
                </c:pt>
                <c:pt idx="2">
                  <c:v>77</c:v>
                </c:pt>
              </c:numCache>
            </c:numRef>
          </c:val>
        </c:ser>
        <c:ser>
          <c:idx val="3"/>
          <c:order val="3"/>
          <c:tx>
            <c:strRef>
              <c:f>Sheet1!$E$1</c:f>
              <c:strCache>
                <c:ptCount val="1"/>
                <c:pt idx="0">
                  <c:v>Manipulatives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87</c:v>
                </c:pt>
                <c:pt idx="1">
                  <c:v>77</c:v>
                </c:pt>
                <c:pt idx="2">
                  <c:v>51</c:v>
                </c:pt>
              </c:numCache>
            </c:numRef>
          </c:val>
        </c:ser>
        <c:dLbls>
          <c:showLegendKey val="0"/>
          <c:showVal val="0"/>
          <c:showCatName val="0"/>
          <c:showSerName val="0"/>
          <c:showPercent val="0"/>
          <c:showBubbleSize val="0"/>
        </c:dLbls>
        <c:gapWidth val="150"/>
        <c:axId val="294809984"/>
        <c:axId val="294811520"/>
      </c:barChart>
      <c:catAx>
        <c:axId val="294809984"/>
        <c:scaling>
          <c:orientation val="minMax"/>
        </c:scaling>
        <c:delete val="0"/>
        <c:axPos val="b"/>
        <c:numFmt formatCode="General" sourceLinked="1"/>
        <c:majorTickMark val="out"/>
        <c:minorTickMark val="none"/>
        <c:tickLblPos val="nextTo"/>
        <c:crossAx val="294811520"/>
        <c:crosses val="autoZero"/>
        <c:auto val="1"/>
        <c:lblAlgn val="ctr"/>
        <c:lblOffset val="100"/>
        <c:noMultiLvlLbl val="0"/>
      </c:catAx>
      <c:valAx>
        <c:axId val="294811520"/>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9480998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c:v>
                </c:pt>
                <c:pt idx="2">
                  <c:v>High</c:v>
                </c:pt>
              </c:strCache>
            </c:strRef>
          </c:cat>
          <c:val>
            <c:numRef>
              <c:f>Sheet1!$B$2:$B$4</c:f>
              <c:numCache>
                <c:formatCode>General</c:formatCode>
                <c:ptCount val="3"/>
                <c:pt idx="0">
                  <c:v>80</c:v>
                </c:pt>
                <c:pt idx="1">
                  <c:v>80</c:v>
                </c:pt>
                <c:pt idx="2">
                  <c:v>78</c:v>
                </c:pt>
              </c:numCache>
            </c:numRef>
          </c:val>
        </c:ser>
        <c:dLbls>
          <c:showLegendKey val="0"/>
          <c:showVal val="0"/>
          <c:showCatName val="0"/>
          <c:showSerName val="0"/>
          <c:showPercent val="0"/>
          <c:showBubbleSize val="0"/>
        </c:dLbls>
        <c:gapWidth val="150"/>
        <c:axId val="294865920"/>
        <c:axId val="305554176"/>
      </c:barChart>
      <c:catAx>
        <c:axId val="294865920"/>
        <c:scaling>
          <c:orientation val="minMax"/>
        </c:scaling>
        <c:delete val="0"/>
        <c:axPos val="b"/>
        <c:majorTickMark val="out"/>
        <c:minorTickMark val="none"/>
        <c:tickLblPos val="nextTo"/>
        <c:txPr>
          <a:bodyPr/>
          <a:lstStyle/>
          <a:p>
            <a:pPr>
              <a:defRPr sz="1600"/>
            </a:pPr>
            <a:endParaRPr lang="en-US"/>
          </a:p>
        </c:txPr>
        <c:crossAx val="305554176"/>
        <c:crosses val="autoZero"/>
        <c:auto val="1"/>
        <c:lblAlgn val="ctr"/>
        <c:lblOffset val="100"/>
        <c:noMultiLvlLbl val="0"/>
      </c:catAx>
      <c:valAx>
        <c:axId val="305554176"/>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294865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82</c:v>
                </c:pt>
                <c:pt idx="1">
                  <c:v>79</c:v>
                </c:pt>
                <c:pt idx="2">
                  <c:v>76</c:v>
                </c:pt>
              </c:numCache>
            </c:numRef>
          </c:val>
        </c:ser>
        <c:dLbls>
          <c:showLegendKey val="0"/>
          <c:showVal val="0"/>
          <c:showCatName val="0"/>
          <c:showSerName val="0"/>
          <c:showPercent val="0"/>
          <c:showBubbleSize val="0"/>
        </c:dLbls>
        <c:gapWidth val="150"/>
        <c:axId val="305872896"/>
        <c:axId val="305874816"/>
      </c:barChart>
      <c:catAx>
        <c:axId val="305872896"/>
        <c:scaling>
          <c:orientation val="minMax"/>
        </c:scaling>
        <c:delete val="0"/>
        <c:axPos val="b"/>
        <c:title>
          <c:tx>
            <c:rich>
              <a:bodyPr/>
              <a:lstStyle/>
              <a:p>
                <a:pPr>
                  <a:defRPr/>
                </a:pPr>
                <a:r>
                  <a:rPr lang="en-US" dirty="0" smtClean="0"/>
                  <a:t>Prior Achievement Level of Class</a:t>
                </a:r>
                <a:endParaRPr lang="en-US" dirty="0"/>
              </a:p>
            </c:rich>
          </c:tx>
          <c:layout/>
          <c:overlay val="0"/>
        </c:title>
        <c:numFmt formatCode="General" sourceLinked="1"/>
        <c:majorTickMark val="out"/>
        <c:minorTickMark val="none"/>
        <c:tickLblPos val="nextTo"/>
        <c:txPr>
          <a:bodyPr/>
          <a:lstStyle/>
          <a:p>
            <a:pPr>
              <a:defRPr sz="1800"/>
            </a:pPr>
            <a:endParaRPr lang="en-US"/>
          </a:p>
        </c:txPr>
        <c:crossAx val="305874816"/>
        <c:crosses val="autoZero"/>
        <c:auto val="1"/>
        <c:lblAlgn val="ctr"/>
        <c:lblOffset val="100"/>
        <c:noMultiLvlLbl val="0"/>
      </c:catAx>
      <c:valAx>
        <c:axId val="305874816"/>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05872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81</c:v>
                </c:pt>
                <c:pt idx="1">
                  <c:v>82</c:v>
                </c:pt>
                <c:pt idx="2">
                  <c:v>78</c:v>
                </c:pt>
                <c:pt idx="3">
                  <c:v>76</c:v>
                </c:pt>
              </c:numCache>
            </c:numRef>
          </c:val>
        </c:ser>
        <c:dLbls>
          <c:showLegendKey val="0"/>
          <c:showVal val="0"/>
          <c:showCatName val="0"/>
          <c:showSerName val="0"/>
          <c:showPercent val="0"/>
          <c:showBubbleSize val="0"/>
        </c:dLbls>
        <c:gapWidth val="150"/>
        <c:axId val="306016256"/>
        <c:axId val="306018176"/>
      </c:barChart>
      <c:catAx>
        <c:axId val="306016256"/>
        <c:scaling>
          <c:orientation val="minMax"/>
        </c:scaling>
        <c:delete val="0"/>
        <c:axPos val="b"/>
        <c:title>
          <c:tx>
            <c:rich>
              <a:bodyPr/>
              <a:lstStyle/>
              <a:p>
                <a:pPr>
                  <a:defRPr/>
                </a:pPr>
                <a:r>
                  <a:rPr lang="en-US" sz="1800" b="1" i="0" baseline="0" dirty="0" smtClean="0">
                    <a:effectLst/>
                  </a:rPr>
                  <a:t>Percent Historically Underrepresented Students in Class</a:t>
                </a:r>
                <a:endParaRPr lang="en-US" dirty="0">
                  <a:effectLst/>
                </a:endParaRPr>
              </a:p>
            </c:rich>
          </c:tx>
          <c:layout/>
          <c:overlay val="0"/>
        </c:title>
        <c:numFmt formatCode="General" sourceLinked="1"/>
        <c:majorTickMark val="out"/>
        <c:minorTickMark val="none"/>
        <c:tickLblPos val="nextTo"/>
        <c:txPr>
          <a:bodyPr/>
          <a:lstStyle/>
          <a:p>
            <a:pPr>
              <a:defRPr sz="1800"/>
            </a:pPr>
            <a:endParaRPr lang="en-US"/>
          </a:p>
        </c:txPr>
        <c:crossAx val="306018176"/>
        <c:crosses val="autoZero"/>
        <c:auto val="1"/>
        <c:lblAlgn val="ctr"/>
        <c:lblOffset val="100"/>
        <c:noMultiLvlLbl val="0"/>
      </c:catAx>
      <c:valAx>
        <c:axId val="306018176"/>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060162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Mean Score</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81</c:v>
                </c:pt>
                <c:pt idx="1">
                  <c:v>81</c:v>
                </c:pt>
                <c:pt idx="2">
                  <c:v>79</c:v>
                </c:pt>
                <c:pt idx="3">
                  <c:v>76</c:v>
                </c:pt>
              </c:numCache>
            </c:numRef>
          </c:val>
        </c:ser>
        <c:dLbls>
          <c:showLegendKey val="0"/>
          <c:showVal val="0"/>
          <c:showCatName val="0"/>
          <c:showSerName val="0"/>
          <c:showPercent val="0"/>
          <c:showBubbleSize val="0"/>
        </c:dLbls>
        <c:gapWidth val="150"/>
        <c:axId val="306061696"/>
        <c:axId val="306063616"/>
      </c:barChart>
      <c:catAx>
        <c:axId val="306061696"/>
        <c:scaling>
          <c:orientation val="minMax"/>
        </c:scaling>
        <c:delete val="0"/>
        <c:axPos val="b"/>
        <c:title>
          <c:tx>
            <c:rich>
              <a:bodyPr/>
              <a:lstStyle/>
              <a:p>
                <a:pPr>
                  <a:defRPr/>
                </a:pPr>
                <a:r>
                  <a:rPr lang="en-US" sz="1800" b="1" i="0" baseline="0" dirty="0" smtClean="0">
                    <a:effectLst/>
                  </a:rPr>
                  <a:t>Percent of Students Eligible for Free/Reduced-Price Lunch</a:t>
                </a:r>
                <a:endParaRPr lang="en-US" dirty="0">
                  <a:effectLst/>
                </a:endParaRPr>
              </a:p>
            </c:rich>
          </c:tx>
          <c:layout/>
          <c:overlay val="0"/>
        </c:title>
        <c:numFmt formatCode="General" sourceLinked="1"/>
        <c:majorTickMark val="out"/>
        <c:minorTickMark val="none"/>
        <c:tickLblPos val="nextTo"/>
        <c:txPr>
          <a:bodyPr/>
          <a:lstStyle/>
          <a:p>
            <a:pPr>
              <a:defRPr sz="1800"/>
            </a:pPr>
            <a:endParaRPr lang="en-US"/>
          </a:p>
        </c:txPr>
        <c:crossAx val="306063616"/>
        <c:crosses val="autoZero"/>
        <c:auto val="1"/>
        <c:lblAlgn val="ctr"/>
        <c:lblOffset val="100"/>
        <c:noMultiLvlLbl val="0"/>
      </c:catAx>
      <c:valAx>
        <c:axId val="306063616"/>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3060616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Lessons or resources from websites that have fee</c:v>
                </c:pt>
                <c:pt idx="1">
                  <c:v>Lessons or resources from websites that are free</c:v>
                </c:pt>
                <c:pt idx="2">
                  <c:v>Online units or courses that students work through at their own pace</c:v>
                </c:pt>
                <c:pt idx="3">
                  <c:v>State, county, or district-developed units or lessons</c:v>
                </c:pt>
                <c:pt idx="4">
                  <c:v>Commercially published textbooks, </c:v>
                </c:pt>
              </c:strCache>
            </c:strRef>
          </c:cat>
          <c:val>
            <c:numRef>
              <c:f>Sheet1!$B$2:$B$6</c:f>
              <c:numCache>
                <c:formatCode>General</c:formatCode>
                <c:ptCount val="5"/>
                <c:pt idx="0">
                  <c:v>22</c:v>
                </c:pt>
                <c:pt idx="1">
                  <c:v>30</c:v>
                </c:pt>
                <c:pt idx="2">
                  <c:v>33</c:v>
                </c:pt>
                <c:pt idx="3">
                  <c:v>37</c:v>
                </c:pt>
                <c:pt idx="4">
                  <c:v>88</c:v>
                </c:pt>
              </c:numCache>
            </c:numRef>
          </c:val>
        </c:ser>
        <c:dLbls>
          <c:showLegendKey val="0"/>
          <c:showVal val="0"/>
          <c:showCatName val="0"/>
          <c:showSerName val="0"/>
          <c:showPercent val="0"/>
          <c:showBubbleSize val="0"/>
        </c:dLbls>
        <c:gapWidth val="150"/>
        <c:axId val="137946624"/>
        <c:axId val="137948160"/>
      </c:barChart>
      <c:catAx>
        <c:axId val="137946624"/>
        <c:scaling>
          <c:orientation val="minMax"/>
        </c:scaling>
        <c:delete val="0"/>
        <c:axPos val="l"/>
        <c:numFmt formatCode="General" sourceLinked="1"/>
        <c:majorTickMark val="out"/>
        <c:minorTickMark val="none"/>
        <c:tickLblPos val="nextTo"/>
        <c:txPr>
          <a:bodyPr/>
          <a:lstStyle/>
          <a:p>
            <a:pPr>
              <a:defRPr sz="1800"/>
            </a:pPr>
            <a:endParaRPr lang="en-US"/>
          </a:p>
        </c:txPr>
        <c:crossAx val="137948160"/>
        <c:crosses val="autoZero"/>
        <c:auto val="1"/>
        <c:lblAlgn val="ctr"/>
        <c:lblOffset val="100"/>
        <c:noMultiLvlLbl val="0"/>
      </c:catAx>
      <c:valAx>
        <c:axId val="137948160"/>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7946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Online units or courses that students work through at their own pace</c:v>
                </c:pt>
                <c:pt idx="1">
                  <c:v>Lessons or resources from websites that have a fee</c:v>
                </c:pt>
                <c:pt idx="2">
                  <c:v>Lessons or resources from websites that are free</c:v>
                </c:pt>
                <c:pt idx="3">
                  <c:v>State, county, or district-developed units or lessons</c:v>
                </c:pt>
                <c:pt idx="4">
                  <c:v>Commercially published textbooks, </c:v>
                </c:pt>
              </c:strCache>
            </c:strRef>
          </c:cat>
          <c:val>
            <c:numRef>
              <c:f>Sheet1!$B$2:$B$6</c:f>
              <c:numCache>
                <c:formatCode>General</c:formatCode>
                <c:ptCount val="5"/>
                <c:pt idx="0">
                  <c:v>13</c:v>
                </c:pt>
                <c:pt idx="1">
                  <c:v>15</c:v>
                </c:pt>
                <c:pt idx="2">
                  <c:v>24</c:v>
                </c:pt>
                <c:pt idx="3">
                  <c:v>32</c:v>
                </c:pt>
                <c:pt idx="4">
                  <c:v>91</c:v>
                </c:pt>
              </c:numCache>
            </c:numRef>
          </c:val>
        </c:ser>
        <c:dLbls>
          <c:showLegendKey val="0"/>
          <c:showVal val="0"/>
          <c:showCatName val="0"/>
          <c:showSerName val="0"/>
          <c:showPercent val="0"/>
          <c:showBubbleSize val="0"/>
        </c:dLbls>
        <c:gapWidth val="150"/>
        <c:axId val="138417664"/>
        <c:axId val="138419200"/>
      </c:barChart>
      <c:catAx>
        <c:axId val="138417664"/>
        <c:scaling>
          <c:orientation val="minMax"/>
        </c:scaling>
        <c:delete val="0"/>
        <c:axPos val="l"/>
        <c:numFmt formatCode="General" sourceLinked="1"/>
        <c:majorTickMark val="out"/>
        <c:minorTickMark val="none"/>
        <c:tickLblPos val="nextTo"/>
        <c:txPr>
          <a:bodyPr/>
          <a:lstStyle/>
          <a:p>
            <a:pPr>
              <a:defRPr sz="1800"/>
            </a:pPr>
            <a:endParaRPr lang="en-US"/>
          </a:p>
        </c:txPr>
        <c:crossAx val="138419200"/>
        <c:crosses val="autoZero"/>
        <c:auto val="1"/>
        <c:lblAlgn val="ctr"/>
        <c:lblOffset val="100"/>
        <c:noMultiLvlLbl val="0"/>
      </c:catAx>
      <c:valAx>
        <c:axId val="138419200"/>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8417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Units or lessons you collected from other sources (e.g., conferences, colleagues)</c:v>
                </c:pt>
                <c:pt idx="1">
                  <c:v>Online units/courses students work through at own pace</c:v>
                </c:pt>
                <c:pt idx="2">
                  <c:v>Lessons/resources from websites that are free</c:v>
                </c:pt>
                <c:pt idx="3">
                  <c:v>State, county, or district-developed units or lessons</c:v>
                </c:pt>
                <c:pt idx="4">
                  <c:v>Units or lessons you created</c:v>
                </c:pt>
                <c:pt idx="5">
                  <c:v>Lessons/resources from websites that have a fee</c:v>
                </c:pt>
                <c:pt idx="6">
                  <c:v>Commercially published textbooks</c:v>
                </c:pt>
              </c:strCache>
            </c:strRef>
          </c:cat>
          <c:val>
            <c:numRef>
              <c:f>Sheet1!$B$2:$B$8</c:f>
              <c:numCache>
                <c:formatCode>General</c:formatCode>
                <c:ptCount val="7"/>
                <c:pt idx="0">
                  <c:v>30</c:v>
                </c:pt>
                <c:pt idx="1">
                  <c:v>36</c:v>
                </c:pt>
                <c:pt idx="2">
                  <c:v>37</c:v>
                </c:pt>
                <c:pt idx="3">
                  <c:v>41</c:v>
                </c:pt>
                <c:pt idx="4">
                  <c:v>44</c:v>
                </c:pt>
                <c:pt idx="5">
                  <c:v>54</c:v>
                </c:pt>
                <c:pt idx="6">
                  <c:v>76</c:v>
                </c:pt>
              </c:numCache>
            </c:numRef>
          </c:val>
        </c:ser>
        <c:dLbls>
          <c:showLegendKey val="0"/>
          <c:showVal val="0"/>
          <c:showCatName val="0"/>
          <c:showSerName val="0"/>
          <c:showPercent val="0"/>
          <c:showBubbleSize val="0"/>
        </c:dLbls>
        <c:gapWidth val="150"/>
        <c:axId val="138190848"/>
        <c:axId val="138192384"/>
      </c:barChart>
      <c:catAx>
        <c:axId val="138190848"/>
        <c:scaling>
          <c:orientation val="minMax"/>
        </c:scaling>
        <c:delete val="0"/>
        <c:axPos val="l"/>
        <c:numFmt formatCode="General" sourceLinked="1"/>
        <c:majorTickMark val="out"/>
        <c:minorTickMark val="none"/>
        <c:tickLblPos val="nextTo"/>
        <c:txPr>
          <a:bodyPr/>
          <a:lstStyle/>
          <a:p>
            <a:pPr>
              <a:defRPr sz="1600"/>
            </a:pPr>
            <a:endParaRPr lang="en-US"/>
          </a:p>
        </c:txPr>
        <c:crossAx val="138192384"/>
        <c:crosses val="autoZero"/>
        <c:auto val="1"/>
        <c:lblAlgn val="ctr"/>
        <c:lblOffset val="100"/>
        <c:noMultiLvlLbl val="0"/>
      </c:catAx>
      <c:valAx>
        <c:axId val="138192384"/>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8190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Online units/courses that students work through at own pace</c:v>
                </c:pt>
                <c:pt idx="1">
                  <c:v>State, county, or district-developed units or lessons</c:v>
                </c:pt>
                <c:pt idx="2">
                  <c:v>Units or lessons you collected from other sources (e.g., conferences, colleagues)</c:v>
                </c:pt>
                <c:pt idx="3">
                  <c:v>Lessons/resources from websites that have a fee</c:v>
                </c:pt>
                <c:pt idx="4">
                  <c:v>Lessons/resources from websites that are free</c:v>
                </c:pt>
                <c:pt idx="5">
                  <c:v>Units or lessons you created</c:v>
                </c:pt>
                <c:pt idx="6">
                  <c:v>Commercially published textbooks</c:v>
                </c:pt>
              </c:strCache>
            </c:strRef>
          </c:cat>
          <c:val>
            <c:numRef>
              <c:f>Sheet1!$B$2:$B$8</c:f>
              <c:numCache>
                <c:formatCode>General</c:formatCode>
                <c:ptCount val="7"/>
                <c:pt idx="0">
                  <c:v>24</c:v>
                </c:pt>
                <c:pt idx="1">
                  <c:v>26</c:v>
                </c:pt>
                <c:pt idx="2">
                  <c:v>31</c:v>
                </c:pt>
                <c:pt idx="3">
                  <c:v>34</c:v>
                </c:pt>
                <c:pt idx="4">
                  <c:v>39</c:v>
                </c:pt>
                <c:pt idx="5">
                  <c:v>65</c:v>
                </c:pt>
                <c:pt idx="6">
                  <c:v>65</c:v>
                </c:pt>
              </c:numCache>
            </c:numRef>
          </c:val>
        </c:ser>
        <c:dLbls>
          <c:showLegendKey val="0"/>
          <c:showVal val="0"/>
          <c:showCatName val="0"/>
          <c:showSerName val="0"/>
          <c:showPercent val="0"/>
          <c:showBubbleSize val="0"/>
        </c:dLbls>
        <c:gapWidth val="150"/>
        <c:axId val="137300992"/>
        <c:axId val="137347840"/>
      </c:barChart>
      <c:catAx>
        <c:axId val="137300992"/>
        <c:scaling>
          <c:orientation val="minMax"/>
        </c:scaling>
        <c:delete val="0"/>
        <c:axPos val="l"/>
        <c:numFmt formatCode="General" sourceLinked="1"/>
        <c:majorTickMark val="out"/>
        <c:minorTickMark val="none"/>
        <c:tickLblPos val="nextTo"/>
        <c:txPr>
          <a:bodyPr/>
          <a:lstStyle/>
          <a:p>
            <a:pPr>
              <a:defRPr sz="1600"/>
            </a:pPr>
            <a:endParaRPr lang="en-US"/>
          </a:p>
        </c:txPr>
        <c:crossAx val="137347840"/>
        <c:crosses val="autoZero"/>
        <c:auto val="1"/>
        <c:lblAlgn val="ctr"/>
        <c:lblOffset val="100"/>
        <c:noMultiLvlLbl val="0"/>
      </c:catAx>
      <c:valAx>
        <c:axId val="137347840"/>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7300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Sheet1!$A$2:$A$8</c:f>
              <c:strCache>
                <c:ptCount val="7"/>
                <c:pt idx="0">
                  <c:v>Online units/courses students work through at own pace</c:v>
                </c:pt>
                <c:pt idx="1">
                  <c:v>Lessons/resources from websites that have a fee</c:v>
                </c:pt>
                <c:pt idx="2">
                  <c:v>State, county, or district-developed units or lessons</c:v>
                </c:pt>
                <c:pt idx="3">
                  <c:v>Lessons/resources from websites that are free</c:v>
                </c:pt>
                <c:pt idx="4">
                  <c:v>Units or lessons you collected from other sources (e.g., conferences, colleagues)</c:v>
                </c:pt>
                <c:pt idx="5">
                  <c:v>Commercially published textbooks</c:v>
                </c:pt>
                <c:pt idx="6">
                  <c:v>Units or lessons you created</c:v>
                </c:pt>
              </c:strCache>
            </c:strRef>
          </c:cat>
          <c:val>
            <c:numRef>
              <c:f>Sheet1!$B$2:$B$8</c:f>
              <c:numCache>
                <c:formatCode>General</c:formatCode>
                <c:ptCount val="7"/>
                <c:pt idx="0">
                  <c:v>12</c:v>
                </c:pt>
                <c:pt idx="1">
                  <c:v>19</c:v>
                </c:pt>
                <c:pt idx="2">
                  <c:v>23</c:v>
                </c:pt>
                <c:pt idx="3">
                  <c:v>27</c:v>
                </c:pt>
                <c:pt idx="4">
                  <c:v>35</c:v>
                </c:pt>
                <c:pt idx="5">
                  <c:v>61</c:v>
                </c:pt>
                <c:pt idx="6">
                  <c:v>78</c:v>
                </c:pt>
              </c:numCache>
            </c:numRef>
          </c:val>
        </c:ser>
        <c:dLbls>
          <c:showLegendKey val="0"/>
          <c:showVal val="0"/>
          <c:showCatName val="0"/>
          <c:showSerName val="0"/>
          <c:showPercent val="0"/>
          <c:showBubbleSize val="0"/>
        </c:dLbls>
        <c:gapWidth val="150"/>
        <c:axId val="137390720"/>
        <c:axId val="137400704"/>
      </c:barChart>
      <c:catAx>
        <c:axId val="137390720"/>
        <c:scaling>
          <c:orientation val="minMax"/>
        </c:scaling>
        <c:delete val="0"/>
        <c:axPos val="l"/>
        <c:numFmt formatCode="General" sourceLinked="1"/>
        <c:majorTickMark val="out"/>
        <c:minorTickMark val="none"/>
        <c:tickLblPos val="nextTo"/>
        <c:txPr>
          <a:bodyPr/>
          <a:lstStyle/>
          <a:p>
            <a:pPr>
              <a:defRPr sz="1600"/>
            </a:pPr>
            <a:endParaRPr lang="en-US"/>
          </a:p>
        </c:txPr>
        <c:crossAx val="137400704"/>
        <c:crosses val="autoZero"/>
        <c:auto val="1"/>
        <c:lblAlgn val="ctr"/>
        <c:lblOffset val="100"/>
        <c:noMultiLvlLbl val="0"/>
      </c:catAx>
      <c:valAx>
        <c:axId val="137400704"/>
        <c:scaling>
          <c:orientation val="minMax"/>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7390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Pearson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21</c:v>
                </c:pt>
                <c:pt idx="1">
                  <c:v>17</c:v>
                </c:pt>
                <c:pt idx="2">
                  <c:v>27</c:v>
                </c:pt>
              </c:numCache>
            </c:numRef>
          </c:val>
        </c:ser>
        <c:ser>
          <c:idx val="1"/>
          <c:order val="1"/>
          <c:tx>
            <c:strRef>
              <c:f>Sheet1!$C$1</c:f>
              <c:strCache>
                <c:ptCount val="1"/>
                <c:pt idx="0">
                  <c:v>Houghton Mifflin Harcourt</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39</c:v>
                </c:pt>
                <c:pt idx="1">
                  <c:v>37</c:v>
                </c:pt>
                <c:pt idx="2">
                  <c:v>26</c:v>
                </c:pt>
              </c:numCache>
            </c:numRef>
          </c:val>
        </c:ser>
        <c:ser>
          <c:idx val="2"/>
          <c:order val="2"/>
          <c:tx>
            <c:strRef>
              <c:f>Sheet1!$D$1</c:f>
              <c:strCache>
                <c:ptCount val="1"/>
                <c:pt idx="0">
                  <c:v>McGraw-Hill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19</c:v>
                </c:pt>
                <c:pt idx="1">
                  <c:v>26</c:v>
                </c:pt>
                <c:pt idx="2">
                  <c:v>19</c:v>
                </c:pt>
              </c:numCache>
            </c:numRef>
          </c:val>
        </c:ser>
        <c:dLbls>
          <c:showLegendKey val="0"/>
          <c:showVal val="0"/>
          <c:showCatName val="0"/>
          <c:showSerName val="0"/>
          <c:showPercent val="0"/>
          <c:showBubbleSize val="0"/>
        </c:dLbls>
        <c:gapWidth val="150"/>
        <c:axId val="137493120"/>
        <c:axId val="138228096"/>
      </c:barChart>
      <c:catAx>
        <c:axId val="137493120"/>
        <c:scaling>
          <c:orientation val="minMax"/>
        </c:scaling>
        <c:delete val="0"/>
        <c:axPos val="b"/>
        <c:numFmt formatCode="General" sourceLinked="1"/>
        <c:majorTickMark val="out"/>
        <c:minorTickMark val="none"/>
        <c:tickLblPos val="nextTo"/>
        <c:crossAx val="138228096"/>
        <c:crosses val="autoZero"/>
        <c:auto val="1"/>
        <c:lblAlgn val="ctr"/>
        <c:lblOffset val="100"/>
        <c:noMultiLvlLbl val="0"/>
      </c:catAx>
      <c:valAx>
        <c:axId val="138228096"/>
        <c:scaling>
          <c:orientation val="minMax"/>
          <c:max val="100"/>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3749312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2009 or earlier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13</c:v>
                </c:pt>
                <c:pt idx="1">
                  <c:v>15</c:v>
                </c:pt>
                <c:pt idx="2">
                  <c:v>29</c:v>
                </c:pt>
              </c:numCache>
            </c:numRef>
          </c:val>
        </c:ser>
        <c:ser>
          <c:idx val="1"/>
          <c:order val="1"/>
          <c:tx>
            <c:strRef>
              <c:f>Sheet1!$C$1</c:f>
              <c:strCache>
                <c:ptCount val="1"/>
                <c:pt idx="0">
                  <c:v>2010–2012</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32</c:v>
                </c:pt>
                <c:pt idx="1">
                  <c:v>21</c:v>
                </c:pt>
                <c:pt idx="2">
                  <c:v>31</c:v>
                </c:pt>
              </c:numCache>
            </c:numRef>
          </c:val>
        </c:ser>
        <c:ser>
          <c:idx val="2"/>
          <c:order val="2"/>
          <c:tx>
            <c:strRef>
              <c:f>Sheet1!$D$1</c:f>
              <c:strCache>
                <c:ptCount val="1"/>
                <c:pt idx="0">
                  <c:v>2013–2015</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46</c:v>
                </c:pt>
                <c:pt idx="1">
                  <c:v>51</c:v>
                </c:pt>
                <c:pt idx="2">
                  <c:v>29</c:v>
                </c:pt>
              </c:numCache>
            </c:numRef>
          </c:val>
        </c:ser>
        <c:ser>
          <c:idx val="3"/>
          <c:order val="3"/>
          <c:tx>
            <c:strRef>
              <c:f>Sheet1!$E$1</c:f>
              <c:strCache>
                <c:ptCount val="1"/>
                <c:pt idx="0">
                  <c:v>2016–2018</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9</c:v>
                </c:pt>
                <c:pt idx="1">
                  <c:v>13</c:v>
                </c:pt>
                <c:pt idx="2">
                  <c:v>10</c:v>
                </c:pt>
              </c:numCache>
            </c:numRef>
          </c:val>
        </c:ser>
        <c:dLbls>
          <c:showLegendKey val="0"/>
          <c:showVal val="0"/>
          <c:showCatName val="0"/>
          <c:showSerName val="0"/>
          <c:showPercent val="0"/>
          <c:showBubbleSize val="0"/>
        </c:dLbls>
        <c:gapWidth val="150"/>
        <c:axId val="138392320"/>
        <c:axId val="138393856"/>
      </c:barChart>
      <c:catAx>
        <c:axId val="138392320"/>
        <c:scaling>
          <c:orientation val="minMax"/>
        </c:scaling>
        <c:delete val="0"/>
        <c:axPos val="b"/>
        <c:numFmt formatCode="General" sourceLinked="1"/>
        <c:majorTickMark val="out"/>
        <c:minorTickMark val="none"/>
        <c:tickLblPos val="nextTo"/>
        <c:crossAx val="138393856"/>
        <c:crosses val="autoZero"/>
        <c:auto val="1"/>
        <c:lblAlgn val="ctr"/>
        <c:lblOffset val="100"/>
        <c:noMultiLvlLbl val="0"/>
      </c:catAx>
      <c:valAx>
        <c:axId val="138393856"/>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13839232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E58B5-45BA-4041-A1F8-4E0F9EF6FCBC}"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86207-D701-47D0-9B69-49F76E929E64}" type="slidenum">
              <a:rPr lang="en-US" smtClean="0"/>
              <a:t>‹#›</a:t>
            </a:fld>
            <a:endParaRPr lang="en-US"/>
          </a:p>
        </p:txBody>
      </p:sp>
    </p:spTree>
    <p:extLst>
      <p:ext uri="{BB962C8B-B14F-4D97-AF65-F5344CB8AC3E}">
        <p14:creationId xmlns:p14="http://schemas.microsoft.com/office/powerpoint/2010/main" val="294061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160519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CA886207-D701-47D0-9B69-49F76E929E64}" type="slidenum">
              <a:rPr lang="en-US" smtClean="0"/>
              <a:t>11</a:t>
            </a:fld>
            <a:endParaRPr lang="en-US"/>
          </a:p>
        </p:txBody>
      </p:sp>
    </p:spTree>
    <p:extLst>
      <p:ext uri="{BB962C8B-B14F-4D97-AF65-F5344CB8AC3E}">
        <p14:creationId xmlns:p14="http://schemas.microsoft.com/office/powerpoint/2010/main" val="261905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CA886207-D701-47D0-9B69-49F76E929E64}" type="slidenum">
              <a:rPr lang="en-US" smtClean="0"/>
              <a:t>12</a:t>
            </a:fld>
            <a:endParaRPr lang="en-US"/>
          </a:p>
        </p:txBody>
      </p:sp>
    </p:spTree>
    <p:extLst>
      <p:ext uri="{BB962C8B-B14F-4D97-AF65-F5344CB8AC3E}">
        <p14:creationId xmlns:p14="http://schemas.microsoft.com/office/powerpoint/2010/main" val="396282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6.10,</a:t>
            </a:r>
            <a:r>
              <a:rPr lang="en-US" baseline="0" dirty="0" smtClean="0"/>
              <a:t> </a:t>
            </a:r>
            <a:r>
              <a:rPr lang="en-US" dirty="0" smtClean="0"/>
              <a:t>p.</a:t>
            </a:r>
            <a:r>
              <a:rPr lang="en-US" baseline="0" dirty="0" smtClean="0"/>
              <a:t> 139 in Technical Report</a:t>
            </a:r>
          </a:p>
          <a:p>
            <a:endParaRPr lang="en-US" b="1" dirty="0" smtClean="0"/>
          </a:p>
          <a:p>
            <a:pPr defTabSz="914350">
              <a:defRPr/>
            </a:pPr>
            <a:r>
              <a:rPr lang="en-US" b="1" dirty="0" smtClean="0"/>
              <a:t>This slide shows data derived from:</a:t>
            </a:r>
            <a:r>
              <a:rPr lang="en-US" b="1" baseline="0" dirty="0" smtClean="0"/>
              <a:t> </a:t>
            </a:r>
          </a:p>
          <a:p>
            <a:endParaRPr lang="en-US" b="1" dirty="0" smtClean="0"/>
          </a:p>
          <a:p>
            <a:r>
              <a:rPr lang="en-US" dirty="0" smtClean="0"/>
              <a:t>Mathematics Teacher</a:t>
            </a:r>
            <a:r>
              <a:rPr lang="en-US" baseline="0" dirty="0" smtClean="0"/>
              <a:t> Questionnaire</a:t>
            </a:r>
            <a:endParaRPr lang="en-US" dirty="0" smtClean="0"/>
          </a:p>
          <a:p>
            <a:pPr lvl="0"/>
            <a:r>
              <a:rPr lang="en-US" b="0" dirty="0" smtClean="0"/>
              <a:t>Q45. </a:t>
            </a:r>
            <a:r>
              <a:rPr lang="en-US" sz="1200" b="0" i="1" kern="1200" dirty="0" smtClean="0">
                <a:solidFill>
                  <a:schemeClr val="tx1"/>
                </a:solidFill>
                <a:effectLst/>
                <a:latin typeface="+mn-lt"/>
                <a:ea typeface="+mn-ea"/>
                <a:cs typeface="+mn-cs"/>
              </a:rPr>
              <a:t>[Presented only to teachers who selected ”Sometimes” “Often” or “All” for Q41a or c]</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[Version for teachers who indicate using a commercial textbook most often] Please indicate the title, author, most recent copyright year, and ISBN code of the commercially published textbook (printed or electronic) used </a:t>
            </a:r>
            <a:r>
              <a:rPr lang="en-US" sz="1200" u="sng" kern="1200" dirty="0" smtClean="0">
                <a:solidFill>
                  <a:schemeClr val="tx1"/>
                </a:solidFill>
                <a:effectLst/>
                <a:latin typeface="+mn-lt"/>
                <a:ea typeface="+mn-ea"/>
                <a:cs typeface="+mn-cs"/>
              </a:rPr>
              <a:t>most often</a:t>
            </a:r>
            <a:r>
              <a:rPr lang="en-US" sz="1200" kern="1200" dirty="0" smtClean="0">
                <a:solidFill>
                  <a:schemeClr val="tx1"/>
                </a:solidFill>
                <a:effectLst/>
                <a:latin typeface="+mn-lt"/>
                <a:ea typeface="+mn-ea"/>
                <a:cs typeface="+mn-cs"/>
              </a:rPr>
              <a:t> by the students in this class.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10- or 13-character ISBN code can be found on the copyright page and/or the back cover of the textbook.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not include the dashes when entering the ISBN.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Example ISBN:  </a:t>
            </a:r>
          </a:p>
          <a:p>
            <a:pPr lvl="1"/>
            <a:r>
              <a:rPr lang="en-US" dirty="0" smtClean="0"/>
              <a:t>Title: </a:t>
            </a:r>
            <a:r>
              <a:rPr lang="en-US" b="1" dirty="0" smtClean="0"/>
              <a:t>____</a:t>
            </a:r>
            <a:endParaRPr lang="en-US" dirty="0" smtClean="0"/>
          </a:p>
          <a:p>
            <a:pPr marL="457175" lvl="1" defTabSz="914350">
              <a:defRPr/>
            </a:pPr>
            <a:r>
              <a:rPr lang="en-US" dirty="0" smtClean="0"/>
              <a:t>First Author: </a:t>
            </a:r>
            <a:r>
              <a:rPr lang="en-US" b="1" dirty="0" smtClean="0"/>
              <a:t>____</a:t>
            </a:r>
            <a:endParaRPr lang="en-US" dirty="0" smtClean="0"/>
          </a:p>
          <a:p>
            <a:pPr marL="457175" lvl="1" defTabSz="914350">
              <a:defRPr/>
            </a:pPr>
            <a:r>
              <a:rPr lang="en-US" dirty="0" smtClean="0"/>
              <a:t>Year: </a:t>
            </a:r>
            <a:r>
              <a:rPr lang="en-US" b="1" dirty="0" smtClean="0"/>
              <a:t>____</a:t>
            </a:r>
            <a:endParaRPr lang="en-US" dirty="0" smtClean="0"/>
          </a:p>
          <a:p>
            <a:pPr marL="457175" lvl="1" defTabSz="914350">
              <a:defRPr/>
            </a:pPr>
            <a:r>
              <a:rPr lang="en-US" dirty="0" smtClean="0"/>
              <a:t>ISBN: </a:t>
            </a:r>
            <a:r>
              <a:rPr lang="en-US" b="1" dirty="0" smtClean="0"/>
              <a:t>____</a:t>
            </a:r>
          </a:p>
          <a:p>
            <a:pPr marL="457175" lvl="1" defTabSz="914350">
              <a:defRPr/>
            </a:pPr>
            <a:r>
              <a:rPr lang="en-US" b="0" dirty="0" smtClean="0"/>
              <a:t>URL:</a:t>
            </a:r>
            <a:r>
              <a:rPr lang="en-US" b="0" baseline="0" dirty="0" smtClean="0"/>
              <a:t> [for teachers who indicate using an online program most often]</a:t>
            </a:r>
            <a:endParaRPr lang="en-US" b="0" dirty="0" smtClean="0"/>
          </a:p>
          <a:p>
            <a:endParaRPr lang="en-US" baseline="0" dirty="0" smtClean="0"/>
          </a:p>
          <a:p>
            <a:pPr defTabSz="914350">
              <a:defRPr/>
            </a:pPr>
            <a:r>
              <a:rPr lang="en-US" dirty="0" smtClean="0"/>
              <a:t>The numbers in parentheses</a:t>
            </a:r>
            <a:r>
              <a:rPr lang="en-US" baseline="0" dirty="0" smtClean="0"/>
              <a:t> are standard errors.</a:t>
            </a:r>
            <a:endParaRPr lang="en-US" dirty="0" smtClean="0"/>
          </a:p>
          <a:p>
            <a:endParaRPr lang="en-US" dirty="0" smtClean="0"/>
          </a:p>
          <a:p>
            <a:pPr defTabSz="914350">
              <a:defRPr/>
            </a:pPr>
            <a:r>
              <a:rPr lang="en-US" b="1" dirty="0" smtClean="0"/>
              <a:t>Findings Highlighted in Technical Report</a:t>
            </a:r>
            <a:endParaRPr lang="en-US" baseline="0" dirty="0" smtClean="0"/>
          </a:p>
          <a:p>
            <a:r>
              <a:rPr lang="en-US" u="none" dirty="0" smtClean="0"/>
              <a:t>“</a:t>
            </a:r>
            <a:r>
              <a:rPr lang="en-US" sz="1200" kern="1200" dirty="0" smtClean="0">
                <a:solidFill>
                  <a:schemeClr val="tx1"/>
                </a:solidFill>
                <a:effectLst/>
                <a:latin typeface="+mn-lt"/>
                <a:ea typeface="+mn-ea"/>
                <a:cs typeface="+mn-cs"/>
              </a:rPr>
              <a:t>Teachers who indicated that instruction in their randomly selected class was based substantially on a commercially published textbook or module were asked to record the title, author, year, and ISBN of the material used most often in the class.  Using this information, the publisher of the material was identified.  Tables 6.9–6.11 show the market share held by each of the major science, mathematics, and computer science textbook publishers.  It is interesting to note that three publishers—Pearson, McGraw-Hill, and Houghton Mifflin Harcourt—account for instructional materials used in more than 75 percent of middle school and high school science classes and more than 70 percent of all mathematics classes.  The only other publishers with a substantial share of the market are Delta Education in elementary science and Great Minds in elementary mathematics.  In high school computer science, Pearson again has a considerable market share, followed closely by Cengage.”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86207-D701-47D0-9B69-49F76E929E64}" type="slidenum">
              <a:rPr lang="en-US" smtClean="0"/>
              <a:t>13</a:t>
            </a:fld>
            <a:endParaRPr lang="en-US"/>
          </a:p>
        </p:txBody>
      </p:sp>
    </p:spTree>
    <p:extLst>
      <p:ext uri="{BB962C8B-B14F-4D97-AF65-F5344CB8AC3E}">
        <p14:creationId xmlns:p14="http://schemas.microsoft.com/office/powerpoint/2010/main" val="184848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Only the three most prevalent publishers are included in this figure</a:t>
            </a:r>
          </a:p>
        </p:txBody>
      </p:sp>
      <p:sp>
        <p:nvSpPr>
          <p:cNvPr id="4" name="Slide Number Placeholder 3"/>
          <p:cNvSpPr>
            <a:spLocks noGrp="1"/>
          </p:cNvSpPr>
          <p:nvPr>
            <p:ph type="sldNum" sz="quarter" idx="10"/>
          </p:nvPr>
        </p:nvSpPr>
        <p:spPr/>
        <p:txBody>
          <a:bodyPr/>
          <a:lstStyle/>
          <a:p>
            <a:fld id="{B472F11F-6199-4934-A1DC-A9FDDA9F712C}" type="slidenum">
              <a:rPr lang="en-US" smtClean="0"/>
              <a:t>14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6.14,</a:t>
            </a:r>
            <a:r>
              <a:rPr lang="en-US" baseline="0" dirty="0" smtClean="0"/>
              <a:t> </a:t>
            </a:r>
            <a:r>
              <a:rPr lang="en-US" dirty="0" smtClean="0"/>
              <a:t>p.</a:t>
            </a:r>
            <a:r>
              <a:rPr lang="en-US" baseline="0" dirty="0" smtClean="0"/>
              <a:t> 143 in Technical Report</a:t>
            </a:r>
          </a:p>
          <a:p>
            <a:endParaRPr lang="en-US" b="1" dirty="0" smtClean="0"/>
          </a:p>
          <a:p>
            <a:pPr defTabSz="914350">
              <a:defRPr/>
            </a:pPr>
            <a:r>
              <a:rPr lang="en-US" b="1" dirty="0" smtClean="0"/>
              <a:t>This slide shows data derived from:</a:t>
            </a:r>
            <a:r>
              <a:rPr lang="en-US" b="1" baseline="0" dirty="0" smtClean="0"/>
              <a:t> </a:t>
            </a:r>
          </a:p>
          <a:p>
            <a:endParaRPr lang="en-US" b="1" dirty="0" smtClean="0"/>
          </a:p>
          <a:p>
            <a:r>
              <a:rPr lang="en-US" dirty="0" smtClean="0"/>
              <a:t>Mathematics Teacher</a:t>
            </a:r>
            <a:r>
              <a:rPr lang="en-US" baseline="0" dirty="0" smtClean="0"/>
              <a:t> Questionnaire</a:t>
            </a:r>
            <a:endParaRPr lang="en-US" dirty="0" smtClean="0"/>
          </a:p>
          <a:p>
            <a:pPr lvl="0"/>
            <a:r>
              <a:rPr lang="en-US" b="0" dirty="0" smtClean="0"/>
              <a:t>Q45. </a:t>
            </a:r>
            <a:r>
              <a:rPr lang="en-US" sz="1200" b="0" i="1" kern="1200" dirty="0" smtClean="0">
                <a:solidFill>
                  <a:schemeClr val="tx1"/>
                </a:solidFill>
                <a:effectLst/>
                <a:latin typeface="+mn-lt"/>
                <a:ea typeface="+mn-ea"/>
                <a:cs typeface="+mn-cs"/>
              </a:rPr>
              <a:t>[Presented only to teachers who selected ”Sometimes” “Often” or “All” for Q41a or c]</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[Version for teachers who indicate using a commercial textbook most often] Please indicate the title, author, most recent copyright year, and ISBN code of the commercially published textbook (printed or electronic) used </a:t>
            </a:r>
            <a:r>
              <a:rPr lang="en-US" sz="1200" u="sng" kern="1200" dirty="0" smtClean="0">
                <a:solidFill>
                  <a:schemeClr val="tx1"/>
                </a:solidFill>
                <a:effectLst/>
                <a:latin typeface="+mn-lt"/>
                <a:ea typeface="+mn-ea"/>
                <a:cs typeface="+mn-cs"/>
              </a:rPr>
              <a:t>most often</a:t>
            </a:r>
            <a:r>
              <a:rPr lang="en-US" sz="1200" kern="1200" dirty="0" smtClean="0">
                <a:solidFill>
                  <a:schemeClr val="tx1"/>
                </a:solidFill>
                <a:effectLst/>
                <a:latin typeface="+mn-lt"/>
                <a:ea typeface="+mn-ea"/>
                <a:cs typeface="+mn-cs"/>
              </a:rPr>
              <a:t> by the students in this class.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10- or 13-character ISBN code can be found on the copyright page and/or the back cover of the textbook.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 not include the dashes when entering the ISBN.</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Example ISBN:  </a:t>
            </a:r>
          </a:p>
          <a:p>
            <a:pPr lvl="1"/>
            <a:r>
              <a:rPr lang="en-US" strike="sngStrike" dirty="0" smtClean="0"/>
              <a:t>Title: </a:t>
            </a:r>
            <a:r>
              <a:rPr lang="en-US" b="1" strike="sngStrike" dirty="0" smtClean="0"/>
              <a:t>____</a:t>
            </a:r>
            <a:endParaRPr lang="en-US" strike="sngStrike" dirty="0" smtClean="0"/>
          </a:p>
          <a:p>
            <a:pPr marL="457175" lvl="1" defTabSz="914350">
              <a:defRPr/>
            </a:pPr>
            <a:r>
              <a:rPr lang="en-US" strike="sngStrike" dirty="0" smtClean="0"/>
              <a:t>First Author: </a:t>
            </a:r>
            <a:r>
              <a:rPr lang="en-US" b="1" strike="sngStrike" dirty="0" smtClean="0"/>
              <a:t>____</a:t>
            </a:r>
            <a:endParaRPr lang="en-US" strike="sngStrike" dirty="0" smtClean="0"/>
          </a:p>
          <a:p>
            <a:pPr marL="457175" lvl="1" defTabSz="914350">
              <a:defRPr/>
            </a:pPr>
            <a:r>
              <a:rPr lang="en-US" dirty="0" smtClean="0"/>
              <a:t>Year: </a:t>
            </a:r>
            <a:r>
              <a:rPr lang="en-US" b="1" dirty="0" smtClean="0"/>
              <a:t>____</a:t>
            </a:r>
            <a:endParaRPr lang="en-US" dirty="0" smtClean="0"/>
          </a:p>
          <a:p>
            <a:pPr marL="457175" lvl="1" defTabSz="914350">
              <a:defRPr/>
            </a:pPr>
            <a:r>
              <a:rPr lang="en-US" strike="sngStrike" dirty="0" smtClean="0"/>
              <a:t>ISBN: </a:t>
            </a:r>
            <a:r>
              <a:rPr lang="en-US" b="1" strike="sngStrike" dirty="0" smtClean="0"/>
              <a:t>____</a:t>
            </a:r>
          </a:p>
          <a:p>
            <a:pPr marL="457175" lvl="1" defTabSz="914350">
              <a:defRPr/>
            </a:pPr>
            <a:r>
              <a:rPr lang="en-US" b="0" strike="sngStrike" dirty="0" smtClean="0"/>
              <a:t>URL:</a:t>
            </a:r>
            <a:r>
              <a:rPr lang="en-US" b="0" strike="sngStrike" baseline="0" dirty="0" smtClean="0"/>
              <a:t> [for teachers who indicate using an online program most often]</a:t>
            </a:r>
            <a:endParaRPr lang="en-US" b="0" strike="sngStrike" dirty="0" smtClean="0"/>
          </a:p>
          <a:p>
            <a:endParaRPr lang="en-US" baseline="0" dirty="0" smtClean="0"/>
          </a:p>
          <a:p>
            <a:pPr defTabSz="914350">
              <a:defRPr/>
            </a:pPr>
            <a:r>
              <a:rPr lang="en-US" dirty="0" smtClean="0"/>
              <a:t>The numbers in parentheses</a:t>
            </a:r>
            <a:r>
              <a:rPr lang="en-US" baseline="0" dirty="0" smtClean="0"/>
              <a:t> are standard errors.</a:t>
            </a:r>
            <a:endParaRPr lang="en-US" dirty="0" smtClean="0"/>
          </a:p>
          <a:p>
            <a:endParaRPr lang="en-US" dirty="0" smtClean="0"/>
          </a:p>
          <a:p>
            <a:pPr defTabSz="914350">
              <a:defRPr/>
            </a:pPr>
            <a:r>
              <a:rPr lang="en-US" b="1" dirty="0" smtClean="0"/>
              <a:t>Findings Highlighted in Technical Report</a:t>
            </a:r>
            <a:endParaRPr lang="en-US" baseline="0" dirty="0" smtClean="0"/>
          </a:p>
          <a:p>
            <a:r>
              <a:rPr lang="en-US" u="none" dirty="0" smtClean="0"/>
              <a:t>“</a:t>
            </a:r>
            <a:r>
              <a:rPr lang="en-US" sz="1200" kern="1200" dirty="0" smtClean="0">
                <a:solidFill>
                  <a:schemeClr val="tx1"/>
                </a:solidFill>
                <a:effectLst/>
                <a:latin typeface="+mn-lt"/>
                <a:ea typeface="+mn-ea"/>
                <a:cs typeface="+mn-cs"/>
              </a:rPr>
              <a:t>Table 6.14 shows the publication year of science, mathematics, and computer science textbooks.  In 2018, 43–51 percent of science classes used textbooks published in 2009 or earlier.  Science classes are considerably more likely than mathematics classes to use older textbooks.  For example, 51 percent of middle grades science classes are using textbooks published in 2009 or earlier, compared to only 15 percent of middle grades mathematics classes.  Given the growing presence of computer science classes, it is surprising that a third of them are using textbooks published in 2009 or earlier, but it is important to remember that a relatively small proportion of these classes use published materials at all.</a:t>
            </a:r>
            <a:r>
              <a:rPr lang="en-US" sz="1200" u="non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classes using</a:t>
            </a:r>
            <a:r>
              <a:rPr lang="en-US" baseline="0" dirty="0" smtClean="0"/>
              <a:t> </a:t>
            </a:r>
            <a:r>
              <a:rPr lang="en-US" sz="1200" kern="1200" dirty="0" smtClean="0">
                <a:solidFill>
                  <a:schemeClr val="tx1"/>
                </a:solidFill>
                <a:effectLst/>
                <a:latin typeface="+mn-lt"/>
                <a:ea typeface="+mn-ea"/>
                <a:cs typeface="+mn-cs"/>
              </a:rPr>
              <a:t>commercially published textbooks/programs are included in these analyses.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6.15,</a:t>
            </a:r>
            <a:r>
              <a:rPr lang="en-US" baseline="0" dirty="0" smtClean="0"/>
              <a:t> </a:t>
            </a:r>
            <a:r>
              <a:rPr lang="en-US" dirty="0" smtClean="0"/>
              <a:t>p.</a:t>
            </a:r>
            <a:r>
              <a:rPr lang="en-US" baseline="0" dirty="0" smtClean="0"/>
              <a:t> 143 in Technical Report</a:t>
            </a:r>
          </a:p>
          <a:p>
            <a:endParaRPr lang="en-US" b="1" dirty="0" smtClean="0"/>
          </a:p>
          <a:p>
            <a:pPr defTabSz="914350">
              <a:defRPr/>
            </a:pPr>
            <a:r>
              <a:rPr lang="en-US" b="1" dirty="0" smtClean="0"/>
              <a:t>This slide shows data from an individual item.</a:t>
            </a:r>
            <a:endParaRPr lang="en-US" b="1" baseline="0" dirty="0" smtClean="0"/>
          </a:p>
          <a:p>
            <a:endParaRPr lang="en-US" b="1" dirty="0" smtClean="0"/>
          </a:p>
          <a:p>
            <a:r>
              <a:rPr lang="en-US" dirty="0" smtClean="0"/>
              <a:t>Mathematics Teacher</a:t>
            </a:r>
            <a:r>
              <a:rPr lang="en-US" baseline="0" dirty="0" smtClean="0"/>
              <a:t> Questionnaire</a:t>
            </a:r>
            <a:endParaRPr lang="en-US" dirty="0" smtClean="0"/>
          </a:p>
          <a:p>
            <a:pPr lvl="0"/>
            <a:r>
              <a:rPr lang="en-US" b="0" dirty="0" smtClean="0"/>
              <a:t>Q48. </a:t>
            </a:r>
            <a:r>
              <a:rPr lang="en-US" sz="1200" b="0" i="1" kern="1200" dirty="0" smtClean="0">
                <a:solidFill>
                  <a:schemeClr val="tx1"/>
                </a:solidFill>
                <a:effectLst/>
                <a:latin typeface="+mn-lt"/>
                <a:ea typeface="+mn-ea"/>
                <a:cs typeface="+mn-cs"/>
              </a:rPr>
              <a:t>[Presented only to teachers who selected “Sometimes” “Often” or “All” for Q41 a or 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Was this unit based primarily on a commercially published textbook or state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county, or district/diocese-developed materials?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  </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 </a:t>
            </a:r>
            <a:endParaRPr lang="en-US" sz="2000" kern="1200" dirty="0" smtClean="0">
              <a:solidFill>
                <a:schemeClr val="tx1"/>
              </a:solidFill>
              <a:effectLst/>
              <a:latin typeface="+mn-lt"/>
              <a:ea typeface="+mn-ea"/>
              <a:cs typeface="+mn-cs"/>
            </a:endParaRPr>
          </a:p>
          <a:p>
            <a:endParaRPr lang="en-US" baseline="0" dirty="0" smtClean="0"/>
          </a:p>
          <a:p>
            <a:pPr defTabSz="914350">
              <a:defRPr/>
            </a:pPr>
            <a:r>
              <a:rPr lang="en-US" dirty="0" smtClean="0"/>
              <a:t>The numbers in parentheses</a:t>
            </a:r>
            <a:r>
              <a:rPr lang="en-US" baseline="0" dirty="0" smtClean="0"/>
              <a:t> are standard errors.</a:t>
            </a:r>
            <a:endParaRPr lang="en-US" dirty="0" smtClean="0"/>
          </a:p>
          <a:p>
            <a:endParaRPr lang="en-US" dirty="0" smtClean="0"/>
          </a:p>
          <a:p>
            <a:pPr defTabSz="914350">
              <a:defRPr/>
            </a:pPr>
            <a:r>
              <a:rPr lang="en-US" b="1" dirty="0" smtClean="0"/>
              <a:t>Findings Highlighted in Technical Report</a:t>
            </a:r>
            <a:endParaRPr lang="en-US" baseline="0" dirty="0" smtClean="0"/>
          </a:p>
          <a:p>
            <a:r>
              <a:rPr lang="en-US" u="none" dirty="0" smtClean="0"/>
              <a:t>“</a:t>
            </a:r>
            <a:r>
              <a:rPr lang="en-US" sz="1200" kern="1200" dirty="0" smtClean="0">
                <a:solidFill>
                  <a:schemeClr val="tx1"/>
                </a:solidFill>
                <a:effectLst/>
                <a:latin typeface="+mn-lt"/>
                <a:ea typeface="+mn-ea"/>
                <a:cs typeface="+mn-cs"/>
              </a:rPr>
              <a:t>Teachers were also asked whether the most recent unit in their randomly selected class was based primarily on either a commercially published textbook or materials developed by the state or district.  (Computer science teachers were asked about commercially published online courses in addition.)  As shown in Table 6.15, more than half of classes—mathematics classes in particular—are based on such materials.”</a:t>
            </a:r>
          </a:p>
        </p:txBody>
      </p:sp>
      <p:sp>
        <p:nvSpPr>
          <p:cNvPr id="4" name="Slide Number Placeholder 3"/>
          <p:cNvSpPr>
            <a:spLocks noGrp="1"/>
          </p:cNvSpPr>
          <p:nvPr>
            <p:ph type="sldNum" sz="quarter" idx="10"/>
          </p:nvPr>
        </p:nvSpPr>
        <p:spPr/>
        <p:txBody>
          <a:bodyPr/>
          <a:lstStyle/>
          <a:p>
            <a:fld id="{CA886207-D701-47D0-9B69-49F76E929E64}" type="slidenum">
              <a:rPr lang="en-US" smtClean="0"/>
              <a:t>17</a:t>
            </a:fld>
            <a:endParaRPr lang="en-US"/>
          </a:p>
        </p:txBody>
      </p:sp>
    </p:spTree>
    <p:extLst>
      <p:ext uri="{BB962C8B-B14F-4D97-AF65-F5344CB8AC3E}">
        <p14:creationId xmlns:p14="http://schemas.microsoft.com/office/powerpoint/2010/main" val="87068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6.16,</a:t>
            </a:r>
            <a:r>
              <a:rPr lang="en-US" baseline="0" dirty="0" smtClean="0"/>
              <a:t> </a:t>
            </a:r>
            <a:r>
              <a:rPr lang="en-US" dirty="0" smtClean="0"/>
              <a:t>p.</a:t>
            </a:r>
            <a:r>
              <a:rPr lang="en-US" baseline="0" dirty="0" smtClean="0"/>
              <a:t> 144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Q49. </a:t>
            </a:r>
            <a:r>
              <a:rPr lang="en-US" sz="1200" kern="1200" dirty="0" smtClean="0">
                <a:solidFill>
                  <a:schemeClr val="tx1"/>
                </a:solidFill>
                <a:effectLst/>
                <a:latin typeface="+mn-lt"/>
                <a:ea typeface="+mn-ea"/>
                <a:cs typeface="+mn-cs"/>
              </a:rPr>
              <a:t>Please indicate the extent to which you did each of the following while teaching this unit. [Select one on each row.]</a:t>
            </a:r>
            <a:r>
              <a:rPr lang="en-US" sz="1200" kern="1200" baseline="0" dirty="0" smtClean="0">
                <a:solidFill>
                  <a:schemeClr val="tx1"/>
                </a:solidFill>
                <a:effectLst/>
                <a:latin typeface="+mn-lt"/>
                <a:ea typeface="+mn-ea"/>
                <a:cs typeface="+mn-cs"/>
              </a:rPr>
              <a:t> </a:t>
            </a:r>
            <a:r>
              <a:rPr lang="en-US" dirty="0" smtClean="0"/>
              <a:t>(</a:t>
            </a:r>
            <a:r>
              <a:rPr lang="en-US" dirty="0"/>
              <a:t>Response Options: [1] Not at all, [2] 2 of 5, [3] Somewhat, [4] 4 of 5, [5] To a great extent)</a:t>
            </a:r>
          </a:p>
          <a:p>
            <a:pPr marL="685800" lvl="1" indent="-228600">
              <a:buFont typeface="+mj-lt"/>
              <a:buAutoNum type="alphaLcPeriod"/>
            </a:pPr>
            <a:r>
              <a:rPr lang="en-US" sz="1200" kern="1200" dirty="0" smtClean="0">
                <a:solidFill>
                  <a:schemeClr val="tx1"/>
                </a:solidFill>
                <a:effectLst/>
                <a:latin typeface="+mn-lt"/>
                <a:ea typeface="+mn-ea"/>
                <a:cs typeface="+mn-cs"/>
              </a:rPr>
              <a:t>I used these materials to guide the structure and content emphasis of the unit.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picked what is important from these materials and skipped the rest.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incorporated activities (for example: problems, investigations, readings) from other sources to supplement what these materials were lacking.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modified activities from these materials.</a:t>
            </a:r>
            <a:endParaRPr lang="en-US" sz="2000" kern="1200" dirty="0" smtClean="0">
              <a:solidFill>
                <a:schemeClr val="tx1"/>
              </a:solidFill>
              <a:effectLst/>
              <a:latin typeface="+mn-lt"/>
              <a:ea typeface="+mn-ea"/>
              <a:cs typeface="+mn-cs"/>
            </a:endParaRPr>
          </a:p>
          <a:p>
            <a:pPr lvl="0"/>
            <a:endParaRPr lang="en-US" dirty="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When teachers responded that their most recent unit was based on one of these materials, they were asked how they used the material (see Table 6.16).  Two important findings emerge from these data.  First, when classes use commercially published and state/‌district-developed materials, the materials heavily influence instruction in all subjects at all grade ranges.  Teachers in more than 70 percent of classes in the various subject and grade-level categories use the textbook substantially to guide the overall structure and content emphasis of their units.  Second, it is clear that teachers modify their materials substantially when designing instruction.  In roughly half or more of classes, teachers incorporate activities from other sources substantially, “pick and choose” from the material, and modify activities from the materials.”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classes for which the teacher selected “4 of 5” or “to a great extent” on a 5-point response scale with the options of “not at all,” “2 of 5,” “somewhat,” “4 of 5,” and “to a great extent.”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classes in which the most recent unit was based on commercially published or state/‌district-developed materials are included in these analyses.</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6.17,</a:t>
            </a:r>
            <a:r>
              <a:rPr lang="en-US" baseline="0" dirty="0" smtClean="0"/>
              <a:t> </a:t>
            </a:r>
            <a:r>
              <a:rPr lang="en-US" dirty="0" smtClean="0"/>
              <a:t>p.</a:t>
            </a:r>
            <a:r>
              <a:rPr lang="en-US" baseline="0" dirty="0" smtClean="0"/>
              <a:t> 145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lvl="0"/>
            <a:r>
              <a:rPr lang="en-US" b="0" dirty="0" smtClean="0"/>
              <a:t>Q50. </a:t>
            </a:r>
            <a:r>
              <a:rPr lang="en-US" sz="1200" b="0" i="1" kern="1200" dirty="0" smtClean="0">
                <a:solidFill>
                  <a:schemeClr val="tx1"/>
                </a:solidFill>
                <a:effectLst/>
                <a:latin typeface="+mn-lt"/>
                <a:ea typeface="+mn-ea"/>
                <a:cs typeface="+mn-cs"/>
              </a:rPr>
              <a:t>[Presented only to teachers who did not select “Not at all” for Q49b] </a:t>
            </a:r>
            <a:r>
              <a:rPr lang="en-US" sz="1200" kern="1200" dirty="0" smtClean="0">
                <a:solidFill>
                  <a:schemeClr val="tx1"/>
                </a:solidFill>
                <a:effectLst/>
                <a:latin typeface="+mn-lt"/>
                <a:ea typeface="+mn-ea"/>
                <a:cs typeface="+mn-cs"/>
              </a:rPr>
              <a:t>During this unit, when you skipped activities (for example: problems, investigations, readings) in these materials, how much was each of the following a factor in your decisions? [Select one on each row.]</a:t>
            </a:r>
            <a:r>
              <a:rPr lang="en-US" sz="1200" kern="1200" baseline="0" dirty="0" smtClean="0">
                <a:solidFill>
                  <a:schemeClr val="tx1"/>
                </a:solidFill>
                <a:effectLst/>
                <a:latin typeface="+mn-lt"/>
                <a:ea typeface="+mn-ea"/>
                <a:cs typeface="+mn-cs"/>
              </a:rPr>
              <a:t> </a:t>
            </a:r>
            <a:r>
              <a:rPr lang="en-US" dirty="0" smtClean="0"/>
              <a:t>(</a:t>
            </a:r>
            <a:r>
              <a:rPr lang="en-US" dirty="0"/>
              <a:t>Response Options: [1] Not a factor, [2] A minor factor, [3] A major factor)</a:t>
            </a:r>
          </a:p>
          <a:p>
            <a:pPr marL="685800" lvl="1" indent="-228600">
              <a:buFont typeface="+mj-lt"/>
              <a:buAutoNum type="alphaLcPeriod"/>
            </a:pPr>
            <a:r>
              <a:rPr lang="en-US" sz="1200" kern="1200" dirty="0" smtClean="0">
                <a:solidFill>
                  <a:schemeClr val="tx1"/>
                </a:solidFill>
                <a:effectLst/>
                <a:latin typeface="+mn-lt"/>
                <a:ea typeface="+mn-ea"/>
                <a:cs typeface="+mn-cs"/>
              </a:rPr>
              <a:t>The mathematical ideas addressed in the activities I skipped are not included in my pacing guide/standards.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did not have the materials needed to implement the activities I skipped.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did not have the knowledge needed to implement the activities I skipped.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The activities I skipped were too difficult for my students.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My students already knew the mathematical ideas or were able to learn them without the activities I skipped.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have different activities for those mathematical ideas that work better than the ones I skipped.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did not have enough instructional time for the activities I skipped. </a:t>
            </a:r>
            <a:endParaRPr lang="en-US" sz="2000" kern="1200" dirty="0" smtClean="0">
              <a:solidFill>
                <a:schemeClr val="tx1"/>
              </a:solidFill>
              <a:effectLst/>
              <a:latin typeface="+mn-lt"/>
              <a:ea typeface="+mn-ea"/>
              <a:cs typeface="+mn-cs"/>
            </a:endParaRPr>
          </a:p>
          <a:p>
            <a:pPr lvl="0"/>
            <a:endParaRPr lang="en-US" dirty="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Teachers in roughly half of science, mathematics, and computer science classes skip activities in the material substantially.  As can be seen in Table 6.17, in all subjects, some of the most frequently selected reasons for skipping parts of the materials are: (1) having another activity that works better than the one skipped, (2) the science ideas addressed not being included in pacing guides or standards, (3) not having enough instructional time, and (4) the activities skipped being too difficult for the students.  In more than 40 percent of classes, teachers skip activities that they deem unnecessary (students either already knew the ideas or could learn them without the activities).  Differences across grades, however, are also apparent.  For example, in mathematics, teachers in 38 percent of elementary classes cite the difficulty of the activity as the reason for skipping it, compared to 55 percent in high school mathematics classes.  A similar pattern is evident in science.  Also, not having materials for an activity is much more likely to be cited as a reason in science classes (54–62 percent) than in mathematics classes (24–27 percent) or high school computer science classes (28 percent).”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a:t>
            </a:r>
            <a:r>
              <a:rPr lang="en-US" baseline="0" dirty="0" smtClean="0"/>
              <a:t> portion of </a:t>
            </a:r>
            <a:r>
              <a:rPr lang="en-US" dirty="0" smtClean="0"/>
              <a:t>Table 6.1,</a:t>
            </a:r>
            <a:r>
              <a:rPr lang="en-US" baseline="0" dirty="0" smtClean="0"/>
              <a:t> </a:t>
            </a:r>
            <a:r>
              <a:rPr lang="en-US" dirty="0" smtClean="0"/>
              <a:t>p.</a:t>
            </a:r>
            <a:r>
              <a:rPr lang="en-US" baseline="0" dirty="0" smtClean="0"/>
              <a:t> 133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lvl="0"/>
            <a:r>
              <a:rPr lang="en-US" dirty="0" smtClean="0"/>
              <a:t>Q42. </a:t>
            </a:r>
            <a:r>
              <a:rPr lang="en-US" sz="1200" kern="1200" dirty="0" smtClean="0">
                <a:solidFill>
                  <a:schemeClr val="tx1"/>
                </a:solidFill>
                <a:effectLst/>
                <a:latin typeface="+mn-lt"/>
                <a:ea typeface="+mn-ea"/>
                <a:cs typeface="+mn-cs"/>
              </a:rPr>
              <a:t>Does your school/district/diocese designate instructional materials (textbooks, units, or lessons) to be used in this class?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a:t>
            </a:r>
            <a:endParaRPr lang="en-US" sz="2000" kern="1200" dirty="0" smtClean="0">
              <a:solidFill>
                <a:schemeClr val="tx1"/>
              </a:solidFill>
              <a:effectLst/>
              <a:latin typeface="+mn-lt"/>
              <a:ea typeface="+mn-ea"/>
              <a:cs typeface="+mn-cs"/>
            </a:endParaRPr>
          </a:p>
          <a:p>
            <a:pPr defTabSz="914350">
              <a:defRPr/>
            </a:pPr>
            <a:endParaRPr lang="en-US" dirty="0" smtClean="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2018 NSSME+ collected data on the use of various instructional resources, including commercially published textbooks or programs, both print and electronic.  Of particular interest is how much latitude teachers have in selecting instructional resources.  Table 6.1 shows that instructional materials are designated by the district‌ for most science and mathematics classes.  The likelihood of having designated materials decreases from elementary school to high school in mathematics.  Also, mathematics classes are generally more likely to have designated materials, perhaps due to the greater accountability emphasis in mathematics.  High school computer science classes are very unlikely to have designated materials; only about a quarter have materials designated for 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skipping some activities are included in these analyses.</a:t>
            </a:r>
          </a:p>
          <a:p>
            <a:pPr defTabSz="914350">
              <a:defRPr/>
            </a:pPr>
            <a:endParaRPr lang="en-US" dirty="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skipping some activities are included in these analyses.</a:t>
            </a:r>
          </a:p>
          <a:p>
            <a:pPr defTabSz="914350">
              <a:defRPr/>
            </a:pPr>
            <a:endParaRPr lang="en-US" dirty="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skipping some activities are included in these analyses.</a:t>
            </a:r>
          </a:p>
          <a:p>
            <a:pPr defTabSz="914350">
              <a:defRPr/>
            </a:pPr>
            <a:endParaRPr lang="en-US" dirty="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6.18,</a:t>
            </a:r>
            <a:r>
              <a:rPr lang="en-US" baseline="0" dirty="0" smtClean="0"/>
              <a:t> </a:t>
            </a:r>
            <a:r>
              <a:rPr lang="en-US" dirty="0" smtClean="0"/>
              <a:t>p.</a:t>
            </a:r>
            <a:r>
              <a:rPr lang="en-US" baseline="0" dirty="0" smtClean="0"/>
              <a:t> 146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lvl="0"/>
            <a:r>
              <a:rPr lang="en-US" b="0" dirty="0" smtClean="0"/>
              <a:t>Q51. </a:t>
            </a:r>
            <a:r>
              <a:rPr lang="en-US" sz="1200" b="0" i="1" kern="1200" dirty="0" smtClean="0">
                <a:solidFill>
                  <a:schemeClr val="tx1"/>
                </a:solidFill>
                <a:effectLst/>
                <a:latin typeface="+mn-lt"/>
                <a:ea typeface="+mn-ea"/>
                <a:cs typeface="+mn-cs"/>
              </a:rPr>
              <a:t>[Presented only to teachers who did not select “Not at all” for Q49c]</a:t>
            </a:r>
            <a:r>
              <a:rPr lang="en-US" sz="1200" b="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During this unit, when you supplemented these materials with additional activities, how much was each of the following a factor in your decisions? [Select one on each row.]</a:t>
            </a:r>
            <a:r>
              <a:rPr lang="en-US" sz="1200" kern="1200" baseline="0" dirty="0" smtClean="0">
                <a:solidFill>
                  <a:schemeClr val="tx1"/>
                </a:solidFill>
                <a:effectLst/>
                <a:latin typeface="+mn-lt"/>
                <a:ea typeface="+mn-ea"/>
                <a:cs typeface="+mn-cs"/>
              </a:rPr>
              <a:t> </a:t>
            </a:r>
            <a:r>
              <a:rPr lang="en-US" dirty="0" smtClean="0"/>
              <a:t>(</a:t>
            </a:r>
            <a:r>
              <a:rPr lang="en-US" dirty="0"/>
              <a:t>Response Options: [1] Not a factor, [2] A minor factor, [3] A major factor)</a:t>
            </a:r>
          </a:p>
          <a:p>
            <a:pPr marL="685800" lvl="1" indent="-228600">
              <a:buFont typeface="+mj-lt"/>
              <a:buAutoNum type="alphaLcPeriod"/>
            </a:pPr>
            <a:r>
              <a:rPr lang="en-US" sz="1200" kern="1200" dirty="0" smtClean="0">
                <a:solidFill>
                  <a:schemeClr val="tx1"/>
                </a:solidFill>
                <a:effectLst/>
                <a:latin typeface="+mn-lt"/>
                <a:ea typeface="+mn-ea"/>
                <a:cs typeface="+mn-cs"/>
              </a:rPr>
              <a:t>My pacing guide indicated that I should use supplemental activities.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Supplemental activities were needed to prepare students for standardized tests.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Supplemental activities were needed to provide students with additional practice.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Supplemental activities were needed so students at different levels of achievement could increase their understanding of the ideas targeted in each activity.</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had additional activities that I liked.</a:t>
            </a:r>
            <a:endParaRPr lang="en-US" sz="2000" kern="1200" dirty="0" smtClean="0">
              <a:solidFill>
                <a:schemeClr val="tx1"/>
              </a:solidFill>
              <a:effectLst/>
              <a:latin typeface="+mn-lt"/>
              <a:ea typeface="+mn-ea"/>
              <a:cs typeface="+mn-cs"/>
            </a:endParaRPr>
          </a:p>
          <a:p>
            <a:pPr lvl="0"/>
            <a:endParaRPr lang="en-US" dirty="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Given that teachers often skip activities in their materials because they know of better ones, it is perhaps not surprising that teachers in well more than half of science, mathematics, and computer science classes supplement their materials.  Of the reasons listed on the questionnaire, three stand out above the rest: (1) teachers having additional activities that they like, (2) providing students with additional practice, and (3) differentiating instruction for students at different achievement levels (see Table 6.18).  The influence of standardized testing is also evident, with teachers in anywhere from about half to almost three-fourths of classes across subjects supplementing for test-preparation purposes.  Finally, in 34–49 percent of classes, depending on subject and grade level, teachers supplement their published material because their pacing guide indicates that they should.  This finding both speaks to the prevalence of pacing guides and suggests that supplementing is at least to some extent sanctioned or prescribed by schools and districts.”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supplementing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activities are included in these analyses.</a:t>
            </a:r>
          </a:p>
          <a:p>
            <a:pPr defTabSz="914350">
              <a:defRPr/>
            </a:pPr>
            <a:endParaRPr lang="en-US" dirty="0" smtClean="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supplementing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activities are included in these analyses.</a:t>
            </a:r>
          </a:p>
          <a:p>
            <a:pPr defTabSz="914350">
              <a:defRPr/>
            </a:pPr>
            <a:endParaRPr lang="en-US" dirty="0" smtClean="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supplementing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activities are included in these analyses.</a:t>
            </a:r>
          </a:p>
          <a:p>
            <a:pPr defTabSz="914350">
              <a:defRPr/>
            </a:pPr>
            <a:endParaRPr lang="en-US" dirty="0" smtClean="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6.19,</a:t>
            </a:r>
            <a:r>
              <a:rPr lang="en-US" baseline="0" dirty="0" smtClean="0"/>
              <a:t> </a:t>
            </a:r>
            <a:r>
              <a:rPr lang="en-US" dirty="0" smtClean="0"/>
              <a:t>p.</a:t>
            </a:r>
            <a:r>
              <a:rPr lang="en-US" baseline="0" dirty="0" smtClean="0"/>
              <a:t> 147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lvl="0"/>
            <a:r>
              <a:rPr lang="en-US" b="0" dirty="0" smtClean="0"/>
              <a:t>Q52. </a:t>
            </a:r>
            <a:r>
              <a:rPr lang="en-US" sz="1200" b="0" i="1" kern="1200" dirty="0" smtClean="0">
                <a:solidFill>
                  <a:schemeClr val="tx1"/>
                </a:solidFill>
                <a:effectLst/>
                <a:latin typeface="+mn-lt"/>
                <a:ea typeface="+mn-ea"/>
                <a:cs typeface="+mn-cs"/>
              </a:rPr>
              <a:t>[Presented only to teachers who did not select “Not at all” in Q49d]</a:t>
            </a:r>
            <a:r>
              <a:rPr lang="en-US" sz="1200" b="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During this unit, when you modified activities from these materials, how much was each of the following a factor in your decisions? [Select one on each row.]</a:t>
            </a:r>
            <a:r>
              <a:rPr lang="en-US" sz="1200" kern="1200" baseline="0" dirty="0" smtClean="0">
                <a:solidFill>
                  <a:schemeClr val="tx1"/>
                </a:solidFill>
                <a:effectLst/>
                <a:latin typeface="+mn-lt"/>
                <a:ea typeface="+mn-ea"/>
                <a:cs typeface="+mn-cs"/>
              </a:rPr>
              <a:t> </a:t>
            </a:r>
            <a:r>
              <a:rPr lang="en-US" dirty="0" smtClean="0"/>
              <a:t>(</a:t>
            </a:r>
            <a:r>
              <a:rPr lang="en-US" dirty="0"/>
              <a:t>Response Options: [1] Not a factor, [2] A minor factor, [3] A major factor)</a:t>
            </a:r>
          </a:p>
          <a:p>
            <a:pPr marL="685800" lvl="1" indent="-228600">
              <a:buFont typeface="+mj-lt"/>
              <a:buAutoNum type="alphaLcPeriod"/>
            </a:pPr>
            <a:r>
              <a:rPr lang="en-US" sz="1200" kern="1200" dirty="0" smtClean="0">
                <a:solidFill>
                  <a:schemeClr val="tx1"/>
                </a:solidFill>
                <a:effectLst/>
                <a:latin typeface="+mn-lt"/>
                <a:ea typeface="+mn-ea"/>
                <a:cs typeface="+mn-cs"/>
              </a:rPr>
              <a:t>I did not have the necessary materials/supplies for the original activities.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The original activities were too difficult conceptually for my students.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The original activities were too easy conceptually for my students.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 did not have enough instructional time to implement the activities as designed.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The original activities were too structured for my students.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The original activities were not structured enough for my students.</a:t>
            </a:r>
            <a:endParaRPr lang="en-US" sz="2000" kern="1200" dirty="0" smtClean="0">
              <a:solidFill>
                <a:schemeClr val="tx1"/>
              </a:solidFill>
              <a:effectLst/>
              <a:latin typeface="+mn-lt"/>
              <a:ea typeface="+mn-ea"/>
              <a:cs typeface="+mn-cs"/>
            </a:endParaRPr>
          </a:p>
          <a:p>
            <a:pPr lvl="0"/>
            <a:endParaRPr lang="en-US" dirty="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Finally, when teachers reported that they modified their published material (which over half did), they rated each of several factors that may have contributed to their decision (see Table 6.19).  Two factors stand out: teachers do not have enough time to implement the activities as designed (52–71 percent of classes), and the activities are too difficult for students (43–58 percent of classes).  In science, teachers are also likely to cite not having the necessary materials or supplies for the original activities (53–62 percent of classes).  Teachers are about equally likely to point to the structure of activities (either too much or too little) across subjects and grade ranges as the reason for modifications.”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modifying some activities are included in these analyses.</a:t>
            </a:r>
          </a:p>
          <a:p>
            <a:pPr defTabSz="914350">
              <a:defRPr/>
            </a:pPr>
            <a:endParaRPr lang="en-US" dirty="0" smtClean="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modifying some activities are included in these analyses.</a:t>
            </a:r>
          </a:p>
          <a:p>
            <a:pPr defTabSz="914350">
              <a:defRPr/>
            </a:pPr>
            <a:endParaRPr lang="en-US" dirty="0" smtClean="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in which (1) the most recent unit was based on commercially published or state/district-developed materials and (2) teachers reported modifying some activities are included in these analyses.</a:t>
            </a:r>
          </a:p>
          <a:p>
            <a:pPr defTabSz="914350">
              <a:defRPr/>
            </a:pPr>
            <a:endParaRPr lang="en-US" dirty="0" smtClean="0"/>
          </a:p>
          <a:p>
            <a:pPr defTabSz="914350">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33</a:t>
            </a:fld>
            <a:endParaRPr lang="en-US"/>
          </a:p>
        </p:txBody>
      </p:sp>
    </p:spTree>
    <p:extLst>
      <p:ext uri="{BB962C8B-B14F-4D97-AF65-F5344CB8AC3E}">
        <p14:creationId xmlns:p14="http://schemas.microsoft.com/office/powerpoint/2010/main" val="2598212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6.26,</a:t>
            </a:r>
            <a:r>
              <a:rPr lang="en-US" baseline="0" dirty="0" smtClean="0"/>
              <a:t> </a:t>
            </a:r>
            <a:r>
              <a:rPr lang="en-US" dirty="0" smtClean="0"/>
              <a:t>p.</a:t>
            </a:r>
            <a:r>
              <a:rPr lang="en-US" baseline="0" dirty="0" smtClean="0"/>
              <a:t> 150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a:t>
            </a:r>
            <a:r>
              <a:rPr lang="en-US" baseline="0" dirty="0" smtClean="0"/>
              <a:t> </a:t>
            </a:r>
            <a:r>
              <a:rPr lang="en-US" dirty="0" smtClean="0"/>
              <a:t>Program </a:t>
            </a:r>
            <a:r>
              <a:rPr lang="en-US" baseline="0" dirty="0" smtClean="0"/>
              <a:t>Questionnaire</a:t>
            </a:r>
            <a:endParaRPr lang="en-US" dirty="0" smtClean="0"/>
          </a:p>
          <a:p>
            <a:r>
              <a:rPr lang="en-US" dirty="0" smtClean="0"/>
              <a:t>Q17. </a:t>
            </a:r>
            <a:r>
              <a:rPr lang="en-US" sz="1200" kern="1200" dirty="0" smtClean="0">
                <a:solidFill>
                  <a:schemeClr val="tx1"/>
                </a:solidFill>
                <a:effectLst/>
                <a:latin typeface="+mn-lt"/>
                <a:ea typeface="+mn-ea"/>
                <a:cs typeface="+mn-cs"/>
              </a:rPr>
              <a:t>For this school, how much money was spent on each of the following during the most recently completed budget year?  (If you don’t know the exact amounts, please provide your best estimates.) </a:t>
            </a:r>
          </a:p>
          <a:p>
            <a:pPr marL="685800" lvl="1" indent="-228600">
              <a:buFont typeface="+mj-lt"/>
              <a:buAutoNum type="alphaLcPeriod"/>
            </a:pPr>
            <a:r>
              <a:rPr lang="en-US" sz="1200" b="0" kern="1200" dirty="0" smtClean="0">
                <a:solidFill>
                  <a:schemeClr val="tx1"/>
                </a:solidFill>
                <a:effectLst/>
                <a:latin typeface="+mn-lt"/>
                <a:ea typeface="+mn-ea"/>
                <a:cs typeface="+mn-cs"/>
              </a:rPr>
              <a:t>Consumable supplies for mathematics instruction (for example: graph paper) _____</a:t>
            </a:r>
            <a:endParaRPr lang="en-US" sz="1200" b="1" kern="1200" dirty="0" smtClean="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kern="1200" dirty="0" smtClean="0">
                <a:solidFill>
                  <a:schemeClr val="tx1"/>
                </a:solidFill>
                <a:effectLst/>
                <a:latin typeface="+mn-lt"/>
                <a:ea typeface="+mn-ea"/>
                <a:cs typeface="+mn-cs"/>
              </a:rPr>
              <a:t>Non-consumable items for mathematics instruction such as calculators, protractors, manipulatives, etc.  (Do not include computers) _____</a:t>
            </a:r>
            <a:endParaRPr lang="en-US" sz="1200" b="1" kern="1200" dirty="0" smtClean="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kern="1200" dirty="0" smtClean="0">
                <a:solidFill>
                  <a:schemeClr val="tx1"/>
                </a:solidFill>
                <a:effectLst/>
                <a:latin typeface="+mn-lt"/>
                <a:ea typeface="+mn-ea"/>
                <a:cs typeface="+mn-cs"/>
              </a:rPr>
              <a:t>Software specific to mathematics instruction (for example: dynamic geometry software) _____</a:t>
            </a:r>
            <a:endParaRPr lang="en-US" sz="1200" b="1" kern="1200" dirty="0" smtClean="0">
              <a:solidFill>
                <a:schemeClr val="tx1"/>
              </a:solidFill>
              <a:effectLst/>
              <a:latin typeface="+mn-lt"/>
              <a:ea typeface="+mn-ea"/>
              <a:cs typeface="+mn-cs"/>
            </a:endParaRPr>
          </a:p>
          <a:p>
            <a:pPr lvl="0"/>
            <a:endParaRPr lang="en-US" dirty="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u="none" dirty="0" smtClean="0"/>
              <a:t>“</a:t>
            </a:r>
            <a:r>
              <a:rPr lang="en-US" sz="1200" kern="1200" dirty="0" smtClean="0">
                <a:solidFill>
                  <a:schemeClr val="tx1"/>
                </a:solidFill>
                <a:effectLst/>
                <a:latin typeface="+mn-lt"/>
                <a:ea typeface="+mn-ea"/>
                <a:cs typeface="+mn-cs"/>
              </a:rPr>
              <a:t>The 2018 NSSME+ also asked science and mathematics program representatives how much money their schools spent during the most recently completed school year on three kinds of resources: equipment (excluding computers), consumable supplies (e.g., chemicals, graph paper), and software specific to science and mathematics instruction.  By dividing these amounts by school enrollment, per-pupil estimates were generated (see Table 6.26).  In science, per-pupil spending on equipment and supplies increases sharply from elementary school to high school, as does overall per-pupil spending.  In mathematics, total per-pupil spending is substantially higher in elementary schools than in middle and high schools.  Clearly, median per-pupil spending for software is the least of the three categories.”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6.28,</a:t>
            </a:r>
            <a:r>
              <a:rPr lang="en-US" baseline="0" dirty="0" smtClean="0"/>
              <a:t> </a:t>
            </a:r>
            <a:r>
              <a:rPr lang="en-US" dirty="0" smtClean="0"/>
              <a:t>p.</a:t>
            </a:r>
            <a:r>
              <a:rPr lang="en-US" baseline="0" dirty="0" smtClean="0"/>
              <a:t> 152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a:t>
            </a:r>
            <a:r>
              <a:rPr lang="en-US" baseline="0" dirty="0" smtClean="0"/>
              <a:t> </a:t>
            </a:r>
            <a:r>
              <a:rPr lang="en-US" dirty="0" smtClean="0"/>
              <a:t>Program </a:t>
            </a:r>
            <a:r>
              <a:rPr lang="en-US" baseline="0" dirty="0" smtClean="0"/>
              <a:t>Questionnaire</a:t>
            </a:r>
            <a:endParaRPr lang="en-US" dirty="0" smtClean="0"/>
          </a:p>
          <a:p>
            <a:r>
              <a:rPr lang="en-US" dirty="0" smtClean="0"/>
              <a:t>Q17. </a:t>
            </a:r>
            <a:r>
              <a:rPr lang="en-US" sz="1200" kern="1200" dirty="0" smtClean="0">
                <a:solidFill>
                  <a:schemeClr val="tx1"/>
                </a:solidFill>
                <a:effectLst/>
                <a:latin typeface="+mn-lt"/>
                <a:ea typeface="+mn-ea"/>
                <a:cs typeface="+mn-cs"/>
              </a:rPr>
              <a:t>For this school, how much money was spent on each of the following during the most recently completed budget year?  (If you don’t know the exact amounts, please provide your best estimates.) </a:t>
            </a:r>
          </a:p>
          <a:p>
            <a:pPr marL="685800" lvl="1" indent="-228600">
              <a:buFont typeface="+mj-lt"/>
              <a:buAutoNum type="alphaLcPeriod"/>
            </a:pPr>
            <a:r>
              <a:rPr lang="en-US" sz="1200" b="0" kern="1200" dirty="0" smtClean="0">
                <a:solidFill>
                  <a:schemeClr val="tx1"/>
                </a:solidFill>
                <a:effectLst/>
                <a:latin typeface="+mn-lt"/>
                <a:ea typeface="+mn-ea"/>
                <a:cs typeface="+mn-cs"/>
              </a:rPr>
              <a:t>Consumable supplies for mathematics instruction (for example: graph paper) _____</a:t>
            </a:r>
            <a:endParaRPr lang="en-US" sz="1200" b="1" kern="1200" dirty="0" smtClean="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kern="1200" dirty="0" smtClean="0">
                <a:solidFill>
                  <a:schemeClr val="tx1"/>
                </a:solidFill>
                <a:effectLst/>
                <a:latin typeface="+mn-lt"/>
                <a:ea typeface="+mn-ea"/>
                <a:cs typeface="+mn-cs"/>
              </a:rPr>
              <a:t>Non-consumable items for mathematics instruction such as calculators, protractors, manipulatives, etc.  (Do not include computers) _____</a:t>
            </a:r>
            <a:endParaRPr lang="en-US" sz="1200" b="1" kern="1200" dirty="0" smtClean="0">
              <a:solidFill>
                <a:schemeClr val="tx1"/>
              </a:solidFill>
              <a:effectLst/>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b="0" kern="1200" dirty="0" smtClean="0">
                <a:solidFill>
                  <a:schemeClr val="tx1"/>
                </a:solidFill>
                <a:effectLst/>
                <a:latin typeface="+mn-lt"/>
                <a:ea typeface="+mn-ea"/>
                <a:cs typeface="+mn-cs"/>
              </a:rPr>
              <a:t>Software specific to mathematics instruction (for example: dynamic geometry software) _____</a:t>
            </a:r>
            <a:endParaRPr lang="en-US" sz="1200" b="1" kern="1200" dirty="0" smtClean="0">
              <a:solidFill>
                <a:schemeClr val="tx1"/>
              </a:solidFill>
              <a:effectLst/>
              <a:latin typeface="+mn-lt"/>
              <a:ea typeface="+mn-ea"/>
              <a:cs typeface="+mn-cs"/>
            </a:endParaRPr>
          </a:p>
          <a:p>
            <a:endParaRPr lang="en-US" baseline="0"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pPr lvl="0"/>
            <a:endParaRPr lang="en-US" dirty="0" smtClean="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u="none" dirty="0" smtClean="0"/>
              <a:t>“</a:t>
            </a:r>
            <a:r>
              <a:rPr lang="en-US" sz="1200" kern="1200" dirty="0" smtClean="0">
                <a:solidFill>
                  <a:schemeClr val="tx1"/>
                </a:solidFill>
                <a:effectLst/>
                <a:latin typeface="+mn-lt"/>
                <a:ea typeface="+mn-ea"/>
                <a:cs typeface="+mn-cs"/>
              </a:rPr>
              <a:t>Expenditures for science and mathematics are not distributed equally across all schools.  For example, in science, schools with the lowest percentage of students who are eligible for free/‌reduced-price lunch spend considerably more per pupil on equipment and supplies than those with the highest percentage (see Table 6.27).  Schools in the South spend considerably less than schools in the Northeast.  In mathematics, the smallest schools spend more overall per pupil than the largest schools (see Table 6.28).  Regional differences are also apparent, with schools in the Northeast spending the most overall per pupil.  </a:t>
            </a:r>
            <a:r>
              <a:rPr lang="en-US" sz="1200" u="non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Median amounts</a:t>
            </a:r>
            <a:r>
              <a:rPr lang="en-US" baseline="0" dirty="0" smtClean="0"/>
              <a:t> include spending on software.</a:t>
            </a: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38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6.30,</a:t>
            </a:r>
            <a:r>
              <a:rPr lang="en-US" baseline="0" dirty="0" smtClean="0"/>
              <a:t> </a:t>
            </a:r>
            <a:r>
              <a:rPr lang="en-US" dirty="0" smtClean="0"/>
              <a:t>p.</a:t>
            </a:r>
            <a:r>
              <a:rPr lang="en-US" baseline="0" dirty="0" smtClean="0"/>
              <a:t> 153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 </a:t>
            </a:r>
            <a:r>
              <a:rPr lang="en-US" baseline="0" dirty="0" smtClean="0"/>
              <a:t>Questionnaire</a:t>
            </a:r>
            <a:endParaRPr lang="en-US" dirty="0" smtClean="0"/>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smtClean="0"/>
              <a:t>Q40. </a:t>
            </a:r>
            <a:r>
              <a:rPr lang="en-US" sz="1200" kern="1200" dirty="0" smtClean="0">
                <a:solidFill>
                  <a:schemeClr val="tx1"/>
                </a:solidFill>
                <a:effectLst/>
                <a:latin typeface="+mn-lt"/>
                <a:ea typeface="+mn-ea"/>
                <a:cs typeface="+mn-cs"/>
              </a:rPr>
              <a:t>Mathematics courses may benefit from the availability of particular resources.  Considering what you have available, how adequate is each of th0 following for teaching this mathematics class? [Select one on each row.] </a:t>
            </a:r>
            <a:r>
              <a:rPr lang="en-US" dirty="0" smtClean="0"/>
              <a:t>(</a:t>
            </a:r>
            <a:r>
              <a:rPr lang="en-US" dirty="0"/>
              <a:t>Response Options: [1] Not Adequate, [2] 2 of 5, [3] Somewhat Adequate, [4] 4 of 5, [5] Adequate)</a:t>
            </a:r>
          </a:p>
          <a:p>
            <a:pPr marL="685800" lvl="1" indent="-228600">
              <a:buFont typeface="+mj-lt"/>
              <a:buAutoNum type="alphaLcPeriod"/>
            </a:pPr>
            <a:r>
              <a:rPr lang="en-US" sz="1200" kern="1200" dirty="0" smtClean="0">
                <a:solidFill>
                  <a:schemeClr val="tx1"/>
                </a:solidFill>
                <a:effectLst/>
                <a:latin typeface="+mn-lt"/>
                <a:ea typeface="+mn-ea"/>
                <a:cs typeface="+mn-cs"/>
              </a:rPr>
              <a:t>Instructional technology (for example: calculators, computers, probes/sensors)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Measurement tools (for example: protractors, rulers)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Manipulatives (for example: pattern blocks, algebra tiles)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Consumable supplies (for example: graphing paper, batteries)</a:t>
            </a:r>
            <a:endParaRPr lang="en-US" sz="2000" kern="1200" dirty="0" smtClean="0">
              <a:solidFill>
                <a:schemeClr val="tx1"/>
              </a:solidFill>
              <a:effectLst/>
              <a:latin typeface="+mn-lt"/>
              <a:ea typeface="+mn-ea"/>
              <a:cs typeface="+mn-cs"/>
            </a:endParaRPr>
          </a:p>
          <a:p>
            <a:pPr lvl="0"/>
            <a:endParaRPr lang="en-US" dirty="0"/>
          </a:p>
          <a:p>
            <a:pPr defTabSz="914350">
              <a:defRPr/>
            </a:pPr>
            <a:r>
              <a:rPr lang="en-US" dirty="0" smtClean="0"/>
              <a:t>The numbers in parentheses</a:t>
            </a:r>
            <a:r>
              <a:rPr lang="en-US" baseline="0" dirty="0" smtClean="0"/>
              <a:t> are standard errors.</a:t>
            </a:r>
            <a:endParaRPr lang="en-US" dirty="0" smtClean="0"/>
          </a:p>
          <a:p>
            <a:pPr defTabSz="914350">
              <a:defRPr/>
            </a:pPr>
            <a:endParaRPr lang="en-US" baseline="0" dirty="0" smtClean="0"/>
          </a:p>
          <a:p>
            <a:pPr defTabSz="914350">
              <a:defRPr/>
            </a:pPr>
            <a:r>
              <a:rPr lang="en-US" b="1" dirty="0"/>
              <a:t>Findings Highlighted in Technical Report</a:t>
            </a:r>
          </a:p>
          <a:p>
            <a:r>
              <a:rPr lang="en-US" u="none" dirty="0" smtClean="0"/>
              <a:t>“</a:t>
            </a:r>
            <a:r>
              <a:rPr lang="en-US" sz="1200" kern="1200" dirty="0" smtClean="0">
                <a:solidFill>
                  <a:schemeClr val="tx1"/>
                </a:solidFill>
                <a:effectLst/>
                <a:latin typeface="+mn-lt"/>
                <a:ea typeface="+mn-ea"/>
                <a:cs typeface="+mn-cs"/>
              </a:rPr>
              <a:t>In mathematics, the patterns are much more varied (see Table 6.30).  Teachers of high school classes are more likely than their elementary counterparts to rate the availability of instructional technology as adequate, but the pattern is reversed for manipulatives.  These data suggest that substantial proportions of secondary mathematics teachers want to use manipulative materials but do not have adequate access to them.  Ratings of the availability of measurement tools are similar, and high, across grade ranges.”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classes for which the teacher selected “4 of 5” or “adequate” on a 5-point response scale with the options of “not adequate,” “2 of 5,” “somewhat adequate,” “4 of 5,” and “adequate.”</a:t>
            </a:r>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6.31,</a:t>
            </a:r>
            <a:r>
              <a:rPr lang="en-US" baseline="0" dirty="0" smtClean="0"/>
              <a:t> </a:t>
            </a:r>
            <a:r>
              <a:rPr lang="en-US" dirty="0" smtClean="0"/>
              <a:t>p.</a:t>
            </a:r>
            <a:r>
              <a:rPr lang="en-US" baseline="0" dirty="0" smtClean="0"/>
              <a:t> 153 in Technical Report</a:t>
            </a:r>
          </a:p>
          <a:p>
            <a:endParaRPr lang="en-US" b="1" dirty="0" smtClean="0"/>
          </a:p>
          <a:p>
            <a:pPr defTabSz="914350">
              <a:defRPr/>
            </a:pPr>
            <a:r>
              <a:rPr lang="en-US" b="1" dirty="0"/>
              <a:t>This slide shows data from Composites.</a:t>
            </a:r>
          </a:p>
          <a:p>
            <a:pPr defTabSz="914350">
              <a:defRPr/>
            </a:pPr>
            <a:endParaRPr lang="en-US" dirty="0"/>
          </a:p>
          <a:p>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b="1" dirty="0" smtClean="0"/>
          </a:p>
          <a:p>
            <a:r>
              <a:rPr lang="en-US" b="1" i="1" dirty="0" smtClean="0"/>
              <a:t>Adequacy of Resources for Instruction Composite Items</a:t>
            </a:r>
          </a:p>
          <a:p>
            <a:pPr marL="457200" lvl="1" indent="0">
              <a:buFont typeface="+mj-lt"/>
              <a:buNone/>
            </a:pPr>
            <a:r>
              <a:rPr lang="en-US" sz="1200" kern="1200" dirty="0" smtClean="0">
                <a:solidFill>
                  <a:schemeClr val="tx1"/>
                </a:solidFill>
                <a:effectLst/>
                <a:latin typeface="+mn-lt"/>
                <a:ea typeface="+mn-ea"/>
                <a:cs typeface="+mn-cs"/>
              </a:rPr>
              <a:t>Q40a. Instructional technology (for example: calculators, computers, probes/sensors)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Q40b. Measurement tools (for example: protractors, rulers)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Q40c. Manipulatives (for example: pattern blocks, algebra tiles)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Q40d. Consumable supplies (for example: graphing paper, batteries)</a:t>
            </a:r>
            <a:endParaRPr lang="en-US" dirty="0" smtClean="0"/>
          </a:p>
          <a:p>
            <a:endParaRPr lang="en-US" dirty="0" smtClean="0"/>
          </a:p>
          <a:p>
            <a:r>
              <a:rPr lang="en-US" dirty="0" smtClean="0"/>
              <a:t>Mathematics Teacher </a:t>
            </a:r>
            <a:r>
              <a:rPr lang="en-US" baseline="0" dirty="0" smtClean="0"/>
              <a:t>Questionnaire</a:t>
            </a:r>
            <a:endParaRPr lang="en-US" dirty="0" smtClean="0"/>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smtClean="0"/>
              <a:t>Q40. </a:t>
            </a:r>
            <a:r>
              <a:rPr lang="en-US" sz="1200" kern="1200" dirty="0" smtClean="0">
                <a:solidFill>
                  <a:schemeClr val="tx1"/>
                </a:solidFill>
                <a:effectLst/>
                <a:latin typeface="+mn-lt"/>
                <a:ea typeface="+mn-ea"/>
                <a:cs typeface="+mn-cs"/>
              </a:rPr>
              <a:t>Mathematics courses may benefit from the availability of particular resources.  Considering what you have available, how adequate is each of the following for teaching this mathematics class? [Select one on each row.] </a:t>
            </a:r>
            <a:r>
              <a:rPr lang="en-US" dirty="0" smtClean="0"/>
              <a:t>(Response Options: [1] Not Adequate, [2] 2 of 5, [3] Somewhat Adequate, [4] 4 of 5, [5] Adequate)</a:t>
            </a:r>
          </a:p>
          <a:p>
            <a:pPr marL="685800" lvl="1" indent="-228600">
              <a:buFont typeface="+mj-lt"/>
              <a:buAutoNum type="alphaLcPeriod"/>
            </a:pPr>
            <a:r>
              <a:rPr lang="en-US" sz="1200" kern="1200" dirty="0" smtClean="0">
                <a:solidFill>
                  <a:schemeClr val="tx1"/>
                </a:solidFill>
                <a:effectLst/>
                <a:latin typeface="+mn-lt"/>
                <a:ea typeface="+mn-ea"/>
                <a:cs typeface="+mn-cs"/>
              </a:rPr>
              <a:t>Instructional technology (for example: calculators, computers, probes/sensors)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Measurement tools (for example: protractors, rulers)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Manipulatives (for example: pattern blocks, algebra tiles)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Consumable supplies (for example: graphing paper, batteries)</a:t>
            </a:r>
            <a:endParaRPr lang="en-US" sz="2000" kern="1200" dirty="0" smtClean="0">
              <a:solidFill>
                <a:schemeClr val="tx1"/>
              </a:solidFill>
              <a:effectLst/>
              <a:latin typeface="+mn-lt"/>
              <a:ea typeface="+mn-ea"/>
              <a:cs typeface="+mn-cs"/>
            </a:endParaRPr>
          </a:p>
          <a:p>
            <a:pPr defTabSz="914350">
              <a:defRPr/>
            </a:pPr>
            <a:endParaRPr lang="en-US" dirty="0" smtClean="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p>
          <a:p>
            <a:r>
              <a:rPr lang="en-US" u="none" dirty="0" smtClean="0"/>
              <a:t>“</a:t>
            </a:r>
            <a:r>
              <a:rPr lang="en-US" sz="1200" kern="1200" dirty="0" smtClean="0">
                <a:solidFill>
                  <a:schemeClr val="tx1"/>
                </a:solidFill>
                <a:effectLst/>
                <a:latin typeface="+mn-lt"/>
                <a:ea typeface="+mn-ea"/>
                <a:cs typeface="+mn-cs"/>
              </a:rPr>
              <a:t>These items were combined into a composite variable named Adequacy of Resources for Instruction.  As shown in Table 6.31, perceptions of the adequacy of resources vary substantially by content area in elementary and middle school classrooms but are essentially the same in high school classrooms.  This aggregate view reflects other findings reported in this section, suggesting that science instruction in the earlier grades is under resourced from teachers’ point of view.</a:t>
            </a:r>
            <a:r>
              <a:rPr lang="en-US" sz="1200" u="none"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Table 6.3,</a:t>
            </a:r>
            <a:r>
              <a:rPr lang="en-US" baseline="0" dirty="0" smtClean="0"/>
              <a:t> </a:t>
            </a:r>
            <a:r>
              <a:rPr lang="en-US" dirty="0" smtClean="0"/>
              <a:t>p.</a:t>
            </a:r>
            <a:r>
              <a:rPr lang="en-US" baseline="0" dirty="0" smtClean="0"/>
              <a:t> 134 in Technical Report</a:t>
            </a:r>
          </a:p>
          <a:p>
            <a:endParaRPr lang="en-US" b="1" dirty="0" smtClean="0"/>
          </a:p>
          <a:p>
            <a:pPr defTabSz="914350">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Q43. </a:t>
            </a:r>
            <a:r>
              <a:rPr lang="en-US" sz="1200" kern="1200" dirty="0" smtClean="0">
                <a:solidFill>
                  <a:schemeClr val="tx1"/>
                </a:solidFill>
                <a:effectLst/>
                <a:latin typeface="+mn-lt"/>
                <a:ea typeface="+mn-ea"/>
                <a:cs typeface="+mn-cs"/>
              </a:rPr>
              <a:t>Which of the following types of instructional materials does your school/district/diocese</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designate to be used in this class? [Select all that apply.]</a:t>
            </a:r>
            <a:endParaRPr lang="en-US" dirty="0"/>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Commercially published textbooks (printed or electronic), including the supplementary materials (for example: worksheets) that accompany the textbooks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State, county, or district/diocese-developed instructional materials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Online units or courses that students work through at their own pace (for example: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-Ready, </a:t>
            </a:r>
            <a:r>
              <a:rPr lang="en-US" sz="1200" kern="1200" dirty="0" err="1" smtClean="0">
                <a:solidFill>
                  <a:schemeClr val="tx1"/>
                </a:solidFill>
                <a:effectLst/>
                <a:latin typeface="+mn-lt"/>
                <a:ea typeface="+mn-ea"/>
                <a:cs typeface="+mn-cs"/>
              </a:rPr>
              <a:t>Edgenuity</a:t>
            </a:r>
            <a:r>
              <a:rPr lang="en-US" sz="1200" kern="1200" dirty="0" smtClean="0">
                <a:solidFill>
                  <a:schemeClr val="tx1"/>
                </a:solidFill>
                <a:effectLst/>
                <a:latin typeface="+mn-lt"/>
                <a:ea typeface="+mn-ea"/>
                <a:cs typeface="+mn-cs"/>
              </a:rPr>
              <a:t>)</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Lessons or resources from websites that have a subscription fee or per lesson cost (for example: </a:t>
            </a:r>
            <a:r>
              <a:rPr lang="en-US" sz="1200" kern="1200" dirty="0" err="1" smtClean="0">
                <a:solidFill>
                  <a:schemeClr val="tx1"/>
                </a:solidFill>
                <a:effectLst/>
                <a:latin typeface="+mn-lt"/>
                <a:ea typeface="+mn-ea"/>
                <a:cs typeface="+mn-cs"/>
              </a:rPr>
              <a:t>BrainPOP</a:t>
            </a:r>
            <a:r>
              <a:rPr lang="en-US" sz="1200" kern="1200" dirty="0" smtClean="0">
                <a:solidFill>
                  <a:schemeClr val="tx1"/>
                </a:solidFill>
                <a:effectLst/>
                <a:latin typeface="+mn-lt"/>
                <a:ea typeface="+mn-ea"/>
                <a:cs typeface="+mn-cs"/>
              </a:rPr>
              <a:t>, Discovery Ed, Teachers Pay Teachers)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Lessons or resources from websites that are free (for example: Khan Academy, Illustrative Math)</a:t>
            </a:r>
            <a:endParaRPr lang="en-US" sz="2000" kern="1200" dirty="0" smtClean="0">
              <a:solidFill>
                <a:schemeClr val="tx1"/>
              </a:solidFill>
              <a:effectLst/>
              <a:latin typeface="+mn-lt"/>
              <a:ea typeface="+mn-ea"/>
              <a:cs typeface="+mn-cs"/>
            </a:endParaRPr>
          </a:p>
          <a:p>
            <a:pPr defTabSz="914350">
              <a:defRPr/>
            </a:pPr>
            <a:endParaRPr lang="en-US" dirty="0" smtClean="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The textbook is just as prominent in mathematics as in science (see Table 6.3).  In addition, almost half of elementary classes have a material developed by their education agency as the designated material, and close to one-third have fee-based or free websites as the designated material.  One-third of elementary and middle grades mathematics classes have online materials that students work through at their own pace.”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6.32,</a:t>
            </a:r>
            <a:r>
              <a:rPr lang="en-US" baseline="0" dirty="0" smtClean="0"/>
              <a:t> </a:t>
            </a:r>
            <a:r>
              <a:rPr lang="en-US" dirty="0" smtClean="0"/>
              <a:t>p.</a:t>
            </a:r>
            <a:r>
              <a:rPr lang="en-US" baseline="0" dirty="0" smtClean="0"/>
              <a:t> 154 in Technical Report</a:t>
            </a:r>
          </a:p>
          <a:p>
            <a:endParaRPr lang="en-US" b="1" dirty="0" smtClean="0"/>
          </a:p>
          <a:p>
            <a:pPr defTabSz="914350">
              <a:defRPr/>
            </a:pPr>
            <a:r>
              <a:rPr lang="en-US" b="1" dirty="0" smtClean="0"/>
              <a:t>This slide shows data from Composites.</a:t>
            </a:r>
          </a:p>
          <a:p>
            <a:pPr defTabSz="914350">
              <a:defRPr/>
            </a:pPr>
            <a:endParaRPr lang="en-US" dirty="0" smtClean="0"/>
          </a:p>
          <a:p>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b="1" dirty="0" smtClean="0"/>
          </a:p>
          <a:p>
            <a:r>
              <a:rPr lang="en-US" b="1" i="1" dirty="0" smtClean="0"/>
              <a:t>Adequacy of Resources for Instruction Composite Items</a:t>
            </a:r>
          </a:p>
          <a:p>
            <a:pPr marL="457200" lvl="1" indent="0">
              <a:buFont typeface="+mj-lt"/>
              <a:buNone/>
            </a:pPr>
            <a:r>
              <a:rPr lang="en-US" sz="1200" kern="1200" dirty="0" smtClean="0">
                <a:solidFill>
                  <a:schemeClr val="tx1"/>
                </a:solidFill>
                <a:effectLst/>
                <a:latin typeface="+mn-lt"/>
                <a:ea typeface="+mn-ea"/>
                <a:cs typeface="+mn-cs"/>
              </a:rPr>
              <a:t>Q40a. Instructional technology (for example: calculators, computers, probes/sensors)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Q40b. Measurement tools (for example: protractors, rulers)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Q40c. Manipulatives (for example: pattern blocks, algebra tiles)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Q40d. Consumable supplies (for example: graphing paper, batteries)</a:t>
            </a:r>
            <a:endParaRPr lang="en-US" dirty="0" smtClean="0"/>
          </a:p>
          <a:p>
            <a:endParaRPr lang="en-US" dirty="0" smtClean="0"/>
          </a:p>
          <a:p>
            <a:r>
              <a:rPr lang="en-US" dirty="0" smtClean="0"/>
              <a:t>Mathematics</a:t>
            </a:r>
            <a:r>
              <a:rPr lang="en-US" baseline="0" dirty="0" smtClean="0"/>
              <a:t> </a:t>
            </a:r>
            <a:r>
              <a:rPr lang="en-US" dirty="0" smtClean="0"/>
              <a:t>Teacher Questionnaire</a:t>
            </a:r>
          </a:p>
          <a:p>
            <a:r>
              <a:rPr lang="en-US" dirty="0" smtClean="0"/>
              <a:t>Q30.</a:t>
            </a:r>
            <a:r>
              <a:rPr lang="en-US" baseline="0" dirty="0" smtClean="0"/>
              <a:t> </a:t>
            </a:r>
            <a:r>
              <a:rPr lang="en-US" sz="1200" kern="1200" dirty="0" smtClean="0">
                <a:solidFill>
                  <a:schemeClr val="tx1"/>
                </a:solidFill>
                <a:effectLst/>
                <a:latin typeface="+mn-lt"/>
                <a:ea typeface="+mn-ea"/>
                <a:cs typeface="+mn-cs"/>
              </a:rPr>
              <a:t>For the</a:t>
            </a:r>
            <a:r>
              <a:rPr lang="en-US" sz="1200" i="0" kern="120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800" lvl="1" indent="-228600">
              <a:buFont typeface="+mj-lt"/>
              <a:buAutoNum type="alphaLcPeriod"/>
            </a:pPr>
            <a:r>
              <a:rPr lang="en-US" sz="1200" kern="1200" dirty="0" smtClean="0">
                <a:solidFill>
                  <a:schemeClr val="tx1"/>
                </a:solidFill>
                <a:effectLst/>
                <a:latin typeface="+mn-lt"/>
                <a:ea typeface="+mn-ea"/>
                <a:cs typeface="+mn-cs"/>
              </a:rPr>
              <a:t>American Indian or Alaskan Native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Asian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Black or African American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Hispanic or Latino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Native Hawaiian or Other Pacific Islander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White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Two or more races _____</a:t>
            </a:r>
            <a:r>
              <a:rPr lang="en-US" sz="1200" kern="1200" baseline="0" dirty="0" smtClean="0">
                <a:solidFill>
                  <a:schemeClr val="tx1"/>
                </a:solidFill>
                <a:effectLst/>
                <a:latin typeface="+mn-lt"/>
                <a:ea typeface="+mn-ea"/>
                <a:cs typeface="+mn-cs"/>
              </a:rPr>
              <a:t>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Q31.</a:t>
            </a:r>
            <a:r>
              <a:rPr lang="en-US" sz="1200" kern="1200" dirty="0" smtClean="0">
                <a:solidFill>
                  <a:schemeClr val="tx1"/>
                </a:solidFill>
                <a:effectLst/>
                <a:latin typeface="+mn-lt"/>
                <a:ea typeface="+mn-ea"/>
                <a:cs typeface="+mn-cs"/>
              </a:rPr>
              <a:t> Which of the following best describes the prior mathematics achievement levels of the students in this class relative to other students in this school?</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low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average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high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 mixture of levels </a:t>
            </a:r>
          </a:p>
          <a:p>
            <a:endParaRPr lang="en-US" dirty="0" smtClean="0"/>
          </a:p>
          <a:p>
            <a:pPr marL="0" marR="0" lvl="0" indent="0" algn="l" defTabSz="914350" rtl="0" eaLnBrk="1" fontAlgn="auto" latinLnBrk="0" hangingPunct="1">
              <a:lnSpc>
                <a:spcPct val="100000"/>
              </a:lnSpc>
              <a:spcBef>
                <a:spcPts val="0"/>
              </a:spcBef>
              <a:spcAft>
                <a:spcPts val="0"/>
              </a:spcAft>
              <a:buClrTx/>
              <a:buSzTx/>
              <a:buFontTx/>
              <a:buNone/>
              <a:tabLst/>
              <a:defRPr/>
            </a:pPr>
            <a:r>
              <a:rPr lang="en-US" dirty="0" smtClean="0"/>
              <a:t>Q40. </a:t>
            </a:r>
            <a:r>
              <a:rPr lang="en-US" sz="1200" kern="1200" dirty="0" smtClean="0">
                <a:solidFill>
                  <a:schemeClr val="tx1"/>
                </a:solidFill>
                <a:effectLst/>
                <a:latin typeface="+mn-lt"/>
                <a:ea typeface="+mn-ea"/>
                <a:cs typeface="+mn-cs"/>
              </a:rPr>
              <a:t>Mathematics courses may benefit from the availability of particular resources.  Considering what you have available, how adequate is each of the following for teaching this mathematics class? [Select one on each row.] </a:t>
            </a:r>
            <a:r>
              <a:rPr lang="en-US" dirty="0" smtClean="0"/>
              <a:t>(Response Options: [1] Not Adequate, [2] 2 of 5, [3] Somewhat Adequate, [4] 4 of 5, [5] Adequate)</a:t>
            </a:r>
          </a:p>
          <a:p>
            <a:pPr marL="685800" lvl="1" indent="-228600">
              <a:buFont typeface="+mj-lt"/>
              <a:buAutoNum type="alphaLcPeriod"/>
            </a:pPr>
            <a:r>
              <a:rPr lang="en-US" sz="1200" kern="1200" dirty="0" smtClean="0">
                <a:solidFill>
                  <a:schemeClr val="tx1"/>
                </a:solidFill>
                <a:effectLst/>
                <a:latin typeface="+mn-lt"/>
                <a:ea typeface="+mn-ea"/>
                <a:cs typeface="+mn-cs"/>
              </a:rPr>
              <a:t>Instructional technology (for example: calculators, computers, probes/sensors)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Measurement tools (for example: protractors, rulers)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Manipulatives (for example: pattern blocks, algebra tiles)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Consumable supplies (for example: graphing paper, batteries)</a:t>
            </a:r>
            <a:endParaRPr lang="en-US" sz="2000" kern="1200" dirty="0" smtClean="0">
              <a:solidFill>
                <a:schemeClr val="tx1"/>
              </a:solidFill>
              <a:effectLst/>
              <a:latin typeface="+mn-lt"/>
              <a:ea typeface="+mn-ea"/>
              <a:cs typeface="+mn-cs"/>
            </a:endParaRPr>
          </a:p>
          <a:p>
            <a:pPr defTabSz="914350">
              <a:defRPr/>
            </a:pPr>
            <a:endParaRPr lang="en-US" dirty="0" smtClean="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baseline="0" dirty="0" smtClean="0"/>
          </a:p>
          <a:p>
            <a:pPr defTabSz="914350">
              <a:defRPr/>
            </a:pPr>
            <a:r>
              <a:rPr lang="en-US" b="1" dirty="0" smtClean="0"/>
              <a:t>Findings Highlighted in Technical Report</a:t>
            </a:r>
          </a:p>
          <a:p>
            <a:r>
              <a:rPr lang="en-US" u="none" dirty="0" smtClean="0"/>
              <a:t>“</a:t>
            </a:r>
            <a:r>
              <a:rPr lang="en-US" sz="1200" kern="1200" dirty="0" smtClean="0">
                <a:solidFill>
                  <a:schemeClr val="tx1"/>
                </a:solidFill>
                <a:effectLst/>
                <a:latin typeface="+mn-lt"/>
                <a:ea typeface="+mn-ea"/>
                <a:cs typeface="+mn-cs"/>
              </a:rPr>
              <a:t>In science, teachers of classes with mostly high-achieving students have the most positive views about their resources, compared to classes with average/‌mixed prior achievers and those with mostly low-achieving students (see Table 6.32).  Similarly, teachers of classes with the lowest percentage of students from race/‌ethnicity groups historically underrepresented in STEM have more positive views than those with the highest percentage, as do teachers of classes with the lowest percentage of students eligible for free/‌reduced-price lunch, compared to those with the highest percentage.  Mathematics teachers’ views of the adequacy of their resources do not tend to differ substantially by various equity factors.”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Underrepresented Students includes American Indian or Alaskan Native, Black or African American, Hispanic or Latino, or Native Hawaiian or Other Pacific Islander</a:t>
            </a:r>
            <a:r>
              <a:rPr lang="en-US" baseline="0" dirty="0" smtClean="0"/>
              <a:t> students.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for which instructional materials are designated by the state, district, or diocese are included in these analyses.</a:t>
            </a:r>
          </a:p>
          <a:p>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pPr defTabSz="897301">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for which instructional materials are designated by the state, district, or diocese are included in these analyses.</a:t>
            </a:r>
          </a:p>
          <a:p>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pPr defTabSz="897301">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Only mathematics classes for which instructional materials are designated by the state, district, or diocese are included in these analyses.</a:t>
            </a:r>
          </a:p>
          <a:p>
            <a:endParaRPr lang="en-US"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pPr defTabSz="897301">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 mathematics portion of Table 6.6,</a:t>
            </a:r>
            <a:r>
              <a:rPr lang="en-US" baseline="0" dirty="0" smtClean="0"/>
              <a:t> </a:t>
            </a:r>
            <a:r>
              <a:rPr lang="en-US" dirty="0" smtClean="0"/>
              <a:t>p.</a:t>
            </a:r>
            <a:r>
              <a:rPr lang="en-US" baseline="0" dirty="0" smtClean="0"/>
              <a:t> 136 in Technical Report</a:t>
            </a:r>
          </a:p>
          <a:p>
            <a:endParaRPr lang="en-US" b="1" dirty="0" smtClean="0"/>
          </a:p>
          <a:p>
            <a:pPr defTabSz="914350">
              <a:defRPr/>
            </a:pPr>
            <a:r>
              <a:rPr lang="en-US" b="1" dirty="0" smtClean="0"/>
              <a:t>This slide shows data derived from:</a:t>
            </a:r>
            <a:r>
              <a:rPr lang="en-US" b="1" baseline="0" dirty="0" smtClean="0"/>
              <a:t> </a:t>
            </a:r>
          </a:p>
          <a:p>
            <a:endParaRPr lang="en-US" b="1" dirty="0" smtClean="0"/>
          </a:p>
          <a:p>
            <a:r>
              <a:rPr lang="en-US" dirty="0" smtClean="0"/>
              <a:t>Mathematics</a:t>
            </a:r>
            <a:r>
              <a:rPr lang="en-US" baseline="0" dirty="0" smtClean="0"/>
              <a:t> </a:t>
            </a:r>
            <a:r>
              <a:rPr lang="en-US" dirty="0" smtClean="0"/>
              <a:t>Teacher</a:t>
            </a:r>
            <a:r>
              <a:rPr lang="en-US" baseline="0" dirty="0" smtClean="0"/>
              <a:t> Questionnaire</a:t>
            </a:r>
            <a:endParaRPr lang="en-US" dirty="0" smtClean="0"/>
          </a:p>
          <a:p>
            <a:r>
              <a:rPr lang="en-US" dirty="0"/>
              <a:t>Q41. </a:t>
            </a:r>
            <a:r>
              <a:rPr lang="en-US" sz="1200" kern="1200" dirty="0" smtClean="0">
                <a:solidFill>
                  <a:schemeClr val="tx1"/>
                </a:solidFill>
                <a:effectLst/>
                <a:latin typeface="+mn-lt"/>
                <a:ea typeface="+mn-ea"/>
                <a:cs typeface="+mn-cs"/>
              </a:rPr>
              <a:t>Thinking about your instruction in this class over the entire year, about how often is instruction based on materials from each of the following sources? [Select one on each row.] </a:t>
            </a:r>
            <a:r>
              <a:rPr lang="en-US" dirty="0" smtClean="0"/>
              <a:t>(Response Options: [1] Never, [2] </a:t>
            </a:r>
            <a:r>
              <a:rPr lang="en-US" sz="1200" kern="1200" dirty="0" smtClean="0">
                <a:solidFill>
                  <a:schemeClr val="tx1"/>
                </a:solidFill>
                <a:effectLst/>
                <a:latin typeface="+mn-lt"/>
                <a:ea typeface="+mn-ea"/>
                <a:cs typeface="+mn-cs"/>
              </a:rPr>
              <a:t>Rarely (for example: A few times a year)</a:t>
            </a:r>
            <a:r>
              <a:rPr lang="en-US" dirty="0" smtClean="0"/>
              <a:t>, [3] </a:t>
            </a:r>
            <a:r>
              <a:rPr lang="en-US" sz="1200" kern="1200" dirty="0" smtClean="0">
                <a:solidFill>
                  <a:schemeClr val="tx1"/>
                </a:solidFill>
                <a:effectLst/>
                <a:latin typeface="+mn-lt"/>
                <a:ea typeface="+mn-ea"/>
                <a:cs typeface="+mn-cs"/>
              </a:rPr>
              <a:t>Sometimes (for example: Once or twice a month)</a:t>
            </a:r>
            <a:r>
              <a:rPr lang="en-US" dirty="0" smtClean="0"/>
              <a:t>, [4] </a:t>
            </a:r>
            <a:r>
              <a:rPr lang="en-US" sz="1200" kern="1200" dirty="0" smtClean="0">
                <a:solidFill>
                  <a:schemeClr val="tx1"/>
                </a:solidFill>
                <a:effectLst/>
                <a:latin typeface="+mn-lt"/>
                <a:ea typeface="+mn-ea"/>
                <a:cs typeface="+mn-cs"/>
              </a:rPr>
              <a:t>Often (for example: Once or twice a week)</a:t>
            </a:r>
            <a:r>
              <a:rPr lang="en-US" dirty="0" smtClean="0"/>
              <a:t>, [5] </a:t>
            </a:r>
            <a:r>
              <a:rPr lang="en-US" sz="1200" kern="1200" dirty="0" smtClean="0">
                <a:solidFill>
                  <a:schemeClr val="tx1"/>
                </a:solidFill>
                <a:effectLst/>
                <a:latin typeface="+mn-lt"/>
                <a:ea typeface="+mn-ea"/>
                <a:cs typeface="+mn-cs"/>
              </a:rPr>
              <a:t>All or  almost all mathematics lessons</a:t>
            </a:r>
            <a:r>
              <a:rPr lang="en-US" dirty="0" smtClean="0"/>
              <a:t>)</a:t>
            </a:r>
          </a:p>
          <a:p>
            <a:pPr marL="685800" lvl="1" indent="-228600">
              <a:buFont typeface="+mj-lt"/>
              <a:buAutoNum type="alphaLcPeriod"/>
            </a:pPr>
            <a:r>
              <a:rPr lang="en-US" sz="1200" kern="1200" dirty="0" smtClean="0">
                <a:solidFill>
                  <a:schemeClr val="tx1"/>
                </a:solidFill>
                <a:effectLst/>
                <a:latin typeface="+mn-lt"/>
                <a:ea typeface="+mn-ea"/>
                <a:cs typeface="+mn-cs"/>
              </a:rPr>
              <a:t>Commercially published textbooks (printed or electronic), including the supplementary materials (for example: worksheets) that accompany the textbooks</a:t>
            </a:r>
          </a:p>
          <a:p>
            <a:pPr marL="685800" lvl="1" indent="-228600">
              <a:buFont typeface="+mj-lt"/>
              <a:buAutoNum type="alphaLcPeriod"/>
            </a:pPr>
            <a:r>
              <a:rPr lang="en-US" sz="1200" kern="1200" dirty="0" smtClean="0">
                <a:solidFill>
                  <a:schemeClr val="tx1"/>
                </a:solidFill>
                <a:effectLst/>
                <a:latin typeface="+mn-lt"/>
                <a:ea typeface="+mn-ea"/>
                <a:cs typeface="+mn-cs"/>
              </a:rPr>
              <a:t>State, county, or district/diocese- developed units or lessons</a:t>
            </a:r>
          </a:p>
          <a:p>
            <a:pPr marL="685800" lvl="1" indent="-228600">
              <a:buFont typeface="+mj-lt"/>
              <a:buAutoNum type="alphaLcPeriod"/>
            </a:pPr>
            <a:r>
              <a:rPr lang="en-US" sz="1200" kern="1200" dirty="0" smtClean="0">
                <a:solidFill>
                  <a:schemeClr val="tx1"/>
                </a:solidFill>
                <a:effectLst/>
                <a:latin typeface="+mn-lt"/>
                <a:ea typeface="+mn-ea"/>
                <a:cs typeface="+mn-cs"/>
              </a:rPr>
              <a:t>Online units or courses that students work through at their own pace (for example: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-Ready, </a:t>
            </a:r>
            <a:r>
              <a:rPr lang="en-US" sz="1200" kern="1200" dirty="0" err="1" smtClean="0">
                <a:solidFill>
                  <a:schemeClr val="tx1"/>
                </a:solidFill>
                <a:effectLst/>
                <a:latin typeface="+mn-lt"/>
                <a:ea typeface="+mn-ea"/>
                <a:cs typeface="+mn-cs"/>
              </a:rPr>
              <a:t>Edgenuity</a:t>
            </a:r>
            <a:r>
              <a:rPr lang="en-US" sz="1200" kern="1200" dirty="0" smtClean="0">
                <a:solidFill>
                  <a:schemeClr val="tx1"/>
                </a:solidFill>
                <a:effectLst/>
                <a:latin typeface="+mn-lt"/>
                <a:ea typeface="+mn-ea"/>
                <a:cs typeface="+mn-cs"/>
              </a:rPr>
              <a:t>)</a:t>
            </a:r>
          </a:p>
          <a:p>
            <a:pPr marL="685800" lvl="1" indent="-228600">
              <a:buFont typeface="+mj-lt"/>
              <a:buAutoNum type="alphaLcPeriod"/>
            </a:pPr>
            <a:r>
              <a:rPr lang="en-US" sz="1200" kern="1200" dirty="0" smtClean="0">
                <a:solidFill>
                  <a:schemeClr val="tx1"/>
                </a:solidFill>
                <a:effectLst/>
                <a:latin typeface="+mn-lt"/>
                <a:ea typeface="+mn-ea"/>
                <a:cs typeface="+mn-cs"/>
              </a:rPr>
              <a:t>Lessons or resources from websites that have a subscription fee or per lesson cost (for example: </a:t>
            </a:r>
            <a:r>
              <a:rPr lang="en-US" sz="1200" kern="1200" dirty="0" err="1" smtClean="0">
                <a:solidFill>
                  <a:schemeClr val="tx1"/>
                </a:solidFill>
                <a:effectLst/>
                <a:latin typeface="+mn-lt"/>
                <a:ea typeface="+mn-ea"/>
                <a:cs typeface="+mn-cs"/>
              </a:rPr>
              <a:t>BrainPOP</a:t>
            </a:r>
            <a:r>
              <a:rPr lang="en-US" sz="1200" kern="1200" dirty="0" smtClean="0">
                <a:solidFill>
                  <a:schemeClr val="tx1"/>
                </a:solidFill>
                <a:effectLst/>
                <a:latin typeface="+mn-lt"/>
                <a:ea typeface="+mn-ea"/>
                <a:cs typeface="+mn-cs"/>
              </a:rPr>
              <a:t>, Discovery Ed, Teachers Pay Teachers)</a:t>
            </a:r>
          </a:p>
          <a:p>
            <a:pPr marL="685800" lvl="1" indent="-228600">
              <a:buFont typeface="+mj-lt"/>
              <a:buAutoNum type="alphaLcPeriod"/>
            </a:pPr>
            <a:r>
              <a:rPr lang="en-US" sz="1200" kern="1200" dirty="0" smtClean="0">
                <a:solidFill>
                  <a:schemeClr val="tx1"/>
                </a:solidFill>
                <a:effectLst/>
                <a:latin typeface="+mn-lt"/>
                <a:ea typeface="+mn-ea"/>
                <a:cs typeface="+mn-cs"/>
              </a:rPr>
              <a:t>Lessons or resources from websites that are free (for example: Khan Academy, Illustrative Math)</a:t>
            </a:r>
          </a:p>
          <a:p>
            <a:pPr marL="685800" lvl="1" indent="-228600">
              <a:buFont typeface="+mj-lt"/>
              <a:buAutoNum type="alphaLcPeriod"/>
            </a:pPr>
            <a:r>
              <a:rPr lang="en-US" sz="1200" kern="1200" dirty="0" smtClean="0">
                <a:solidFill>
                  <a:schemeClr val="tx1"/>
                </a:solidFill>
                <a:effectLst/>
                <a:latin typeface="+mn-lt"/>
                <a:ea typeface="+mn-ea"/>
                <a:cs typeface="+mn-cs"/>
              </a:rPr>
              <a:t>Units or lessons you created (either by yourself or with others)</a:t>
            </a:r>
          </a:p>
          <a:p>
            <a:pPr marL="685800" lvl="1" indent="-228600">
              <a:buFont typeface="+mj-lt"/>
              <a:buAutoNum type="alphaLcPeriod"/>
            </a:pPr>
            <a:r>
              <a:rPr lang="en-US" sz="1200" kern="1200" dirty="0" smtClean="0">
                <a:solidFill>
                  <a:schemeClr val="tx1"/>
                </a:solidFill>
                <a:effectLst/>
                <a:latin typeface="+mn-lt"/>
                <a:ea typeface="+mn-ea"/>
                <a:cs typeface="+mn-cs"/>
              </a:rPr>
              <a:t>Units or lessons you collected from any other source (for example: conferences, journals, colleagues, university or museum partners)</a:t>
            </a:r>
            <a:endParaRPr lang="en-US" dirty="0" smtClean="0"/>
          </a:p>
          <a:p>
            <a:pPr defTabSz="914350">
              <a:defRPr/>
            </a:pPr>
            <a:endParaRPr lang="en-US" baseline="0" dirty="0" smtClean="0"/>
          </a:p>
          <a:p>
            <a:pPr defTabSz="914350">
              <a:defRPr/>
            </a:pPr>
            <a:r>
              <a:rPr lang="en-US" dirty="0" smtClean="0"/>
              <a:t>The numbers in parentheses</a:t>
            </a:r>
            <a:r>
              <a:rPr lang="en-US" baseline="0" dirty="0" smtClean="0"/>
              <a:t> are standard errors.</a:t>
            </a:r>
            <a:endParaRPr lang="en-US" dirty="0" smtClean="0"/>
          </a:p>
          <a:p>
            <a:endParaRPr lang="en-US" baseline="0" dirty="0" smtClean="0"/>
          </a:p>
          <a:p>
            <a:pPr defTabSz="914350">
              <a:defRPr/>
            </a:pPr>
            <a:r>
              <a:rPr lang="en-US" b="1" dirty="0" smtClean="0"/>
              <a:t>Findings </a:t>
            </a:r>
            <a:r>
              <a:rPr lang="en-US" b="1" dirty="0"/>
              <a:t>Highlighted in Technical Report</a:t>
            </a:r>
            <a:endParaRPr lang="en-US" baseline="0" dirty="0" smtClean="0"/>
          </a:p>
          <a:p>
            <a:r>
              <a:rPr lang="en-US" u="none" dirty="0" smtClean="0"/>
              <a:t>“</a:t>
            </a:r>
            <a:r>
              <a:rPr lang="en-US" sz="1200" kern="1200" dirty="0" smtClean="0">
                <a:solidFill>
                  <a:schemeClr val="tx1"/>
                </a:solidFill>
                <a:effectLst/>
                <a:latin typeface="+mn-lt"/>
                <a:ea typeface="+mn-ea"/>
                <a:cs typeface="+mn-cs"/>
              </a:rPr>
              <a:t>In mathematics, the influence of teacher-created units and lessons is much more prominent in high school than in elementary school classes (78 and 44 percent, respectively; see Table 6.6).  The textbook is especially prominent at the elementary level, where three-fourths of classes are frequently based on this type of instructional resource, considerably more than any other resource.  Also, elementary mathematics classes are much more likely than those at other levels to rely on fee-based websites and, to a lesser extent, on online self-paced materials.”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CA886207-D701-47D0-9B69-49F76E929E64}" type="slidenum">
              <a:rPr lang="en-US" smtClean="0"/>
              <a:t>10</a:t>
            </a:fld>
            <a:endParaRPr lang="en-US"/>
          </a:p>
        </p:txBody>
      </p:sp>
    </p:spTree>
    <p:extLst>
      <p:ext uri="{BB962C8B-B14F-4D97-AF65-F5344CB8AC3E}">
        <p14:creationId xmlns:p14="http://schemas.microsoft.com/office/powerpoint/2010/main" val="1398738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6</a:t>
            </a:r>
            <a:br>
              <a:rPr lang="en-US" dirty="0"/>
            </a:br>
            <a:r>
              <a:rPr lang="en-US" dirty="0"/>
              <a:t>Instructional </a:t>
            </a:r>
            <a:r>
              <a:rPr lang="en-US" dirty="0" smtClean="0"/>
              <a:t>Resources</a:t>
            </a:r>
            <a:endParaRPr lang="en-US" dirty="0"/>
          </a:p>
        </p:txBody>
      </p:sp>
      <p:sp>
        <p:nvSpPr>
          <p:cNvPr id="3" name="Text Placeholder 4"/>
          <p:cNvSpPr>
            <a:spLocks noGrp="1"/>
          </p:cNvSpPr>
          <p:nvPr/>
        </p:nvSpPr>
        <p:spPr>
          <a:xfrm>
            <a:off x="5985996" y="48768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900" dirty="0" smtClean="0">
                <a:solidFill>
                  <a:srgbClr val="58C5C9"/>
                </a:solidFill>
                <a:latin typeface="Arial Black" panose="020B0A04020102020204" pitchFamily="34" charset="0"/>
                <a:ea typeface="+mj-ea"/>
              </a:rPr>
              <a:t>Mathematics</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Elementary Mathematics </a:t>
            </a:r>
            <a:r>
              <a:rPr lang="en-US" sz="2400" dirty="0"/>
              <a:t>Classes Basing Instruction on </a:t>
            </a:r>
            <a:r>
              <a:rPr lang="en-US" sz="2400" dirty="0" smtClean="0"/>
              <a:t>Various Instructional </a:t>
            </a:r>
            <a:r>
              <a:rPr lang="en-US" sz="2400" dirty="0"/>
              <a:t>Resources at Least Once a </a:t>
            </a:r>
            <a:r>
              <a:rPr lang="en-US" sz="2400" dirty="0" smtClean="0"/>
              <a:t>Week</a:t>
            </a:r>
            <a:endParaRPr lang="en-US" sz="2400" dirty="0"/>
          </a:p>
        </p:txBody>
      </p:sp>
      <p:graphicFrame>
        <p:nvGraphicFramePr>
          <p:cNvPr id="4" name="Chart 3"/>
          <p:cNvGraphicFramePr/>
          <p:nvPr>
            <p:extLst>
              <p:ext uri="{D42A27DB-BD31-4B8C-83A1-F6EECF244321}">
                <p14:modId xmlns:p14="http://schemas.microsoft.com/office/powerpoint/2010/main" val="3339799800"/>
              </p:ext>
            </p:extLst>
          </p:nvPr>
        </p:nvGraphicFramePr>
        <p:xfrm>
          <a:off x="1905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597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Middle School Mathematics </a:t>
            </a:r>
            <a:r>
              <a:rPr lang="en-US" sz="2400" dirty="0"/>
              <a:t>Classes Basing Instruction on </a:t>
            </a:r>
            <a:r>
              <a:rPr lang="en-US" sz="2400" dirty="0" smtClean="0"/>
              <a:t>Various Instructional </a:t>
            </a:r>
            <a:r>
              <a:rPr lang="en-US" sz="2400" dirty="0"/>
              <a:t>Resources at Least Once a </a:t>
            </a:r>
            <a:r>
              <a:rPr lang="en-US" sz="2400" dirty="0" smtClean="0"/>
              <a:t>Week</a:t>
            </a:r>
            <a:endParaRPr lang="en-US" sz="2400" dirty="0"/>
          </a:p>
        </p:txBody>
      </p:sp>
      <p:graphicFrame>
        <p:nvGraphicFramePr>
          <p:cNvPr id="4" name="Chart 3"/>
          <p:cNvGraphicFramePr/>
          <p:nvPr>
            <p:extLst>
              <p:ext uri="{D42A27DB-BD31-4B8C-83A1-F6EECF244321}">
                <p14:modId xmlns:p14="http://schemas.microsoft.com/office/powerpoint/2010/main" val="2460875133"/>
              </p:ext>
            </p:extLst>
          </p:nvPr>
        </p:nvGraphicFramePr>
        <p:xfrm>
          <a:off x="1905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732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smtClean="0"/>
              <a:t>High School </a:t>
            </a:r>
            <a:r>
              <a:rPr lang="en-US" sz="2400" dirty="0" smtClean="0"/>
              <a:t>Mathematics </a:t>
            </a:r>
            <a:r>
              <a:rPr lang="en-US" sz="2400" dirty="0"/>
              <a:t>Classes Basing Instruction on </a:t>
            </a:r>
            <a:r>
              <a:rPr lang="en-US" sz="2400" dirty="0" smtClean="0"/>
              <a:t>Various Instructional </a:t>
            </a:r>
            <a:r>
              <a:rPr lang="en-US" sz="2400" dirty="0"/>
              <a:t>Resources at Least Once a </a:t>
            </a:r>
            <a:r>
              <a:rPr lang="en-US" sz="2400" dirty="0" smtClean="0"/>
              <a:t>Week</a:t>
            </a:r>
            <a:endParaRPr lang="en-US" sz="2400" dirty="0"/>
          </a:p>
        </p:txBody>
      </p:sp>
      <p:graphicFrame>
        <p:nvGraphicFramePr>
          <p:cNvPr id="4" name="Chart 3"/>
          <p:cNvGraphicFramePr/>
          <p:nvPr>
            <p:extLst>
              <p:ext uri="{D42A27DB-BD31-4B8C-83A1-F6EECF244321}">
                <p14:modId xmlns:p14="http://schemas.microsoft.com/office/powerpoint/2010/main" val="2353104914"/>
              </p:ext>
            </p:extLst>
          </p:nvPr>
        </p:nvGraphicFramePr>
        <p:xfrm>
          <a:off x="1905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260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14</a:t>
            </a:r>
            <a:r>
              <a:rPr lang="en-US" dirty="0" smtClean="0"/>
              <a:t/>
            </a:r>
            <a:br>
              <a:rPr lang="en-US" dirty="0" smtClean="0"/>
            </a:br>
            <a:r>
              <a:rPr lang="en-US" dirty="0" smtClean="0"/>
              <a:t>(not for presentation)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193800"/>
            <a:ext cx="7137400"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941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3483716"/>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7" name="Title 6"/>
          <p:cNvSpPr>
            <a:spLocks noGrp="1"/>
          </p:cNvSpPr>
          <p:nvPr>
            <p:ph type="title"/>
          </p:nvPr>
        </p:nvSpPr>
        <p:spPr/>
        <p:txBody>
          <a:bodyPr>
            <a:noAutofit/>
          </a:bodyPr>
          <a:lstStyle/>
          <a:p>
            <a:r>
              <a:rPr lang="en-US" sz="2600" dirty="0"/>
              <a:t>Market Share of Commercial Textbook Publishers in Mathematics </a:t>
            </a:r>
            <a:r>
              <a:rPr lang="en-US" sz="2600" dirty="0" smtClean="0"/>
              <a:t>Classes</a:t>
            </a:r>
            <a:endParaRPr lang="en-US" sz="2600" dirty="0"/>
          </a:p>
        </p:txBody>
      </p:sp>
    </p:spTree>
    <p:extLst>
      <p:ext uri="{BB962C8B-B14F-4D97-AF65-F5344CB8AC3E}">
        <p14:creationId xmlns:p14="http://schemas.microsoft.com/office/powerpoint/2010/main" val="266096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16175"/>
            <a:ext cx="7112000" cy="202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16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13240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8633951"/>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600" dirty="0"/>
              <a:t>Publication Year of Mathematics </a:t>
            </a:r>
            <a:r>
              <a:rPr lang="en-US" sz="2600" dirty="0" smtClean="0"/>
              <a:t>Textbooks/Programs</a:t>
            </a:r>
            <a:endParaRPr lang="en-US" sz="2600" dirty="0"/>
          </a:p>
        </p:txBody>
      </p:sp>
    </p:spTree>
    <p:extLst>
      <p:ext uri="{BB962C8B-B14F-4D97-AF65-F5344CB8AC3E}">
        <p14:creationId xmlns:p14="http://schemas.microsoft.com/office/powerpoint/2010/main" val="1444606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18</a:t>
            </a:r>
            <a:r>
              <a:rPr lang="en-US" dirty="0" smtClean="0"/>
              <a:t/>
            </a:r>
            <a:br>
              <a:rPr lang="en-US" dirty="0" smtClean="0"/>
            </a:br>
            <a:r>
              <a:rPr lang="en-US" dirty="0" smtClean="0"/>
              <a:t>(not for presentation)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2711450"/>
            <a:ext cx="7080250" cy="143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4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Mathematics Classes </a:t>
            </a:r>
            <a:r>
              <a:rPr lang="en-US" sz="2400" dirty="0"/>
              <a:t>in Which the Most Recent Unit Was Based on a Commercially Published Textbook or a Material Developed by the State or </a:t>
            </a:r>
            <a:r>
              <a:rPr lang="en-US" sz="2400" dirty="0" smtClean="0"/>
              <a:t>District</a:t>
            </a:r>
            <a:endParaRPr lang="en-US" sz="2400" dirty="0"/>
          </a:p>
        </p:txBody>
      </p:sp>
      <p:graphicFrame>
        <p:nvGraphicFramePr>
          <p:cNvPr id="4" name="Chart 3"/>
          <p:cNvGraphicFramePr/>
          <p:nvPr>
            <p:extLst>
              <p:ext uri="{D42A27DB-BD31-4B8C-83A1-F6EECF244321}">
                <p14:modId xmlns:p14="http://schemas.microsoft.com/office/powerpoint/2010/main" val="2862841413"/>
              </p:ext>
            </p:extLst>
          </p:nvPr>
        </p:nvGraphicFramePr>
        <p:xfrm>
          <a:off x="342900" y="1524000"/>
          <a:ext cx="84582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128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20 </a:t>
            </a:r>
            <a:r>
              <a:rPr lang="en-US" dirty="0"/>
              <a:t/>
            </a:r>
            <a:br>
              <a:rPr lang="en-US" dirty="0"/>
            </a:br>
            <a:r>
              <a:rPr lang="en-US" dirty="0"/>
              <a:t>(not for presentation</a:t>
            </a:r>
            <a:r>
              <a:rPr lang="en-US" dirty="0" smtClean="0"/>
              <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984375"/>
            <a:ext cx="7080250" cy="288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44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Use of Textbooks and Other Instructional Resources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2186339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60029804"/>
              </p:ext>
            </p:extLst>
          </p:nvPr>
        </p:nvGraphicFramePr>
        <p:xfrm>
          <a:off x="228600" y="13716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dirty="0"/>
          </a:p>
        </p:txBody>
      </p:sp>
      <p:sp>
        <p:nvSpPr>
          <p:cNvPr id="5" name="Title 4"/>
          <p:cNvSpPr>
            <a:spLocks noGrp="1"/>
          </p:cNvSpPr>
          <p:nvPr>
            <p:ph type="title"/>
          </p:nvPr>
        </p:nvSpPr>
        <p:spPr/>
        <p:txBody>
          <a:bodyPr>
            <a:noAutofit/>
          </a:bodyPr>
          <a:lstStyle/>
          <a:p>
            <a:r>
              <a:rPr lang="en-US" sz="2400" dirty="0"/>
              <a:t>Ways Teachers Substantially Used</a:t>
            </a:r>
            <a:br>
              <a:rPr lang="en-US" sz="2400" dirty="0"/>
            </a:br>
            <a:r>
              <a:rPr lang="en-US" sz="2400" dirty="0"/>
              <a:t>Their Textbook in Most Recent </a:t>
            </a:r>
            <a:r>
              <a:rPr lang="en-US" sz="2400" dirty="0" smtClean="0"/>
              <a:t>Unit</a:t>
            </a:r>
            <a:endParaRPr lang="en-US" sz="2400" dirty="0"/>
          </a:p>
        </p:txBody>
      </p:sp>
    </p:spTree>
    <p:extLst>
      <p:ext uri="{BB962C8B-B14F-4D97-AF65-F5344CB8AC3E}">
        <p14:creationId xmlns:p14="http://schemas.microsoft.com/office/powerpoint/2010/main" val="1235143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797050"/>
            <a:ext cx="7099300" cy="326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22–24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101944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07497096"/>
              </p:ext>
            </p:extLst>
          </p:nvPr>
        </p:nvGraphicFramePr>
        <p:xfrm>
          <a:off x="45522" y="1371600"/>
          <a:ext cx="9052956"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Reasons Why Parts of the Materials Are Skipped in Elementary </a:t>
            </a:r>
            <a:r>
              <a:rPr lang="en-US" sz="2400" dirty="0" smtClean="0"/>
              <a:t>Mathematics Classes</a:t>
            </a:r>
            <a:endParaRPr lang="en-US" sz="2400" dirty="0"/>
          </a:p>
        </p:txBody>
      </p:sp>
    </p:spTree>
    <p:extLst>
      <p:ext uri="{BB962C8B-B14F-4D97-AF65-F5344CB8AC3E}">
        <p14:creationId xmlns:p14="http://schemas.microsoft.com/office/powerpoint/2010/main" val="98723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11370051"/>
              </p:ext>
            </p:extLst>
          </p:nvPr>
        </p:nvGraphicFramePr>
        <p:xfrm>
          <a:off x="45522" y="1371600"/>
          <a:ext cx="9052956"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Reasons Why Parts of the Materials Are Skipped in </a:t>
            </a:r>
            <a:r>
              <a:rPr lang="en-US" sz="2400" dirty="0" smtClean="0"/>
              <a:t>Middle School </a:t>
            </a:r>
            <a:r>
              <a:rPr lang="en-US" sz="2400" dirty="0"/>
              <a:t>Mathematics </a:t>
            </a:r>
            <a:r>
              <a:rPr lang="en-US" sz="2400" dirty="0" smtClean="0"/>
              <a:t>Classes</a:t>
            </a:r>
            <a:endParaRPr lang="en-US" sz="2400" dirty="0"/>
          </a:p>
        </p:txBody>
      </p:sp>
    </p:spTree>
    <p:extLst>
      <p:ext uri="{BB962C8B-B14F-4D97-AF65-F5344CB8AC3E}">
        <p14:creationId xmlns:p14="http://schemas.microsoft.com/office/powerpoint/2010/main" val="436915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94145531"/>
              </p:ext>
            </p:extLst>
          </p:nvPr>
        </p:nvGraphicFramePr>
        <p:xfrm>
          <a:off x="45522" y="1371600"/>
          <a:ext cx="9052956"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Reasons Why Parts of the Materials Are Skipped in </a:t>
            </a:r>
            <a:r>
              <a:rPr lang="en-US" sz="2400" dirty="0" smtClean="0"/>
              <a:t>High School </a:t>
            </a:r>
            <a:r>
              <a:rPr lang="en-US" sz="2400" dirty="0"/>
              <a:t>Mathematics </a:t>
            </a:r>
            <a:r>
              <a:rPr lang="en-US" sz="2400" dirty="0" smtClean="0"/>
              <a:t>Classes</a:t>
            </a:r>
            <a:endParaRPr lang="en-US" sz="2400" dirty="0"/>
          </a:p>
        </p:txBody>
      </p:sp>
    </p:spTree>
    <p:extLst>
      <p:ext uri="{BB962C8B-B14F-4D97-AF65-F5344CB8AC3E}">
        <p14:creationId xmlns:p14="http://schemas.microsoft.com/office/powerpoint/2010/main" val="3012328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26–28 </a:t>
            </a:r>
            <a:r>
              <a:rPr lang="en-US" dirty="0"/>
              <a:t/>
            </a:r>
            <a:br>
              <a:rPr lang="en-US" dirty="0"/>
            </a:br>
            <a:r>
              <a:rPr lang="en-US" dirty="0"/>
              <a:t>(not for presentation</a:t>
            </a:r>
            <a:r>
              <a:rPr lang="en-US" dirty="0" smtClean="0"/>
              <a: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901825"/>
            <a:ext cx="7080250" cy="305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671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52119197"/>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04800"/>
            <a:ext cx="7391400" cy="868362"/>
          </a:xfrm>
        </p:spPr>
        <p:txBody>
          <a:bodyPr>
            <a:noAutofit/>
          </a:bodyPr>
          <a:lstStyle/>
          <a:p>
            <a:r>
              <a:rPr lang="en-US" sz="2800" dirty="0"/>
              <a:t>Reasons Why Materials Are Supplemented in Elementary </a:t>
            </a:r>
            <a:r>
              <a:rPr lang="en-US" sz="2800" dirty="0" smtClean="0"/>
              <a:t>Mathematics Classes</a:t>
            </a:r>
            <a:endParaRPr lang="en-US" sz="2800" dirty="0"/>
          </a:p>
        </p:txBody>
      </p:sp>
    </p:spTree>
    <p:extLst>
      <p:ext uri="{BB962C8B-B14F-4D97-AF65-F5344CB8AC3E}">
        <p14:creationId xmlns:p14="http://schemas.microsoft.com/office/powerpoint/2010/main" val="3940227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21225357"/>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04800"/>
            <a:ext cx="7467600" cy="868362"/>
          </a:xfrm>
        </p:spPr>
        <p:txBody>
          <a:bodyPr>
            <a:noAutofit/>
          </a:bodyPr>
          <a:lstStyle/>
          <a:p>
            <a:r>
              <a:rPr lang="en-US" sz="2800" dirty="0"/>
              <a:t>Reasons Why Materials Are Supplemented in </a:t>
            </a:r>
            <a:r>
              <a:rPr lang="en-US" sz="2800" dirty="0" smtClean="0"/>
              <a:t>Middle School Mathematics Classes</a:t>
            </a:r>
            <a:endParaRPr lang="en-US" sz="2800" dirty="0"/>
          </a:p>
        </p:txBody>
      </p:sp>
    </p:spTree>
    <p:extLst>
      <p:ext uri="{BB962C8B-B14F-4D97-AF65-F5344CB8AC3E}">
        <p14:creationId xmlns:p14="http://schemas.microsoft.com/office/powerpoint/2010/main" val="2164077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74976618"/>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04800"/>
            <a:ext cx="7467600" cy="868362"/>
          </a:xfrm>
        </p:spPr>
        <p:txBody>
          <a:bodyPr>
            <a:noAutofit/>
          </a:bodyPr>
          <a:lstStyle/>
          <a:p>
            <a:r>
              <a:rPr lang="en-US" sz="2800" dirty="0"/>
              <a:t>Reasons Why Materials Are Supplemented in </a:t>
            </a:r>
            <a:r>
              <a:rPr lang="en-US" sz="2800" dirty="0" smtClean="0"/>
              <a:t>High School Mathematics Classes</a:t>
            </a:r>
            <a:endParaRPr lang="en-US" sz="2800" dirty="0"/>
          </a:p>
        </p:txBody>
      </p:sp>
    </p:spTree>
    <p:extLst>
      <p:ext uri="{BB962C8B-B14F-4D97-AF65-F5344CB8AC3E}">
        <p14:creationId xmlns:p14="http://schemas.microsoft.com/office/powerpoint/2010/main" val="982961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30–32 </a:t>
            </a:r>
            <a:r>
              <a:rPr lang="en-US" dirty="0"/>
              <a:t/>
            </a:r>
            <a:br>
              <a:rPr lang="en-US" dirty="0"/>
            </a:br>
            <a:r>
              <a:rPr lang="en-US" dirty="0"/>
              <a:t>(not for presentation</a:t>
            </a:r>
            <a:r>
              <a:rPr lang="en-US" dirty="0" smtClean="0"/>
              <a: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2009775"/>
            <a:ext cx="71056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42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495550"/>
            <a:ext cx="71437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4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2476857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82768184"/>
              </p:ext>
            </p:extLst>
          </p:nvPr>
        </p:nvGraphicFramePr>
        <p:xfrm>
          <a:off x="228600" y="1371600"/>
          <a:ext cx="8686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04800"/>
            <a:ext cx="7467600" cy="868362"/>
          </a:xfrm>
        </p:spPr>
        <p:txBody>
          <a:bodyPr>
            <a:noAutofit/>
          </a:bodyPr>
          <a:lstStyle/>
          <a:p>
            <a:r>
              <a:rPr lang="en-US" sz="2800" dirty="0"/>
              <a:t>Reasons Why Materials Are </a:t>
            </a:r>
            <a:r>
              <a:rPr lang="en-US" sz="2800" dirty="0" smtClean="0"/>
              <a:t>Modified in </a:t>
            </a:r>
            <a:r>
              <a:rPr lang="en-US" sz="2800" dirty="0"/>
              <a:t>Elementary </a:t>
            </a:r>
            <a:r>
              <a:rPr lang="en-US" sz="2800" dirty="0" smtClean="0"/>
              <a:t>Mathematics Classes</a:t>
            </a:r>
            <a:endParaRPr lang="en-US" sz="2800" dirty="0"/>
          </a:p>
        </p:txBody>
      </p:sp>
    </p:spTree>
    <p:extLst>
      <p:ext uri="{BB962C8B-B14F-4D97-AF65-F5344CB8AC3E}">
        <p14:creationId xmlns:p14="http://schemas.microsoft.com/office/powerpoint/2010/main" val="1471597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70211417"/>
              </p:ext>
            </p:extLst>
          </p:nvPr>
        </p:nvGraphicFramePr>
        <p:xfrm>
          <a:off x="1905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04800"/>
            <a:ext cx="7467600" cy="868362"/>
          </a:xfrm>
        </p:spPr>
        <p:txBody>
          <a:bodyPr>
            <a:noAutofit/>
          </a:bodyPr>
          <a:lstStyle/>
          <a:p>
            <a:r>
              <a:rPr lang="en-US" sz="2800" dirty="0"/>
              <a:t>Reasons Why Materials Are </a:t>
            </a:r>
            <a:r>
              <a:rPr lang="en-US" sz="2800" dirty="0" smtClean="0"/>
              <a:t>Modified in Middle School Mathematics Classes</a:t>
            </a:r>
            <a:endParaRPr lang="en-US" sz="2800" dirty="0"/>
          </a:p>
        </p:txBody>
      </p:sp>
    </p:spTree>
    <p:extLst>
      <p:ext uri="{BB962C8B-B14F-4D97-AF65-F5344CB8AC3E}">
        <p14:creationId xmlns:p14="http://schemas.microsoft.com/office/powerpoint/2010/main" val="3824088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21542525"/>
              </p:ext>
            </p:extLst>
          </p:nvPr>
        </p:nvGraphicFramePr>
        <p:xfrm>
          <a:off x="190500" y="13716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04800"/>
            <a:ext cx="7467600" cy="868362"/>
          </a:xfrm>
        </p:spPr>
        <p:txBody>
          <a:bodyPr>
            <a:noAutofit/>
          </a:bodyPr>
          <a:lstStyle/>
          <a:p>
            <a:r>
              <a:rPr lang="en-US" sz="2800" dirty="0"/>
              <a:t>Reasons Why Materials Are </a:t>
            </a:r>
            <a:r>
              <a:rPr lang="en-US" sz="2800" dirty="0" smtClean="0"/>
              <a:t>Modified in High School Mathematics Classes</a:t>
            </a:r>
            <a:endParaRPr lang="en-US" sz="2800" dirty="0"/>
          </a:p>
        </p:txBody>
      </p:sp>
    </p:spTree>
    <p:extLst>
      <p:ext uri="{BB962C8B-B14F-4D97-AF65-F5344CB8AC3E}">
        <p14:creationId xmlns:p14="http://schemas.microsoft.com/office/powerpoint/2010/main" val="2200441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Facilities and Equipment</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120303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35 </a:t>
            </a:r>
            <a:r>
              <a:rPr lang="en-US" dirty="0"/>
              <a:t/>
            </a:r>
            <a:br>
              <a:rPr lang="en-US" dirty="0"/>
            </a:br>
            <a:r>
              <a:rPr lang="en-US" dirty="0"/>
              <a:t>(not for presentation</a:t>
            </a:r>
            <a:r>
              <a:rPr lang="en-US" dirty="0" smtClean="0"/>
              <a:t>)</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1990725"/>
            <a:ext cx="70739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823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137578147"/>
              </p:ext>
            </p:extLst>
          </p:nvPr>
        </p:nvGraphicFramePr>
        <p:xfrm>
          <a:off x="38100" y="1371600"/>
          <a:ext cx="9067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defTabSz="914400">
              <a:defRPr/>
            </a:pPr>
            <a:r>
              <a:rPr lang="en-US" sz="2700" b="1" dirty="0">
                <a:solidFill>
                  <a:srgbClr val="58C5C9"/>
                </a:solidFill>
                <a:latin typeface="Arial Black" panose="020B0A04020102020204" pitchFamily="34" charset="0"/>
                <a:cs typeface="Arial" panose="020B0604020202020204" pitchFamily="34" charset="0"/>
              </a:rPr>
              <a:t>Median Amount Schools Spend </a:t>
            </a:r>
            <a:r>
              <a:rPr lang="en-US" sz="2700" b="1" dirty="0" smtClean="0">
                <a:solidFill>
                  <a:srgbClr val="58C5C9"/>
                </a:solidFill>
                <a:latin typeface="Arial Black" panose="020B0A04020102020204" pitchFamily="34" charset="0"/>
                <a:cs typeface="Arial" panose="020B0604020202020204" pitchFamily="34" charset="0"/>
              </a:rPr>
              <a:t>Per </a:t>
            </a:r>
            <a:r>
              <a:rPr lang="en-US" sz="2700" b="1" dirty="0">
                <a:solidFill>
                  <a:srgbClr val="58C5C9"/>
                </a:solidFill>
                <a:latin typeface="Arial Black" panose="020B0A04020102020204" pitchFamily="34" charset="0"/>
                <a:cs typeface="Arial" panose="020B0604020202020204" pitchFamily="34" charset="0"/>
              </a:rPr>
              <a:t>Pupil on Mathematics </a:t>
            </a:r>
            <a:r>
              <a:rPr lang="en-US" sz="2700" b="1" dirty="0" smtClean="0">
                <a:solidFill>
                  <a:srgbClr val="58C5C9"/>
                </a:solidFill>
                <a:latin typeface="Arial Black" panose="020B0A04020102020204" pitchFamily="34" charset="0"/>
                <a:cs typeface="Arial" panose="020B0604020202020204" pitchFamily="34" charset="0"/>
              </a:rPr>
              <a:t>Instruction</a:t>
            </a:r>
            <a:endParaRPr lang="en-US" sz="27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102073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37–38 </a:t>
            </a:r>
            <a:r>
              <a:rPr lang="en-US" dirty="0"/>
              <a:t/>
            </a:r>
            <a:br>
              <a:rPr lang="en-US" dirty="0"/>
            </a:br>
            <a:r>
              <a:rPr lang="en-US" dirty="0"/>
              <a:t>(not for presentation</a:t>
            </a:r>
            <a:r>
              <a:rPr lang="en-US" dirty="0" smtClean="0"/>
              <a:t>)</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326" y="1197298"/>
            <a:ext cx="6253348" cy="476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007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35495662"/>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Median Amount Schools Spend </a:t>
            </a:r>
            <a:r>
              <a:rPr lang="en-US" sz="2400" dirty="0" smtClean="0"/>
              <a:t>Per Pupil Overall </a:t>
            </a:r>
            <a:r>
              <a:rPr lang="en-US" sz="2400" dirty="0"/>
              <a:t>on </a:t>
            </a:r>
            <a:r>
              <a:rPr lang="en-US" sz="2400" dirty="0" smtClean="0"/>
              <a:t>Mathematics instruction</a:t>
            </a:r>
            <a:endParaRPr lang="en-US" sz="2400" dirty="0"/>
          </a:p>
        </p:txBody>
      </p:sp>
    </p:spTree>
    <p:extLst>
      <p:ext uri="{BB962C8B-B14F-4D97-AF65-F5344CB8AC3E}">
        <p14:creationId xmlns:p14="http://schemas.microsoft.com/office/powerpoint/2010/main" val="1141432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24574429"/>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Median Amount Schools Spend </a:t>
            </a:r>
            <a:r>
              <a:rPr lang="en-US" sz="2400" dirty="0" smtClean="0"/>
              <a:t>Per </a:t>
            </a:r>
            <a:r>
              <a:rPr lang="en-US" sz="2400" dirty="0"/>
              <a:t>Pupil Overall on Mathematics </a:t>
            </a:r>
            <a:r>
              <a:rPr lang="en-US" sz="2400" dirty="0" smtClean="0"/>
              <a:t>Instruction</a:t>
            </a:r>
            <a:endParaRPr lang="en-US" sz="2400" dirty="0"/>
          </a:p>
        </p:txBody>
      </p:sp>
    </p:spTree>
    <p:extLst>
      <p:ext uri="{BB962C8B-B14F-4D97-AF65-F5344CB8AC3E}">
        <p14:creationId xmlns:p14="http://schemas.microsoft.com/office/powerpoint/2010/main" val="62074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2343150"/>
            <a:ext cx="71374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40</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4153890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8276353"/>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Mathematics </a:t>
            </a:r>
            <a:r>
              <a:rPr lang="en-US" sz="2800" dirty="0" smtClean="0"/>
              <a:t>Classes for </a:t>
            </a:r>
            <a:r>
              <a:rPr lang="en-US" sz="2800" dirty="0"/>
              <a:t>Which the District Designates Instructional Materials to Be </a:t>
            </a:r>
            <a:r>
              <a:rPr lang="en-US" sz="2800" dirty="0" smtClean="0"/>
              <a:t>Used</a:t>
            </a:r>
            <a:endParaRPr lang="en-US" sz="2800" dirty="0"/>
          </a:p>
        </p:txBody>
      </p:sp>
    </p:spTree>
    <p:extLst>
      <p:ext uri="{BB962C8B-B14F-4D97-AF65-F5344CB8AC3E}">
        <p14:creationId xmlns:p14="http://schemas.microsoft.com/office/powerpoint/2010/main" val="1982142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Mathematics Classes </a:t>
            </a:r>
            <a:r>
              <a:rPr lang="en-US" sz="2800" dirty="0" smtClean="0"/>
              <a:t>With </a:t>
            </a:r>
            <a:r>
              <a:rPr lang="en-US" sz="2800" dirty="0"/>
              <a:t>Adequate Resources for </a:t>
            </a:r>
            <a:r>
              <a:rPr lang="en-US" sz="2800" dirty="0" smtClean="0"/>
              <a:t>Instruction</a:t>
            </a:r>
            <a:endParaRPr lang="en-US" sz="2800" dirty="0"/>
          </a:p>
        </p:txBody>
      </p:sp>
      <p:graphicFrame>
        <p:nvGraphicFramePr>
          <p:cNvPr id="5" name="Chart 4"/>
          <p:cNvGraphicFramePr/>
          <p:nvPr>
            <p:extLst>
              <p:ext uri="{D42A27DB-BD31-4B8C-83A1-F6EECF244321}">
                <p14:modId xmlns:p14="http://schemas.microsoft.com/office/powerpoint/2010/main" val="2794088225"/>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658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42 </a:t>
            </a:r>
            <a:r>
              <a:rPr lang="en-US" dirty="0"/>
              <a:t/>
            </a:r>
            <a:br>
              <a:rPr lang="en-US" dirty="0"/>
            </a:br>
            <a:r>
              <a:rPr lang="en-US" dirty="0"/>
              <a:t>(not for presentation</a:t>
            </a:r>
            <a:r>
              <a:rPr lang="en-US" dirty="0" smtClean="0"/>
              <a:t>)</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2495550"/>
            <a:ext cx="708025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5260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Adequacy of Resources for Instruction Composite</a:t>
            </a:r>
            <a:endParaRPr lang="en-US" sz="2800" dirty="0"/>
          </a:p>
        </p:txBody>
      </p:sp>
      <p:graphicFrame>
        <p:nvGraphicFramePr>
          <p:cNvPr id="4" name="Chart 3"/>
          <p:cNvGraphicFramePr/>
          <p:nvPr>
            <p:extLst>
              <p:ext uri="{D42A27DB-BD31-4B8C-83A1-F6EECF244321}">
                <p14:modId xmlns:p14="http://schemas.microsoft.com/office/powerpoint/2010/main" val="992025279"/>
              </p:ext>
            </p:extLst>
          </p:nvPr>
        </p:nvGraphicFramePr>
        <p:xfrm>
          <a:off x="342900" y="1295400"/>
          <a:ext cx="8458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8295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Original Data for </a:t>
            </a:r>
            <a:r>
              <a:rPr lang="en-US"/>
              <a:t>Slides </a:t>
            </a:r>
            <a:r>
              <a:rPr lang="en-US" smtClean="0"/>
              <a:t>44–46 </a:t>
            </a:r>
            <a:r>
              <a:rPr lang="en-US" dirty="0"/>
              <a:t/>
            </a:r>
            <a:br>
              <a:rPr lang="en-US" dirty="0"/>
            </a:br>
            <a:r>
              <a:rPr lang="en-US" dirty="0"/>
              <a:t>(not for presentation</a:t>
            </a:r>
            <a:r>
              <a:rPr lang="en-US" dirty="0" smtClean="0"/>
              <a:t>)</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346200"/>
            <a:ext cx="7105650" cy="416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0806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06609655"/>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Adequacy </a:t>
            </a:r>
            <a:r>
              <a:rPr lang="en-US" sz="2800" dirty="0"/>
              <a:t>of Resources for Instruction </a:t>
            </a:r>
            <a:r>
              <a:rPr lang="en-US" sz="2800" dirty="0" smtClean="0"/>
              <a:t>Composite</a:t>
            </a:r>
            <a:endParaRPr lang="en-US" sz="2800" dirty="0"/>
          </a:p>
        </p:txBody>
      </p:sp>
    </p:spTree>
    <p:extLst>
      <p:ext uri="{BB962C8B-B14F-4D97-AF65-F5344CB8AC3E}">
        <p14:creationId xmlns:p14="http://schemas.microsoft.com/office/powerpoint/2010/main" val="35587458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82542099"/>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sz="140300" dirty="0">
              <a:solidFill>
                <a:schemeClr val="tx1"/>
              </a:solidFill>
            </a:endParaRPr>
          </a:p>
        </p:txBody>
      </p:sp>
      <p:sp>
        <p:nvSpPr>
          <p:cNvPr id="3" name="Title 2"/>
          <p:cNvSpPr>
            <a:spLocks noGrp="1"/>
          </p:cNvSpPr>
          <p:nvPr>
            <p:ph type="title"/>
          </p:nvPr>
        </p:nvSpPr>
        <p:spPr/>
        <p:txBody>
          <a:bodyPr>
            <a:noAutofit/>
          </a:bodyPr>
          <a:lstStyle/>
          <a:p>
            <a:r>
              <a:rPr lang="en-US" sz="2600" dirty="0" smtClean="0"/>
              <a:t>Adequacy </a:t>
            </a:r>
            <a:r>
              <a:rPr lang="en-US" sz="2600" dirty="0"/>
              <a:t>of Resources for Instruction </a:t>
            </a:r>
            <a:r>
              <a:rPr lang="en-US" sz="2600" dirty="0" smtClean="0"/>
              <a:t>Composite</a:t>
            </a:r>
            <a:endParaRPr lang="en-US" sz="2600" dirty="0"/>
          </a:p>
        </p:txBody>
      </p:sp>
    </p:spTree>
    <p:extLst>
      <p:ext uri="{BB962C8B-B14F-4D97-AF65-F5344CB8AC3E}">
        <p14:creationId xmlns:p14="http://schemas.microsoft.com/office/powerpoint/2010/main" val="4164354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09656690"/>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endParaRPr lang="en-US" dirty="0">
              <a:solidFill>
                <a:schemeClr val="tx1"/>
              </a:solidFill>
            </a:endParaRPr>
          </a:p>
        </p:txBody>
      </p:sp>
      <p:sp>
        <p:nvSpPr>
          <p:cNvPr id="3" name="Title 2"/>
          <p:cNvSpPr>
            <a:spLocks noGrp="1"/>
          </p:cNvSpPr>
          <p:nvPr>
            <p:ph type="title"/>
          </p:nvPr>
        </p:nvSpPr>
        <p:spPr/>
        <p:txBody>
          <a:bodyPr>
            <a:noAutofit/>
          </a:bodyPr>
          <a:lstStyle/>
          <a:p>
            <a:r>
              <a:rPr lang="en-US" sz="2600" dirty="0" smtClean="0"/>
              <a:t>Adequacy </a:t>
            </a:r>
            <a:r>
              <a:rPr lang="en-US" sz="2600" dirty="0"/>
              <a:t>of Resources for Instruction </a:t>
            </a:r>
            <a:r>
              <a:rPr lang="en-US" sz="2600" dirty="0" smtClean="0"/>
              <a:t>Composite</a:t>
            </a:r>
            <a:endParaRPr lang="en-US" sz="2600" dirty="0"/>
          </a:p>
        </p:txBody>
      </p:sp>
    </p:spTree>
    <p:extLst>
      <p:ext uri="{BB962C8B-B14F-4D97-AF65-F5344CB8AC3E}">
        <p14:creationId xmlns:p14="http://schemas.microsoft.com/office/powerpoint/2010/main" val="396256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0350" y="2759075"/>
            <a:ext cx="6083300" cy="1274763"/>
          </a:xfrm>
          <a:prstGeom prst="rect">
            <a:avLst/>
          </a:prstGeom>
          <a:solidFill>
            <a:schemeClr val="bg1"/>
          </a:solidFill>
          <a:ln>
            <a:noFill/>
          </a:ln>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1879600"/>
            <a:ext cx="7099300" cy="3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6–8</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3545486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Classes for Which Various Types of Instructional Resources </a:t>
            </a:r>
            <a:r>
              <a:rPr lang="en-US" sz="2400" dirty="0" smtClean="0"/>
              <a:t>Are Designated</a:t>
            </a:r>
            <a:endParaRPr lang="en-US" sz="2400" dirty="0"/>
          </a:p>
        </p:txBody>
      </p:sp>
      <p:graphicFrame>
        <p:nvGraphicFramePr>
          <p:cNvPr id="7" name="Chart 6"/>
          <p:cNvGraphicFramePr/>
          <p:nvPr>
            <p:extLst>
              <p:ext uri="{D42A27DB-BD31-4B8C-83A1-F6EECF244321}">
                <p14:modId xmlns:p14="http://schemas.microsoft.com/office/powerpoint/2010/main" val="438397662"/>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5643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smtClean="0"/>
              <a:t>Middle School </a:t>
            </a:r>
            <a:r>
              <a:rPr lang="en-US" sz="2400" dirty="0"/>
              <a:t>Mathematics Classes for Which Various Types of Instructional Resources Are Designated</a:t>
            </a:r>
          </a:p>
        </p:txBody>
      </p:sp>
      <p:graphicFrame>
        <p:nvGraphicFramePr>
          <p:cNvPr id="7" name="Chart 6"/>
          <p:cNvGraphicFramePr/>
          <p:nvPr>
            <p:extLst>
              <p:ext uri="{D42A27DB-BD31-4B8C-83A1-F6EECF244321}">
                <p14:modId xmlns:p14="http://schemas.microsoft.com/office/powerpoint/2010/main" val="4243293780"/>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6426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smtClean="0"/>
              <a:t>High School </a:t>
            </a:r>
            <a:r>
              <a:rPr lang="en-US" sz="2400" dirty="0"/>
              <a:t>Mathematics Classes for Which Various Types of Instructional Resources Are Designated</a:t>
            </a:r>
          </a:p>
        </p:txBody>
      </p:sp>
      <p:graphicFrame>
        <p:nvGraphicFramePr>
          <p:cNvPr id="7" name="Chart 6"/>
          <p:cNvGraphicFramePr/>
          <p:nvPr>
            <p:extLst>
              <p:ext uri="{D42A27DB-BD31-4B8C-83A1-F6EECF244321}">
                <p14:modId xmlns:p14="http://schemas.microsoft.com/office/powerpoint/2010/main" val="2232682336"/>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659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10–12 </a:t>
            </a:r>
            <a:r>
              <a:rPr lang="en-US" dirty="0"/>
              <a:t/>
            </a:r>
            <a:br>
              <a:rPr lang="en-US" dirty="0"/>
            </a:br>
            <a:r>
              <a:rPr lang="en-US" dirty="0"/>
              <a:t>(not for presentation</a:t>
            </a:r>
            <a:r>
              <a:rPr lang="en-US" dirty="0" smtClean="0"/>
              <a:t>)</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 y="1749425"/>
            <a:ext cx="7124700" cy="335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1605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559</TotalTime>
  <Words>6546</Words>
  <Application>Microsoft Office PowerPoint</Application>
  <PresentationFormat>On-screen Show (4:3)</PresentationFormat>
  <Paragraphs>449</Paragraphs>
  <Slides>46</Slides>
  <Notes>43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Chapter 6 Instructional Resources</vt:lpstr>
      <vt:lpstr>PowerPoint Presentation</vt:lpstr>
      <vt:lpstr>Original Data for Slide 4  (not for presentation)</vt:lpstr>
      <vt:lpstr>Mathematics Classes for Which the District Designates Instructional Materials to Be Used</vt:lpstr>
      <vt:lpstr>Original Data for Slide 6–8 (not for presentation)</vt:lpstr>
      <vt:lpstr>Elementary Mathematics Classes for Which Various Types of Instructional Resources Are Designated</vt:lpstr>
      <vt:lpstr>Middle School Mathematics Classes for Which Various Types of Instructional Resources Are Designated</vt:lpstr>
      <vt:lpstr>High School Mathematics Classes for Which Various Types of Instructional Resources Are Designated</vt:lpstr>
      <vt:lpstr>Original Data for Slide 10–12  (not for presentation)</vt:lpstr>
      <vt:lpstr>Elementary Mathematics Classes Basing Instruction on Various Instructional Resources at Least Once a Week</vt:lpstr>
      <vt:lpstr>Middle School Mathematics Classes Basing Instruction on Various Instructional Resources at Least Once a Week</vt:lpstr>
      <vt:lpstr>High School Mathematics Classes Basing Instruction on Various Instructional Resources at Least Once a Week</vt:lpstr>
      <vt:lpstr>Original Data for Slide 14 (not for presentation)</vt:lpstr>
      <vt:lpstr>Market Share of Commercial Textbook Publishers in Mathematics Classes</vt:lpstr>
      <vt:lpstr>Original Data for Slide 16  (not for presentation)</vt:lpstr>
      <vt:lpstr>Publication Year of Mathematics Textbooks/Programs</vt:lpstr>
      <vt:lpstr>Original Data for Slide 18 (not for presentation)</vt:lpstr>
      <vt:lpstr>Mathematics Classes in Which the Most Recent Unit Was Based on a Commercially Published Textbook or a Material Developed by the State or District</vt:lpstr>
      <vt:lpstr>Original Data for Slide 20  (not for presentation)</vt:lpstr>
      <vt:lpstr>Ways Teachers Substantially Used Their Textbook in Most Recent Unit</vt:lpstr>
      <vt:lpstr>Original Data for Slides 22–24  (not for presentation)</vt:lpstr>
      <vt:lpstr>Reasons Why Parts of the Materials Are Skipped in Elementary Mathematics Classes</vt:lpstr>
      <vt:lpstr>Reasons Why Parts of the Materials Are Skipped in Middle School Mathematics Classes</vt:lpstr>
      <vt:lpstr>Reasons Why Parts of the Materials Are Skipped in High School Mathematics Classes</vt:lpstr>
      <vt:lpstr>Original Data for Slides 26–28  (not for presentation)</vt:lpstr>
      <vt:lpstr>Reasons Why Materials Are Supplemented in Elementary Mathematics Classes</vt:lpstr>
      <vt:lpstr>Reasons Why Materials Are Supplemented in Middle School Mathematics Classes</vt:lpstr>
      <vt:lpstr>Reasons Why Materials Are Supplemented in High School Mathematics Classes</vt:lpstr>
      <vt:lpstr>Original Data for Slides 30–32  (not for presentation)</vt:lpstr>
      <vt:lpstr>Reasons Why Materials Are Modified in Elementary Mathematics Classes</vt:lpstr>
      <vt:lpstr>Reasons Why Materials Are Modified in Middle School Mathematics Classes</vt:lpstr>
      <vt:lpstr>Reasons Why Materials Are Modified in High School Mathematics Classes</vt:lpstr>
      <vt:lpstr>PowerPoint Presentation</vt:lpstr>
      <vt:lpstr>Original Data for Slide 35  (not for presentation)</vt:lpstr>
      <vt:lpstr>PowerPoint Presentation</vt:lpstr>
      <vt:lpstr>Original Data for Slides 37–38  (not for presentation)</vt:lpstr>
      <vt:lpstr>Median Amount Schools Spend Per Pupil Overall on Mathematics instruction</vt:lpstr>
      <vt:lpstr>Median Amount Schools Spend Per Pupil Overall on Mathematics Instruction</vt:lpstr>
      <vt:lpstr>Original Data for Slide 40 (not for presentation)</vt:lpstr>
      <vt:lpstr>Mathematics Classes With Adequate Resources for Instruction</vt:lpstr>
      <vt:lpstr>Original Data for Slides 42  (not for presentation)</vt:lpstr>
      <vt:lpstr>Adequacy of Resources for Instruction Composite</vt:lpstr>
      <vt:lpstr>Original Data for Slides 44–46  (not for presentation)</vt:lpstr>
      <vt:lpstr>Adequacy of Resources for Instruction Composite</vt:lpstr>
      <vt:lpstr>Adequacy of Resources for Instruction Composite</vt:lpstr>
      <vt:lpstr>Adequacy of Resources for Instruction Composite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56</cp:revision>
  <dcterms:created xsi:type="dcterms:W3CDTF">2018-12-17T19:52:28Z</dcterms:created>
  <dcterms:modified xsi:type="dcterms:W3CDTF">2019-06-03T13:42:51Z</dcterms:modified>
</cp:coreProperties>
</file>