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4.xml" ContentType="application/vnd.openxmlformats-officedocument.drawingml.chart+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9.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0.xml" ContentType="application/vnd.openxmlformats-officedocument.drawingml.chart+xml"/>
  <Override PartName="/ppt/notesSlides/notesSlide48.xml" ContentType="application/vnd.openxmlformats-officedocument.presentationml.notesSlide+xml"/>
  <Override PartName="/ppt/charts/chart31.xml" ContentType="application/vnd.openxmlformats-officedocument.drawingml.chart+xml"/>
  <Override PartName="/ppt/notesSlides/notesSlide49.xml" ContentType="application/vnd.openxmlformats-officedocument.presentationml.notesSlide+xml"/>
  <Override PartName="/ppt/charts/chart3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7" r:id="rId2"/>
    <p:sldId id="259" r:id="rId3"/>
    <p:sldId id="260" r:id="rId4"/>
    <p:sldId id="261" r:id="rId5"/>
    <p:sldId id="262" r:id="rId6"/>
    <p:sldId id="263" r:id="rId7"/>
    <p:sldId id="306" r:id="rId8"/>
    <p:sldId id="307" r:id="rId9"/>
    <p:sldId id="308" r:id="rId10"/>
    <p:sldId id="312" r:id="rId11"/>
    <p:sldId id="313" r:id="rId12"/>
    <p:sldId id="314" r:id="rId13"/>
    <p:sldId id="266" r:id="rId14"/>
    <p:sldId id="267" r:id="rId15"/>
    <p:sldId id="268" r:id="rId16"/>
    <p:sldId id="269" r:id="rId17"/>
    <p:sldId id="315" r:id="rId18"/>
    <p:sldId id="316" r:id="rId19"/>
    <p:sldId id="276" r:id="rId20"/>
    <p:sldId id="277" r:id="rId21"/>
    <p:sldId id="278" r:id="rId22"/>
    <p:sldId id="279" r:id="rId23"/>
    <p:sldId id="317" r:id="rId24"/>
    <p:sldId id="318" r:id="rId25"/>
    <p:sldId id="282" r:id="rId26"/>
    <p:sldId id="283" r:id="rId27"/>
    <p:sldId id="319" r:id="rId28"/>
    <p:sldId id="320" r:id="rId29"/>
    <p:sldId id="321" r:id="rId30"/>
    <p:sldId id="322" r:id="rId31"/>
    <p:sldId id="323" r:id="rId32"/>
    <p:sldId id="324" r:id="rId33"/>
    <p:sldId id="286" r:id="rId34"/>
    <p:sldId id="287" r:id="rId35"/>
    <p:sldId id="325"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27" r:id="rId49"/>
    <p:sldId id="326" r:id="rId50"/>
    <p:sldId id="303" r:id="rId51"/>
    <p:sldId id="304" r:id="rId52"/>
    <p:sldId id="305" r:id="rId5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9" autoAdjust="0"/>
    <p:restoredTop sz="60130" autoAdjust="0"/>
  </p:normalViewPr>
  <p:slideViewPr>
    <p:cSldViewPr>
      <p:cViewPr varScale="1">
        <p:scale>
          <a:sx n="96" d="100"/>
          <a:sy n="96" d="100"/>
        </p:scale>
        <p:origin x="-57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72</c:v>
                </c:pt>
                <c:pt idx="1">
                  <c:v>66</c:v>
                </c:pt>
                <c:pt idx="2">
                  <c:v>58</c:v>
                </c:pt>
              </c:numCache>
            </c:numRef>
          </c:val>
        </c:ser>
        <c:dLbls>
          <c:showLegendKey val="0"/>
          <c:showVal val="0"/>
          <c:showCatName val="0"/>
          <c:showSerName val="0"/>
          <c:showPercent val="0"/>
          <c:showBubbleSize val="0"/>
        </c:dLbls>
        <c:gapWidth val="150"/>
        <c:axId val="128389504"/>
        <c:axId val="128391040"/>
      </c:barChart>
      <c:catAx>
        <c:axId val="128389504"/>
        <c:scaling>
          <c:orientation val="minMax"/>
        </c:scaling>
        <c:delete val="0"/>
        <c:axPos val="b"/>
        <c:majorTickMark val="out"/>
        <c:minorTickMark val="none"/>
        <c:tickLblPos val="nextTo"/>
        <c:txPr>
          <a:bodyPr/>
          <a:lstStyle/>
          <a:p>
            <a:pPr>
              <a:defRPr sz="1600"/>
            </a:pPr>
            <a:endParaRPr lang="en-US"/>
          </a:p>
        </c:txPr>
        <c:crossAx val="128391040"/>
        <c:crosses val="autoZero"/>
        <c:auto val="1"/>
        <c:lblAlgn val="ctr"/>
        <c:lblOffset val="100"/>
        <c:noMultiLvlLbl val="0"/>
      </c:catAx>
      <c:valAx>
        <c:axId val="128391040"/>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28389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65</c:v>
                </c:pt>
                <c:pt idx="1">
                  <c:v>54</c:v>
                </c:pt>
                <c:pt idx="2">
                  <c:v>54</c:v>
                </c:pt>
              </c:numCache>
            </c:numRef>
          </c:val>
        </c:ser>
        <c:dLbls>
          <c:showLegendKey val="0"/>
          <c:showVal val="0"/>
          <c:showCatName val="0"/>
          <c:showSerName val="0"/>
          <c:showPercent val="0"/>
          <c:showBubbleSize val="0"/>
        </c:dLbls>
        <c:gapWidth val="150"/>
        <c:axId val="222981120"/>
        <c:axId val="222982912"/>
      </c:barChart>
      <c:catAx>
        <c:axId val="222981120"/>
        <c:scaling>
          <c:orientation val="minMax"/>
        </c:scaling>
        <c:delete val="0"/>
        <c:axPos val="b"/>
        <c:majorTickMark val="out"/>
        <c:minorTickMark val="none"/>
        <c:tickLblPos val="nextTo"/>
        <c:txPr>
          <a:bodyPr/>
          <a:lstStyle/>
          <a:p>
            <a:pPr>
              <a:defRPr sz="1600"/>
            </a:pPr>
            <a:endParaRPr lang="en-US"/>
          </a:p>
        </c:txPr>
        <c:crossAx val="222982912"/>
        <c:crosses val="autoZero"/>
        <c:auto val="1"/>
        <c:lblAlgn val="ctr"/>
        <c:lblOffset val="100"/>
        <c:noMultiLvlLbl val="0"/>
      </c:catAx>
      <c:valAx>
        <c:axId val="222982912"/>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22981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Supplemented with other materials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65</c:v>
                </c:pt>
                <c:pt idx="1">
                  <c:v>78</c:v>
                </c:pt>
                <c:pt idx="2">
                  <c:v>78</c:v>
                </c:pt>
              </c:numCache>
            </c:numRef>
          </c:val>
        </c:ser>
        <c:ser>
          <c:idx val="1"/>
          <c:order val="1"/>
          <c:tx>
            <c:strRef>
              <c:f>Sheet1!$C$1</c:f>
              <c:strCache>
                <c:ptCount val="1"/>
                <c:pt idx="0">
                  <c:v>Used materials to guide the structure/content of unit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77</c:v>
                </c:pt>
                <c:pt idx="1">
                  <c:v>72</c:v>
                </c:pt>
                <c:pt idx="2">
                  <c:v>76</c:v>
                </c:pt>
              </c:numCache>
            </c:numRef>
          </c:val>
        </c:ser>
        <c:ser>
          <c:idx val="2"/>
          <c:order val="2"/>
          <c:tx>
            <c:strRef>
              <c:f>Sheet1!$D$1</c:f>
              <c:strCache>
                <c:ptCount val="1"/>
                <c:pt idx="0">
                  <c:v>Modified activities from materials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59</c:v>
                </c:pt>
                <c:pt idx="1">
                  <c:v>69</c:v>
                </c:pt>
                <c:pt idx="2">
                  <c:v>71</c:v>
                </c:pt>
              </c:numCache>
            </c:numRef>
          </c:val>
        </c:ser>
        <c:ser>
          <c:idx val="3"/>
          <c:order val="3"/>
          <c:tx>
            <c:strRef>
              <c:f>Sheet1!$E$1</c:f>
              <c:strCache>
                <c:ptCount val="1"/>
                <c:pt idx="0">
                  <c:v>Picked what was important and skipped the rest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51</c:v>
                </c:pt>
                <c:pt idx="1">
                  <c:v>54</c:v>
                </c:pt>
                <c:pt idx="2">
                  <c:v>53</c:v>
                </c:pt>
              </c:numCache>
            </c:numRef>
          </c:val>
        </c:ser>
        <c:dLbls>
          <c:showLegendKey val="0"/>
          <c:showVal val="0"/>
          <c:showCatName val="0"/>
          <c:showSerName val="0"/>
          <c:showPercent val="0"/>
          <c:showBubbleSize val="0"/>
        </c:dLbls>
        <c:gapWidth val="150"/>
        <c:axId val="170103168"/>
        <c:axId val="170104704"/>
      </c:barChart>
      <c:catAx>
        <c:axId val="170103168"/>
        <c:scaling>
          <c:orientation val="minMax"/>
        </c:scaling>
        <c:delete val="0"/>
        <c:axPos val="b"/>
        <c:numFmt formatCode="General" sourceLinked="1"/>
        <c:majorTickMark val="out"/>
        <c:minorTickMark val="none"/>
        <c:tickLblPos val="nextTo"/>
        <c:crossAx val="170104704"/>
        <c:crosses val="autoZero"/>
        <c:auto val="1"/>
        <c:lblAlgn val="ctr"/>
        <c:lblOffset val="100"/>
        <c:noMultiLvlLbl val="0"/>
      </c:catAx>
      <c:valAx>
        <c:axId val="170104704"/>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7010316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87786066215403"/>
          <c:y val="3.0555555555555555E-2"/>
          <c:w val="0.51300962379702542"/>
          <c:h val="0.7725647419072615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Teacher did not have knowledge needed</c:v>
                </c:pt>
                <c:pt idx="1">
                  <c:v>Activites were too difficult for students</c:v>
                </c:pt>
                <c:pt idx="2">
                  <c:v>Students already knew the content</c:v>
                </c:pt>
                <c:pt idx="3">
                  <c:v>Did not have materials needed</c:v>
                </c:pt>
                <c:pt idx="4">
                  <c:v>Content not in pacing guide/‌standards</c:v>
                </c:pt>
                <c:pt idx="5">
                  <c:v>Have different activities that work better</c:v>
                </c:pt>
                <c:pt idx="6">
                  <c:v>Not enough instructional time</c:v>
                </c:pt>
              </c:strCache>
            </c:strRef>
          </c:cat>
          <c:val>
            <c:numRef>
              <c:f>Sheet1!$B$2:$B$8</c:f>
              <c:numCache>
                <c:formatCode>General</c:formatCode>
                <c:ptCount val="7"/>
                <c:pt idx="0">
                  <c:v>24</c:v>
                </c:pt>
                <c:pt idx="1">
                  <c:v>38</c:v>
                </c:pt>
                <c:pt idx="2">
                  <c:v>49</c:v>
                </c:pt>
                <c:pt idx="3">
                  <c:v>62</c:v>
                </c:pt>
                <c:pt idx="4">
                  <c:v>63</c:v>
                </c:pt>
                <c:pt idx="5">
                  <c:v>69</c:v>
                </c:pt>
                <c:pt idx="6">
                  <c:v>74</c:v>
                </c:pt>
              </c:numCache>
            </c:numRef>
          </c:val>
        </c:ser>
        <c:dLbls>
          <c:showLegendKey val="0"/>
          <c:showVal val="0"/>
          <c:showCatName val="0"/>
          <c:showSerName val="0"/>
          <c:showPercent val="0"/>
          <c:showBubbleSize val="0"/>
        </c:dLbls>
        <c:gapWidth val="150"/>
        <c:axId val="267175808"/>
        <c:axId val="267177344"/>
      </c:barChart>
      <c:catAx>
        <c:axId val="267175808"/>
        <c:scaling>
          <c:orientation val="minMax"/>
        </c:scaling>
        <c:delete val="0"/>
        <c:axPos val="l"/>
        <c:numFmt formatCode="General" sourceLinked="1"/>
        <c:majorTickMark val="out"/>
        <c:minorTickMark val="none"/>
        <c:tickLblPos val="nextTo"/>
        <c:txPr>
          <a:bodyPr/>
          <a:lstStyle/>
          <a:p>
            <a:pPr>
              <a:defRPr sz="1800"/>
            </a:pPr>
            <a:endParaRPr lang="en-US"/>
          </a:p>
        </c:txPr>
        <c:crossAx val="267177344"/>
        <c:crosses val="autoZero"/>
        <c:auto val="1"/>
        <c:lblAlgn val="ctr"/>
        <c:lblOffset val="100"/>
        <c:noMultiLvlLbl val="0"/>
      </c:catAx>
      <c:valAx>
        <c:axId val="267177344"/>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175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87786066215403"/>
          <c:y val="3.0555555555555555E-2"/>
          <c:w val="0.51300962379702542"/>
          <c:h val="0.7725647419072615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Teacher did not have knowledge needed</c:v>
                </c:pt>
                <c:pt idx="1">
                  <c:v>Activites were too difficult for students</c:v>
                </c:pt>
                <c:pt idx="2">
                  <c:v>Students already knew the content</c:v>
                </c:pt>
                <c:pt idx="3">
                  <c:v>Did not have materials needed</c:v>
                </c:pt>
                <c:pt idx="4">
                  <c:v>Not enough instructional time</c:v>
                </c:pt>
                <c:pt idx="5">
                  <c:v>Content not in pacing guide/‌standards</c:v>
                </c:pt>
                <c:pt idx="6">
                  <c:v>Have different activities that work better</c:v>
                </c:pt>
              </c:strCache>
            </c:strRef>
          </c:cat>
          <c:val>
            <c:numRef>
              <c:f>Sheet1!$B$2:$B$8</c:f>
              <c:numCache>
                <c:formatCode>General</c:formatCode>
                <c:ptCount val="7"/>
                <c:pt idx="0">
                  <c:v>25</c:v>
                </c:pt>
                <c:pt idx="1">
                  <c:v>43</c:v>
                </c:pt>
                <c:pt idx="2">
                  <c:v>52</c:v>
                </c:pt>
                <c:pt idx="3">
                  <c:v>56</c:v>
                </c:pt>
                <c:pt idx="4">
                  <c:v>73</c:v>
                </c:pt>
                <c:pt idx="5">
                  <c:v>76</c:v>
                </c:pt>
                <c:pt idx="6">
                  <c:v>83</c:v>
                </c:pt>
              </c:numCache>
            </c:numRef>
          </c:val>
        </c:ser>
        <c:dLbls>
          <c:showLegendKey val="0"/>
          <c:showVal val="0"/>
          <c:showCatName val="0"/>
          <c:showSerName val="0"/>
          <c:showPercent val="0"/>
          <c:showBubbleSize val="0"/>
        </c:dLbls>
        <c:gapWidth val="150"/>
        <c:axId val="267011584"/>
        <c:axId val="267013120"/>
      </c:barChart>
      <c:catAx>
        <c:axId val="267011584"/>
        <c:scaling>
          <c:orientation val="minMax"/>
        </c:scaling>
        <c:delete val="0"/>
        <c:axPos val="l"/>
        <c:numFmt formatCode="General" sourceLinked="1"/>
        <c:majorTickMark val="out"/>
        <c:minorTickMark val="none"/>
        <c:tickLblPos val="nextTo"/>
        <c:txPr>
          <a:bodyPr/>
          <a:lstStyle/>
          <a:p>
            <a:pPr>
              <a:defRPr sz="1800"/>
            </a:pPr>
            <a:endParaRPr lang="en-US"/>
          </a:p>
        </c:txPr>
        <c:crossAx val="267013120"/>
        <c:crosses val="autoZero"/>
        <c:auto val="1"/>
        <c:lblAlgn val="ctr"/>
        <c:lblOffset val="100"/>
        <c:noMultiLvlLbl val="0"/>
      </c:catAx>
      <c:valAx>
        <c:axId val="267013120"/>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0115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87786066215403"/>
          <c:y val="3.0555555555555555E-2"/>
          <c:w val="0.51300962379702542"/>
          <c:h val="0.7725647419072615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Teacher did not have knowledge needed</c:v>
                </c:pt>
                <c:pt idx="1">
                  <c:v>Students already knew the content</c:v>
                </c:pt>
                <c:pt idx="2">
                  <c:v>Did not have materials needed</c:v>
                </c:pt>
                <c:pt idx="3">
                  <c:v>Activites were too difficult for students</c:v>
                </c:pt>
                <c:pt idx="4">
                  <c:v>Content not in pacing guide/‌standards</c:v>
                </c:pt>
                <c:pt idx="5">
                  <c:v>Not enough instructional time</c:v>
                </c:pt>
                <c:pt idx="6">
                  <c:v>Have different activities that work better</c:v>
                </c:pt>
              </c:strCache>
            </c:strRef>
          </c:cat>
          <c:val>
            <c:numRef>
              <c:f>Sheet1!$B$2:$B$8</c:f>
              <c:numCache>
                <c:formatCode>General</c:formatCode>
                <c:ptCount val="7"/>
                <c:pt idx="0">
                  <c:v>20</c:v>
                </c:pt>
                <c:pt idx="1">
                  <c:v>52</c:v>
                </c:pt>
                <c:pt idx="2">
                  <c:v>54</c:v>
                </c:pt>
                <c:pt idx="3">
                  <c:v>59</c:v>
                </c:pt>
                <c:pt idx="4">
                  <c:v>73</c:v>
                </c:pt>
                <c:pt idx="5">
                  <c:v>74</c:v>
                </c:pt>
                <c:pt idx="6">
                  <c:v>77</c:v>
                </c:pt>
              </c:numCache>
            </c:numRef>
          </c:val>
        </c:ser>
        <c:dLbls>
          <c:showLegendKey val="0"/>
          <c:showVal val="0"/>
          <c:showCatName val="0"/>
          <c:showSerName val="0"/>
          <c:showPercent val="0"/>
          <c:showBubbleSize val="0"/>
        </c:dLbls>
        <c:gapWidth val="150"/>
        <c:axId val="267056256"/>
        <c:axId val="267057792"/>
      </c:barChart>
      <c:catAx>
        <c:axId val="267056256"/>
        <c:scaling>
          <c:orientation val="minMax"/>
        </c:scaling>
        <c:delete val="0"/>
        <c:axPos val="l"/>
        <c:numFmt formatCode="General" sourceLinked="1"/>
        <c:majorTickMark val="out"/>
        <c:minorTickMark val="none"/>
        <c:tickLblPos val="nextTo"/>
        <c:txPr>
          <a:bodyPr/>
          <a:lstStyle/>
          <a:p>
            <a:pPr>
              <a:defRPr sz="1800"/>
            </a:pPr>
            <a:endParaRPr lang="en-US"/>
          </a:p>
        </c:txPr>
        <c:crossAx val="267057792"/>
        <c:crosses val="autoZero"/>
        <c:auto val="1"/>
        <c:lblAlgn val="ctr"/>
        <c:lblOffset val="100"/>
        <c:noMultiLvlLbl val="0"/>
      </c:catAx>
      <c:valAx>
        <c:axId val="267057792"/>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056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To provide students with additional practice</c:v>
                </c:pt>
                <c:pt idx="3">
                  <c:v>Teacher had activities they liked more</c:v>
                </c:pt>
                <c:pt idx="4">
                  <c:v>So students at different levels could increase understanding</c:v>
                </c:pt>
              </c:strCache>
            </c:strRef>
          </c:cat>
          <c:val>
            <c:numRef>
              <c:f>Sheet1!$B$2:$B$6</c:f>
              <c:numCache>
                <c:formatCode>General</c:formatCode>
                <c:ptCount val="5"/>
                <c:pt idx="0">
                  <c:v>42</c:v>
                </c:pt>
                <c:pt idx="1">
                  <c:v>47</c:v>
                </c:pt>
                <c:pt idx="2">
                  <c:v>77</c:v>
                </c:pt>
                <c:pt idx="3">
                  <c:v>82</c:v>
                </c:pt>
                <c:pt idx="4">
                  <c:v>84</c:v>
                </c:pt>
              </c:numCache>
            </c:numRef>
          </c:val>
        </c:ser>
        <c:dLbls>
          <c:showLegendKey val="0"/>
          <c:showVal val="0"/>
          <c:showCatName val="0"/>
          <c:showSerName val="0"/>
          <c:showPercent val="0"/>
          <c:showBubbleSize val="0"/>
        </c:dLbls>
        <c:gapWidth val="150"/>
        <c:axId val="266988160"/>
        <c:axId val="267104640"/>
      </c:barChart>
      <c:catAx>
        <c:axId val="266988160"/>
        <c:scaling>
          <c:orientation val="minMax"/>
        </c:scaling>
        <c:delete val="0"/>
        <c:axPos val="l"/>
        <c:numFmt formatCode="General" sourceLinked="1"/>
        <c:majorTickMark val="out"/>
        <c:minorTickMark val="none"/>
        <c:tickLblPos val="nextTo"/>
        <c:txPr>
          <a:bodyPr/>
          <a:lstStyle/>
          <a:p>
            <a:pPr>
              <a:defRPr sz="1800"/>
            </a:pPr>
            <a:endParaRPr lang="en-US"/>
          </a:p>
        </c:txPr>
        <c:crossAx val="267104640"/>
        <c:crosses val="autoZero"/>
        <c:auto val="1"/>
        <c:lblAlgn val="ctr"/>
        <c:lblOffset val="100"/>
        <c:noMultiLvlLbl val="0"/>
      </c:catAx>
      <c:valAx>
        <c:axId val="267104640"/>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6988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Teacher had activities they liked more</c:v>
                </c:pt>
                <c:pt idx="3">
                  <c:v>To provide students with additional practice</c:v>
                </c:pt>
                <c:pt idx="4">
                  <c:v>So students at different levels could increase understanding</c:v>
                </c:pt>
              </c:strCache>
            </c:strRef>
          </c:cat>
          <c:val>
            <c:numRef>
              <c:f>Sheet1!$B$2:$B$6</c:f>
              <c:numCache>
                <c:formatCode>General</c:formatCode>
                <c:ptCount val="5"/>
                <c:pt idx="0">
                  <c:v>49</c:v>
                </c:pt>
                <c:pt idx="1">
                  <c:v>60</c:v>
                </c:pt>
                <c:pt idx="2">
                  <c:v>86</c:v>
                </c:pt>
                <c:pt idx="3">
                  <c:v>90</c:v>
                </c:pt>
                <c:pt idx="4">
                  <c:v>90</c:v>
                </c:pt>
              </c:numCache>
            </c:numRef>
          </c:val>
        </c:ser>
        <c:dLbls>
          <c:showLegendKey val="0"/>
          <c:showVal val="0"/>
          <c:showCatName val="0"/>
          <c:showSerName val="0"/>
          <c:showPercent val="0"/>
          <c:showBubbleSize val="0"/>
        </c:dLbls>
        <c:gapWidth val="150"/>
        <c:axId val="267475200"/>
        <c:axId val="267481088"/>
      </c:barChart>
      <c:catAx>
        <c:axId val="267475200"/>
        <c:scaling>
          <c:orientation val="minMax"/>
        </c:scaling>
        <c:delete val="0"/>
        <c:axPos val="l"/>
        <c:numFmt formatCode="General" sourceLinked="1"/>
        <c:majorTickMark val="out"/>
        <c:minorTickMark val="none"/>
        <c:tickLblPos val="nextTo"/>
        <c:txPr>
          <a:bodyPr/>
          <a:lstStyle/>
          <a:p>
            <a:pPr>
              <a:defRPr sz="1800"/>
            </a:pPr>
            <a:endParaRPr lang="en-US"/>
          </a:p>
        </c:txPr>
        <c:crossAx val="267481088"/>
        <c:crosses val="autoZero"/>
        <c:auto val="1"/>
        <c:lblAlgn val="ctr"/>
        <c:lblOffset val="100"/>
        <c:noMultiLvlLbl val="0"/>
      </c:catAx>
      <c:valAx>
        <c:axId val="267481088"/>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475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To provide students with additional practice</c:v>
                </c:pt>
                <c:pt idx="3">
                  <c:v>So students at different levels could increase understanding</c:v>
                </c:pt>
                <c:pt idx="4">
                  <c:v>Teacher had activities they liked more</c:v>
                </c:pt>
              </c:strCache>
            </c:strRef>
          </c:cat>
          <c:val>
            <c:numRef>
              <c:f>Sheet1!$B$2:$B$6</c:f>
              <c:numCache>
                <c:formatCode>General</c:formatCode>
                <c:ptCount val="5"/>
                <c:pt idx="0">
                  <c:v>46</c:v>
                </c:pt>
                <c:pt idx="1">
                  <c:v>53</c:v>
                </c:pt>
                <c:pt idx="2">
                  <c:v>86</c:v>
                </c:pt>
                <c:pt idx="3">
                  <c:v>86</c:v>
                </c:pt>
                <c:pt idx="4">
                  <c:v>88</c:v>
                </c:pt>
              </c:numCache>
            </c:numRef>
          </c:val>
        </c:ser>
        <c:dLbls>
          <c:showLegendKey val="0"/>
          <c:showVal val="0"/>
          <c:showCatName val="0"/>
          <c:showSerName val="0"/>
          <c:showPercent val="0"/>
          <c:showBubbleSize val="0"/>
        </c:dLbls>
        <c:gapWidth val="150"/>
        <c:axId val="267233152"/>
        <c:axId val="267234688"/>
      </c:barChart>
      <c:catAx>
        <c:axId val="267233152"/>
        <c:scaling>
          <c:orientation val="minMax"/>
        </c:scaling>
        <c:delete val="0"/>
        <c:axPos val="l"/>
        <c:numFmt formatCode="General" sourceLinked="1"/>
        <c:majorTickMark val="out"/>
        <c:minorTickMark val="none"/>
        <c:tickLblPos val="nextTo"/>
        <c:txPr>
          <a:bodyPr/>
          <a:lstStyle/>
          <a:p>
            <a:pPr>
              <a:defRPr sz="1800"/>
            </a:pPr>
            <a:endParaRPr lang="en-US"/>
          </a:p>
        </c:txPr>
        <c:crossAx val="267234688"/>
        <c:crosses val="autoZero"/>
        <c:auto val="1"/>
        <c:lblAlgn val="ctr"/>
        <c:lblOffset val="100"/>
        <c:noMultiLvlLbl val="0"/>
      </c:catAx>
      <c:valAx>
        <c:axId val="267234688"/>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2331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Activities were too easy for students</c:v>
                </c:pt>
                <c:pt idx="1">
                  <c:v>Activities were too structured</c:v>
                </c:pt>
                <c:pt idx="2">
                  <c:v>Activities were not structured enough</c:v>
                </c:pt>
                <c:pt idx="3">
                  <c:v>Activities were too difficult</c:v>
                </c:pt>
                <c:pt idx="4">
                  <c:v>Did not have the necessary materials/‌supplies for the original activities</c:v>
                </c:pt>
                <c:pt idx="5">
                  <c:v>Did not have enough instructional time to implement the activities as designed</c:v>
                </c:pt>
              </c:strCache>
            </c:strRef>
          </c:cat>
          <c:val>
            <c:numRef>
              <c:f>Sheet1!$B$2:$B$7</c:f>
              <c:numCache>
                <c:formatCode>General</c:formatCode>
                <c:ptCount val="6"/>
                <c:pt idx="0">
                  <c:v>35</c:v>
                </c:pt>
                <c:pt idx="1">
                  <c:v>36</c:v>
                </c:pt>
                <c:pt idx="2">
                  <c:v>42</c:v>
                </c:pt>
                <c:pt idx="3">
                  <c:v>46</c:v>
                </c:pt>
                <c:pt idx="4">
                  <c:v>60</c:v>
                </c:pt>
                <c:pt idx="5">
                  <c:v>70</c:v>
                </c:pt>
              </c:numCache>
            </c:numRef>
          </c:val>
        </c:ser>
        <c:dLbls>
          <c:showLegendKey val="0"/>
          <c:showVal val="0"/>
          <c:showCatName val="0"/>
          <c:showSerName val="0"/>
          <c:showPercent val="0"/>
          <c:showBubbleSize val="0"/>
        </c:dLbls>
        <c:gapWidth val="150"/>
        <c:axId val="267283840"/>
        <c:axId val="267310208"/>
      </c:barChart>
      <c:catAx>
        <c:axId val="267283840"/>
        <c:scaling>
          <c:orientation val="minMax"/>
        </c:scaling>
        <c:delete val="0"/>
        <c:axPos val="l"/>
        <c:numFmt formatCode="General" sourceLinked="1"/>
        <c:majorTickMark val="out"/>
        <c:minorTickMark val="none"/>
        <c:tickLblPos val="nextTo"/>
        <c:txPr>
          <a:bodyPr/>
          <a:lstStyle/>
          <a:p>
            <a:pPr>
              <a:defRPr sz="1800"/>
            </a:pPr>
            <a:endParaRPr lang="en-US"/>
          </a:p>
        </c:txPr>
        <c:crossAx val="267310208"/>
        <c:crosses val="autoZero"/>
        <c:auto val="1"/>
        <c:lblAlgn val="ctr"/>
        <c:lblOffset val="100"/>
        <c:noMultiLvlLbl val="0"/>
      </c:catAx>
      <c:valAx>
        <c:axId val="267310208"/>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283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Activities were too structured</c:v>
                </c:pt>
                <c:pt idx="1">
                  <c:v>Activities were not structured enough</c:v>
                </c:pt>
                <c:pt idx="2">
                  <c:v>Activities were too easy for students</c:v>
                </c:pt>
                <c:pt idx="3">
                  <c:v>Activities were too difficult</c:v>
                </c:pt>
                <c:pt idx="4">
                  <c:v>Did not have the necessary materials/‌supplies for the original activities</c:v>
                </c:pt>
                <c:pt idx="5">
                  <c:v>Did not have enough instructional time to implement the activities as designed</c:v>
                </c:pt>
              </c:strCache>
            </c:strRef>
          </c:cat>
          <c:val>
            <c:numRef>
              <c:f>Sheet1!$B$2:$B$7</c:f>
              <c:numCache>
                <c:formatCode>General</c:formatCode>
                <c:ptCount val="6"/>
                <c:pt idx="0">
                  <c:v>33</c:v>
                </c:pt>
                <c:pt idx="1">
                  <c:v>41</c:v>
                </c:pt>
                <c:pt idx="2">
                  <c:v>46</c:v>
                </c:pt>
                <c:pt idx="3">
                  <c:v>54</c:v>
                </c:pt>
                <c:pt idx="4">
                  <c:v>62</c:v>
                </c:pt>
                <c:pt idx="5">
                  <c:v>70</c:v>
                </c:pt>
              </c:numCache>
            </c:numRef>
          </c:val>
        </c:ser>
        <c:dLbls>
          <c:showLegendKey val="0"/>
          <c:showVal val="0"/>
          <c:showCatName val="0"/>
          <c:showSerName val="0"/>
          <c:showPercent val="0"/>
          <c:showBubbleSize val="0"/>
        </c:dLbls>
        <c:gapWidth val="150"/>
        <c:axId val="267537408"/>
        <c:axId val="267928320"/>
      </c:barChart>
      <c:catAx>
        <c:axId val="267537408"/>
        <c:scaling>
          <c:orientation val="minMax"/>
        </c:scaling>
        <c:delete val="0"/>
        <c:axPos val="l"/>
        <c:numFmt formatCode="General" sourceLinked="1"/>
        <c:majorTickMark val="out"/>
        <c:minorTickMark val="none"/>
        <c:tickLblPos val="nextTo"/>
        <c:txPr>
          <a:bodyPr/>
          <a:lstStyle/>
          <a:p>
            <a:pPr>
              <a:defRPr sz="1800"/>
            </a:pPr>
            <a:endParaRPr lang="en-US"/>
          </a:p>
        </c:txPr>
        <c:crossAx val="267928320"/>
        <c:crosses val="autoZero"/>
        <c:auto val="1"/>
        <c:lblAlgn val="ctr"/>
        <c:lblOffset val="100"/>
        <c:noMultiLvlLbl val="0"/>
      </c:catAx>
      <c:valAx>
        <c:axId val="267928320"/>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537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Online units or courses that students work through at their own pace</c:v>
                </c:pt>
                <c:pt idx="1">
                  <c:v>Lessons or resources from websites that are free</c:v>
                </c:pt>
                <c:pt idx="2">
                  <c:v>Lessons or resources from websites that have a fee</c:v>
                </c:pt>
                <c:pt idx="3">
                  <c:v>State, county, or district-developed units or lessons</c:v>
                </c:pt>
                <c:pt idx="4">
                  <c:v>Commercially published kits/‌modules</c:v>
                </c:pt>
                <c:pt idx="5">
                  <c:v>Commercially published textbooks</c:v>
                </c:pt>
              </c:strCache>
            </c:strRef>
          </c:cat>
          <c:val>
            <c:numRef>
              <c:f>Sheet1!$B$2:$B$7</c:f>
              <c:numCache>
                <c:formatCode>General</c:formatCode>
                <c:ptCount val="6"/>
                <c:pt idx="0">
                  <c:v>9</c:v>
                </c:pt>
                <c:pt idx="1">
                  <c:v>20</c:v>
                </c:pt>
                <c:pt idx="2">
                  <c:v>39</c:v>
                </c:pt>
                <c:pt idx="3">
                  <c:v>43</c:v>
                </c:pt>
                <c:pt idx="4">
                  <c:v>51</c:v>
                </c:pt>
                <c:pt idx="5">
                  <c:v>67</c:v>
                </c:pt>
              </c:numCache>
            </c:numRef>
          </c:val>
        </c:ser>
        <c:dLbls>
          <c:showLegendKey val="0"/>
          <c:showVal val="0"/>
          <c:showCatName val="0"/>
          <c:showSerName val="0"/>
          <c:showPercent val="0"/>
          <c:showBubbleSize val="0"/>
        </c:dLbls>
        <c:gapWidth val="150"/>
        <c:axId val="142130176"/>
        <c:axId val="142144256"/>
      </c:barChart>
      <c:catAx>
        <c:axId val="142130176"/>
        <c:scaling>
          <c:orientation val="minMax"/>
        </c:scaling>
        <c:delete val="0"/>
        <c:axPos val="l"/>
        <c:numFmt formatCode="General" sourceLinked="1"/>
        <c:majorTickMark val="out"/>
        <c:minorTickMark val="none"/>
        <c:tickLblPos val="nextTo"/>
        <c:txPr>
          <a:bodyPr/>
          <a:lstStyle/>
          <a:p>
            <a:pPr>
              <a:defRPr sz="1800"/>
            </a:pPr>
            <a:endParaRPr lang="en-US"/>
          </a:p>
        </c:txPr>
        <c:crossAx val="142144256"/>
        <c:crosses val="autoZero"/>
        <c:auto val="1"/>
        <c:lblAlgn val="ctr"/>
        <c:lblOffset val="100"/>
        <c:noMultiLvlLbl val="0"/>
      </c:catAx>
      <c:valAx>
        <c:axId val="142144256"/>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2130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Activities were too structured</c:v>
                </c:pt>
                <c:pt idx="1">
                  <c:v>Activities were not structured enough</c:v>
                </c:pt>
                <c:pt idx="2">
                  <c:v>Activities were too easy for students</c:v>
                </c:pt>
                <c:pt idx="3">
                  <c:v>Did not have the necessary materials/‌supplies for the original activities</c:v>
                </c:pt>
                <c:pt idx="4">
                  <c:v>Activities were too difficult</c:v>
                </c:pt>
                <c:pt idx="5">
                  <c:v>Did not have enough instructional time to implement the activities as designed</c:v>
                </c:pt>
              </c:strCache>
            </c:strRef>
          </c:cat>
          <c:val>
            <c:numRef>
              <c:f>Sheet1!$B$2:$B$7</c:f>
              <c:numCache>
                <c:formatCode>General</c:formatCode>
                <c:ptCount val="6"/>
                <c:pt idx="0">
                  <c:v>38</c:v>
                </c:pt>
                <c:pt idx="1">
                  <c:v>40</c:v>
                </c:pt>
                <c:pt idx="2">
                  <c:v>44</c:v>
                </c:pt>
                <c:pt idx="3">
                  <c:v>53</c:v>
                </c:pt>
                <c:pt idx="4">
                  <c:v>58</c:v>
                </c:pt>
                <c:pt idx="5">
                  <c:v>71</c:v>
                </c:pt>
              </c:numCache>
            </c:numRef>
          </c:val>
        </c:ser>
        <c:dLbls>
          <c:showLegendKey val="0"/>
          <c:showVal val="0"/>
          <c:showCatName val="0"/>
          <c:showSerName val="0"/>
          <c:showPercent val="0"/>
          <c:showBubbleSize val="0"/>
        </c:dLbls>
        <c:gapWidth val="150"/>
        <c:axId val="267586176"/>
        <c:axId val="267592064"/>
      </c:barChart>
      <c:catAx>
        <c:axId val="267586176"/>
        <c:scaling>
          <c:orientation val="minMax"/>
        </c:scaling>
        <c:delete val="0"/>
        <c:axPos val="l"/>
        <c:numFmt formatCode="General" sourceLinked="1"/>
        <c:majorTickMark val="out"/>
        <c:minorTickMark val="none"/>
        <c:tickLblPos val="nextTo"/>
        <c:txPr>
          <a:bodyPr/>
          <a:lstStyle/>
          <a:p>
            <a:pPr>
              <a:defRPr sz="1800"/>
            </a:pPr>
            <a:endParaRPr lang="en-US"/>
          </a:p>
        </c:txPr>
        <c:crossAx val="267592064"/>
        <c:crosses val="autoZero"/>
        <c:auto val="1"/>
        <c:lblAlgn val="ctr"/>
        <c:lblOffset val="100"/>
        <c:noMultiLvlLbl val="0"/>
      </c:catAx>
      <c:valAx>
        <c:axId val="267592064"/>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586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#,##0</c:formatCode>
                <c:ptCount val="3"/>
                <c:pt idx="0">
                  <c:v>80</c:v>
                </c:pt>
                <c:pt idx="1">
                  <c:v>96</c:v>
                </c:pt>
                <c:pt idx="2">
                  <c:v>97</c:v>
                </c:pt>
              </c:numCache>
            </c:numRef>
          </c:val>
        </c:ser>
        <c:ser>
          <c:idx val="1"/>
          <c:order val="1"/>
          <c:tx>
            <c:strRef>
              <c:f>Sheet1!$C$1</c:f>
              <c:strCache>
                <c:ptCount val="1"/>
                <c:pt idx="0">
                  <c:v>Microscopes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#,##0</c:formatCode>
                <c:ptCount val="3"/>
                <c:pt idx="0">
                  <c:v>56</c:v>
                </c:pt>
                <c:pt idx="1">
                  <c:v>93</c:v>
                </c:pt>
                <c:pt idx="2">
                  <c:v>94</c:v>
                </c:pt>
              </c:numCache>
            </c:numRef>
          </c:val>
        </c:ser>
        <c:ser>
          <c:idx val="2"/>
          <c:order val="2"/>
          <c:tx>
            <c:strRef>
              <c:f>Sheet1!$D$1</c:f>
              <c:strCache>
                <c:ptCount val="1"/>
                <c:pt idx="0">
                  <c:v>Probes for collecting data</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#,##0</c:formatCode>
                <c:ptCount val="3"/>
                <c:pt idx="0">
                  <c:v>39</c:v>
                </c:pt>
                <c:pt idx="1">
                  <c:v>68</c:v>
                </c:pt>
                <c:pt idx="2">
                  <c:v>81</c:v>
                </c:pt>
              </c:numCache>
            </c:numRef>
          </c:val>
        </c:ser>
        <c:dLbls>
          <c:showLegendKey val="0"/>
          <c:showVal val="0"/>
          <c:showCatName val="0"/>
          <c:showSerName val="0"/>
          <c:showPercent val="0"/>
          <c:showBubbleSize val="0"/>
        </c:dLbls>
        <c:gapWidth val="81"/>
        <c:axId val="164347264"/>
        <c:axId val="164353152"/>
      </c:barChart>
      <c:catAx>
        <c:axId val="164347264"/>
        <c:scaling>
          <c:orientation val="minMax"/>
        </c:scaling>
        <c:delete val="0"/>
        <c:axPos val="b"/>
        <c:numFmt formatCode="General" sourceLinked="1"/>
        <c:majorTickMark val="out"/>
        <c:minorTickMark val="none"/>
        <c:tickLblPos val="nextTo"/>
        <c:crossAx val="164353152"/>
        <c:crosses val="autoZero"/>
        <c:auto val="1"/>
        <c:lblAlgn val="ctr"/>
        <c:lblOffset val="100"/>
        <c:noMultiLvlLbl val="0"/>
      </c:catAx>
      <c:valAx>
        <c:axId val="164353152"/>
        <c:scaling>
          <c:orientation val="minMax"/>
          <c:max val="100"/>
        </c:scaling>
        <c:delete val="0"/>
        <c:axPos val="l"/>
        <c:title>
          <c:tx>
            <c:rich>
              <a:bodyPr rot="-5400000" vert="horz"/>
              <a:lstStyle/>
              <a:p>
                <a:pPr>
                  <a:defRPr/>
                </a:pPr>
                <a:r>
                  <a:rPr lang="en-US" dirty="0" smtClean="0"/>
                  <a:t>Percent</a:t>
                </a:r>
                <a:r>
                  <a:rPr lang="en-US" baseline="0" dirty="0" smtClean="0"/>
                  <a:t> of Classes</a:t>
                </a:r>
                <a:endParaRPr lang="en-US" dirty="0"/>
              </a:p>
            </c:rich>
          </c:tx>
          <c:layout/>
          <c:overlay val="0"/>
        </c:title>
        <c:numFmt formatCode="#,##0" sourceLinked="1"/>
        <c:majorTickMark val="out"/>
        <c:minorTickMark val="none"/>
        <c:tickLblPos val="nextTo"/>
        <c:crossAx val="16434726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Electric Outlets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93</c:v>
                </c:pt>
                <c:pt idx="1">
                  <c:v>98</c:v>
                </c:pt>
                <c:pt idx="2">
                  <c:v>98</c:v>
                </c:pt>
              </c:numCache>
            </c:numRef>
          </c:val>
        </c:ser>
        <c:ser>
          <c:idx val="1"/>
          <c:order val="1"/>
          <c:tx>
            <c:strRef>
              <c:f>Sheet1!$C$1</c:f>
              <c:strCache>
                <c:ptCount val="1"/>
                <c:pt idx="0">
                  <c:v>Faucets &amp; Sinks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83</c:v>
                </c:pt>
                <c:pt idx="1">
                  <c:v>89</c:v>
                </c:pt>
                <c:pt idx="2">
                  <c:v>95</c:v>
                </c:pt>
              </c:numCache>
            </c:numRef>
          </c:val>
        </c:ser>
        <c:ser>
          <c:idx val="2"/>
          <c:order val="2"/>
          <c:tx>
            <c:strRef>
              <c:f>Sheet1!$D$1</c:f>
              <c:strCache>
                <c:ptCount val="1"/>
                <c:pt idx="0">
                  <c:v>Lab Tables </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29</c:v>
                </c:pt>
                <c:pt idx="1">
                  <c:v>81</c:v>
                </c:pt>
                <c:pt idx="2">
                  <c:v>94</c:v>
                </c:pt>
              </c:numCache>
            </c:numRef>
          </c:val>
        </c:ser>
        <c:ser>
          <c:idx val="3"/>
          <c:order val="3"/>
          <c:tx>
            <c:strRef>
              <c:f>Sheet1!$E$1</c:f>
              <c:strCache>
                <c:ptCount val="1"/>
                <c:pt idx="0">
                  <c:v>Gas for burners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2">
                  <c:v>85</c:v>
                </c:pt>
              </c:numCache>
            </c:numRef>
          </c:val>
        </c:ser>
        <c:ser>
          <c:idx val="4"/>
          <c:order val="4"/>
          <c:tx>
            <c:strRef>
              <c:f>Sheet1!$F$1</c:f>
              <c:strCache>
                <c:ptCount val="1"/>
                <c:pt idx="0">
                  <c:v>Fume hoods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2">
                  <c:v>82</c:v>
                </c:pt>
              </c:numCache>
            </c:numRef>
          </c:val>
        </c:ser>
        <c:dLbls>
          <c:showLegendKey val="0"/>
          <c:showVal val="0"/>
          <c:showCatName val="0"/>
          <c:showSerName val="0"/>
          <c:showPercent val="0"/>
          <c:showBubbleSize val="0"/>
        </c:dLbls>
        <c:gapWidth val="150"/>
        <c:axId val="254511360"/>
        <c:axId val="254517248"/>
      </c:barChart>
      <c:catAx>
        <c:axId val="254511360"/>
        <c:scaling>
          <c:orientation val="minMax"/>
        </c:scaling>
        <c:delete val="0"/>
        <c:axPos val="b"/>
        <c:numFmt formatCode="General" sourceLinked="1"/>
        <c:majorTickMark val="out"/>
        <c:minorTickMark val="none"/>
        <c:tickLblPos val="nextTo"/>
        <c:crossAx val="254517248"/>
        <c:crosses val="autoZero"/>
        <c:auto val="1"/>
        <c:lblAlgn val="ctr"/>
        <c:lblOffset val="100"/>
        <c:noMultiLvlLbl val="0"/>
      </c:catAx>
      <c:valAx>
        <c:axId val="254517248"/>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54511360"/>
        <c:crosses val="autoZero"/>
        <c:crossBetween val="between"/>
        <c:majorUnit val="20"/>
      </c:valAx>
    </c:plotArea>
    <c:legend>
      <c:legendPos val="b"/>
      <c:layout>
        <c:manualLayout>
          <c:xMode val="edge"/>
          <c:yMode val="edge"/>
          <c:x val="0.14678015942451639"/>
          <c:y val="0.83330446194225727"/>
          <c:w val="0.78822980460775738"/>
          <c:h val="0.150028871391076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Equipment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"$"#,##0.00</c:formatCode>
                <c:ptCount val="3"/>
                <c:pt idx="0">
                  <c:v>0.35</c:v>
                </c:pt>
                <c:pt idx="1">
                  <c:v>1.02</c:v>
                </c:pt>
                <c:pt idx="2">
                  <c:v>2.25</c:v>
                </c:pt>
              </c:numCache>
            </c:numRef>
          </c:val>
        </c:ser>
        <c:ser>
          <c:idx val="1"/>
          <c:order val="1"/>
          <c:tx>
            <c:strRef>
              <c:f>Sheet1!$C$1</c:f>
              <c:strCache>
                <c:ptCount val="1"/>
                <c:pt idx="0">
                  <c:v>Consumable Supplies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"$"#,##0.00</c:formatCode>
                <c:ptCount val="3"/>
                <c:pt idx="0">
                  <c:v>1.03</c:v>
                </c:pt>
                <c:pt idx="1">
                  <c:v>1.42</c:v>
                </c:pt>
                <c:pt idx="2">
                  <c:v>3.25</c:v>
                </c:pt>
              </c:numCache>
            </c:numRef>
          </c:val>
        </c:ser>
        <c:ser>
          <c:idx val="2"/>
          <c:order val="2"/>
          <c:tx>
            <c:strRef>
              <c:f>Sheet1!$D$1</c:f>
              <c:strCache>
                <c:ptCount val="1"/>
                <c:pt idx="0">
                  <c:v>Total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"$"#,##0.00</c:formatCode>
                <c:ptCount val="3"/>
                <c:pt idx="0">
                  <c:v>1.98</c:v>
                </c:pt>
                <c:pt idx="1">
                  <c:v>3.27</c:v>
                </c:pt>
                <c:pt idx="2">
                  <c:v>6.88</c:v>
                </c:pt>
              </c:numCache>
            </c:numRef>
          </c:val>
        </c:ser>
        <c:dLbls>
          <c:showLegendKey val="0"/>
          <c:showVal val="0"/>
          <c:showCatName val="0"/>
          <c:showSerName val="0"/>
          <c:showPercent val="0"/>
          <c:showBubbleSize val="0"/>
        </c:dLbls>
        <c:gapWidth val="81"/>
        <c:axId val="248245248"/>
        <c:axId val="248267520"/>
      </c:barChart>
      <c:catAx>
        <c:axId val="248245248"/>
        <c:scaling>
          <c:orientation val="minMax"/>
        </c:scaling>
        <c:delete val="0"/>
        <c:axPos val="b"/>
        <c:numFmt formatCode="General" sourceLinked="1"/>
        <c:majorTickMark val="out"/>
        <c:minorTickMark val="none"/>
        <c:tickLblPos val="nextTo"/>
        <c:crossAx val="248267520"/>
        <c:crosses val="autoZero"/>
        <c:auto val="1"/>
        <c:lblAlgn val="ctr"/>
        <c:lblOffset val="100"/>
        <c:noMultiLvlLbl val="0"/>
      </c:catAx>
      <c:valAx>
        <c:axId val="248267520"/>
        <c:scaling>
          <c:orientation val="minMax"/>
        </c:scaling>
        <c:delete val="0"/>
        <c:axPos val="l"/>
        <c:title>
          <c:tx>
            <c:rich>
              <a:bodyPr rot="-5400000" vert="horz"/>
              <a:lstStyle/>
              <a:p>
                <a:pPr>
                  <a:defRPr/>
                </a:pPr>
                <a:r>
                  <a:rPr lang="en-US"/>
                  <a:t>Median Amount</a:t>
                </a:r>
              </a:p>
            </c:rich>
          </c:tx>
          <c:layout>
            <c:manualLayout>
              <c:xMode val="edge"/>
              <c:yMode val="edge"/>
              <c:x val="1.0802469135802469E-2"/>
              <c:y val="0.23308285817721061"/>
            </c:manualLayout>
          </c:layout>
          <c:overlay val="0"/>
        </c:title>
        <c:numFmt formatCode="&quot;$&quot;#,##0.00" sourceLinked="1"/>
        <c:majorTickMark val="out"/>
        <c:minorTickMark val="none"/>
        <c:tickLblPos val="nextTo"/>
        <c:crossAx val="24824524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Sheet1!$A$2:$A$5</c:f>
              <c:strCache>
                <c:ptCount val="4"/>
                <c:pt idx="0">
                  <c:v>Lowest Quartile </c:v>
                </c:pt>
                <c:pt idx="1">
                  <c:v>Second Quartile</c:v>
                </c:pt>
                <c:pt idx="2">
                  <c:v>Third Quartile</c:v>
                </c:pt>
                <c:pt idx="3">
                  <c:v>Highest Quartile</c:v>
                </c:pt>
              </c:strCache>
            </c:strRef>
          </c:cat>
          <c:val>
            <c:numRef>
              <c:f>Sheet1!$B$2:$B$5</c:f>
              <c:numCache>
                <c:formatCode>"$"#,##0.00_);[Red]\("$"#,##0.00\)</c:formatCode>
                <c:ptCount val="4"/>
                <c:pt idx="0">
                  <c:v>5.62</c:v>
                </c:pt>
                <c:pt idx="1">
                  <c:v>3.44</c:v>
                </c:pt>
                <c:pt idx="2">
                  <c:v>2.5499999999999998</c:v>
                </c:pt>
                <c:pt idx="3">
                  <c:v>2.0499999999999998</c:v>
                </c:pt>
              </c:numCache>
            </c:numRef>
          </c:val>
        </c:ser>
        <c:dLbls>
          <c:showLegendKey val="0"/>
          <c:showVal val="0"/>
          <c:showCatName val="0"/>
          <c:showSerName val="0"/>
          <c:showPercent val="0"/>
          <c:showBubbleSize val="0"/>
        </c:dLbls>
        <c:gapWidth val="151"/>
        <c:axId val="254702720"/>
        <c:axId val="254704640"/>
      </c:barChart>
      <c:catAx>
        <c:axId val="254702720"/>
        <c:scaling>
          <c:orientation val="minMax"/>
        </c:scaling>
        <c:delete val="0"/>
        <c:axPos val="b"/>
        <c:title>
          <c:tx>
            <c:rich>
              <a:bodyPr/>
              <a:lstStyle/>
              <a:p>
                <a:pPr algn="ctr">
                  <a:defRPr/>
                </a:pPr>
                <a:r>
                  <a:rPr lang="en-US" sz="1800" b="1" i="0" baseline="0" dirty="0" smtClean="0">
                    <a:effectLst/>
                  </a:rPr>
                  <a:t>Percent of Students in School Eligible for Free/Reduced-Price Lunch</a:t>
                </a:r>
                <a:endParaRPr lang="en-US" dirty="0">
                  <a:effectLst/>
                </a:endParaRPr>
              </a:p>
            </c:rich>
          </c:tx>
          <c:layout>
            <c:manualLayout>
              <c:xMode val="edge"/>
              <c:yMode val="edge"/>
              <c:x val="0.17692585301837271"/>
              <c:y val="0.92506933508311462"/>
            </c:manualLayout>
          </c:layout>
          <c:overlay val="0"/>
        </c:title>
        <c:numFmt formatCode="General" sourceLinked="1"/>
        <c:majorTickMark val="out"/>
        <c:minorTickMark val="none"/>
        <c:tickLblPos val="nextTo"/>
        <c:txPr>
          <a:bodyPr/>
          <a:lstStyle/>
          <a:p>
            <a:pPr>
              <a:defRPr sz="1800"/>
            </a:pPr>
            <a:endParaRPr lang="en-US"/>
          </a:p>
        </c:txPr>
        <c:crossAx val="254704640"/>
        <c:crosses val="autoZero"/>
        <c:auto val="1"/>
        <c:lblAlgn val="ctr"/>
        <c:lblOffset val="100"/>
        <c:noMultiLvlLbl val="0"/>
      </c:catAx>
      <c:valAx>
        <c:axId val="254704640"/>
        <c:scaling>
          <c:orientation val="minMax"/>
          <c:max val="7"/>
        </c:scaling>
        <c:delete val="0"/>
        <c:axPos val="l"/>
        <c:title>
          <c:tx>
            <c:rich>
              <a:bodyPr rot="-5400000" vert="horz"/>
              <a:lstStyle/>
              <a:p>
                <a:pPr>
                  <a:defRPr/>
                </a:pPr>
                <a:r>
                  <a:rPr lang="en-US" dirty="0" smtClean="0"/>
                  <a:t>Median</a:t>
                </a:r>
                <a:r>
                  <a:rPr lang="en-US" baseline="0" dirty="0" smtClean="0"/>
                  <a:t> Amount</a:t>
                </a:r>
                <a:endParaRPr lang="en-US" dirty="0"/>
              </a:p>
            </c:rich>
          </c:tx>
          <c:layout>
            <c:manualLayout>
              <c:xMode val="edge"/>
              <c:yMode val="edge"/>
              <c:x val="9.2592592592592587E-3"/>
              <c:y val="0.18757742782152229"/>
            </c:manualLayout>
          </c:layout>
          <c:overlay val="0"/>
        </c:title>
        <c:numFmt formatCode="&quot;$&quot;#,##0.00_);[Red]\(&quot;$&quot;#,##0.00\)" sourceLinked="1"/>
        <c:majorTickMark val="out"/>
        <c:minorTickMark val="none"/>
        <c:tickLblPos val="nextTo"/>
        <c:crossAx val="254702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168367842908526"/>
          <c:y val="3.0520778652668418E-2"/>
          <c:w val="0.82979780305239625"/>
          <c:h val="0.75871062992125982"/>
        </c:manualLayout>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"$"#,##0.00_);[Red]\("$"#,##0.00\)</c:formatCode>
                <c:ptCount val="4"/>
                <c:pt idx="0">
                  <c:v>2.34</c:v>
                </c:pt>
                <c:pt idx="1">
                  <c:v>2.48</c:v>
                </c:pt>
                <c:pt idx="2">
                  <c:v>3.62</c:v>
                </c:pt>
                <c:pt idx="3">
                  <c:v>4.6100000000000003</c:v>
                </c:pt>
              </c:numCache>
            </c:numRef>
          </c:val>
        </c:ser>
        <c:dLbls>
          <c:showLegendKey val="0"/>
          <c:showVal val="0"/>
          <c:showCatName val="0"/>
          <c:showSerName val="0"/>
          <c:showPercent val="0"/>
          <c:showBubbleSize val="0"/>
        </c:dLbls>
        <c:gapWidth val="151"/>
        <c:axId val="266839168"/>
        <c:axId val="266841088"/>
      </c:barChart>
      <c:catAx>
        <c:axId val="266839168"/>
        <c:scaling>
          <c:orientation val="minMax"/>
        </c:scaling>
        <c:delete val="0"/>
        <c:axPos val="b"/>
        <c:title>
          <c:tx>
            <c:rich>
              <a:bodyPr/>
              <a:lstStyle/>
              <a:p>
                <a:pPr>
                  <a:defRPr/>
                </a:pPr>
                <a:r>
                  <a:rPr lang="en-US" sz="1800" b="1" i="0" baseline="0" dirty="0" smtClean="0">
                    <a:effectLst/>
                    <a:latin typeface="+mn-lt"/>
                  </a:rPr>
                  <a:t>School Size</a:t>
                </a:r>
                <a:endParaRPr lang="en-US" dirty="0">
                  <a:effectLst/>
                  <a:latin typeface="+mn-lt"/>
                </a:endParaRPr>
              </a:p>
            </c:rich>
          </c:tx>
          <c:layout>
            <c:manualLayout>
              <c:xMode val="edge"/>
              <c:yMode val="edge"/>
              <c:x val="0.50920214834256827"/>
              <c:y val="0.89729155730533694"/>
            </c:manualLayout>
          </c:layout>
          <c:overlay val="0"/>
        </c:title>
        <c:numFmt formatCode="General" sourceLinked="1"/>
        <c:majorTickMark val="out"/>
        <c:minorTickMark val="none"/>
        <c:tickLblPos val="nextTo"/>
        <c:txPr>
          <a:bodyPr/>
          <a:lstStyle/>
          <a:p>
            <a:pPr>
              <a:defRPr sz="1800"/>
            </a:pPr>
            <a:endParaRPr lang="en-US"/>
          </a:p>
        </c:txPr>
        <c:crossAx val="266841088"/>
        <c:crosses val="autoZero"/>
        <c:auto val="1"/>
        <c:lblAlgn val="ctr"/>
        <c:lblOffset val="100"/>
        <c:noMultiLvlLbl val="0"/>
      </c:catAx>
      <c:valAx>
        <c:axId val="266841088"/>
        <c:scaling>
          <c:orientation val="minMax"/>
          <c:max val="7"/>
        </c:scaling>
        <c:delete val="0"/>
        <c:axPos val="l"/>
        <c:title>
          <c:tx>
            <c:rich>
              <a:bodyPr rot="-5400000" vert="horz"/>
              <a:lstStyle/>
              <a:p>
                <a:pPr>
                  <a:defRPr/>
                </a:pPr>
                <a:r>
                  <a:rPr lang="en-US" dirty="0" smtClean="0"/>
                  <a:t>Median</a:t>
                </a:r>
                <a:r>
                  <a:rPr lang="en-US" baseline="0" dirty="0" smtClean="0"/>
                  <a:t> Amount</a:t>
                </a:r>
                <a:endParaRPr lang="en-US" dirty="0"/>
              </a:p>
            </c:rich>
          </c:tx>
          <c:layout>
            <c:manualLayout>
              <c:xMode val="edge"/>
              <c:yMode val="edge"/>
              <c:x val="7.716049382716049E-3"/>
              <c:y val="0.24028587051618547"/>
            </c:manualLayout>
          </c:layout>
          <c:overlay val="0"/>
        </c:title>
        <c:numFmt formatCode="&quot;$&quot;#,##0.00_);[Red]\(&quot;$&quot;#,##0.00\)" sourceLinked="1"/>
        <c:majorTickMark val="out"/>
        <c:minorTickMark val="none"/>
        <c:tickLblPos val="nextTo"/>
        <c:crossAx val="266839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Sheet1!$A$2:$A$4</c:f>
              <c:strCache>
                <c:ptCount val="3"/>
                <c:pt idx="0">
                  <c:v>Rural</c:v>
                </c:pt>
                <c:pt idx="1">
                  <c:v>Suburban</c:v>
                </c:pt>
                <c:pt idx="2">
                  <c:v>Urban</c:v>
                </c:pt>
              </c:strCache>
            </c:strRef>
          </c:cat>
          <c:val>
            <c:numRef>
              <c:f>Sheet1!$B$2:$B$4</c:f>
              <c:numCache>
                <c:formatCode>"$"#,##0.00_);[Red]\("$"#,##0.00\)</c:formatCode>
                <c:ptCount val="3"/>
                <c:pt idx="0">
                  <c:v>4.0599999999999996</c:v>
                </c:pt>
                <c:pt idx="1">
                  <c:v>3.25</c:v>
                </c:pt>
                <c:pt idx="2">
                  <c:v>2.06</c:v>
                </c:pt>
              </c:numCache>
            </c:numRef>
          </c:val>
        </c:ser>
        <c:dLbls>
          <c:showLegendKey val="0"/>
          <c:showVal val="0"/>
          <c:showCatName val="0"/>
          <c:showSerName val="0"/>
          <c:showPercent val="0"/>
          <c:showBubbleSize val="0"/>
        </c:dLbls>
        <c:gapWidth val="151"/>
        <c:axId val="254572032"/>
        <c:axId val="254573952"/>
      </c:barChart>
      <c:catAx>
        <c:axId val="254572032"/>
        <c:scaling>
          <c:orientation val="minMax"/>
        </c:scaling>
        <c:delete val="0"/>
        <c:axPos val="b"/>
        <c:title>
          <c:tx>
            <c:rich>
              <a:bodyPr/>
              <a:lstStyle/>
              <a:p>
                <a:pPr>
                  <a:defRPr/>
                </a:pPr>
                <a:r>
                  <a:rPr lang="en-US" dirty="0" smtClean="0"/>
                  <a:t>Community Type</a:t>
                </a:r>
                <a:endParaRPr lang="en-US" dirty="0"/>
              </a:p>
            </c:rich>
          </c:tx>
          <c:layout/>
          <c:overlay val="0"/>
        </c:title>
        <c:numFmt formatCode="General" sourceLinked="1"/>
        <c:majorTickMark val="out"/>
        <c:minorTickMark val="none"/>
        <c:tickLblPos val="nextTo"/>
        <c:txPr>
          <a:bodyPr/>
          <a:lstStyle/>
          <a:p>
            <a:pPr>
              <a:defRPr sz="1800"/>
            </a:pPr>
            <a:endParaRPr lang="en-US"/>
          </a:p>
        </c:txPr>
        <c:crossAx val="254573952"/>
        <c:crosses val="autoZero"/>
        <c:auto val="1"/>
        <c:lblAlgn val="ctr"/>
        <c:lblOffset val="100"/>
        <c:noMultiLvlLbl val="0"/>
      </c:catAx>
      <c:valAx>
        <c:axId val="254573952"/>
        <c:scaling>
          <c:orientation val="minMax"/>
          <c:max val="7"/>
        </c:scaling>
        <c:delete val="0"/>
        <c:axPos val="l"/>
        <c:title>
          <c:tx>
            <c:rich>
              <a:bodyPr rot="-5400000" vert="horz"/>
              <a:lstStyle/>
              <a:p>
                <a:pPr>
                  <a:defRPr/>
                </a:pPr>
                <a:r>
                  <a:rPr lang="en-US" dirty="0" smtClean="0"/>
                  <a:t>Median</a:t>
                </a:r>
                <a:r>
                  <a:rPr lang="en-US" baseline="0" dirty="0" smtClean="0"/>
                  <a:t> Amount</a:t>
                </a:r>
                <a:endParaRPr lang="en-US" dirty="0"/>
              </a:p>
            </c:rich>
          </c:tx>
          <c:layout>
            <c:manualLayout>
              <c:xMode val="edge"/>
              <c:yMode val="edge"/>
              <c:x val="7.716049382716049E-3"/>
              <c:y val="0.24028587051618547"/>
            </c:manualLayout>
          </c:layout>
          <c:overlay val="0"/>
        </c:title>
        <c:numFmt formatCode="&quot;$&quot;#,##0.00_);[Red]\(&quot;$&quot;#,##0.00\)" sourceLinked="1"/>
        <c:majorTickMark val="out"/>
        <c:minorTickMark val="none"/>
        <c:tickLblPos val="nextTo"/>
        <c:crossAx val="254572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Sheet1!$A$2:$A$5</c:f>
              <c:strCache>
                <c:ptCount val="4"/>
                <c:pt idx="0">
                  <c:v>Midwest</c:v>
                </c:pt>
                <c:pt idx="1">
                  <c:v>Northeast</c:v>
                </c:pt>
                <c:pt idx="2">
                  <c:v>South</c:v>
                </c:pt>
                <c:pt idx="3">
                  <c:v>West</c:v>
                </c:pt>
              </c:strCache>
            </c:strRef>
          </c:cat>
          <c:val>
            <c:numRef>
              <c:f>Sheet1!$B$2:$B$5</c:f>
              <c:numCache>
                <c:formatCode>"$"#,##0.00_);[Red]\("$"#,##0.00\)</c:formatCode>
                <c:ptCount val="4"/>
                <c:pt idx="0">
                  <c:v>4.41</c:v>
                </c:pt>
                <c:pt idx="1">
                  <c:v>6.62</c:v>
                </c:pt>
                <c:pt idx="2">
                  <c:v>1.7</c:v>
                </c:pt>
                <c:pt idx="3">
                  <c:v>3.11</c:v>
                </c:pt>
              </c:numCache>
            </c:numRef>
          </c:val>
        </c:ser>
        <c:dLbls>
          <c:showLegendKey val="0"/>
          <c:showVal val="0"/>
          <c:showCatName val="0"/>
          <c:showSerName val="0"/>
          <c:showPercent val="0"/>
          <c:showBubbleSize val="0"/>
        </c:dLbls>
        <c:gapWidth val="151"/>
        <c:axId val="268423936"/>
        <c:axId val="268425856"/>
      </c:barChart>
      <c:catAx>
        <c:axId val="268423936"/>
        <c:scaling>
          <c:orientation val="minMax"/>
        </c:scaling>
        <c:delete val="0"/>
        <c:axPos val="b"/>
        <c:title>
          <c:tx>
            <c:rich>
              <a:bodyPr/>
              <a:lstStyle/>
              <a:p>
                <a:pPr>
                  <a:defRPr/>
                </a:pPr>
                <a:r>
                  <a:rPr lang="en-US" dirty="0" smtClean="0"/>
                  <a:t>Region</a:t>
                </a:r>
                <a:endParaRPr lang="en-US" dirty="0"/>
              </a:p>
            </c:rich>
          </c:tx>
          <c:layout/>
          <c:overlay val="0"/>
        </c:title>
        <c:numFmt formatCode="General" sourceLinked="1"/>
        <c:majorTickMark val="out"/>
        <c:minorTickMark val="none"/>
        <c:tickLblPos val="nextTo"/>
        <c:txPr>
          <a:bodyPr/>
          <a:lstStyle/>
          <a:p>
            <a:pPr>
              <a:defRPr sz="1800"/>
            </a:pPr>
            <a:endParaRPr lang="en-US"/>
          </a:p>
        </c:txPr>
        <c:crossAx val="268425856"/>
        <c:crosses val="autoZero"/>
        <c:auto val="1"/>
        <c:lblAlgn val="ctr"/>
        <c:lblOffset val="100"/>
        <c:noMultiLvlLbl val="0"/>
      </c:catAx>
      <c:valAx>
        <c:axId val="268425856"/>
        <c:scaling>
          <c:orientation val="minMax"/>
          <c:max val="7"/>
        </c:scaling>
        <c:delete val="0"/>
        <c:axPos val="l"/>
        <c:title>
          <c:tx>
            <c:rich>
              <a:bodyPr rot="-5400000" vert="horz"/>
              <a:lstStyle/>
              <a:p>
                <a:pPr>
                  <a:defRPr/>
                </a:pPr>
                <a:r>
                  <a:rPr lang="en-US" dirty="0" smtClean="0"/>
                  <a:t>Median</a:t>
                </a:r>
                <a:r>
                  <a:rPr lang="en-US" baseline="0" dirty="0" smtClean="0"/>
                  <a:t> Amount</a:t>
                </a:r>
                <a:endParaRPr lang="en-US" dirty="0"/>
              </a:p>
            </c:rich>
          </c:tx>
          <c:layout>
            <c:manualLayout>
              <c:xMode val="edge"/>
              <c:yMode val="edge"/>
              <c:x val="6.1728395061728392E-3"/>
              <c:y val="0.24028587051618547"/>
            </c:manualLayout>
          </c:layout>
          <c:overlay val="0"/>
        </c:title>
        <c:numFmt formatCode="&quot;$&quot;#,##0.00_);[Red]\(&quot;$&quot;#,##0.00\)" sourceLinked="1"/>
        <c:majorTickMark val="out"/>
        <c:minorTickMark val="none"/>
        <c:tickLblPos val="nextTo"/>
        <c:crossAx val="268423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Equipment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39</c:v>
                </c:pt>
                <c:pt idx="1">
                  <c:v>58</c:v>
                </c:pt>
                <c:pt idx="2">
                  <c:v>73</c:v>
                </c:pt>
              </c:numCache>
            </c:numRef>
          </c:val>
        </c:ser>
        <c:ser>
          <c:idx val="1"/>
          <c:order val="1"/>
          <c:tx>
            <c:strRef>
              <c:f>Sheet1!$C$1</c:f>
              <c:strCache>
                <c:ptCount val="1"/>
                <c:pt idx="0">
                  <c:v>Facilities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38</c:v>
                </c:pt>
                <c:pt idx="1">
                  <c:v>62</c:v>
                </c:pt>
                <c:pt idx="2">
                  <c:v>72</c:v>
                </c:pt>
              </c:numCache>
            </c:numRef>
          </c:val>
        </c:ser>
        <c:ser>
          <c:idx val="2"/>
          <c:order val="2"/>
          <c:tx>
            <c:strRef>
              <c:f>Sheet1!$D$1</c:f>
              <c:strCache>
                <c:ptCount val="1"/>
                <c:pt idx="0">
                  <c:v>Instructional technology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49</c:v>
                </c:pt>
                <c:pt idx="1">
                  <c:v>57</c:v>
                </c:pt>
                <c:pt idx="2">
                  <c:v>70</c:v>
                </c:pt>
              </c:numCache>
            </c:numRef>
          </c:val>
        </c:ser>
        <c:ser>
          <c:idx val="3"/>
          <c:order val="3"/>
          <c:tx>
            <c:strRef>
              <c:f>Sheet1!$E$1</c:f>
              <c:strCache>
                <c:ptCount val="1"/>
                <c:pt idx="0">
                  <c:v>Consumable supplies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30</c:v>
                </c:pt>
                <c:pt idx="1">
                  <c:v>45</c:v>
                </c:pt>
                <c:pt idx="2">
                  <c:v>67</c:v>
                </c:pt>
              </c:numCache>
            </c:numRef>
          </c:val>
        </c:ser>
        <c:dLbls>
          <c:showLegendKey val="0"/>
          <c:showVal val="0"/>
          <c:showCatName val="0"/>
          <c:showSerName val="0"/>
          <c:showPercent val="0"/>
          <c:showBubbleSize val="0"/>
        </c:dLbls>
        <c:gapWidth val="150"/>
        <c:axId val="328169728"/>
        <c:axId val="328470528"/>
      </c:barChart>
      <c:catAx>
        <c:axId val="328169728"/>
        <c:scaling>
          <c:orientation val="minMax"/>
        </c:scaling>
        <c:delete val="0"/>
        <c:axPos val="b"/>
        <c:numFmt formatCode="General" sourceLinked="1"/>
        <c:majorTickMark val="out"/>
        <c:minorTickMark val="none"/>
        <c:tickLblPos val="nextTo"/>
        <c:crossAx val="328470528"/>
        <c:crosses val="autoZero"/>
        <c:auto val="1"/>
        <c:lblAlgn val="ctr"/>
        <c:lblOffset val="100"/>
        <c:noMultiLvlLbl val="0"/>
      </c:catAx>
      <c:valAx>
        <c:axId val="328470528"/>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3281697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52</c:v>
                </c:pt>
                <c:pt idx="1">
                  <c:v>65</c:v>
                </c:pt>
                <c:pt idx="2">
                  <c:v>78</c:v>
                </c:pt>
              </c:numCache>
            </c:numRef>
          </c:val>
        </c:ser>
        <c:dLbls>
          <c:showLegendKey val="0"/>
          <c:showVal val="0"/>
          <c:showCatName val="0"/>
          <c:showSerName val="0"/>
          <c:showPercent val="0"/>
          <c:showBubbleSize val="0"/>
        </c:dLbls>
        <c:gapWidth val="150"/>
        <c:axId val="328520064"/>
        <c:axId val="328521600"/>
      </c:barChart>
      <c:catAx>
        <c:axId val="328520064"/>
        <c:scaling>
          <c:orientation val="minMax"/>
        </c:scaling>
        <c:delete val="0"/>
        <c:axPos val="b"/>
        <c:majorTickMark val="out"/>
        <c:minorTickMark val="none"/>
        <c:tickLblPos val="nextTo"/>
        <c:txPr>
          <a:bodyPr/>
          <a:lstStyle/>
          <a:p>
            <a:pPr>
              <a:defRPr sz="1600"/>
            </a:pPr>
            <a:endParaRPr lang="en-US"/>
          </a:p>
        </c:txPr>
        <c:crossAx val="328521600"/>
        <c:crosses val="autoZero"/>
        <c:auto val="1"/>
        <c:lblAlgn val="ctr"/>
        <c:lblOffset val="100"/>
        <c:noMultiLvlLbl val="0"/>
      </c:catAx>
      <c:valAx>
        <c:axId val="328521600"/>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28520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Online units or courses that students work through at their own pace</c:v>
                </c:pt>
                <c:pt idx="1">
                  <c:v>Lessons or resources from websites that are free</c:v>
                </c:pt>
                <c:pt idx="2">
                  <c:v>State, county, or district-developed units or lessons</c:v>
                </c:pt>
                <c:pt idx="3">
                  <c:v>Commercially published kits/‌modules</c:v>
                </c:pt>
                <c:pt idx="4">
                  <c:v>Lessons or resources from websites that have a fee</c:v>
                </c:pt>
                <c:pt idx="5">
                  <c:v>Commercially published textbooks</c:v>
                </c:pt>
              </c:strCache>
            </c:strRef>
          </c:cat>
          <c:val>
            <c:numRef>
              <c:f>Sheet1!$B$2:$B$7</c:f>
              <c:numCache>
                <c:formatCode>General</c:formatCode>
                <c:ptCount val="6"/>
                <c:pt idx="0">
                  <c:v>15</c:v>
                </c:pt>
                <c:pt idx="1">
                  <c:v>26</c:v>
                </c:pt>
                <c:pt idx="2">
                  <c:v>32</c:v>
                </c:pt>
                <c:pt idx="3">
                  <c:v>36</c:v>
                </c:pt>
                <c:pt idx="4">
                  <c:v>39</c:v>
                </c:pt>
                <c:pt idx="5">
                  <c:v>87</c:v>
                </c:pt>
              </c:numCache>
            </c:numRef>
          </c:val>
        </c:ser>
        <c:dLbls>
          <c:showLegendKey val="0"/>
          <c:showVal val="0"/>
          <c:showCatName val="0"/>
          <c:showSerName val="0"/>
          <c:showPercent val="0"/>
          <c:showBubbleSize val="0"/>
        </c:dLbls>
        <c:gapWidth val="150"/>
        <c:axId val="142215424"/>
        <c:axId val="142217216"/>
      </c:barChart>
      <c:catAx>
        <c:axId val="142215424"/>
        <c:scaling>
          <c:orientation val="minMax"/>
        </c:scaling>
        <c:delete val="0"/>
        <c:axPos val="l"/>
        <c:numFmt formatCode="General" sourceLinked="1"/>
        <c:majorTickMark val="out"/>
        <c:minorTickMark val="none"/>
        <c:tickLblPos val="nextTo"/>
        <c:txPr>
          <a:bodyPr/>
          <a:lstStyle/>
          <a:p>
            <a:pPr>
              <a:defRPr sz="1800"/>
            </a:pPr>
            <a:endParaRPr lang="en-US"/>
          </a:p>
        </c:txPr>
        <c:crossAx val="142217216"/>
        <c:crosses val="autoZero"/>
        <c:auto val="1"/>
        <c:lblAlgn val="ctr"/>
        <c:lblOffset val="100"/>
        <c:noMultiLvlLbl val="0"/>
      </c:catAx>
      <c:valAx>
        <c:axId val="142217216"/>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2215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74</c:v>
                </c:pt>
                <c:pt idx="1">
                  <c:v>60</c:v>
                </c:pt>
                <c:pt idx="2">
                  <c:v>54</c:v>
                </c:pt>
              </c:numCache>
            </c:numRef>
          </c:val>
        </c:ser>
        <c:dLbls>
          <c:showLegendKey val="0"/>
          <c:showVal val="0"/>
          <c:showCatName val="0"/>
          <c:showSerName val="0"/>
          <c:showPercent val="0"/>
          <c:showBubbleSize val="0"/>
        </c:dLbls>
        <c:gapWidth val="150"/>
        <c:axId val="328300416"/>
        <c:axId val="328302592"/>
      </c:barChart>
      <c:catAx>
        <c:axId val="328300416"/>
        <c:scaling>
          <c:orientation val="minMax"/>
        </c:scaling>
        <c:delete val="0"/>
        <c:axPos val="b"/>
        <c:title>
          <c:tx>
            <c:rich>
              <a:bodyPr/>
              <a:lstStyle/>
              <a:p>
                <a:pPr>
                  <a:defRPr/>
                </a:pPr>
                <a:r>
                  <a:rPr lang="en-US" dirty="0" smtClean="0"/>
                  <a:t>Prior Achievement Level of Class</a:t>
                </a:r>
                <a:endParaRPr lang="en-US" dirty="0"/>
              </a:p>
            </c:rich>
          </c:tx>
          <c:layout/>
          <c:overlay val="0"/>
        </c:title>
        <c:numFmt formatCode="General" sourceLinked="1"/>
        <c:majorTickMark val="out"/>
        <c:minorTickMark val="none"/>
        <c:tickLblPos val="nextTo"/>
        <c:txPr>
          <a:bodyPr/>
          <a:lstStyle/>
          <a:p>
            <a:pPr>
              <a:defRPr sz="1800"/>
            </a:pPr>
            <a:endParaRPr lang="en-US"/>
          </a:p>
        </c:txPr>
        <c:crossAx val="328302592"/>
        <c:crosses val="autoZero"/>
        <c:auto val="1"/>
        <c:lblAlgn val="ctr"/>
        <c:lblOffset val="100"/>
        <c:noMultiLvlLbl val="0"/>
      </c:catAx>
      <c:valAx>
        <c:axId val="328302592"/>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28300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65</c:v>
                </c:pt>
                <c:pt idx="1">
                  <c:v>64</c:v>
                </c:pt>
                <c:pt idx="2">
                  <c:v>60</c:v>
                </c:pt>
                <c:pt idx="3">
                  <c:v>56</c:v>
                </c:pt>
              </c:numCache>
            </c:numRef>
          </c:val>
        </c:ser>
        <c:dLbls>
          <c:showLegendKey val="0"/>
          <c:showVal val="0"/>
          <c:showCatName val="0"/>
          <c:showSerName val="0"/>
          <c:showPercent val="0"/>
          <c:showBubbleSize val="0"/>
        </c:dLbls>
        <c:gapWidth val="150"/>
        <c:axId val="328349568"/>
        <c:axId val="328351744"/>
      </c:barChart>
      <c:catAx>
        <c:axId val="328349568"/>
        <c:scaling>
          <c:orientation val="minMax"/>
        </c:scaling>
        <c:delete val="0"/>
        <c:axPos val="b"/>
        <c:title>
          <c:tx>
            <c:rich>
              <a:bodyPr/>
              <a:lstStyle/>
              <a:p>
                <a:pPr>
                  <a:defRPr/>
                </a:pPr>
                <a:r>
                  <a:rPr lang="en-US" sz="1800" b="1" i="0" baseline="0" dirty="0" smtClean="0">
                    <a:effectLst/>
                  </a:rPr>
                  <a:t>Percent Historically Underrepresented Students in Class</a:t>
                </a:r>
                <a:endParaRPr lang="en-US" dirty="0">
                  <a:effectLst/>
                </a:endParaRPr>
              </a:p>
            </c:rich>
          </c:tx>
          <c:layout>
            <c:manualLayout>
              <c:xMode val="edge"/>
              <c:yMode val="edge"/>
              <c:x val="0.23139727325750944"/>
              <c:y val="0.93062489063867015"/>
            </c:manualLayout>
          </c:layout>
          <c:overlay val="0"/>
        </c:title>
        <c:numFmt formatCode="General" sourceLinked="1"/>
        <c:majorTickMark val="out"/>
        <c:minorTickMark val="none"/>
        <c:tickLblPos val="nextTo"/>
        <c:txPr>
          <a:bodyPr/>
          <a:lstStyle/>
          <a:p>
            <a:pPr>
              <a:defRPr sz="1800"/>
            </a:pPr>
            <a:endParaRPr lang="en-US"/>
          </a:p>
        </c:txPr>
        <c:crossAx val="328351744"/>
        <c:crosses val="autoZero"/>
        <c:auto val="1"/>
        <c:lblAlgn val="ctr"/>
        <c:lblOffset val="100"/>
        <c:noMultiLvlLbl val="0"/>
      </c:catAx>
      <c:valAx>
        <c:axId val="328351744"/>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283495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66</c:v>
                </c:pt>
                <c:pt idx="1">
                  <c:v>63</c:v>
                </c:pt>
                <c:pt idx="2">
                  <c:v>61</c:v>
                </c:pt>
                <c:pt idx="3">
                  <c:v>54</c:v>
                </c:pt>
              </c:numCache>
            </c:numRef>
          </c:val>
        </c:ser>
        <c:dLbls>
          <c:showLegendKey val="0"/>
          <c:showVal val="0"/>
          <c:showCatName val="0"/>
          <c:showSerName val="0"/>
          <c:showPercent val="0"/>
          <c:showBubbleSize val="0"/>
        </c:dLbls>
        <c:gapWidth val="150"/>
        <c:axId val="328423296"/>
        <c:axId val="328433664"/>
      </c:barChart>
      <c:catAx>
        <c:axId val="328423296"/>
        <c:scaling>
          <c:orientation val="minMax"/>
        </c:scaling>
        <c:delete val="0"/>
        <c:axPos val="b"/>
        <c:title>
          <c:tx>
            <c:rich>
              <a:bodyPr/>
              <a:lstStyle/>
              <a:p>
                <a:pPr>
                  <a:defRPr/>
                </a:pPr>
                <a:r>
                  <a:rPr lang="en-US" sz="1800" b="1" i="0" baseline="0" dirty="0" smtClean="0">
                    <a:effectLst/>
                  </a:rPr>
                  <a:t>Percent of Students </a:t>
                </a:r>
                <a:r>
                  <a:rPr lang="en-US" sz="1800" b="1" i="0" baseline="0" smtClean="0">
                    <a:effectLst/>
                  </a:rPr>
                  <a:t>in School </a:t>
                </a:r>
                <a:r>
                  <a:rPr lang="en-US" sz="1800" b="1" i="0" baseline="0" dirty="0" smtClean="0">
                    <a:effectLst/>
                  </a:rPr>
                  <a:t>Eligible for Free/Reduced-Price Lunch</a:t>
                </a:r>
                <a:endParaRPr lang="en-US" dirty="0">
                  <a:effectLst/>
                </a:endParaRPr>
              </a:p>
            </c:rich>
          </c:tx>
          <c:layout>
            <c:manualLayout>
              <c:xMode val="edge"/>
              <c:yMode val="edge"/>
              <c:x val="0.1586079517838048"/>
              <c:y val="0.93062489063867015"/>
            </c:manualLayout>
          </c:layout>
          <c:overlay val="0"/>
        </c:title>
        <c:numFmt formatCode="General" sourceLinked="1"/>
        <c:majorTickMark val="out"/>
        <c:minorTickMark val="none"/>
        <c:tickLblPos val="nextTo"/>
        <c:txPr>
          <a:bodyPr/>
          <a:lstStyle/>
          <a:p>
            <a:pPr>
              <a:defRPr sz="1800"/>
            </a:pPr>
            <a:endParaRPr lang="en-US"/>
          </a:p>
        </c:txPr>
        <c:crossAx val="328433664"/>
        <c:crosses val="autoZero"/>
        <c:auto val="1"/>
        <c:lblAlgn val="ctr"/>
        <c:lblOffset val="100"/>
        <c:noMultiLvlLbl val="0"/>
      </c:catAx>
      <c:valAx>
        <c:axId val="328433664"/>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28423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Online units or courses that students work through at their own pace</c:v>
                </c:pt>
                <c:pt idx="1">
                  <c:v>Lessons or resources from websites that have a fee</c:v>
                </c:pt>
                <c:pt idx="2">
                  <c:v>Commercially published kits/‌modules</c:v>
                </c:pt>
                <c:pt idx="3">
                  <c:v>Lessons or resources from websites that are free</c:v>
                </c:pt>
                <c:pt idx="4">
                  <c:v>State, county, or district-developed units or lessons</c:v>
                </c:pt>
                <c:pt idx="5">
                  <c:v>Commercially published textbooks</c:v>
                </c:pt>
              </c:strCache>
            </c:strRef>
          </c:cat>
          <c:val>
            <c:numRef>
              <c:f>Sheet1!$B$2:$B$7</c:f>
              <c:numCache>
                <c:formatCode>General</c:formatCode>
                <c:ptCount val="6"/>
                <c:pt idx="0">
                  <c:v>11</c:v>
                </c:pt>
                <c:pt idx="1">
                  <c:v>16</c:v>
                </c:pt>
                <c:pt idx="2">
                  <c:v>22</c:v>
                </c:pt>
                <c:pt idx="3">
                  <c:v>25</c:v>
                </c:pt>
                <c:pt idx="4">
                  <c:v>27</c:v>
                </c:pt>
                <c:pt idx="5">
                  <c:v>95</c:v>
                </c:pt>
              </c:numCache>
            </c:numRef>
          </c:val>
        </c:ser>
        <c:dLbls>
          <c:showLegendKey val="0"/>
          <c:showVal val="0"/>
          <c:showCatName val="0"/>
          <c:showSerName val="0"/>
          <c:showPercent val="0"/>
          <c:showBubbleSize val="0"/>
        </c:dLbls>
        <c:gapWidth val="150"/>
        <c:axId val="142782464"/>
        <c:axId val="142784000"/>
      </c:barChart>
      <c:catAx>
        <c:axId val="142782464"/>
        <c:scaling>
          <c:orientation val="minMax"/>
        </c:scaling>
        <c:delete val="0"/>
        <c:axPos val="l"/>
        <c:numFmt formatCode="General" sourceLinked="1"/>
        <c:majorTickMark val="out"/>
        <c:minorTickMark val="none"/>
        <c:tickLblPos val="nextTo"/>
        <c:txPr>
          <a:bodyPr/>
          <a:lstStyle/>
          <a:p>
            <a:pPr>
              <a:defRPr sz="1800"/>
            </a:pPr>
            <a:endParaRPr lang="en-US"/>
          </a:p>
        </c:txPr>
        <c:crossAx val="142784000"/>
        <c:crosses val="autoZero"/>
        <c:auto val="1"/>
        <c:lblAlgn val="ctr"/>
        <c:lblOffset val="100"/>
        <c:noMultiLvlLbl val="0"/>
      </c:catAx>
      <c:valAx>
        <c:axId val="142784000"/>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2782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06869793449731"/>
          <c:y val="3.3333333333333333E-2"/>
          <c:w val="0.51265696679219441"/>
          <c:h val="0.8031202974628171"/>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Online units/courses students work through at own pace</c:v>
                </c:pt>
                <c:pt idx="1">
                  <c:v>Lessons/resources from websites that are free</c:v>
                </c:pt>
                <c:pt idx="2">
                  <c:v>Units or lessons you collected from other sources (e.g., conferences, colleagues)</c:v>
                </c:pt>
                <c:pt idx="3">
                  <c:v>Commercially published kits/‌modules</c:v>
                </c:pt>
                <c:pt idx="4">
                  <c:v>State, county, or district-developed units or lessons</c:v>
                </c:pt>
                <c:pt idx="5">
                  <c:v>Commercially published textbooks</c:v>
                </c:pt>
                <c:pt idx="6">
                  <c:v>Units or lessons you created</c:v>
                </c:pt>
                <c:pt idx="7">
                  <c:v>Lessons/resources from websites that have a fee</c:v>
                </c:pt>
              </c:strCache>
            </c:strRef>
          </c:cat>
          <c:val>
            <c:numRef>
              <c:f>Sheet1!$B$2:$B$9</c:f>
              <c:numCache>
                <c:formatCode>General</c:formatCode>
                <c:ptCount val="8"/>
                <c:pt idx="0">
                  <c:v>7</c:v>
                </c:pt>
                <c:pt idx="1">
                  <c:v>23</c:v>
                </c:pt>
                <c:pt idx="2">
                  <c:v>28</c:v>
                </c:pt>
                <c:pt idx="3">
                  <c:v>29</c:v>
                </c:pt>
                <c:pt idx="4">
                  <c:v>32</c:v>
                </c:pt>
                <c:pt idx="5">
                  <c:v>38</c:v>
                </c:pt>
                <c:pt idx="6">
                  <c:v>47</c:v>
                </c:pt>
                <c:pt idx="7">
                  <c:v>49</c:v>
                </c:pt>
              </c:numCache>
            </c:numRef>
          </c:val>
        </c:ser>
        <c:dLbls>
          <c:showLegendKey val="0"/>
          <c:showVal val="0"/>
          <c:showCatName val="0"/>
          <c:showSerName val="0"/>
          <c:showPercent val="0"/>
          <c:showBubbleSize val="0"/>
        </c:dLbls>
        <c:gapWidth val="150"/>
        <c:axId val="142664448"/>
        <c:axId val="142665984"/>
      </c:barChart>
      <c:catAx>
        <c:axId val="142664448"/>
        <c:scaling>
          <c:orientation val="minMax"/>
        </c:scaling>
        <c:delete val="0"/>
        <c:axPos val="l"/>
        <c:numFmt formatCode="General" sourceLinked="1"/>
        <c:majorTickMark val="out"/>
        <c:minorTickMark val="none"/>
        <c:tickLblPos val="nextTo"/>
        <c:txPr>
          <a:bodyPr/>
          <a:lstStyle/>
          <a:p>
            <a:pPr>
              <a:defRPr sz="1400"/>
            </a:pPr>
            <a:endParaRPr lang="en-US"/>
          </a:p>
        </c:txPr>
        <c:crossAx val="142665984"/>
        <c:crosses val="autoZero"/>
        <c:auto val="1"/>
        <c:lblAlgn val="ctr"/>
        <c:lblOffset val="100"/>
        <c:noMultiLvlLbl val="0"/>
      </c:catAx>
      <c:valAx>
        <c:axId val="142665984"/>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2664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06869793449731"/>
          <c:y val="3.3333333333333333E-2"/>
          <c:w val="0.51265696679219441"/>
          <c:h val="0.8031202974628171"/>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Online units/courses students work through at own pace</c:v>
                </c:pt>
                <c:pt idx="1">
                  <c:v>State, county, or district-developed units or lessons</c:v>
                </c:pt>
                <c:pt idx="2">
                  <c:v>Commercially published kits/‌modules</c:v>
                </c:pt>
                <c:pt idx="3">
                  <c:v>Lessons or resources from websites that are free</c:v>
                </c:pt>
                <c:pt idx="4">
                  <c:v>Lessons or resources from websites that have a fee</c:v>
                </c:pt>
                <c:pt idx="5">
                  <c:v>Units or lessons you collected from other sources (e.g., conferences, colleagues</c:v>
                </c:pt>
                <c:pt idx="6">
                  <c:v>Commercially published textbooks</c:v>
                </c:pt>
                <c:pt idx="7">
                  <c:v>Units or lessons you created</c:v>
                </c:pt>
              </c:strCache>
            </c:strRef>
          </c:cat>
          <c:val>
            <c:numRef>
              <c:f>Sheet1!$B$2:$B$9</c:f>
              <c:numCache>
                <c:formatCode>General</c:formatCode>
                <c:ptCount val="8"/>
                <c:pt idx="0">
                  <c:v>9</c:v>
                </c:pt>
                <c:pt idx="1">
                  <c:v>21</c:v>
                </c:pt>
                <c:pt idx="2">
                  <c:v>21</c:v>
                </c:pt>
                <c:pt idx="3">
                  <c:v>31</c:v>
                </c:pt>
                <c:pt idx="4">
                  <c:v>34</c:v>
                </c:pt>
                <c:pt idx="5">
                  <c:v>43</c:v>
                </c:pt>
                <c:pt idx="6">
                  <c:v>45</c:v>
                </c:pt>
                <c:pt idx="7">
                  <c:v>76</c:v>
                </c:pt>
              </c:numCache>
            </c:numRef>
          </c:val>
        </c:ser>
        <c:dLbls>
          <c:showLegendKey val="0"/>
          <c:showVal val="0"/>
          <c:showCatName val="0"/>
          <c:showSerName val="0"/>
          <c:showPercent val="0"/>
          <c:showBubbleSize val="0"/>
        </c:dLbls>
        <c:gapWidth val="150"/>
        <c:axId val="142917632"/>
        <c:axId val="142919168"/>
      </c:barChart>
      <c:catAx>
        <c:axId val="142917632"/>
        <c:scaling>
          <c:orientation val="minMax"/>
        </c:scaling>
        <c:delete val="0"/>
        <c:axPos val="l"/>
        <c:numFmt formatCode="General" sourceLinked="1"/>
        <c:majorTickMark val="out"/>
        <c:minorTickMark val="none"/>
        <c:tickLblPos val="nextTo"/>
        <c:txPr>
          <a:bodyPr/>
          <a:lstStyle/>
          <a:p>
            <a:pPr>
              <a:defRPr sz="1400"/>
            </a:pPr>
            <a:endParaRPr lang="en-US"/>
          </a:p>
        </c:txPr>
        <c:crossAx val="142919168"/>
        <c:crosses val="autoZero"/>
        <c:auto val="1"/>
        <c:lblAlgn val="ctr"/>
        <c:lblOffset val="100"/>
        <c:noMultiLvlLbl val="0"/>
      </c:catAx>
      <c:valAx>
        <c:axId val="142919168"/>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2917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Online units or courses students work through at own pace</c:v>
                </c:pt>
                <c:pt idx="1">
                  <c:v>State, county, or district-developed units or lessons</c:v>
                </c:pt>
                <c:pt idx="2">
                  <c:v>Lessons or resources from websites that have a fee</c:v>
                </c:pt>
                <c:pt idx="3">
                  <c:v>Commercially published kits/‌modules</c:v>
                </c:pt>
                <c:pt idx="4">
                  <c:v>Lessons or resources from websites that are free</c:v>
                </c:pt>
                <c:pt idx="5">
                  <c:v>Units or lessons you collected from other sources (e.g., conferences, colleagues)</c:v>
                </c:pt>
                <c:pt idx="6">
                  <c:v>Commercially published textbooks</c:v>
                </c:pt>
                <c:pt idx="7">
                  <c:v>Units or lessons you created</c:v>
                </c:pt>
              </c:strCache>
            </c:strRef>
          </c:cat>
          <c:val>
            <c:numRef>
              <c:f>Sheet1!$B$2:$B$9</c:f>
              <c:numCache>
                <c:formatCode>General</c:formatCode>
                <c:ptCount val="8"/>
                <c:pt idx="0">
                  <c:v>9</c:v>
                </c:pt>
                <c:pt idx="1">
                  <c:v>14</c:v>
                </c:pt>
                <c:pt idx="2">
                  <c:v>16</c:v>
                </c:pt>
                <c:pt idx="3">
                  <c:v>21</c:v>
                </c:pt>
                <c:pt idx="4">
                  <c:v>31</c:v>
                </c:pt>
                <c:pt idx="5">
                  <c:v>49</c:v>
                </c:pt>
                <c:pt idx="6">
                  <c:v>50</c:v>
                </c:pt>
                <c:pt idx="7">
                  <c:v>86</c:v>
                </c:pt>
              </c:numCache>
            </c:numRef>
          </c:val>
        </c:ser>
        <c:dLbls>
          <c:showLegendKey val="0"/>
          <c:showVal val="0"/>
          <c:showCatName val="0"/>
          <c:showSerName val="0"/>
          <c:showPercent val="0"/>
          <c:showBubbleSize val="0"/>
        </c:dLbls>
        <c:gapWidth val="150"/>
        <c:axId val="142994432"/>
        <c:axId val="129106688"/>
      </c:barChart>
      <c:catAx>
        <c:axId val="142994432"/>
        <c:scaling>
          <c:orientation val="minMax"/>
        </c:scaling>
        <c:delete val="0"/>
        <c:axPos val="l"/>
        <c:numFmt formatCode="General" sourceLinked="1"/>
        <c:majorTickMark val="out"/>
        <c:minorTickMark val="none"/>
        <c:tickLblPos val="nextTo"/>
        <c:crossAx val="129106688"/>
        <c:crosses val="autoZero"/>
        <c:auto val="1"/>
        <c:lblAlgn val="ctr"/>
        <c:lblOffset val="100"/>
        <c:noMultiLvlLbl val="0"/>
      </c:catAx>
      <c:valAx>
        <c:axId val="12910668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42994432"/>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Pearson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16</c:v>
                </c:pt>
                <c:pt idx="1">
                  <c:v>27</c:v>
                </c:pt>
                <c:pt idx="2">
                  <c:v>43</c:v>
                </c:pt>
              </c:numCache>
            </c:numRef>
          </c:val>
        </c:ser>
        <c:ser>
          <c:idx val="1"/>
          <c:order val="1"/>
          <c:tx>
            <c:strRef>
              <c:f>Sheet1!$C$1</c:f>
              <c:strCache>
                <c:ptCount val="1"/>
                <c:pt idx="0">
                  <c:v>McGraw-Hill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16</c:v>
                </c:pt>
                <c:pt idx="1">
                  <c:v>25</c:v>
                </c:pt>
                <c:pt idx="2">
                  <c:v>20</c:v>
                </c:pt>
              </c:numCache>
            </c:numRef>
          </c:val>
        </c:ser>
        <c:ser>
          <c:idx val="2"/>
          <c:order val="2"/>
          <c:tx>
            <c:strRef>
              <c:f>Sheet1!$D$1</c:f>
              <c:strCache>
                <c:ptCount val="1"/>
                <c:pt idx="0">
                  <c:v>Houghton Mifflin Harcourt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27</c:v>
                </c:pt>
                <c:pt idx="1">
                  <c:v>27</c:v>
                </c:pt>
                <c:pt idx="2">
                  <c:v>19</c:v>
                </c:pt>
              </c:numCache>
            </c:numRef>
          </c:val>
        </c:ser>
        <c:dLbls>
          <c:showLegendKey val="0"/>
          <c:showVal val="0"/>
          <c:showCatName val="0"/>
          <c:showSerName val="0"/>
          <c:showPercent val="0"/>
          <c:showBubbleSize val="0"/>
        </c:dLbls>
        <c:gapWidth val="150"/>
        <c:axId val="129091840"/>
        <c:axId val="164364288"/>
      </c:barChart>
      <c:catAx>
        <c:axId val="129091840"/>
        <c:scaling>
          <c:orientation val="minMax"/>
        </c:scaling>
        <c:delete val="0"/>
        <c:axPos val="b"/>
        <c:numFmt formatCode="General" sourceLinked="1"/>
        <c:majorTickMark val="out"/>
        <c:minorTickMark val="none"/>
        <c:tickLblPos val="nextTo"/>
        <c:crossAx val="164364288"/>
        <c:crosses val="autoZero"/>
        <c:auto val="1"/>
        <c:lblAlgn val="ctr"/>
        <c:lblOffset val="100"/>
        <c:noMultiLvlLbl val="0"/>
      </c:catAx>
      <c:valAx>
        <c:axId val="164364288"/>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29091840"/>
        <c:crosses val="autoZero"/>
        <c:crossBetween val="between"/>
        <c:majorUnit val="20"/>
      </c:valAx>
    </c:plotArea>
    <c:legend>
      <c:legendPos val="b"/>
      <c:layout>
        <c:manualLayout>
          <c:xMode val="edge"/>
          <c:yMode val="edge"/>
          <c:x val="0.18293379994167397"/>
          <c:y val="0.91179111986001748"/>
          <c:w val="0.74832993098084966"/>
          <c:h val="7.709776902887138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 or earlier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45</c:v>
                </c:pt>
                <c:pt idx="1">
                  <c:v>51</c:v>
                </c:pt>
                <c:pt idx="2">
                  <c:v>43</c:v>
                </c:pt>
              </c:numCache>
            </c:numRef>
          </c:val>
        </c:ser>
        <c:ser>
          <c:idx val="1"/>
          <c:order val="1"/>
          <c:tx>
            <c:strRef>
              <c:f>Sheet1!$C$1</c:f>
              <c:strCache>
                <c:ptCount val="1"/>
                <c:pt idx="0">
                  <c:v>2010–2012</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25</c:v>
                </c:pt>
                <c:pt idx="1">
                  <c:v>27</c:v>
                </c:pt>
                <c:pt idx="2">
                  <c:v>27</c:v>
                </c:pt>
              </c:numCache>
            </c:numRef>
          </c:val>
        </c:ser>
        <c:ser>
          <c:idx val="2"/>
          <c:order val="2"/>
          <c:tx>
            <c:strRef>
              <c:f>Sheet1!$D$1</c:f>
              <c:strCache>
                <c:ptCount val="1"/>
                <c:pt idx="0">
                  <c:v>2013–2015</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21</c:v>
                </c:pt>
                <c:pt idx="1">
                  <c:v>12</c:v>
                </c:pt>
                <c:pt idx="2">
                  <c:v>20</c:v>
                </c:pt>
              </c:numCache>
            </c:numRef>
          </c:val>
        </c:ser>
        <c:ser>
          <c:idx val="3"/>
          <c:order val="3"/>
          <c:tx>
            <c:strRef>
              <c:f>Sheet1!$E$1</c:f>
              <c:strCache>
                <c:ptCount val="1"/>
                <c:pt idx="0">
                  <c:v>2016–2018</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9</c:v>
                </c:pt>
                <c:pt idx="1">
                  <c:v>11</c:v>
                </c:pt>
                <c:pt idx="2">
                  <c:v>9</c:v>
                </c:pt>
              </c:numCache>
            </c:numRef>
          </c:val>
        </c:ser>
        <c:dLbls>
          <c:showLegendKey val="0"/>
          <c:showVal val="0"/>
          <c:showCatName val="0"/>
          <c:showSerName val="0"/>
          <c:showPercent val="0"/>
          <c:showBubbleSize val="0"/>
        </c:dLbls>
        <c:gapWidth val="150"/>
        <c:axId val="164658560"/>
        <c:axId val="164660352"/>
      </c:barChart>
      <c:catAx>
        <c:axId val="164658560"/>
        <c:scaling>
          <c:orientation val="minMax"/>
        </c:scaling>
        <c:delete val="0"/>
        <c:axPos val="b"/>
        <c:numFmt formatCode="General" sourceLinked="1"/>
        <c:majorTickMark val="out"/>
        <c:minorTickMark val="none"/>
        <c:tickLblPos val="nextTo"/>
        <c:crossAx val="164660352"/>
        <c:crosses val="autoZero"/>
        <c:auto val="1"/>
        <c:lblAlgn val="ctr"/>
        <c:lblOffset val="100"/>
        <c:noMultiLvlLbl val="0"/>
      </c:catAx>
      <c:valAx>
        <c:axId val="164660352"/>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64658560"/>
        <c:crosses val="autoZero"/>
        <c:crossBetween val="between"/>
        <c:majorUnit val="20"/>
      </c:valAx>
    </c:plotArea>
    <c:legend>
      <c:legendPos val="b"/>
      <c:layout>
        <c:manualLayout>
          <c:xMode val="edge"/>
          <c:yMode val="edge"/>
          <c:x val="0.1378854379313697"/>
          <c:y val="0.90068000874890641"/>
          <c:w val="0.8013896179644211"/>
          <c:h val="7.709776902887138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28D7F609-65E1-43EA-8E9A-1177DE3D0CD5}" type="datetimeFigureOut">
              <a:rPr lang="en-US" smtClean="0"/>
              <a:t>6/3/2019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73A0EACB-8270-4842-A751-A3FBB11A115D}" type="slidenum">
              <a:rPr lang="en-US" smtClean="0"/>
              <a:t>‹#›</a:t>
            </a:fld>
            <a:endParaRPr lang="en-US"/>
          </a:p>
        </p:txBody>
      </p:sp>
    </p:spTree>
    <p:extLst>
      <p:ext uri="{BB962C8B-B14F-4D97-AF65-F5344CB8AC3E}">
        <p14:creationId xmlns:p14="http://schemas.microsoft.com/office/powerpoint/2010/main" val="2043997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AE85D8A-D9B5-4BED-AC4A-B7B3E0A8F62D}"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82AE461-1E55-43C2-BDC5-2441A7EA9F24}" type="slidenum">
              <a:rPr lang="en-US" smtClean="0"/>
              <a:t>‹#›</a:t>
            </a:fld>
            <a:endParaRPr lang="en-US"/>
          </a:p>
        </p:txBody>
      </p:sp>
    </p:spTree>
    <p:extLst>
      <p:ext uri="{BB962C8B-B14F-4D97-AF65-F5344CB8AC3E}">
        <p14:creationId xmlns:p14="http://schemas.microsoft.com/office/powerpoint/2010/main" val="253583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6.1,</a:t>
            </a:r>
            <a:r>
              <a:rPr lang="en-US" baseline="0" dirty="0" smtClean="0"/>
              <a:t> </a:t>
            </a:r>
            <a:r>
              <a:rPr lang="en-US" dirty="0" smtClean="0"/>
              <a:t>p.</a:t>
            </a:r>
            <a:r>
              <a:rPr lang="en-US" baseline="0" dirty="0" smtClean="0"/>
              <a:t> 133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p>
          <a:p>
            <a:r>
              <a:rPr lang="en-US" dirty="0"/>
              <a:t>Q56. Does your school/district/diocese designate instructional materials (textbooks, kits, modules, units, or lessons) to be used in this class?</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a:t>
            </a:r>
          </a:p>
          <a:p>
            <a:pPr defTabSz="924865">
              <a:defRPr/>
            </a:pPr>
            <a:endParaRPr lang="en-US"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baseline="0" dirty="0" smtClean="0"/>
              <a:t>“</a:t>
            </a:r>
            <a:r>
              <a:rPr lang="en-US" dirty="0"/>
              <a:t>The 2018 NSSME+ collected data on the use of various instructional resources, including commercially published textbooks or programs, both print and electronic.  Of particular interest is how much latitude teachers have in selecting instructional resources.  Table 6.1 shows that instructional materials are designated by the district‌ for most science and mathematics classes.  The likelihood of having designated materials decreases from elementary school to high school in mathematics.  Also, mathematics classes are generally more likely to have designated materials, perhaps due to the greater accountability emphasis in mathematics.  High school computer science classes are very unlikely to have designated materials; only about a quarter have materials designated for them.”</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Each grade-level 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6.9,</a:t>
            </a:r>
            <a:r>
              <a:rPr lang="en-US" baseline="0" dirty="0" smtClean="0"/>
              <a:t> </a:t>
            </a:r>
            <a:r>
              <a:rPr lang="en-US" dirty="0" smtClean="0"/>
              <a:t>p.</a:t>
            </a:r>
            <a:r>
              <a:rPr lang="en-US" baseline="0" dirty="0" smtClean="0"/>
              <a:t> 138 in Technical Report</a:t>
            </a:r>
          </a:p>
          <a:p>
            <a:endParaRPr lang="en-US" b="1" dirty="0" smtClean="0"/>
          </a:p>
          <a:p>
            <a:pPr defTabSz="924865">
              <a:defRPr/>
            </a:pPr>
            <a:r>
              <a:rPr lang="en-US" b="1" dirty="0" smtClean="0"/>
              <a:t>This slide shows data derived from:</a:t>
            </a:r>
            <a:r>
              <a:rPr lang="en-US" b="1" baseline="0" dirty="0" smtClean="0"/>
              <a:t> </a:t>
            </a:r>
          </a:p>
          <a:p>
            <a:endParaRPr lang="en-US" b="1" dirty="0" smtClean="0"/>
          </a:p>
          <a:p>
            <a:r>
              <a:rPr lang="en-US" dirty="0" smtClean="0"/>
              <a:t>Science Teacher</a:t>
            </a:r>
            <a:r>
              <a:rPr lang="en-US" baseline="0" dirty="0" smtClean="0"/>
              <a:t> Questionnaire</a:t>
            </a:r>
            <a:endParaRPr lang="en-US" dirty="0" smtClean="0"/>
          </a:p>
          <a:p>
            <a:pPr lvl="0"/>
            <a:r>
              <a:rPr lang="en-US" dirty="0" smtClean="0"/>
              <a:t>Q55. </a:t>
            </a:r>
            <a:r>
              <a:rPr lang="en-US" i="1" dirty="0"/>
              <a:t>[Presented only to teachers who selected “Sometimes” “Often” or “All” for Q55a, b, or d]</a:t>
            </a:r>
            <a:r>
              <a:rPr lang="en-US" dirty="0"/>
              <a:t> </a:t>
            </a:r>
          </a:p>
          <a:p>
            <a:pPr lvl="0"/>
            <a:r>
              <a:rPr lang="en-US" i="1" dirty="0"/>
              <a:t>[Version for teachers who indicate using a commercial textbook most often] </a:t>
            </a:r>
          </a:p>
          <a:p>
            <a:pPr lvl="0"/>
            <a:r>
              <a:rPr lang="en-US" dirty="0"/>
              <a:t>Please indicate the title, author, most recent copyright year, and ISBN code of the commercially published textbook or kits/modules (printed or electronic) used </a:t>
            </a:r>
            <a:r>
              <a:rPr lang="en-US" u="sng" dirty="0"/>
              <a:t>most often</a:t>
            </a:r>
            <a:r>
              <a:rPr lang="en-US" dirty="0"/>
              <a:t> by the students in this class.</a:t>
            </a:r>
          </a:p>
          <a:p>
            <a:pPr marL="173413" indent="-173413">
              <a:buFont typeface="Arial" panose="020B0604020202020204" pitchFamily="34" charset="0"/>
              <a:buChar char="•"/>
            </a:pPr>
            <a:r>
              <a:rPr lang="en-US" dirty="0"/>
              <a:t>If you use multiple kits/modules, select one to enter the information for.</a:t>
            </a:r>
            <a:endParaRPr lang="en-US" dirty="0" smtClean="0"/>
          </a:p>
          <a:p>
            <a:pPr marL="173413" indent="-173413">
              <a:buFont typeface="Arial" panose="020B0604020202020204" pitchFamily="34" charset="0"/>
              <a:buChar char="•"/>
            </a:pPr>
            <a:r>
              <a:rPr lang="en-US" dirty="0" smtClean="0"/>
              <a:t>The </a:t>
            </a:r>
            <a:r>
              <a:rPr lang="en-US" dirty="0"/>
              <a:t>10- or 13-character ISBN code can be found on the copyright page and/or the back cover of the textbook/module. </a:t>
            </a:r>
          </a:p>
          <a:p>
            <a:pPr marL="173413" indent="-173413">
              <a:buFont typeface="Arial" panose="020B0604020202020204" pitchFamily="34" charset="0"/>
              <a:buChar char="•"/>
            </a:pPr>
            <a:r>
              <a:rPr lang="en-US" dirty="0"/>
              <a:t>Do not include the dashes when entering the ISBN.</a:t>
            </a:r>
          </a:p>
          <a:p>
            <a:pPr marL="173413" indent="-173413">
              <a:buFont typeface="Arial" panose="020B0604020202020204" pitchFamily="34" charset="0"/>
              <a:buChar char="•"/>
            </a:pPr>
            <a:r>
              <a:rPr lang="en-US" dirty="0"/>
              <a:t>An example of the location of the ISBN is shown to the right.</a:t>
            </a:r>
          </a:p>
          <a:p>
            <a:pPr lvl="1"/>
            <a:r>
              <a:rPr lang="en-US" dirty="0"/>
              <a:t>Title: </a:t>
            </a:r>
            <a:r>
              <a:rPr lang="en-US" b="1" dirty="0" smtClean="0"/>
              <a:t>____</a:t>
            </a:r>
            <a:endParaRPr lang="en-US" dirty="0"/>
          </a:p>
          <a:p>
            <a:pPr marL="462433" lvl="1" defTabSz="924865">
              <a:defRPr/>
            </a:pPr>
            <a:r>
              <a:rPr lang="en-US" dirty="0"/>
              <a:t>First Author: </a:t>
            </a:r>
            <a:r>
              <a:rPr lang="en-US" b="1" dirty="0" smtClean="0"/>
              <a:t>____</a:t>
            </a:r>
            <a:endParaRPr lang="en-US" dirty="0"/>
          </a:p>
          <a:p>
            <a:pPr marL="462433" lvl="1" defTabSz="924865">
              <a:defRPr/>
            </a:pPr>
            <a:r>
              <a:rPr lang="en-US" dirty="0"/>
              <a:t>Year: </a:t>
            </a:r>
            <a:r>
              <a:rPr lang="en-US" b="1" dirty="0" smtClean="0"/>
              <a:t>____</a:t>
            </a:r>
            <a:endParaRPr lang="en-US" dirty="0"/>
          </a:p>
          <a:p>
            <a:pPr marL="462433" lvl="1" defTabSz="924865">
              <a:defRPr/>
            </a:pPr>
            <a:r>
              <a:rPr lang="en-US" dirty="0"/>
              <a:t>ISBN: </a:t>
            </a:r>
            <a:r>
              <a:rPr lang="en-US" b="1" dirty="0" smtClean="0"/>
              <a:t>____</a:t>
            </a:r>
          </a:p>
          <a:p>
            <a:pPr marL="462433" lvl="1" defTabSz="924865">
              <a:defRPr/>
            </a:pPr>
            <a:r>
              <a:rPr lang="en-US" b="0" dirty="0" smtClean="0"/>
              <a:t>URL:</a:t>
            </a:r>
            <a:r>
              <a:rPr lang="en-US" b="0" baseline="0" dirty="0" smtClean="0"/>
              <a:t> [for teachers who indicate using an online program most often]</a:t>
            </a:r>
            <a:endParaRPr lang="en-US" b="0"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u="none" dirty="0" smtClean="0"/>
              <a:t>“</a:t>
            </a:r>
            <a:r>
              <a:rPr lang="en-US" dirty="0"/>
              <a:t>Teachers who indicated that instruction in their randomly selected class was based substantially on a commercially published textbook or module were asked to record the title, author, year, and ISBN of the material used most often in the class.  Using this information, the publisher of the material was identified.  Tables 6.9–6.11 show the market share held by each of the major science, mathematics, and computer science textbook publishers.  It is interesting to note that three publishers—Pearson, McGraw-Hill, and Houghton Mifflin Harcourt—account for instructional materials used in more than 75 percent of middle school and high school science classes and more than 70 percent of all mathematics classes.  The only other publishers with a substantial share of the market are Delta Education in elementary science and Great Minds in elementary mathematics.  In high school computer science, Pearson again has a considerable market share, followed closely by Cengage.”</a:t>
            </a:r>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6.14,</a:t>
            </a:r>
            <a:r>
              <a:rPr lang="en-US" baseline="0" dirty="0" smtClean="0"/>
              <a:t> </a:t>
            </a:r>
            <a:r>
              <a:rPr lang="en-US" dirty="0" smtClean="0"/>
              <a:t>p.</a:t>
            </a:r>
            <a:r>
              <a:rPr lang="en-US" baseline="0" dirty="0" smtClean="0"/>
              <a:t> 143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lvl="0"/>
            <a:r>
              <a:rPr lang="en-US" dirty="0" smtClean="0"/>
              <a:t>Q55. </a:t>
            </a:r>
            <a:r>
              <a:rPr lang="en-US" i="1" dirty="0"/>
              <a:t>[Presented only to teachers who selected “Sometimes” “Often” or “All” for Q55a, b, or d]</a:t>
            </a:r>
            <a:r>
              <a:rPr lang="en-US" dirty="0"/>
              <a:t> </a:t>
            </a:r>
          </a:p>
          <a:p>
            <a:pPr lvl="0"/>
            <a:r>
              <a:rPr lang="en-US" i="1" dirty="0"/>
              <a:t>[Version for teachers who indicate using a commercial textbook most often] </a:t>
            </a:r>
          </a:p>
          <a:p>
            <a:pPr lvl="0"/>
            <a:r>
              <a:rPr lang="en-US" dirty="0"/>
              <a:t>Please indicate the title, author, most recent copyright year, and ISBN code of the commercially published textbook or kits/modules (printed or electronic) used </a:t>
            </a:r>
            <a:r>
              <a:rPr lang="en-US" u="sng" dirty="0"/>
              <a:t>most often</a:t>
            </a:r>
            <a:r>
              <a:rPr lang="en-US" dirty="0"/>
              <a:t> by the students in this class.</a:t>
            </a:r>
          </a:p>
          <a:p>
            <a:pPr marL="173413" indent="-173413">
              <a:buFont typeface="Arial" panose="020B0604020202020204" pitchFamily="34" charset="0"/>
              <a:buChar char="•"/>
            </a:pPr>
            <a:r>
              <a:rPr lang="en-US" dirty="0"/>
              <a:t>If you use multiple kits/modules, select one to enter the information for.</a:t>
            </a:r>
            <a:endParaRPr lang="en-US" dirty="0" smtClean="0"/>
          </a:p>
          <a:p>
            <a:pPr marL="173413" indent="-173413">
              <a:buFont typeface="Arial" panose="020B0604020202020204" pitchFamily="34" charset="0"/>
              <a:buChar char="•"/>
            </a:pPr>
            <a:r>
              <a:rPr lang="en-US" dirty="0" smtClean="0"/>
              <a:t>The 10- or 13-character ISBN code can be found on the copyright page and/or the back cover of the textbook/module. </a:t>
            </a:r>
          </a:p>
          <a:p>
            <a:pPr marL="173413" indent="-173413">
              <a:buFont typeface="Arial" panose="020B0604020202020204" pitchFamily="34" charset="0"/>
              <a:buChar char="•"/>
            </a:pPr>
            <a:r>
              <a:rPr lang="en-US" dirty="0" smtClean="0"/>
              <a:t>Do not include the dashes when entering the ISBN.</a:t>
            </a:r>
          </a:p>
          <a:p>
            <a:pPr marL="173413" indent="-173413">
              <a:buFont typeface="Arial" panose="020B0604020202020204" pitchFamily="34" charset="0"/>
              <a:buChar char="•"/>
            </a:pPr>
            <a:r>
              <a:rPr lang="en-US" dirty="0" smtClean="0"/>
              <a:t>An example of the location of the ISBN is shown to the right.</a:t>
            </a:r>
          </a:p>
          <a:p>
            <a:pPr lvl="1"/>
            <a:r>
              <a:rPr lang="en-US" strike="sngStrike" dirty="0" smtClean="0"/>
              <a:t>Title: </a:t>
            </a:r>
            <a:r>
              <a:rPr lang="en-US" b="1" strike="sngStrike" dirty="0" smtClean="0"/>
              <a:t>____</a:t>
            </a:r>
            <a:endParaRPr lang="en-US" strike="sngStrike" dirty="0" smtClean="0"/>
          </a:p>
          <a:p>
            <a:pPr marL="462433" lvl="1" defTabSz="924865">
              <a:defRPr/>
            </a:pPr>
            <a:r>
              <a:rPr lang="en-US" strike="sngStrike" dirty="0" smtClean="0"/>
              <a:t>First Author: </a:t>
            </a:r>
            <a:r>
              <a:rPr lang="en-US" b="1" strike="sngStrike" dirty="0" smtClean="0"/>
              <a:t>____</a:t>
            </a:r>
            <a:endParaRPr lang="en-US" strike="sngStrike" dirty="0" smtClean="0"/>
          </a:p>
          <a:p>
            <a:pPr marL="462433" lvl="1" defTabSz="924865">
              <a:defRPr/>
            </a:pPr>
            <a:r>
              <a:rPr lang="en-US" dirty="0" smtClean="0"/>
              <a:t>Year: </a:t>
            </a:r>
            <a:r>
              <a:rPr lang="en-US" b="1" dirty="0" smtClean="0"/>
              <a:t>____</a:t>
            </a:r>
            <a:endParaRPr lang="en-US" dirty="0" smtClean="0"/>
          </a:p>
          <a:p>
            <a:pPr marL="462433" lvl="1" defTabSz="924865">
              <a:defRPr/>
            </a:pPr>
            <a:r>
              <a:rPr lang="en-US" strike="sngStrike" dirty="0" smtClean="0"/>
              <a:t>ISBN: </a:t>
            </a:r>
            <a:r>
              <a:rPr lang="en-US" b="1" strike="sngStrike" dirty="0" smtClean="0"/>
              <a:t>____</a:t>
            </a:r>
          </a:p>
          <a:p>
            <a:pPr marL="462433" lvl="1" defTabSz="924865">
              <a:defRPr/>
            </a:pPr>
            <a:r>
              <a:rPr lang="en-US" b="0" strike="sngStrike" dirty="0" smtClean="0"/>
              <a:t>URL:</a:t>
            </a:r>
            <a:r>
              <a:rPr lang="en-US" b="0" strike="sngStrike" baseline="0" dirty="0" smtClean="0"/>
              <a:t> [for teachers who indicate using an online program most often]</a:t>
            </a:r>
            <a:endParaRPr lang="en-US" b="0" strike="sngStrike" dirty="0" smtClean="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u="none" dirty="0" smtClean="0"/>
              <a:t>“</a:t>
            </a:r>
            <a:r>
              <a:rPr lang="en-US" dirty="0"/>
              <a:t>Table 6.14 shows the publication year of science, mathematics, and computer science textbooks.  In 2018, 43–51 percent of science classes used textbooks published in 2009 or earlier.  Science classes are considerably more likely than mathematics classes to use older textbooks.  For example, 51 percent of middle grades science classes are using textbooks published in 2009 or earlier, compared to only 15 percent of middle grades mathematics classes.  Given the growing presence of computer science classes, it is surprising that a third of them are using textbooks published in 2009 or earlier, but it is important to remember that a relatively small proportion of these classes use published materials at all.”</a:t>
            </a: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science classes using commercially published textbooks/modules are included in these analyses.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6.15,</a:t>
            </a:r>
            <a:r>
              <a:rPr lang="en-US" baseline="0" dirty="0" smtClean="0"/>
              <a:t> </a:t>
            </a:r>
            <a:r>
              <a:rPr lang="en-US" dirty="0" smtClean="0"/>
              <a:t>p.</a:t>
            </a:r>
            <a:r>
              <a:rPr lang="en-US" baseline="0" dirty="0" smtClean="0"/>
              <a:t> 143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p>
          <a:p>
            <a:pPr lvl="0"/>
            <a:r>
              <a:rPr lang="en-US" dirty="0"/>
              <a:t>Q62. </a:t>
            </a:r>
            <a:r>
              <a:rPr lang="en-US" i="1" dirty="0"/>
              <a:t>[Presented only to teachers who selected “Sometimes” “Often” or “All” for Q55a, b, or c]</a:t>
            </a:r>
            <a:r>
              <a:rPr lang="en-US" dirty="0"/>
              <a:t> </a:t>
            </a:r>
          </a:p>
          <a:p>
            <a:pPr lvl="0"/>
            <a:r>
              <a:rPr lang="en-US" dirty="0"/>
              <a:t>Was this unit based primarily on a commercially published textbook/kit/module or state, county, or district/diocese-developed materials?</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a:t>
            </a:r>
          </a:p>
          <a:p>
            <a:pPr defTabSz="924865">
              <a:defRPr/>
            </a:pPr>
            <a:endParaRPr lang="en-US"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baseline="0" dirty="0" smtClean="0"/>
              <a:t>“</a:t>
            </a:r>
            <a:r>
              <a:rPr lang="en-US" dirty="0"/>
              <a:t>Teachers were also asked whether the most recent unit in their randomly selected class was based primarily on either a commercially published textbook or materials developed by the state or district.  (Computer science teachers were asked about commercially published online courses in addition.)  As shown in Table 6.15, more than half of classes—mathematics classes in particular—are based on such materials.”</a:t>
            </a:r>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the Table 6.16,</a:t>
            </a:r>
            <a:r>
              <a:rPr lang="en-US" baseline="0" dirty="0" smtClean="0"/>
              <a:t> </a:t>
            </a:r>
            <a:r>
              <a:rPr lang="en-US" dirty="0" smtClean="0"/>
              <a:t>p.</a:t>
            </a:r>
            <a:r>
              <a:rPr lang="en-US" baseline="0" dirty="0" smtClean="0"/>
              <a:t> 144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defTabSz="924916">
              <a:defRPr/>
            </a:pPr>
            <a:r>
              <a:rPr lang="en-US" dirty="0" smtClean="0"/>
              <a:t>Q63. </a:t>
            </a:r>
            <a:r>
              <a:rPr lang="en-US" dirty="0"/>
              <a:t>Please indicate the extent to which you did each of the following while teaching this unit. [Select one on each row.]</a:t>
            </a:r>
            <a:r>
              <a:rPr lang="en-US" b="1" dirty="0"/>
              <a:t> </a:t>
            </a:r>
            <a:r>
              <a:rPr lang="en-US" dirty="0" smtClean="0"/>
              <a:t>(</a:t>
            </a:r>
            <a:r>
              <a:rPr lang="en-US" dirty="0"/>
              <a:t>Response Options: [1] Not at all, [2] 2 of 5, [3] Somewhat, [4] 4 of 5, [5] To a great extent)</a:t>
            </a:r>
          </a:p>
          <a:p>
            <a:pPr marL="693687" lvl="1" indent="-231229">
              <a:buFont typeface="+mj-lt"/>
              <a:buAutoNum type="alphaLcPeriod"/>
            </a:pPr>
            <a:r>
              <a:rPr lang="en-US" dirty="0"/>
              <a:t>I used these materials to guide the structure and content emphasis of the unit.</a:t>
            </a:r>
            <a:endParaRPr lang="en-US" b="1" dirty="0"/>
          </a:p>
          <a:p>
            <a:pPr marL="693687" lvl="1" indent="-231229">
              <a:buFont typeface="+mj-lt"/>
              <a:buAutoNum type="alphaLcPeriod"/>
            </a:pPr>
            <a:r>
              <a:rPr lang="en-US" dirty="0"/>
              <a:t>I picked what is important from these materials and skipped the rest.</a:t>
            </a:r>
            <a:endParaRPr lang="en-US" b="1" dirty="0"/>
          </a:p>
          <a:p>
            <a:pPr marL="693687" lvl="1" indent="-231229">
              <a:buFont typeface="+mj-lt"/>
              <a:buAutoNum type="alphaLcPeriod"/>
            </a:pPr>
            <a:r>
              <a:rPr lang="en-US" dirty="0"/>
              <a:t>I incorporated activities (for example: problems, investigations, readings) from other sources to supplement what these materials were lacking.</a:t>
            </a:r>
            <a:endParaRPr lang="en-US" b="1" dirty="0"/>
          </a:p>
          <a:p>
            <a:pPr marL="693687" lvl="1" indent="-231229">
              <a:buFont typeface="+mj-lt"/>
              <a:buAutoNum type="alphaLcPeriod"/>
            </a:pPr>
            <a:r>
              <a:rPr lang="en-US" dirty="0"/>
              <a:t>I modified activities from these materials.</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dirty="0" smtClean="0"/>
              <a:t>“</a:t>
            </a:r>
            <a:r>
              <a:rPr lang="en-US" dirty="0"/>
              <a:t>When teachers responded that their most recent unit was based on one of these materials, they were asked how they used the material (see Table 6.16).  Two important findings emerge from these data.  First, when classes use commercially published and state/‌district-developed materials, the materials heavily influence instruction in all subjects at all grade ranges.  Teachers in more than 70 percent of classes in the various subject and grade-level categories use the textbook substantially to guide the overall structure and content emphasis of their units.  Second, it is clear that teachers modify their materials substantially when designing instruction.  In roughly half or more of classes, teachers incorporate activities from other sources substantially, “pick and choose” from the material, and modify activities from the materials. “</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a:t>Includes classes in which teachers indicated 4 or 5 on a five-point scale ranging from 1 “not at all” to 5 “to a great extent.”</a:t>
            </a:r>
          </a:p>
          <a:p>
            <a:pPr defTabSz="924865">
              <a:defRPr/>
            </a:pPr>
            <a:endParaRPr lang="en-US" dirty="0"/>
          </a:p>
          <a:p>
            <a:pPr defTabSz="924865">
              <a:defRPr/>
            </a:pPr>
            <a:r>
              <a:rPr lang="en-US" dirty="0"/>
              <a:t>Only science classes in which the most recent unit was based on commercially published or state/‌district-developed materials are included in these analyses.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6.17,</a:t>
            </a:r>
            <a:r>
              <a:rPr lang="en-US" baseline="0" dirty="0" smtClean="0"/>
              <a:t> </a:t>
            </a:r>
            <a:r>
              <a:rPr lang="en-US" dirty="0" smtClean="0"/>
              <a:t>p.</a:t>
            </a:r>
            <a:r>
              <a:rPr lang="en-US" baseline="0" dirty="0" smtClean="0"/>
              <a:t> 145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lvl="0"/>
            <a:r>
              <a:rPr lang="en-US" dirty="0" smtClean="0"/>
              <a:t>Q64</a:t>
            </a:r>
            <a:r>
              <a:rPr lang="en-US" b="0" dirty="0" smtClean="0"/>
              <a:t>. </a:t>
            </a:r>
            <a:r>
              <a:rPr lang="en-US" i="1" dirty="0"/>
              <a:t>[Presented only to teachers who did not select “Not at all” for Q63b] </a:t>
            </a:r>
            <a:endParaRPr lang="en-US" dirty="0"/>
          </a:p>
          <a:p>
            <a:r>
              <a:rPr lang="en-US" dirty="0"/>
              <a:t>During this unit, when you skipped activities (for example: problems, investigations, readings) in these materials, how much was each of the following a factor in your decisions? [Select one on each row.] </a:t>
            </a:r>
            <a:r>
              <a:rPr lang="en-US" dirty="0" smtClean="0"/>
              <a:t>(Response Options: [1] Not a factor, [2] A minor factor, [3] A major factor)</a:t>
            </a:r>
            <a:endParaRPr lang="en-US" dirty="0"/>
          </a:p>
          <a:p>
            <a:pPr marL="693687" lvl="1" indent="-231229">
              <a:buFont typeface="+mj-lt"/>
              <a:buAutoNum type="alphaLcPeriod"/>
            </a:pPr>
            <a:r>
              <a:rPr lang="en-US" dirty="0"/>
              <a:t>The science ideas addressed in the activities I skipped are not included in my pacing guide/standards.</a:t>
            </a:r>
            <a:endParaRPr lang="en-US" b="1" dirty="0"/>
          </a:p>
          <a:p>
            <a:pPr marL="693687" lvl="1" indent="-231229">
              <a:buFont typeface="+mj-lt"/>
              <a:buAutoNum type="alphaLcPeriod"/>
            </a:pPr>
            <a:r>
              <a:rPr lang="en-US" dirty="0"/>
              <a:t>I did not have the materials needed to implement the activities I skipped.</a:t>
            </a:r>
            <a:endParaRPr lang="en-US" b="1" dirty="0"/>
          </a:p>
          <a:p>
            <a:pPr marL="693687" lvl="1" indent="-231229">
              <a:buFont typeface="+mj-lt"/>
              <a:buAutoNum type="alphaLcPeriod"/>
            </a:pPr>
            <a:r>
              <a:rPr lang="en-US" dirty="0"/>
              <a:t>I did not have the knowledge needed to implement the activities I skipped</a:t>
            </a:r>
            <a:endParaRPr lang="en-US" b="1" dirty="0"/>
          </a:p>
          <a:p>
            <a:pPr marL="693687" lvl="1" indent="-231229">
              <a:buFont typeface="+mj-lt"/>
              <a:buAutoNum type="alphaLcPeriod"/>
            </a:pPr>
            <a:r>
              <a:rPr lang="en-US" dirty="0"/>
              <a:t>The activities I skipped were too difficult for my students.</a:t>
            </a:r>
            <a:endParaRPr lang="en-US" b="1" dirty="0"/>
          </a:p>
          <a:p>
            <a:pPr marL="693687" lvl="1" indent="-231229">
              <a:buFont typeface="+mj-lt"/>
              <a:buAutoNum type="alphaLcPeriod"/>
            </a:pPr>
            <a:r>
              <a:rPr lang="en-US" dirty="0"/>
              <a:t>My students already knew the science ideas or were able to learn them without the activities I skipped.</a:t>
            </a:r>
            <a:endParaRPr lang="en-US" b="1" dirty="0"/>
          </a:p>
          <a:p>
            <a:pPr marL="693687" lvl="1" indent="-231229">
              <a:buFont typeface="+mj-lt"/>
              <a:buAutoNum type="alphaLcPeriod"/>
            </a:pPr>
            <a:r>
              <a:rPr lang="en-US" dirty="0"/>
              <a:t>I have different activities for those science ideas that work better than the ones I skipped.</a:t>
            </a:r>
            <a:endParaRPr lang="en-US" b="1" dirty="0"/>
          </a:p>
          <a:p>
            <a:pPr marL="693687" lvl="1" indent="-231229">
              <a:buFont typeface="+mj-lt"/>
              <a:buAutoNum type="alphaLcPeriod"/>
            </a:pPr>
            <a:r>
              <a:rPr lang="en-US" dirty="0"/>
              <a:t>I did not have enough instructional time for the activities I skipped.</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dirty="0" smtClean="0"/>
              <a:t>“</a:t>
            </a:r>
            <a:r>
              <a:rPr lang="en-US" dirty="0"/>
              <a:t>Teachers in roughly half of science, mathematics, and computer science classes skip activities in the material substantially.  As can be seen in Table 6.17, in all subjects, some of the most frequently selected reasons for skipping parts of the materials are: (1) having another activity that works better than the one skipped, (2) the science ideas addressed not being included in pacing guides or standards, (3) not having enough instructional time, and (4) the activities skipped being too difficult for the students.  In more than 40 percent of classes, teachers skip activities that they deem unnecessary (students either already knew the ideas or could learn them without the activities).  Differences across grades, however, are also apparent.  For example, in mathematics, teachers in 38 percent of elementary classes cite the difficulty of the activity as the reason for skipping it, compared to 55 percent in high school mathematics classes.  A similar pattern is evident in science.  Also, not having materials for an activity is much more likely to be cited as a reason in science classes (54–62 percent) than in mathematics classes (24–27 percent) or high school computer science classes (28 percent).”</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skipping some activities are included in these analyses.</a:t>
            </a:r>
          </a:p>
          <a:p>
            <a:pPr defTabSz="907620">
              <a:defRPr/>
            </a:pPr>
            <a:endParaRPr lang="en-US" dirty="0" smtClean="0"/>
          </a:p>
          <a:p>
            <a:r>
              <a:rPr lang="en-US" dirty="0" smtClean="0"/>
              <a:t>Note</a:t>
            </a:r>
            <a:r>
              <a:rPr lang="en-US" dirty="0"/>
              <a:t>: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skipping some activities are included in these analyses.</a:t>
            </a:r>
          </a:p>
          <a:p>
            <a:endParaRPr lang="en-US" dirty="0" smtClean="0"/>
          </a:p>
          <a:p>
            <a:r>
              <a:rPr lang="en-US" dirty="0" smtClean="0"/>
              <a:t>Note</a:t>
            </a:r>
            <a:r>
              <a:rPr lang="en-US" dirty="0"/>
              <a:t>: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skipping some activities are included in these analyses.</a:t>
            </a:r>
          </a:p>
          <a:p>
            <a:endParaRPr lang="en-US" dirty="0" smtClean="0"/>
          </a:p>
          <a:p>
            <a:r>
              <a:rPr lang="en-US" dirty="0" smtClean="0"/>
              <a:t>Note</a:t>
            </a:r>
            <a:r>
              <a:rPr lang="en-US" dirty="0"/>
              <a:t>: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6.18,</a:t>
            </a:r>
            <a:r>
              <a:rPr lang="en-US" baseline="0" dirty="0" smtClean="0"/>
              <a:t> </a:t>
            </a:r>
            <a:r>
              <a:rPr lang="en-US" dirty="0" smtClean="0"/>
              <a:t>p.</a:t>
            </a:r>
            <a:r>
              <a:rPr lang="en-US" baseline="0" dirty="0" smtClean="0"/>
              <a:t> 146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lvl="0"/>
            <a:r>
              <a:rPr lang="en-US" dirty="0"/>
              <a:t>Q72. </a:t>
            </a:r>
            <a:r>
              <a:rPr lang="en-US" i="1" dirty="0"/>
              <a:t>[Presented only to teachers who did not select “Not at all” for Q63c]</a:t>
            </a:r>
            <a:endParaRPr lang="en-US" dirty="0"/>
          </a:p>
          <a:p>
            <a:r>
              <a:rPr lang="en-US" dirty="0"/>
              <a:t>During this unit, when you supplemented these materials with additional activities, how much was each of the following a factor in your decisions? [Select one on each row.]</a:t>
            </a:r>
            <a:r>
              <a:rPr lang="en-US" dirty="0" smtClean="0"/>
              <a:t> (</a:t>
            </a:r>
            <a:r>
              <a:rPr lang="en-US" dirty="0"/>
              <a:t>Response Options: [1] Not a factor, [2] A minor factor, [3] A major factor)</a:t>
            </a:r>
          </a:p>
          <a:p>
            <a:pPr marL="693687" lvl="1" indent="-231229">
              <a:buFont typeface="+mj-lt"/>
              <a:buAutoNum type="alphaLcPeriod"/>
            </a:pPr>
            <a:r>
              <a:rPr lang="en-US" dirty="0"/>
              <a:t>My pacing guide indicated that I should use supplemental activities.</a:t>
            </a:r>
            <a:endParaRPr lang="en-US" b="1" dirty="0"/>
          </a:p>
          <a:p>
            <a:pPr marL="693687" lvl="1" indent="-231229">
              <a:buFont typeface="+mj-lt"/>
              <a:buAutoNum type="alphaLcPeriod"/>
            </a:pPr>
            <a:r>
              <a:rPr lang="en-US" dirty="0"/>
              <a:t>Supplemental activities were needed to prepare students for standardized tests.</a:t>
            </a:r>
            <a:endParaRPr lang="en-US" b="1" dirty="0"/>
          </a:p>
          <a:p>
            <a:pPr marL="693687" lvl="1" indent="-231229">
              <a:buFont typeface="+mj-lt"/>
              <a:buAutoNum type="alphaLcPeriod"/>
            </a:pPr>
            <a:r>
              <a:rPr lang="en-US" dirty="0"/>
              <a:t>Supplemental activities were needed to provide students with additional practice.</a:t>
            </a:r>
            <a:endParaRPr lang="en-US" b="1" dirty="0"/>
          </a:p>
          <a:p>
            <a:pPr marL="693687" lvl="1" indent="-231229">
              <a:buFont typeface="+mj-lt"/>
              <a:buAutoNum type="alphaLcPeriod"/>
            </a:pPr>
            <a:r>
              <a:rPr lang="en-US" dirty="0"/>
              <a:t>Supplemental activities were needed so students at different levels of achievement could increase their understanding of the ideas targeted in each activity.</a:t>
            </a:r>
            <a:endParaRPr lang="en-US" b="1" dirty="0"/>
          </a:p>
          <a:p>
            <a:pPr marL="693687" lvl="1" indent="-231229">
              <a:buFont typeface="+mj-lt"/>
              <a:buAutoNum type="alphaLcPeriod"/>
            </a:pPr>
            <a:r>
              <a:rPr lang="en-US" dirty="0"/>
              <a:t>I had additional activities that I liked.</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dirty="0" smtClean="0"/>
              <a:t>“</a:t>
            </a:r>
            <a:r>
              <a:rPr lang="en-US" dirty="0"/>
              <a:t>Given that teachers often skip activities in their materials because they know of better ones, it is perhaps not surprising that teachers in well more than half of science, mathematics, and computer science classes supplement their materials.  Of the reasons listed on the questionnaire, three stand out above the rest: (1) teachers having additional activities that they like, (2) providing students with additional practice, and (3) differentiating instruction for students at different achievement levels (see Table 6.18).  The influence of standardized testing is also evident, with teachers in anywhere from about half to almost three-fourths of classes across subjects supplementing for test-preparation purposes.  Finally, in 34–49 percent of classes, depending on subject and grade level, teachers supplement their published material because their pacing guide indicates that they should.  This finding both speaks to the prevalence of pacing guides and suggests that supplementing is at least to some extent sanctioned or prescribed by schools and districts.”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supplementing some activities are included in these analyses.</a:t>
            </a:r>
          </a:p>
          <a:p>
            <a:pPr defTabSz="907620">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supplementing some activities are included in these analyses.</a:t>
            </a:r>
          </a:p>
          <a:p>
            <a:pPr defTabSz="907620">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supplementing some activities are included in these analyses.</a:t>
            </a:r>
          </a:p>
          <a:p>
            <a:pPr defTabSz="907620">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6.19,</a:t>
            </a:r>
            <a:r>
              <a:rPr lang="en-US" baseline="0" dirty="0" smtClean="0"/>
              <a:t> </a:t>
            </a:r>
            <a:r>
              <a:rPr lang="en-US" dirty="0" smtClean="0"/>
              <a:t>p.</a:t>
            </a:r>
            <a:r>
              <a:rPr lang="en-US" baseline="0" dirty="0" smtClean="0"/>
              <a:t> 147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lvl="0"/>
            <a:r>
              <a:rPr lang="en-US" dirty="0" smtClean="0"/>
              <a:t>Q66. </a:t>
            </a:r>
            <a:r>
              <a:rPr lang="en-US" i="1" dirty="0"/>
              <a:t>[Presented only to teachers who did not select “Not at all” in Q63d]</a:t>
            </a:r>
            <a:endParaRPr lang="en-US" dirty="0"/>
          </a:p>
          <a:p>
            <a:pPr defTabSz="924916">
              <a:defRPr/>
            </a:pPr>
            <a:r>
              <a:rPr lang="en-US" dirty="0"/>
              <a:t>During this unit, when you modified activities from these materials, how much was each of the following a factor in your decisions? [Select one on each row.] </a:t>
            </a:r>
            <a:r>
              <a:rPr lang="en-US" dirty="0" smtClean="0"/>
              <a:t>(Response Options: [1] Not a factor, [2] A minor factor, [3] A major factor)</a:t>
            </a:r>
            <a:endParaRPr lang="en-US" dirty="0"/>
          </a:p>
          <a:p>
            <a:pPr marL="693687" lvl="1" indent="-231229">
              <a:buFont typeface="+mj-lt"/>
              <a:buAutoNum type="alphaLcPeriod"/>
            </a:pPr>
            <a:r>
              <a:rPr lang="en-US" dirty="0"/>
              <a:t>I did not have the necessary materials/supplies for the original activities.</a:t>
            </a:r>
            <a:endParaRPr lang="en-US" b="1" dirty="0"/>
          </a:p>
          <a:p>
            <a:pPr marL="693687" lvl="1" indent="-231229">
              <a:buFont typeface="+mj-lt"/>
              <a:buAutoNum type="alphaLcPeriod"/>
            </a:pPr>
            <a:r>
              <a:rPr lang="en-US" dirty="0"/>
              <a:t>The original activities were too difficult conceptually for my students.</a:t>
            </a:r>
            <a:endParaRPr lang="en-US" b="1" dirty="0"/>
          </a:p>
          <a:p>
            <a:pPr marL="693687" lvl="1" indent="-231229">
              <a:buFont typeface="+mj-lt"/>
              <a:buAutoNum type="alphaLcPeriod"/>
            </a:pPr>
            <a:r>
              <a:rPr lang="en-US" dirty="0"/>
              <a:t>The original activities were too easy conceptually for my students.</a:t>
            </a:r>
            <a:endParaRPr lang="en-US" b="1" dirty="0"/>
          </a:p>
          <a:p>
            <a:pPr marL="693687" lvl="1" indent="-231229">
              <a:buFont typeface="+mj-lt"/>
              <a:buAutoNum type="alphaLcPeriod"/>
            </a:pPr>
            <a:r>
              <a:rPr lang="en-US" dirty="0"/>
              <a:t>I did not have enough instructional time to implement the activities as designed.</a:t>
            </a:r>
            <a:endParaRPr lang="en-US" b="1" dirty="0"/>
          </a:p>
          <a:p>
            <a:pPr marL="693687" lvl="1" indent="-231229">
              <a:buFont typeface="+mj-lt"/>
              <a:buAutoNum type="alphaLcPeriod"/>
            </a:pPr>
            <a:r>
              <a:rPr lang="en-US" dirty="0"/>
              <a:t>The original activities were too structured for my students.</a:t>
            </a:r>
            <a:endParaRPr lang="en-US" b="1" dirty="0"/>
          </a:p>
          <a:p>
            <a:pPr marL="693687" lvl="1" indent="-231229">
              <a:buFont typeface="+mj-lt"/>
              <a:buAutoNum type="alphaLcPeriod"/>
            </a:pPr>
            <a:r>
              <a:rPr lang="en-US" dirty="0"/>
              <a:t>The original activities were not structured enough for my students.</a:t>
            </a:r>
            <a:endParaRPr lang="en-US" b="1" dirty="0"/>
          </a:p>
          <a:p>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pPr defTabSz="924916">
              <a:defRPr/>
            </a:pPr>
            <a:r>
              <a:rPr lang="en-US" dirty="0" smtClean="0"/>
              <a:t>“</a:t>
            </a:r>
            <a:r>
              <a:rPr lang="en-US" dirty="0"/>
              <a:t>Finally, when teachers reported that they modified their published material (which over half did), they rated each of several factors that may have contributed to their decision (see Table 6.19).  Two factors stand out: teachers do not have enough time to implement the activities as designed (52–71 percent of classes), and the activities are too difficult for students (43–58 percent of classes).  In science, teachers are also likely to cite not having the necessary materials or supplies for the original activities (53–62 percent of classes).  Teachers are about equally likely to point to the structure of activities (either too much or too little) across subjects and grade ranges as the reason for modifications.”</a:t>
            </a: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modifying some activities are included in these analyses.</a:t>
            </a:r>
          </a:p>
          <a:p>
            <a:pPr defTabSz="907620">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modifying some activities are included in these analyses.</a:t>
            </a:r>
          </a:p>
          <a:p>
            <a:pPr defTabSz="907620">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a:t>
            </a:r>
            <a:r>
              <a:rPr lang="en-US" baseline="0" dirty="0" smtClean="0"/>
              <a:t> </a:t>
            </a:r>
            <a:r>
              <a:rPr lang="en-US" dirty="0" smtClean="0"/>
              <a:t>p.</a:t>
            </a:r>
            <a:r>
              <a:rPr lang="en-US" baseline="0" dirty="0" smtClean="0"/>
              <a:t> 134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a:t>
            </a:r>
            <a:r>
              <a:rPr lang="en-US" b="0" baseline="0" dirty="0" smtClean="0"/>
              <a:t>Questionnaire</a:t>
            </a:r>
            <a:endParaRPr lang="en-US" b="0" dirty="0" smtClean="0"/>
          </a:p>
          <a:p>
            <a:pPr defTabSz="924916">
              <a:defRPr/>
            </a:pPr>
            <a:r>
              <a:rPr lang="en-US" dirty="0"/>
              <a:t>Q57. Which of the following types of instructional materials does your school/district/diocese designate to be used in this class? [Select all that apply.]</a:t>
            </a:r>
          </a:p>
          <a:p>
            <a:pPr marL="635879" lvl="1" indent="-173422">
              <a:buFont typeface="Wingdings" panose="05000000000000000000" pitchFamily="2" charset="2"/>
              <a:buChar char="q"/>
            </a:pPr>
            <a:r>
              <a:rPr lang="en-US" dirty="0"/>
              <a:t>Commercially published textbooks (printed or electronic), including the supplementary materials (for example: worksheets, laboratory handouts) that accompany the textbooks</a:t>
            </a:r>
            <a:endParaRPr lang="en-US" b="1" dirty="0"/>
          </a:p>
          <a:p>
            <a:pPr marL="635879" lvl="1" indent="-173422">
              <a:buFont typeface="Wingdings" panose="05000000000000000000" pitchFamily="2" charset="2"/>
              <a:buChar char="q"/>
            </a:pPr>
            <a:r>
              <a:rPr lang="en-US" dirty="0"/>
              <a:t>Commercially published kits/modules (printed or online)</a:t>
            </a:r>
            <a:endParaRPr lang="en-US" b="1" dirty="0"/>
          </a:p>
          <a:p>
            <a:pPr marL="635879" lvl="1" indent="-173422">
              <a:buFont typeface="Wingdings" panose="05000000000000000000" pitchFamily="2" charset="2"/>
              <a:buChar char="q"/>
            </a:pPr>
            <a:r>
              <a:rPr lang="en-US" dirty="0"/>
              <a:t>State, county, or district/diocese</a:t>
            </a:r>
            <a:r>
              <a:rPr lang="en-US" i="1" dirty="0"/>
              <a:t>-</a:t>
            </a:r>
            <a:r>
              <a:rPr lang="en-US" dirty="0"/>
              <a:t>developed instructional materials</a:t>
            </a:r>
            <a:endParaRPr lang="en-US" b="1" dirty="0"/>
          </a:p>
          <a:p>
            <a:pPr marL="635879" lvl="1" indent="-173422">
              <a:buFont typeface="Wingdings" panose="05000000000000000000" pitchFamily="2" charset="2"/>
              <a:buChar char="q"/>
            </a:pPr>
            <a:r>
              <a:rPr lang="en-US" dirty="0"/>
              <a:t>Online units or courses that students work through at their own pace (for example: </a:t>
            </a:r>
            <a:r>
              <a:rPr lang="en-US" dirty="0" err="1"/>
              <a:t>i</a:t>
            </a:r>
            <a:r>
              <a:rPr lang="en-US" dirty="0"/>
              <a:t>-Ready, </a:t>
            </a:r>
            <a:r>
              <a:rPr lang="en-US" dirty="0" err="1"/>
              <a:t>Edgenuity</a:t>
            </a:r>
            <a:r>
              <a:rPr lang="en-US" dirty="0"/>
              <a:t>)</a:t>
            </a:r>
            <a:endParaRPr lang="en-US" b="1" dirty="0"/>
          </a:p>
          <a:p>
            <a:pPr marL="635879" lvl="1" indent="-173422">
              <a:buFont typeface="Wingdings" panose="05000000000000000000" pitchFamily="2" charset="2"/>
              <a:buChar char="q"/>
            </a:pPr>
            <a:r>
              <a:rPr lang="en-US" dirty="0"/>
              <a:t>Lessons or resources from websites that have a subscription fee or per lesson cost (for example: </a:t>
            </a:r>
            <a:r>
              <a:rPr lang="en-US" dirty="0" err="1"/>
              <a:t>BrainPOP</a:t>
            </a:r>
            <a:r>
              <a:rPr lang="en-US" dirty="0"/>
              <a:t>, Discovery Ed, Teachers Pay Teachers)</a:t>
            </a:r>
            <a:endParaRPr lang="en-US" b="1" dirty="0"/>
          </a:p>
          <a:p>
            <a:pPr marL="635879" lvl="1" indent="-173422">
              <a:buFont typeface="Wingdings" panose="05000000000000000000" pitchFamily="2" charset="2"/>
              <a:buChar char="q"/>
            </a:pPr>
            <a:r>
              <a:rPr lang="en-US" dirty="0"/>
              <a:t>Lessons or resources from websites that are free (for example: Khan Academy, </a:t>
            </a:r>
            <a:r>
              <a:rPr lang="en-US" dirty="0" err="1"/>
              <a:t>PhET</a:t>
            </a:r>
            <a:r>
              <a:rPr lang="en-US" dirty="0"/>
              <a:t>)</a:t>
            </a:r>
            <a:endParaRPr lang="en-US" b="1"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dirty="0"/>
              <a:t>“When teachers responded that their randomly selected class had a designated instructional material, the survey presented them with a list of possible types of materials.  Despite the increasing variety of instructional materials, it is clear that in science, the textbook still dominates, with the most commonly designated materials being commercially published textbooks and modules (see Table 6.2).  The percentage of elementary and middle grades classes (39 percent each) that have fee-based websites as the designated material is considerably larger than in high school (16 percent).  State- and district-developed resources are also relatively common in elementary grades.  The data also indicate that for many classes, multiple types of materials are designated by the district.”</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science classes in which (1) the most recent unit was based on commercially published or state/district-developed materials and (2) teachers reported modifying some activities are included in these analyses.</a:t>
            </a:r>
          </a:p>
          <a:p>
            <a:pPr defTabSz="907620">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6.23,</a:t>
            </a:r>
            <a:r>
              <a:rPr lang="en-US" baseline="0" dirty="0" smtClean="0"/>
              <a:t> </a:t>
            </a:r>
            <a:r>
              <a:rPr lang="en-US" dirty="0" smtClean="0"/>
              <a:t>p.</a:t>
            </a:r>
            <a:r>
              <a:rPr lang="en-US" baseline="0" dirty="0" smtClean="0"/>
              <a:t> 149 in Technical Report</a:t>
            </a:r>
          </a:p>
          <a:p>
            <a:endParaRPr lang="en-US" b="1" dirty="0" smtClean="0"/>
          </a:p>
          <a:p>
            <a:pPr defTabSz="924865">
              <a:defRPr/>
            </a:pPr>
            <a:r>
              <a:rPr lang="en-US" b="1" dirty="0" smtClean="0"/>
              <a:t>This slide shows data from an individual</a:t>
            </a:r>
            <a:r>
              <a:rPr lang="en-US" b="1" baseline="0" dirty="0" smtClean="0"/>
              <a:t> item.</a:t>
            </a:r>
          </a:p>
          <a:p>
            <a:endParaRPr lang="en-US" b="1" dirty="0" smtClean="0"/>
          </a:p>
          <a:p>
            <a:r>
              <a:rPr lang="en-US" dirty="0" smtClean="0"/>
              <a:t>Science Teacher</a:t>
            </a:r>
            <a:r>
              <a:rPr lang="en-US" baseline="0" dirty="0" smtClean="0"/>
              <a:t> Questionnaire</a:t>
            </a:r>
            <a:endParaRPr lang="en-US" dirty="0" smtClean="0"/>
          </a:p>
          <a:p>
            <a:pPr defTabSz="924916">
              <a:defRPr/>
            </a:pPr>
            <a:r>
              <a:rPr lang="en-US" dirty="0" smtClean="0"/>
              <a:t>Q53. </a:t>
            </a:r>
            <a:r>
              <a:rPr lang="en-US" dirty="0"/>
              <a:t>Please indicate the availability of each of the following for your science instruction in this class. [Select one on each row.] </a:t>
            </a:r>
            <a:r>
              <a:rPr lang="en-US" dirty="0" smtClean="0"/>
              <a:t>(</a:t>
            </a:r>
            <a:r>
              <a:rPr lang="en-US" dirty="0"/>
              <a:t>Response Options: [1] </a:t>
            </a:r>
            <a:r>
              <a:rPr lang="en-US" dirty="0" smtClean="0"/>
              <a:t>Always available in your classroom, </a:t>
            </a:r>
            <a:r>
              <a:rPr lang="en-US" dirty="0"/>
              <a:t>[2] </a:t>
            </a:r>
            <a:r>
              <a:rPr lang="en-US" dirty="0" smtClean="0"/>
              <a:t>Available</a:t>
            </a:r>
            <a:r>
              <a:rPr lang="en-US" baseline="0" dirty="0" smtClean="0"/>
              <a:t> upon request</a:t>
            </a:r>
            <a:r>
              <a:rPr lang="en-US" dirty="0" smtClean="0"/>
              <a:t>, </a:t>
            </a:r>
            <a:r>
              <a:rPr lang="en-US" dirty="0"/>
              <a:t>[3] </a:t>
            </a:r>
            <a:r>
              <a:rPr lang="en-US" dirty="0" smtClean="0"/>
              <a:t>Not</a:t>
            </a:r>
            <a:r>
              <a:rPr lang="en-US" baseline="0" dirty="0" smtClean="0"/>
              <a:t> available</a:t>
            </a:r>
            <a:r>
              <a:rPr lang="en-US" dirty="0" smtClean="0"/>
              <a:t>)</a:t>
            </a:r>
            <a:endParaRPr lang="en-US" dirty="0"/>
          </a:p>
          <a:p>
            <a:pPr marL="693687" lvl="1" indent="-231229">
              <a:buFont typeface="+mj-lt"/>
              <a:buAutoNum type="alphaLcPeriod"/>
            </a:pPr>
            <a:r>
              <a:rPr lang="en-US" dirty="0"/>
              <a:t>Probes for collecting data (for example: motion sensors, temperature probes)</a:t>
            </a:r>
            <a:endParaRPr lang="en-US" b="1" dirty="0"/>
          </a:p>
          <a:p>
            <a:pPr marL="693687" lvl="1" indent="-231229">
              <a:buFont typeface="+mj-lt"/>
              <a:buAutoNum type="alphaLcPeriod"/>
            </a:pPr>
            <a:r>
              <a:rPr lang="en-US" dirty="0"/>
              <a:t>Microscopes</a:t>
            </a:r>
            <a:endParaRPr lang="en-US" b="1" dirty="0"/>
          </a:p>
          <a:p>
            <a:pPr marL="693687" lvl="1" indent="-231229">
              <a:buFont typeface="+mj-lt"/>
              <a:buAutoNum type="alphaLcPeriod"/>
            </a:pPr>
            <a:r>
              <a:rPr lang="en-US" dirty="0"/>
              <a:t>Balances (for example: pan, triple beam, digital scale)</a:t>
            </a:r>
            <a:endParaRPr lang="en-US" b="1" dirty="0"/>
          </a:p>
          <a:p>
            <a:pPr marL="693687" lvl="1" indent="-231229">
              <a:buFont typeface="+mj-lt"/>
              <a:buAutoNum type="alphaLcPeriod"/>
            </a:pPr>
            <a:r>
              <a:rPr lang="en-US" strike="sngStrike" dirty="0"/>
              <a:t>Projection devices (for example: Smartboard, document camera, LCD projector)</a:t>
            </a:r>
            <a:endParaRPr lang="en-US" b="1" strike="sngStrike"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u="none" dirty="0" smtClean="0"/>
              <a:t>“</a:t>
            </a:r>
            <a:r>
              <a:rPr lang="en-US" dirty="0"/>
              <a:t>The percentages of science classes with at least some availability of these resources (either in the classroom or upon request) are shown in Table 6.23.  More than 80 percent of classes at all levels have access to balances.  The availability of probes for collecting data increases with grade range, and microscopes are much more available in middle and high school classes than in elementary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teachers indicating the resource is always available in their classroom or available upon request.</a:t>
            </a:r>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6.25,</a:t>
            </a:r>
            <a:r>
              <a:rPr lang="en-US" baseline="0" dirty="0" smtClean="0"/>
              <a:t> </a:t>
            </a:r>
            <a:r>
              <a:rPr lang="en-US" dirty="0" smtClean="0"/>
              <a:t>p.</a:t>
            </a:r>
            <a:r>
              <a:rPr lang="en-US" baseline="0" dirty="0" smtClean="0"/>
              <a:t> 150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defTabSz="924916">
              <a:defRPr/>
            </a:pPr>
            <a:r>
              <a:rPr lang="en-US" dirty="0"/>
              <a:t>Q47. Please indicate the availability of each of the following for your science instruction in this class. [Select one on each row.] </a:t>
            </a:r>
            <a:r>
              <a:rPr lang="en-US" dirty="0" smtClean="0"/>
              <a:t>(</a:t>
            </a:r>
            <a:r>
              <a:rPr lang="en-US" dirty="0"/>
              <a:t>Response Options: [1] </a:t>
            </a:r>
            <a:r>
              <a:rPr lang="en-US" dirty="0" smtClean="0"/>
              <a:t>Located in your classroom, </a:t>
            </a:r>
            <a:r>
              <a:rPr lang="en-US" dirty="0"/>
              <a:t>[2] </a:t>
            </a:r>
            <a:r>
              <a:rPr lang="en-US" dirty="0" smtClean="0"/>
              <a:t>Available in another room, </a:t>
            </a:r>
            <a:r>
              <a:rPr lang="en-US" dirty="0"/>
              <a:t>[3] </a:t>
            </a:r>
            <a:r>
              <a:rPr lang="en-US" dirty="0" smtClean="0"/>
              <a:t>Not available)</a:t>
            </a:r>
            <a:endParaRPr lang="en-US" dirty="0"/>
          </a:p>
          <a:p>
            <a:pPr marL="693687" lvl="1" indent="-231229">
              <a:buFont typeface="+mj-lt"/>
              <a:buAutoNum type="alphaLcPeriod"/>
            </a:pPr>
            <a:r>
              <a:rPr lang="en-US" dirty="0"/>
              <a:t>Lab tables</a:t>
            </a:r>
            <a:endParaRPr lang="en-US" b="1" dirty="0"/>
          </a:p>
          <a:p>
            <a:pPr marL="693687" lvl="1" indent="-231229">
              <a:buFont typeface="+mj-lt"/>
              <a:buAutoNum type="alphaLcPeriod"/>
            </a:pPr>
            <a:r>
              <a:rPr lang="en-US" dirty="0"/>
              <a:t>Electric outlets</a:t>
            </a:r>
            <a:endParaRPr lang="en-US" b="1" dirty="0"/>
          </a:p>
          <a:p>
            <a:pPr marL="693687" lvl="1" indent="-231229">
              <a:buFont typeface="+mj-lt"/>
              <a:buAutoNum type="alphaLcPeriod"/>
            </a:pPr>
            <a:r>
              <a:rPr lang="en-US" dirty="0"/>
              <a:t>Faucets and sinks</a:t>
            </a:r>
            <a:endParaRPr lang="en-US" b="1" dirty="0"/>
          </a:p>
          <a:p>
            <a:pPr marL="693687" lvl="1" indent="-231229">
              <a:buFont typeface="+mj-lt"/>
              <a:buAutoNum type="alphaLcPeriod"/>
            </a:pPr>
            <a:r>
              <a:rPr lang="en-US" dirty="0"/>
              <a:t>Gas for burners </a:t>
            </a:r>
            <a:r>
              <a:rPr lang="en-US" i="1" dirty="0"/>
              <a:t>[Grades 9-12 only]</a:t>
            </a:r>
            <a:endParaRPr lang="en-US" dirty="0"/>
          </a:p>
          <a:p>
            <a:pPr marL="693687" lvl="1" indent="-231229">
              <a:buFont typeface="+mj-lt"/>
              <a:buAutoNum type="alphaLcPeriod"/>
            </a:pPr>
            <a:r>
              <a:rPr lang="en-US" dirty="0"/>
              <a:t>Fume hoods </a:t>
            </a:r>
            <a:r>
              <a:rPr lang="en-US" i="1" dirty="0"/>
              <a:t>[Grades 9‒12 only]</a:t>
            </a:r>
            <a:endParaRPr lang="en-US" dirty="0"/>
          </a:p>
          <a:p>
            <a:pPr defTabSz="924865">
              <a:defRPr/>
            </a:pPr>
            <a:endParaRPr lang="en-US"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u="none" dirty="0" smtClean="0"/>
              <a:t>“</a:t>
            </a:r>
            <a:r>
              <a:rPr lang="en-US" dirty="0"/>
              <a:t>Science teachers were also asked about the availability of laboratory facilities, using the same response options they used for instructional technologies.  Electrical outlets and running water are widely available in all grade ranges (see Table 6.25).  Fewer than a third of elementary classes have access to lab tables, but they are widespread in middle school and especially high school classrooms. “</a:t>
            </a:r>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science teachers indicating the resource is either located in the classroom or available in another room.</a:t>
            </a:r>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6.26,</a:t>
            </a:r>
            <a:r>
              <a:rPr lang="en-US" baseline="0" dirty="0" smtClean="0"/>
              <a:t> </a:t>
            </a:r>
            <a:r>
              <a:rPr lang="en-US" dirty="0" smtClean="0"/>
              <a:t>p.</a:t>
            </a:r>
            <a:r>
              <a:rPr lang="en-US" baseline="0" dirty="0" smtClean="0"/>
              <a:t> 150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Program </a:t>
            </a:r>
            <a:r>
              <a:rPr lang="en-US" baseline="0" dirty="0" smtClean="0"/>
              <a:t>Questionnaire</a:t>
            </a:r>
            <a:endParaRPr lang="en-US" dirty="0" smtClean="0"/>
          </a:p>
          <a:p>
            <a:r>
              <a:rPr lang="en-US" dirty="0" smtClean="0"/>
              <a:t>Q14. </a:t>
            </a:r>
            <a:r>
              <a:rPr lang="en-US" dirty="0"/>
              <a:t>For this school, how much money was spent on each of the following during the most recently completed budget year? (If you don’t know the exact amounts, please provide your best estimates.)</a:t>
            </a:r>
          </a:p>
          <a:p>
            <a:pPr marL="693687" lvl="1" indent="-231229">
              <a:buFont typeface="+mj-lt"/>
              <a:buAutoNum type="alphaLcPeriod"/>
            </a:pPr>
            <a:r>
              <a:rPr lang="en-US" dirty="0"/>
              <a:t>Consumable supplies for science instruction (for example: chemicals, living organisms, batteries) _____</a:t>
            </a:r>
            <a:endParaRPr lang="en-US" b="1" dirty="0"/>
          </a:p>
          <a:p>
            <a:pPr marL="693687" lvl="1" indent="-231229" defTabSz="924916">
              <a:buFont typeface="+mj-lt"/>
              <a:buAutoNum type="alphaLcPeriod"/>
              <a:defRPr/>
            </a:pPr>
            <a:r>
              <a:rPr lang="en-US" dirty="0"/>
              <a:t>Science equipment (non-consumable, non-perishable items such as microscopes, scales, etc., but not computers) _____</a:t>
            </a:r>
            <a:endParaRPr lang="en-US" b="1" dirty="0"/>
          </a:p>
          <a:p>
            <a:pPr marL="693687" lvl="1" indent="-231229" defTabSz="924916">
              <a:buFont typeface="+mj-lt"/>
              <a:buAutoNum type="alphaLcPeriod"/>
              <a:defRPr/>
            </a:pPr>
            <a:r>
              <a:rPr lang="en-US" dirty="0"/>
              <a:t>Software for science instruction _____</a:t>
            </a:r>
            <a:endParaRPr lang="en-US" b="1" dirty="0"/>
          </a:p>
          <a:p>
            <a:pPr marL="693687" lvl="1" indent="-231229">
              <a:buFont typeface="+mj-lt"/>
              <a:buAutoNum type="alphaLcPeriod"/>
            </a:pPr>
            <a:endParaRPr lang="en-US" b="1"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u="none" dirty="0" smtClean="0"/>
              <a:t>“</a:t>
            </a:r>
            <a:r>
              <a:rPr lang="en-US" dirty="0"/>
              <a:t>The 2018 NSSME+ also asked science and mathematics program representatives how much money their schools spent during the most recently completed school year on three kinds of resources: equipment (excluding computers), consumable supplies (e.g., chemicals, graph paper), and software specific to science and mathematics instruction.  By dividing these amounts by school enrollment, per-pupil estimates were generated (see Table 6.26).  In science, per-pupil spending on equipment and supplies increases sharply from elementary school to high school, as does overall per-pupil spending.  In mathematics, total per-pupil spending is substantially higher in elementary schools than in middle and high schools.  Clearly, median per-pupil spending for software is the least of the three categories.”</a:t>
            </a:r>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survey asked about spending on software in addition to equipment and supplies. The median per pupil spending on software in each subject/grade-range combination is $0.00.</a:t>
            </a:r>
          </a:p>
          <a:p>
            <a:endParaRPr lang="en-US" dirty="0" smtClean="0"/>
          </a:p>
          <a:p>
            <a:r>
              <a:rPr lang="en-US" dirty="0" smtClean="0"/>
              <a:t>The</a:t>
            </a:r>
            <a:r>
              <a:rPr lang="en-US" baseline="0" dirty="0" smtClean="0"/>
              <a:t> total i</a:t>
            </a:r>
            <a:r>
              <a:rPr lang="en-US" dirty="0" smtClean="0"/>
              <a:t>ncludes spending on software.</a:t>
            </a:r>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6.27,</a:t>
            </a:r>
            <a:r>
              <a:rPr lang="en-US" baseline="0" dirty="0" smtClean="0"/>
              <a:t> </a:t>
            </a:r>
            <a:r>
              <a:rPr lang="en-US" dirty="0" smtClean="0"/>
              <a:t>p.</a:t>
            </a:r>
            <a:r>
              <a:rPr lang="en-US" baseline="0" dirty="0" smtClean="0"/>
              <a:t> 151 in Technical Report</a:t>
            </a:r>
          </a:p>
          <a:p>
            <a:endParaRPr lang="en-US" b="1" dirty="0" smtClean="0"/>
          </a:p>
          <a:p>
            <a:pPr defTabSz="924865">
              <a:defRPr/>
            </a:pPr>
            <a:r>
              <a:rPr lang="en-US" b="1" dirty="0" smtClean="0"/>
              <a:t>This slide shows data from an individual</a:t>
            </a:r>
            <a:r>
              <a:rPr lang="en-US" b="1" baseline="0" dirty="0" smtClean="0"/>
              <a:t> item. </a:t>
            </a:r>
          </a:p>
          <a:p>
            <a:pPr defTabSz="924865">
              <a:defRPr/>
            </a:pPr>
            <a:endParaRPr lang="en-US" b="1" baseline="0" dirty="0" smtClean="0"/>
          </a:p>
          <a:p>
            <a:r>
              <a:rPr lang="en-US" dirty="0" smtClean="0"/>
              <a:t>Science Program </a:t>
            </a:r>
            <a:r>
              <a:rPr lang="en-US" baseline="0" dirty="0" smtClean="0"/>
              <a:t>Questionnaire</a:t>
            </a:r>
            <a:endParaRPr lang="en-US" dirty="0" smtClean="0"/>
          </a:p>
          <a:p>
            <a:r>
              <a:rPr lang="en-US" dirty="0" smtClean="0"/>
              <a:t>Q14. </a:t>
            </a:r>
            <a:r>
              <a:rPr lang="en-US" dirty="0"/>
              <a:t>For this school, how much money was spent on each of the following during the most recently completed budget year? (If you don’t know the exact amounts, please provide your best estimates.)</a:t>
            </a:r>
          </a:p>
          <a:p>
            <a:pPr marL="693687" lvl="1" indent="-231229">
              <a:buFont typeface="+mj-lt"/>
              <a:buAutoNum type="alphaLcPeriod"/>
            </a:pPr>
            <a:r>
              <a:rPr lang="en-US" dirty="0"/>
              <a:t>Consumable supplies for science instruction (for example: chemicals, living organisms, batteries) _____</a:t>
            </a:r>
            <a:endParaRPr lang="en-US" b="1" dirty="0"/>
          </a:p>
          <a:p>
            <a:pPr marL="693687" lvl="1" indent="-231229" defTabSz="924916">
              <a:buFont typeface="+mj-lt"/>
              <a:buAutoNum type="alphaLcPeriod"/>
              <a:defRPr/>
            </a:pPr>
            <a:r>
              <a:rPr lang="en-US" dirty="0"/>
              <a:t>Science equipment (non-consumable, non-perishable items such as microscopes, scales, etc., but not computers) _____</a:t>
            </a:r>
            <a:endParaRPr lang="en-US" b="1" dirty="0"/>
          </a:p>
          <a:p>
            <a:pPr marL="693687" lvl="1" indent="-231229" defTabSz="924916">
              <a:buFont typeface="+mj-lt"/>
              <a:buAutoNum type="alphaLcPeriod"/>
              <a:defRPr/>
            </a:pPr>
            <a:r>
              <a:rPr lang="en-US" dirty="0"/>
              <a:t>Software for science instruction _____</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a:p>
          <a:p>
            <a:pPr defTabSz="924865">
              <a:defRPr/>
            </a:pPr>
            <a:r>
              <a:rPr lang="en-US" b="1" dirty="0" smtClean="0"/>
              <a:t>Findings </a:t>
            </a:r>
            <a:r>
              <a:rPr lang="en-US" b="1" dirty="0"/>
              <a:t>Highlighted in Technical Report</a:t>
            </a:r>
          </a:p>
          <a:p>
            <a:r>
              <a:rPr lang="en-US" u="none" dirty="0" smtClean="0"/>
              <a:t>“</a:t>
            </a:r>
            <a:r>
              <a:rPr lang="en-US" dirty="0"/>
              <a:t>Expenditures for science and mathematics are not distributed equally across all schools.  For example, in science, schools with the lowest percentage of students who are eligible for free/‌reduced-price lunch spend considerably more per pupil on equipment and supplies than those with the highest percentage (see Table 6.27).  Schools in the South spend considerably less than schools in the Northeast.  In mathematics, the smallest schools spend more overall per pupil than the largest schools (see Table 6.28).  Regional differences are also apparent, with schools in the Northeast spending the most overall per pupil.”</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Median amounts</a:t>
            </a:r>
            <a:r>
              <a:rPr lang="en-US" baseline="0" dirty="0" smtClean="0"/>
              <a:t> include spending on software.</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Median amounts</a:t>
            </a:r>
            <a:r>
              <a:rPr lang="en-US" baseline="0" dirty="0" smtClean="0"/>
              <a:t> include spending on software.</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science classes for which instructional materials are designated by the state, district, or diocese are included in these analyses.</a:t>
            </a:r>
          </a:p>
          <a:p>
            <a:endParaRPr lang="en-US" dirty="0"/>
          </a:p>
          <a:p>
            <a:pPr defTabSz="924916">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Median amounts</a:t>
            </a:r>
            <a:r>
              <a:rPr lang="en-US" baseline="0" dirty="0" smtClean="0"/>
              <a:t> include spending on software.</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Median amounts</a:t>
            </a:r>
            <a:r>
              <a:rPr lang="en-US" baseline="0" dirty="0" smtClean="0"/>
              <a:t> include spending on software.</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6.29,</a:t>
            </a:r>
            <a:r>
              <a:rPr lang="en-US" baseline="0" dirty="0" smtClean="0"/>
              <a:t> </a:t>
            </a:r>
            <a:r>
              <a:rPr lang="en-US" dirty="0" smtClean="0"/>
              <a:t>p.</a:t>
            </a:r>
            <a:r>
              <a:rPr lang="en-US" baseline="0" dirty="0" smtClean="0"/>
              <a:t> 152 in Technical Report</a:t>
            </a:r>
          </a:p>
          <a:p>
            <a:endParaRPr lang="en-US" b="1" dirty="0" smtClean="0"/>
          </a:p>
          <a:p>
            <a:pPr defTabSz="924865">
              <a:defRPr/>
            </a:pPr>
            <a:r>
              <a:rPr lang="en-US" b="1" dirty="0" smtClean="0"/>
              <a:t>This slide shows data from individual</a:t>
            </a:r>
            <a:r>
              <a:rPr lang="en-US" b="1" baseline="0" dirty="0" smtClean="0"/>
              <a:t> items. </a:t>
            </a:r>
          </a:p>
          <a:p>
            <a:endParaRPr lang="en-US" b="1" dirty="0" smtClean="0"/>
          </a:p>
          <a:p>
            <a:r>
              <a:rPr lang="en-US" dirty="0" smtClean="0"/>
              <a:t>Science Teacher </a:t>
            </a:r>
            <a:r>
              <a:rPr lang="en-US" baseline="0" dirty="0" smtClean="0"/>
              <a:t>Questionnaire</a:t>
            </a:r>
            <a:endParaRPr lang="en-US" dirty="0" smtClean="0"/>
          </a:p>
          <a:p>
            <a:pPr lvl="0"/>
            <a:r>
              <a:rPr lang="en-US" dirty="0" smtClean="0"/>
              <a:t>Q54. </a:t>
            </a:r>
            <a:r>
              <a:rPr lang="en-US" dirty="0"/>
              <a:t>Science courses may benefit from the availability of particular resources.  Considering what you have available, how adequate is each of the following for teaching this science class? [Select one on each row.] (Response Options: </a:t>
            </a:r>
            <a:r>
              <a:rPr lang="en-US" dirty="0" smtClean="0"/>
              <a:t>[1] Not adequate,</a:t>
            </a:r>
            <a:r>
              <a:rPr lang="en-US" baseline="0" dirty="0" smtClean="0"/>
              <a:t> </a:t>
            </a:r>
            <a:r>
              <a:rPr lang="en-US" dirty="0" smtClean="0"/>
              <a:t>[2] 2 of 5, [3] Somewhat adequate,</a:t>
            </a:r>
            <a:r>
              <a:rPr lang="en-US" baseline="0" dirty="0" smtClean="0"/>
              <a:t> </a:t>
            </a:r>
            <a:r>
              <a:rPr lang="en-US" dirty="0" smtClean="0"/>
              <a:t>[4] 4 of 5,</a:t>
            </a:r>
            <a:r>
              <a:rPr lang="en-US" baseline="0" dirty="0" smtClean="0"/>
              <a:t> </a:t>
            </a:r>
            <a:r>
              <a:rPr lang="en-US" dirty="0" smtClean="0"/>
              <a:t>[5] Adequate)</a:t>
            </a:r>
          </a:p>
          <a:p>
            <a:pPr marL="693687" lvl="1" indent="-231229">
              <a:buFont typeface="+mj-lt"/>
              <a:buAutoNum type="alphaLcPeriod"/>
            </a:pPr>
            <a:r>
              <a:rPr lang="en-US" dirty="0"/>
              <a:t>Instructional technology (for example: calculators, computers, probes/sensors)</a:t>
            </a:r>
            <a:endParaRPr lang="en-US" b="1" dirty="0"/>
          </a:p>
          <a:p>
            <a:pPr marL="693687" lvl="1" indent="-231229">
              <a:buFont typeface="+mj-lt"/>
              <a:buAutoNum type="alphaLcPeriod"/>
            </a:pPr>
            <a:r>
              <a:rPr lang="en-US" dirty="0"/>
              <a:t>Consumable supplies (for example: chemicals, living organisms, batteries)</a:t>
            </a:r>
            <a:endParaRPr lang="en-US" b="1" dirty="0"/>
          </a:p>
          <a:p>
            <a:pPr marL="693687" lvl="1" indent="-231229">
              <a:buFont typeface="+mj-lt"/>
              <a:buAutoNum type="alphaLcPeriod"/>
            </a:pPr>
            <a:r>
              <a:rPr lang="en-US" dirty="0"/>
              <a:t>Equipment (for example: thermometers, magnifying glasses, microscopes, beakers, photogate timers, Bunsen burners)</a:t>
            </a:r>
            <a:endParaRPr lang="en-US" b="1" dirty="0"/>
          </a:p>
          <a:p>
            <a:pPr marL="693687" lvl="1" indent="-231229">
              <a:buFont typeface="+mj-lt"/>
              <a:buAutoNum type="alphaLcPeriod"/>
            </a:pPr>
            <a:r>
              <a:rPr lang="en-US" dirty="0"/>
              <a:t>Facilities (for example: lab tables, electric outlets, faucets and sinks)</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pPr defTabSz="924865">
              <a:defRPr/>
            </a:pPr>
            <a:endParaRPr lang="en-US" baseline="0" dirty="0" smtClean="0"/>
          </a:p>
          <a:p>
            <a:pPr defTabSz="924865">
              <a:defRPr/>
            </a:pPr>
            <a:r>
              <a:rPr lang="en-US" b="1" dirty="0"/>
              <a:t>Findings Highlighted in Technical Report</a:t>
            </a:r>
          </a:p>
          <a:p>
            <a:r>
              <a:rPr lang="en-US" u="none" dirty="0" smtClean="0"/>
              <a:t>“</a:t>
            </a:r>
            <a:r>
              <a:rPr lang="en-US" dirty="0"/>
              <a:t>Expenditures for science instruction seem to be reflected in teachers’ ratings of the adequacy of resources they have on hand.  As can be seen in Table 6.29, the overall pattern is that teachers of classes in the higher grade ranges are generally more likely than those in lower ones to rate the availability of resources as adequate.  In elementary grades, teachers of fewer than half of classes rate the availability of resources as adequate, compared to two-thirds or more at the high school level. “</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a:t>Includes science teachers indicating 4 or 5 on a five-point scale ranging from 1 “not adequate” to 5 “adequate.”</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6.31,</a:t>
            </a:r>
            <a:r>
              <a:rPr lang="en-US" baseline="0" dirty="0" smtClean="0"/>
              <a:t> </a:t>
            </a:r>
            <a:r>
              <a:rPr lang="en-US" dirty="0" smtClean="0"/>
              <a:t>p.</a:t>
            </a:r>
            <a:r>
              <a:rPr lang="en-US" baseline="0" dirty="0" smtClean="0"/>
              <a:t> 153 in Technical Report</a:t>
            </a:r>
          </a:p>
          <a:p>
            <a:endParaRPr lang="en-US" b="1" dirty="0" smtClean="0"/>
          </a:p>
          <a:p>
            <a:pPr defTabSz="924865">
              <a:defRPr/>
            </a:pPr>
            <a:r>
              <a:rPr lang="en-US" b="1" dirty="0"/>
              <a:t>This slide shows data from </a:t>
            </a:r>
            <a:r>
              <a:rPr lang="en-US" b="1" dirty="0" smtClean="0"/>
              <a:t>composites</a:t>
            </a:r>
            <a:r>
              <a:rPr lang="en-US" b="1" dirty="0"/>
              <a:t>.</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a:t>
            </a:r>
            <a:r>
              <a:rPr lang="en-US" dirty="0" smtClean="0"/>
              <a:t>measured </a:t>
            </a:r>
            <a:r>
              <a:rPr lang="en-US" dirty="0"/>
              <a:t>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a:t>
            </a:r>
            <a:r>
              <a:rPr lang="en-US" dirty="0" smtClean="0"/>
              <a:t>Composite </a:t>
            </a:r>
            <a:r>
              <a:rPr lang="en-US" dirty="0"/>
              <a:t>values were not computed for participants who </a:t>
            </a:r>
            <a:r>
              <a:rPr lang="en-US" dirty="0" smtClean="0"/>
              <a:t>responded </a:t>
            </a:r>
            <a:r>
              <a:rPr lang="en-US" dirty="0"/>
              <a:t>to fewer than two-thirds of the items that form the composite.</a:t>
            </a:r>
          </a:p>
          <a:p>
            <a:endParaRPr lang="en-US" b="1" i="0" dirty="0" smtClean="0"/>
          </a:p>
          <a:p>
            <a:r>
              <a:rPr lang="en-US" b="1" i="1" dirty="0" smtClean="0"/>
              <a:t>Adequacy of Resources for Instruction</a:t>
            </a:r>
            <a:r>
              <a:rPr lang="en-US" b="1" i="1" baseline="0" dirty="0" smtClean="0"/>
              <a:t> </a:t>
            </a:r>
            <a:r>
              <a:rPr lang="en-US" b="1" i="1" dirty="0" smtClean="0"/>
              <a:t>Composite Items</a:t>
            </a:r>
            <a:endParaRPr lang="en-US" b="1" dirty="0" smtClean="0"/>
          </a:p>
          <a:p>
            <a:pPr marL="462458" lvl="1"/>
            <a:r>
              <a:rPr lang="en-US" dirty="0"/>
              <a:t>Q54a. Instructional technology (for example: calculators, computers, probes/sensors)</a:t>
            </a:r>
            <a:endParaRPr lang="en-US" b="1" dirty="0"/>
          </a:p>
          <a:p>
            <a:pPr marL="462458" lvl="1"/>
            <a:r>
              <a:rPr lang="en-US" dirty="0"/>
              <a:t>Q54b. Consumable supplies (for example: chemicals, living organisms, batteries)</a:t>
            </a:r>
            <a:endParaRPr lang="en-US" b="1" dirty="0"/>
          </a:p>
          <a:p>
            <a:pPr marL="462458" lvl="1"/>
            <a:r>
              <a:rPr lang="en-US" dirty="0"/>
              <a:t>Q54c. Equipment (for example: thermometers, magnifying glasses, microscopes, beakers, photogate timers, Bunsen burners)</a:t>
            </a:r>
            <a:endParaRPr lang="en-US" b="1" dirty="0"/>
          </a:p>
          <a:p>
            <a:pPr marL="462458" lvl="1"/>
            <a:r>
              <a:rPr lang="en-US" dirty="0"/>
              <a:t>Q54d. Facilities (for example: lab tables, electric outlets, faucets and sinks)</a:t>
            </a:r>
            <a:endParaRPr lang="en-US" b="1" dirty="0"/>
          </a:p>
          <a:p>
            <a:endParaRPr lang="en-US" b="1" dirty="0" smtClean="0"/>
          </a:p>
          <a:p>
            <a:r>
              <a:rPr lang="en-US" dirty="0" smtClean="0"/>
              <a:t>Science Teacher </a:t>
            </a:r>
            <a:r>
              <a:rPr lang="en-US" baseline="0" dirty="0" smtClean="0"/>
              <a:t>Questionnaire</a:t>
            </a:r>
            <a:endParaRPr lang="en-US" dirty="0" smtClean="0"/>
          </a:p>
          <a:p>
            <a:pPr lvl="0"/>
            <a:r>
              <a:rPr lang="en-US" dirty="0" smtClean="0"/>
              <a:t>Q54. </a:t>
            </a:r>
            <a:r>
              <a:rPr lang="en-US" dirty="0"/>
              <a:t>Science courses may benefit from the availability of particular resources.  Considering what you have available, how adequate is each of the following for teaching this science class? [Select one on each row.] (Response Options: </a:t>
            </a:r>
            <a:r>
              <a:rPr lang="en-US" dirty="0" smtClean="0"/>
              <a:t>[1] Not adequate,</a:t>
            </a:r>
            <a:r>
              <a:rPr lang="en-US" baseline="0" dirty="0" smtClean="0"/>
              <a:t> </a:t>
            </a:r>
            <a:r>
              <a:rPr lang="en-US" dirty="0" smtClean="0"/>
              <a:t>[2] 2 of 5, [3] Somewhat adequate,</a:t>
            </a:r>
            <a:r>
              <a:rPr lang="en-US" baseline="0" dirty="0" smtClean="0"/>
              <a:t> </a:t>
            </a:r>
            <a:r>
              <a:rPr lang="en-US" dirty="0" smtClean="0"/>
              <a:t>[4] 4 of 5,</a:t>
            </a:r>
            <a:r>
              <a:rPr lang="en-US" baseline="0" dirty="0" smtClean="0"/>
              <a:t> </a:t>
            </a:r>
            <a:r>
              <a:rPr lang="en-US" dirty="0" smtClean="0"/>
              <a:t>[5] Adequate)</a:t>
            </a:r>
          </a:p>
          <a:p>
            <a:pPr marL="693687" lvl="1" indent="-231229">
              <a:buFont typeface="+mj-lt"/>
              <a:buAutoNum type="alphaLcPeriod"/>
            </a:pPr>
            <a:r>
              <a:rPr lang="en-US" dirty="0"/>
              <a:t>Instructional technology (for example: calculators, computers, probes/sensors)</a:t>
            </a:r>
            <a:endParaRPr lang="en-US" b="1" dirty="0"/>
          </a:p>
          <a:p>
            <a:pPr marL="693687" lvl="1" indent="-231229">
              <a:buFont typeface="+mj-lt"/>
              <a:buAutoNum type="alphaLcPeriod"/>
            </a:pPr>
            <a:r>
              <a:rPr lang="en-US" dirty="0"/>
              <a:t>Consumable supplies (for example: chemicals, living organisms, batteries)</a:t>
            </a:r>
            <a:endParaRPr lang="en-US" b="1" dirty="0"/>
          </a:p>
          <a:p>
            <a:pPr marL="693687" lvl="1" indent="-231229">
              <a:buFont typeface="+mj-lt"/>
              <a:buAutoNum type="alphaLcPeriod"/>
            </a:pPr>
            <a:r>
              <a:rPr lang="en-US" dirty="0"/>
              <a:t>Equipment (for example: thermometers, magnifying glasses, microscopes, beakers, photogate timers, Bunsen burners)</a:t>
            </a:r>
            <a:endParaRPr lang="en-US" b="1" dirty="0"/>
          </a:p>
          <a:p>
            <a:pPr marL="693687" lvl="1" indent="-231229">
              <a:buFont typeface="+mj-lt"/>
              <a:buAutoNum type="alphaLcPeriod"/>
            </a:pPr>
            <a:r>
              <a:rPr lang="en-US" dirty="0"/>
              <a:t>Facilities (for example: lab tables, electric outlets, faucets and sinks)</a:t>
            </a:r>
            <a:endParaRPr lang="en-US" b="1" dirty="0"/>
          </a:p>
          <a:p>
            <a:pPr lvl="0"/>
            <a:endParaRPr lang="en-US" dirty="0"/>
          </a:p>
          <a:p>
            <a:pPr defTabSz="924865">
              <a:defRPr/>
            </a:pPr>
            <a:r>
              <a:rPr lang="en-US" b="0" i="0" dirty="0" smtClean="0"/>
              <a:t>The numbers in parentheses</a:t>
            </a:r>
            <a:r>
              <a:rPr lang="en-US" b="0" i="0" baseline="0" dirty="0" smtClean="0"/>
              <a:t> are standard errors.</a:t>
            </a:r>
            <a:endParaRPr lang="en-US" b="0" i="0" dirty="0" smtClean="0"/>
          </a:p>
          <a:p>
            <a:endParaRPr lang="en-US" baseline="0" dirty="0" smtClean="0"/>
          </a:p>
          <a:p>
            <a:pPr defTabSz="924865">
              <a:defRPr/>
            </a:pPr>
            <a:r>
              <a:rPr lang="en-US" b="1" dirty="0"/>
              <a:t>Findings Highlighted in Technical Report</a:t>
            </a:r>
          </a:p>
          <a:p>
            <a:r>
              <a:rPr lang="en-US" u="none" dirty="0" smtClean="0"/>
              <a:t>“</a:t>
            </a:r>
            <a:r>
              <a:rPr lang="en-US" dirty="0"/>
              <a:t>These items were combined into a composite variable named Adequacy of Resources for Instruction.  As shown in Table 6.31, perceptions of the adequacy of resources vary substantially by content area in elementary and middle school classrooms but are essentially the same in high school classrooms.  This aggregate view reflects other findings reported in this section, suggesting that science instruction in the earlier grades is under resourced from teachers’ point of view.”</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6.32,</a:t>
            </a:r>
            <a:r>
              <a:rPr lang="en-US" baseline="0" dirty="0" smtClean="0"/>
              <a:t> </a:t>
            </a:r>
            <a:r>
              <a:rPr lang="en-US" dirty="0" smtClean="0"/>
              <a:t>p.</a:t>
            </a:r>
            <a:r>
              <a:rPr lang="en-US" baseline="0" dirty="0" smtClean="0"/>
              <a:t> 154 in Technical Report</a:t>
            </a:r>
          </a:p>
          <a:p>
            <a:endParaRPr lang="en-US" b="1" dirty="0" smtClean="0"/>
          </a:p>
          <a:p>
            <a:pPr defTabSz="924865">
              <a:defRPr/>
            </a:pPr>
            <a:r>
              <a:rPr lang="en-US" b="1" dirty="0"/>
              <a:t>This slide shows data from Composites.</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a:t>
            </a:r>
            <a:r>
              <a:rPr lang="en-US" dirty="0" smtClean="0"/>
              <a:t>measured </a:t>
            </a:r>
            <a:r>
              <a:rPr lang="en-US" dirty="0"/>
              <a:t>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a:t>
            </a:r>
            <a:r>
              <a:rPr lang="en-US" dirty="0" smtClean="0"/>
              <a:t>Composite </a:t>
            </a:r>
            <a:r>
              <a:rPr lang="en-US" dirty="0"/>
              <a:t>values were not computed for participants who </a:t>
            </a:r>
            <a:r>
              <a:rPr lang="en-US" dirty="0" smtClean="0"/>
              <a:t>responded </a:t>
            </a:r>
            <a:r>
              <a:rPr lang="en-US" dirty="0"/>
              <a:t>to fewer than two-thirds of the items that form the composite.</a:t>
            </a:r>
          </a:p>
          <a:p>
            <a:endParaRPr lang="en-US" b="1" dirty="0" smtClean="0"/>
          </a:p>
          <a:p>
            <a:r>
              <a:rPr lang="en-US" b="1" i="1" dirty="0" smtClean="0"/>
              <a:t>Adequacy of Resources for Instruction</a:t>
            </a:r>
            <a:r>
              <a:rPr lang="en-US" b="1" i="1" baseline="0" dirty="0" smtClean="0"/>
              <a:t> </a:t>
            </a:r>
            <a:r>
              <a:rPr lang="en-US" b="1" i="1" dirty="0" smtClean="0"/>
              <a:t>Composite Items</a:t>
            </a:r>
            <a:endParaRPr lang="en-US" b="1" dirty="0" smtClean="0"/>
          </a:p>
          <a:p>
            <a:pPr marL="462458" lvl="1"/>
            <a:r>
              <a:rPr lang="en-US" dirty="0"/>
              <a:t>Q54a. Instructional technology (for example: calculators, computers, probes/sensors)</a:t>
            </a:r>
            <a:endParaRPr lang="en-US" b="1" dirty="0"/>
          </a:p>
          <a:p>
            <a:pPr marL="462458" lvl="1"/>
            <a:r>
              <a:rPr lang="en-US" dirty="0"/>
              <a:t>Q54b. Consumable supplies (for example: chemicals, living organisms, batteries)</a:t>
            </a:r>
            <a:endParaRPr lang="en-US" b="1" dirty="0"/>
          </a:p>
          <a:p>
            <a:pPr marL="462458" lvl="1"/>
            <a:r>
              <a:rPr lang="en-US" dirty="0"/>
              <a:t>Q54c. Equipment (for example: thermometers, magnifying glasses, microscopes, beakers, photogate timers, Bunsen burners)</a:t>
            </a:r>
            <a:endParaRPr lang="en-US" b="1" dirty="0"/>
          </a:p>
          <a:p>
            <a:pPr marL="462458" lvl="1"/>
            <a:r>
              <a:rPr lang="en-US" dirty="0"/>
              <a:t>Q54d. Facilities (for example: lab tables, electric outlets, faucets and sinks)</a:t>
            </a:r>
            <a:endParaRPr lang="en-US" b="1" dirty="0"/>
          </a:p>
          <a:p>
            <a:endParaRPr lang="en-US" b="1" dirty="0" smtClean="0"/>
          </a:p>
          <a:p>
            <a:r>
              <a:rPr lang="en-US" dirty="0" smtClean="0"/>
              <a:t>Science Teacher </a:t>
            </a:r>
            <a:r>
              <a:rPr lang="en-US" baseline="0" dirty="0" smtClean="0"/>
              <a:t>Questionnaire</a:t>
            </a:r>
          </a:p>
          <a:p>
            <a:r>
              <a:rPr lang="en-US" dirty="0"/>
              <a:t>Q42. For the students in this class, indicate the number of males and females in this class in each of the following categories of race/ethnicity.</a:t>
            </a:r>
          </a:p>
          <a:p>
            <a:pPr lvl="1"/>
            <a:r>
              <a:rPr lang="en-US" dirty="0"/>
              <a:t>American Indian or Alaskan Native _____     _____</a:t>
            </a:r>
          </a:p>
          <a:p>
            <a:pPr lvl="1"/>
            <a:r>
              <a:rPr lang="en-US" dirty="0"/>
              <a:t>Asian _____     _____</a:t>
            </a:r>
          </a:p>
          <a:p>
            <a:pPr lvl="1"/>
            <a:r>
              <a:rPr lang="en-US" dirty="0"/>
              <a:t>Black or African American _____     _____</a:t>
            </a:r>
          </a:p>
          <a:p>
            <a:pPr lvl="1"/>
            <a:r>
              <a:rPr lang="en-US" dirty="0"/>
              <a:t>Hispanic/Latino _____     _____</a:t>
            </a:r>
          </a:p>
          <a:p>
            <a:pPr lvl="1"/>
            <a:r>
              <a:rPr lang="en-US" dirty="0"/>
              <a:t>Native Hawaiian or Other Pacific Islander _____     _____</a:t>
            </a:r>
          </a:p>
          <a:p>
            <a:pPr lvl="1"/>
            <a:r>
              <a:rPr lang="en-US" dirty="0"/>
              <a:t>White _____     _____</a:t>
            </a:r>
          </a:p>
          <a:p>
            <a:pPr lvl="1"/>
            <a:r>
              <a:rPr lang="en-US" dirty="0"/>
              <a:t>Two or more races _____     _____</a:t>
            </a:r>
          </a:p>
          <a:p>
            <a:r>
              <a:rPr lang="en-US" dirty="0"/>
              <a:t> </a:t>
            </a:r>
          </a:p>
          <a:p>
            <a:r>
              <a:rPr lang="en-US" dirty="0"/>
              <a:t>Q43. Which of the following best describes the prior science achievement levels of the students in this class relative to other students in this school?</a:t>
            </a:r>
          </a:p>
          <a:p>
            <a:pPr lvl="1"/>
            <a:r>
              <a:rPr lang="en-US" dirty="0"/>
              <a:t>Mostly low achievers</a:t>
            </a:r>
          </a:p>
          <a:p>
            <a:pPr lvl="1"/>
            <a:r>
              <a:rPr lang="en-US" dirty="0"/>
              <a:t>Mostly average achievers</a:t>
            </a:r>
          </a:p>
          <a:p>
            <a:pPr lvl="1"/>
            <a:r>
              <a:rPr lang="en-US" dirty="0"/>
              <a:t>Mostly high achievers</a:t>
            </a:r>
          </a:p>
          <a:p>
            <a:pPr lvl="1"/>
            <a:r>
              <a:rPr lang="en-US" dirty="0"/>
              <a:t>A mixture of levels</a:t>
            </a:r>
          </a:p>
          <a:p>
            <a:endParaRPr lang="en-US" dirty="0" smtClean="0"/>
          </a:p>
          <a:p>
            <a:pPr lvl="0"/>
            <a:r>
              <a:rPr lang="en-US" dirty="0" smtClean="0"/>
              <a:t>Q54. </a:t>
            </a:r>
            <a:r>
              <a:rPr lang="en-US" dirty="0"/>
              <a:t>Science courses may benefit from the availability of particular resources.  Considering what you have available, how adequate is each of the following for teaching this science class? [Select one on each row.] (Response Options: </a:t>
            </a:r>
            <a:r>
              <a:rPr lang="en-US" dirty="0" smtClean="0"/>
              <a:t>[1] Not adequate,</a:t>
            </a:r>
            <a:r>
              <a:rPr lang="en-US" baseline="0" dirty="0" smtClean="0"/>
              <a:t> </a:t>
            </a:r>
            <a:r>
              <a:rPr lang="en-US" dirty="0" smtClean="0"/>
              <a:t>[2] 2 of 5, [3] Somewhat adequate,</a:t>
            </a:r>
            <a:r>
              <a:rPr lang="en-US" baseline="0" dirty="0" smtClean="0"/>
              <a:t> </a:t>
            </a:r>
            <a:r>
              <a:rPr lang="en-US" dirty="0" smtClean="0"/>
              <a:t>[4] 4 of 5,</a:t>
            </a:r>
            <a:r>
              <a:rPr lang="en-US" baseline="0" dirty="0" smtClean="0"/>
              <a:t> </a:t>
            </a:r>
            <a:r>
              <a:rPr lang="en-US" dirty="0" smtClean="0"/>
              <a:t>[5] Adequate)</a:t>
            </a:r>
          </a:p>
          <a:p>
            <a:pPr marL="693687" lvl="1" indent="-231229">
              <a:buFont typeface="+mj-lt"/>
              <a:buAutoNum type="alphaLcPeriod"/>
            </a:pPr>
            <a:r>
              <a:rPr lang="en-US" dirty="0"/>
              <a:t>Instructional technology (for example: calculators, computers, probes/sensors)</a:t>
            </a:r>
            <a:endParaRPr lang="en-US" b="1" dirty="0"/>
          </a:p>
          <a:p>
            <a:pPr marL="693687" lvl="1" indent="-231229">
              <a:buFont typeface="+mj-lt"/>
              <a:buAutoNum type="alphaLcPeriod"/>
            </a:pPr>
            <a:r>
              <a:rPr lang="en-US" dirty="0"/>
              <a:t>Consumable supplies (for example: chemicals, living organisms, batteries)</a:t>
            </a:r>
            <a:endParaRPr lang="en-US" b="1" dirty="0"/>
          </a:p>
          <a:p>
            <a:pPr marL="693687" lvl="1" indent="-231229">
              <a:buFont typeface="+mj-lt"/>
              <a:buAutoNum type="alphaLcPeriod"/>
            </a:pPr>
            <a:r>
              <a:rPr lang="en-US" dirty="0"/>
              <a:t>Equipment (for example: thermometers, magnifying glasses, microscopes, beakers, photogate timers, Bunsen burners)</a:t>
            </a:r>
            <a:endParaRPr lang="en-US" b="1" dirty="0"/>
          </a:p>
          <a:p>
            <a:pPr marL="693687" lvl="1" indent="-231229">
              <a:buFont typeface="+mj-lt"/>
              <a:buAutoNum type="alphaLcPeriod"/>
            </a:pPr>
            <a:r>
              <a:rPr lang="en-US" dirty="0"/>
              <a:t>Facilities (for example: lab tables, electric outlets, faucets and sinks)</a:t>
            </a:r>
            <a:endParaRPr lang="en-US" b="1" dirty="0"/>
          </a:p>
          <a:p>
            <a:pPr lvl="0"/>
            <a:endParaRPr lang="en-US" dirty="0" smtClean="0"/>
          </a:p>
          <a:p>
            <a:pPr defTabSz="924865">
              <a:defRPr/>
            </a:pPr>
            <a:r>
              <a:rPr lang="en-US" b="0" i="0" dirty="0" smtClean="0"/>
              <a:t>The numbers in parentheses</a:t>
            </a:r>
            <a:r>
              <a:rPr lang="en-US" b="0" i="0" baseline="0" dirty="0" smtClean="0"/>
              <a:t> are standard errors.</a:t>
            </a:r>
            <a:endParaRPr lang="en-US" b="0" i="0" dirty="0" smtClean="0"/>
          </a:p>
          <a:p>
            <a:endParaRPr lang="en-US" baseline="0" dirty="0" smtClean="0"/>
          </a:p>
          <a:p>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r>
              <a:rPr lang="en-US" dirty="0"/>
              <a:t> </a:t>
            </a:r>
          </a:p>
          <a:p>
            <a:pPr defTabSz="924865">
              <a:defRPr/>
            </a:pPr>
            <a:r>
              <a:rPr lang="en-US" b="1" dirty="0" smtClean="0"/>
              <a:t>Findings </a:t>
            </a:r>
            <a:r>
              <a:rPr lang="en-US" b="1" dirty="0"/>
              <a:t>Highlighted in Technical Report</a:t>
            </a:r>
          </a:p>
          <a:p>
            <a:r>
              <a:rPr lang="en-US" dirty="0"/>
              <a:t>“In science, teachers of classes with mostly high-achieving students have the most positive views about their resources, compared to classes with average/‌mixed prior achievers and those with mostly low-achieving students (see Table 6.32).  Similarly, teachers of classes with the lowest percentage of students from race/‌ethnicity groups historically underrepresented in STEM have more positive views than those with the highest percentage, as do teachers of classes with the lowest percentage of students eligible for free/‌reduced-price lunch, compared to those with the highest percentage.  Mathematics teachers’ views of the adequacy of their resources do not tend to differ substantially by various equity factors.”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Underrepresented Students includes American Indian or Alaskan Native, Black or African American, Hispanic or Latino, or Native Hawaiian or Other Pacific Islander</a:t>
            </a:r>
            <a:r>
              <a:rPr lang="en-US" baseline="0" dirty="0" smtClean="0"/>
              <a:t> students.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science classes for which instructional materials are designated by the state, district, or diocese are included in these analyses.</a:t>
            </a:r>
          </a:p>
          <a:p>
            <a:endParaRPr lang="en-US" dirty="0"/>
          </a:p>
          <a:p>
            <a:pPr defTabSz="924916">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science classes for which instructional materials are designated by the state, district, or diocese are included in these analyses.</a:t>
            </a:r>
          </a:p>
          <a:p>
            <a:endParaRPr lang="en-US" dirty="0"/>
          </a:p>
          <a:p>
            <a:pPr defTabSz="924916">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6.5,</a:t>
            </a:r>
            <a:r>
              <a:rPr lang="en-US" baseline="0" dirty="0" smtClean="0"/>
              <a:t> </a:t>
            </a:r>
            <a:r>
              <a:rPr lang="en-US" dirty="0" smtClean="0"/>
              <a:t>p.</a:t>
            </a:r>
            <a:r>
              <a:rPr lang="en-US" baseline="0" dirty="0" smtClean="0"/>
              <a:t> 135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a:t>
            </a:r>
            <a:r>
              <a:rPr lang="en-US" b="0" baseline="0" dirty="0" smtClean="0"/>
              <a:t>Questionnaire</a:t>
            </a:r>
            <a:endParaRPr lang="en-US" b="0" dirty="0" smtClean="0"/>
          </a:p>
          <a:p>
            <a:pPr defTabSz="924916">
              <a:defRPr/>
            </a:pPr>
            <a:r>
              <a:rPr lang="en-US" dirty="0"/>
              <a:t>Q55. Thinking about your instruction in this class over the entire year, about how often is instruction based on materials from each of the following sources? [Select one on each row.] (</a:t>
            </a:r>
            <a:r>
              <a:rPr lang="en-US" b="0" dirty="0" smtClean="0"/>
              <a:t>Response Options: [1] Never, [2] </a:t>
            </a:r>
            <a:r>
              <a:rPr lang="en-US" dirty="0" smtClean="0"/>
              <a:t>Rarely (for example: A few times a year)</a:t>
            </a:r>
            <a:r>
              <a:rPr lang="en-US" b="0" dirty="0" smtClean="0"/>
              <a:t>, [3] </a:t>
            </a:r>
            <a:r>
              <a:rPr lang="en-US" dirty="0" smtClean="0"/>
              <a:t>Sometimes (for example: Once or twice a month)</a:t>
            </a:r>
            <a:r>
              <a:rPr lang="en-US" b="0" dirty="0" smtClean="0"/>
              <a:t>, [4] </a:t>
            </a:r>
            <a:r>
              <a:rPr lang="en-US" dirty="0" smtClean="0"/>
              <a:t>Often (for example: Once or twice a week)</a:t>
            </a:r>
            <a:r>
              <a:rPr lang="en-US" b="0" dirty="0" smtClean="0"/>
              <a:t>, [5] </a:t>
            </a:r>
            <a:r>
              <a:rPr lang="en-US" dirty="0" smtClean="0"/>
              <a:t>All or almost all science lessons</a:t>
            </a:r>
            <a:r>
              <a:rPr lang="en-US" b="0" dirty="0" smtClean="0"/>
              <a:t>)</a:t>
            </a:r>
          </a:p>
          <a:p>
            <a:pPr marL="693687" lvl="1" indent="-231229">
              <a:buFont typeface="+mj-lt"/>
              <a:buAutoNum type="alphaLcPeriod"/>
            </a:pPr>
            <a:r>
              <a:rPr lang="en-US" dirty="0"/>
              <a:t>Commercially published textbooks (printed or electronic), including the supplementary materials (for example: worksheets, laboratory handouts) that accompany the textbooks</a:t>
            </a:r>
            <a:endParaRPr lang="en-US" b="1" dirty="0"/>
          </a:p>
          <a:p>
            <a:pPr marL="693687" lvl="1" indent="-231229">
              <a:buFont typeface="+mj-lt"/>
              <a:buAutoNum type="alphaLcPeriod"/>
            </a:pPr>
            <a:r>
              <a:rPr lang="en-US" dirty="0"/>
              <a:t>Commercially published kits/modules (printed or electronic)</a:t>
            </a:r>
            <a:endParaRPr lang="en-US" b="1" dirty="0"/>
          </a:p>
          <a:p>
            <a:pPr marL="693687" lvl="1" indent="-231229">
              <a:buFont typeface="+mj-lt"/>
              <a:buAutoNum type="alphaLcPeriod"/>
            </a:pPr>
            <a:r>
              <a:rPr lang="en-US" dirty="0"/>
              <a:t>State</a:t>
            </a:r>
            <a:r>
              <a:rPr lang="en-US" i="1" dirty="0"/>
              <a:t>, </a:t>
            </a:r>
            <a:r>
              <a:rPr lang="en-US" dirty="0"/>
              <a:t>county, or district/diocese</a:t>
            </a:r>
            <a:r>
              <a:rPr lang="en-US" i="1" dirty="0"/>
              <a:t>-</a:t>
            </a:r>
            <a:r>
              <a:rPr lang="en-US" dirty="0"/>
              <a:t>developed units or lessons</a:t>
            </a:r>
            <a:endParaRPr lang="en-US" b="1" dirty="0"/>
          </a:p>
          <a:p>
            <a:pPr marL="693687" lvl="1" indent="-231229">
              <a:buFont typeface="+mj-lt"/>
              <a:buAutoNum type="alphaLcPeriod"/>
            </a:pPr>
            <a:r>
              <a:rPr lang="en-US" dirty="0"/>
              <a:t>Online units or courses that students work through at their own pace (for example: </a:t>
            </a:r>
            <a:r>
              <a:rPr lang="en-US" dirty="0" err="1"/>
              <a:t>i</a:t>
            </a:r>
            <a:r>
              <a:rPr lang="en-US" dirty="0"/>
              <a:t>-Ready, </a:t>
            </a:r>
            <a:r>
              <a:rPr lang="en-US" dirty="0" err="1"/>
              <a:t>Edgenuity</a:t>
            </a:r>
            <a:r>
              <a:rPr lang="en-US" dirty="0"/>
              <a:t>)</a:t>
            </a:r>
            <a:endParaRPr lang="en-US" b="1" dirty="0"/>
          </a:p>
          <a:p>
            <a:pPr marL="693687" lvl="1" indent="-231229">
              <a:buFont typeface="+mj-lt"/>
              <a:buAutoNum type="alphaLcPeriod"/>
            </a:pPr>
            <a:r>
              <a:rPr lang="en-US" dirty="0"/>
              <a:t>Lessons or resources from websites that have a subscription fee or per lesson cost (for example: </a:t>
            </a:r>
            <a:r>
              <a:rPr lang="en-US" dirty="0" err="1"/>
              <a:t>BrainPOP</a:t>
            </a:r>
            <a:r>
              <a:rPr lang="en-US" dirty="0"/>
              <a:t>, Discovery Ed, Teachers Pay Teachers)</a:t>
            </a:r>
            <a:endParaRPr lang="en-US" b="1" dirty="0"/>
          </a:p>
          <a:p>
            <a:pPr marL="693687" lvl="1" indent="-231229">
              <a:buFont typeface="+mj-lt"/>
              <a:buAutoNum type="alphaLcPeriod"/>
            </a:pPr>
            <a:r>
              <a:rPr lang="en-US" dirty="0"/>
              <a:t>Lessons or resources from websites that are free (for example: Khan Academy, </a:t>
            </a:r>
            <a:r>
              <a:rPr lang="en-US" dirty="0" err="1"/>
              <a:t>PhET</a:t>
            </a:r>
            <a:r>
              <a:rPr lang="en-US" dirty="0"/>
              <a:t>)</a:t>
            </a:r>
            <a:endParaRPr lang="en-US" b="1" dirty="0"/>
          </a:p>
          <a:p>
            <a:pPr marL="693687" lvl="1" indent="-231229">
              <a:buFont typeface="+mj-lt"/>
              <a:buAutoNum type="alphaLcPeriod"/>
            </a:pPr>
            <a:r>
              <a:rPr lang="en-US" dirty="0"/>
              <a:t>Units or lessons you created (either by yourself or with others)</a:t>
            </a:r>
            <a:endParaRPr lang="en-US" b="1" dirty="0"/>
          </a:p>
          <a:p>
            <a:pPr marL="693687" lvl="1" indent="-231229">
              <a:buFont typeface="+mj-lt"/>
              <a:buAutoNum type="alphaLcPeriod"/>
            </a:pPr>
            <a:r>
              <a:rPr lang="en-US" dirty="0"/>
              <a:t>Units or lessons you collected from any other source (for example: conferences, journals, colleagues, university or museum partners )</a:t>
            </a:r>
            <a:endParaRPr lang="en-US" b="1"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dirty="0"/>
              <a:t>“Regardless of whether instructional materials had been designated for their class, teachers were asked how often instruction was based on various types of materials.  As can be seen in Table 6.5, teacher-created units or lessons are very likely to be used on a weekly basis in science, and their prominence increases considerably with grade range, from 47 percent of elementary science classes to 86 percent of high school classes.  In high school, after teacher-created lessons, commercially published textbooks and units or lessons from any other source are a distant second, with all the rest being relatively uncommon.  In middle school science classes, the pattern is similar but less pronounced.  In elementary science classes, fee-based websites and teacher-created units and lessons share roughly equal influence, followed by the textbook.”</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grade-level 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6</a:t>
            </a:r>
            <a:br>
              <a:rPr lang="en-US" dirty="0" smtClean="0"/>
            </a:br>
            <a:r>
              <a:rPr lang="en-US" dirty="0" smtClean="0"/>
              <a:t>Instructional Resources</a:t>
            </a:r>
            <a:endParaRPr lang="en-US" dirty="0"/>
          </a:p>
        </p:txBody>
      </p:sp>
      <p:sp>
        <p:nvSpPr>
          <p:cNvPr id="3" name="Text Placeholder 4"/>
          <p:cNvSpPr>
            <a:spLocks noGrp="1"/>
          </p:cNvSpPr>
          <p:nvPr/>
        </p:nvSpPr>
        <p:spPr>
          <a:xfrm>
            <a:off x="5867400" y="47244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en-US" sz="2900" dirty="0" smtClean="0">
                <a:solidFill>
                  <a:srgbClr val="58C5C9"/>
                </a:solidFill>
                <a:latin typeface="Arial Black" panose="020B0A04020102020204" pitchFamily="34" charset="0"/>
                <a:ea typeface="+mj-ea"/>
              </a:rPr>
              <a:t>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7543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Elementary Science </a:t>
            </a:r>
            <a:r>
              <a:rPr lang="en-US" sz="2900" b="1" dirty="0">
                <a:solidFill>
                  <a:srgbClr val="58C5C9"/>
                </a:solidFill>
                <a:latin typeface="Arial Black" panose="020B0A04020102020204" pitchFamily="34" charset="0"/>
                <a:cs typeface="Arial" panose="020B0604020202020204" pitchFamily="34" charset="0"/>
              </a:rPr>
              <a:t>Classes Basing Instruction on </a:t>
            </a:r>
            <a:r>
              <a:rPr lang="en-US" sz="2900" b="1" dirty="0" smtClean="0">
                <a:solidFill>
                  <a:srgbClr val="58C5C9"/>
                </a:solidFill>
                <a:latin typeface="Arial Black" panose="020B0A04020102020204" pitchFamily="34" charset="0"/>
                <a:cs typeface="Arial" panose="020B0604020202020204" pitchFamily="34" charset="0"/>
              </a:rPr>
              <a:t>Various Instructional </a:t>
            </a:r>
            <a:r>
              <a:rPr lang="en-US" sz="2900" b="1" dirty="0">
                <a:solidFill>
                  <a:srgbClr val="58C5C9"/>
                </a:solidFill>
                <a:latin typeface="Arial Black" panose="020B0A04020102020204" pitchFamily="34" charset="0"/>
                <a:cs typeface="Arial" panose="020B0604020202020204" pitchFamily="34" charset="0"/>
              </a:rPr>
              <a:t>Resources at Least Once a Week</a:t>
            </a:r>
          </a:p>
        </p:txBody>
      </p:sp>
      <p:graphicFrame>
        <p:nvGraphicFramePr>
          <p:cNvPr id="5" name="Chart 4"/>
          <p:cNvGraphicFramePr/>
          <p:nvPr>
            <p:extLst>
              <p:ext uri="{D42A27DB-BD31-4B8C-83A1-F6EECF244321}">
                <p14:modId xmlns:p14="http://schemas.microsoft.com/office/powerpoint/2010/main" val="2625028727"/>
              </p:ext>
            </p:extLst>
          </p:nvPr>
        </p:nvGraphicFramePr>
        <p:xfrm>
          <a:off x="762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71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Middle School Science </a:t>
            </a:r>
            <a:r>
              <a:rPr lang="en-US" sz="2900" b="1" dirty="0">
                <a:solidFill>
                  <a:srgbClr val="58C5C9"/>
                </a:solidFill>
                <a:latin typeface="Arial Black" panose="020B0A04020102020204" pitchFamily="34" charset="0"/>
                <a:cs typeface="Arial" panose="020B0604020202020204" pitchFamily="34" charset="0"/>
              </a:rPr>
              <a:t>Classes </a:t>
            </a:r>
            <a:r>
              <a:rPr lang="en-US" sz="2900" b="1" dirty="0" smtClean="0">
                <a:solidFill>
                  <a:srgbClr val="58C5C9"/>
                </a:solidFill>
                <a:latin typeface="Arial Black" panose="020B0A04020102020204" pitchFamily="34" charset="0"/>
                <a:cs typeface="Arial" panose="020B0604020202020204" pitchFamily="34" charset="0"/>
              </a:rPr>
              <a:t>Basing </a:t>
            </a:r>
            <a:r>
              <a:rPr lang="en-US" sz="2900" b="1" dirty="0">
                <a:solidFill>
                  <a:srgbClr val="58C5C9"/>
                </a:solidFill>
                <a:latin typeface="Arial Black" panose="020B0A04020102020204" pitchFamily="34" charset="0"/>
                <a:cs typeface="Arial" panose="020B0604020202020204" pitchFamily="34" charset="0"/>
              </a:rPr>
              <a:t>Instruction on Various Instructional Resources at Least Once a Week</a:t>
            </a:r>
          </a:p>
        </p:txBody>
      </p:sp>
      <p:graphicFrame>
        <p:nvGraphicFramePr>
          <p:cNvPr id="6" name="Chart 5"/>
          <p:cNvGraphicFramePr/>
          <p:nvPr>
            <p:extLst>
              <p:ext uri="{D42A27DB-BD31-4B8C-83A1-F6EECF244321}">
                <p14:modId xmlns:p14="http://schemas.microsoft.com/office/powerpoint/2010/main" val="645941271"/>
              </p:ext>
            </p:extLst>
          </p:nvPr>
        </p:nvGraphicFramePr>
        <p:xfrm>
          <a:off x="762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399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7543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Science </a:t>
            </a:r>
            <a:r>
              <a:rPr lang="en-US" sz="2900" b="1" dirty="0">
                <a:solidFill>
                  <a:srgbClr val="58C5C9"/>
                </a:solidFill>
                <a:latin typeface="Arial Black" panose="020B0A04020102020204" pitchFamily="34" charset="0"/>
                <a:cs typeface="Arial" panose="020B0604020202020204" pitchFamily="34" charset="0"/>
              </a:rPr>
              <a:t>Classes Basing Instruction on Various Instructional Resources at Least Once a Week</a:t>
            </a:r>
          </a:p>
        </p:txBody>
      </p:sp>
      <p:graphicFrame>
        <p:nvGraphicFramePr>
          <p:cNvPr id="5" name="Chart 4"/>
          <p:cNvGraphicFramePr/>
          <p:nvPr>
            <p:extLst>
              <p:ext uri="{D42A27DB-BD31-4B8C-83A1-F6EECF244321}">
                <p14:modId xmlns:p14="http://schemas.microsoft.com/office/powerpoint/2010/main" val="367444881"/>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5983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7543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14 </a:t>
            </a:r>
            <a:endParaRPr lang="en-US" sz="3100" b="1" dirty="0">
              <a:solidFill>
                <a:srgbClr val="58C5C9"/>
              </a:solidFill>
              <a:latin typeface="Arial Black" panose="020B0A04020102020204" pitchFamily="34" charset="0"/>
              <a:cs typeface="Arial" panose="020B0604020202020204" pitchFamily="34" charset="0"/>
            </a:endParaRPr>
          </a:p>
          <a:p>
            <a:pPr lvl="0" algn="l">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689850" cy="42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33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89951212"/>
              </p:ext>
            </p:extLst>
          </p:nvPr>
        </p:nvGraphicFramePr>
        <p:xfrm>
          <a:off x="609600" y="1523999"/>
          <a:ext cx="8229600" cy="443515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22310" y="244151"/>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Market Share of Commercial Textbook Publishers in 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72687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785495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79651355"/>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Publication Year of Science </a:t>
            </a:r>
            <a:r>
              <a:rPr lang="en-US" sz="2900" b="1" dirty="0" smtClean="0">
                <a:solidFill>
                  <a:srgbClr val="58C5C9"/>
                </a:solidFill>
                <a:latin typeface="Arial Black" panose="020B0A04020102020204" pitchFamily="34" charset="0"/>
                <a:cs typeface="Arial" panose="020B0604020202020204" pitchFamily="34" charset="0"/>
              </a:rPr>
              <a:t>Textbooks/Programs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3028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2590800"/>
            <a:ext cx="7861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76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34006051"/>
              </p:ext>
            </p:extLst>
          </p:nvPr>
        </p:nvGraphicFramePr>
        <p:xfrm>
          <a:off x="342900" y="1676400"/>
          <a:ext cx="8458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sz="2400" b="1" dirty="0">
              <a:solidFill>
                <a:srgbClr val="58C5C9"/>
              </a:solidFill>
              <a:latin typeface="Arial Black" panose="020B0A04020102020204" pitchFamily="34" charset="0"/>
              <a:cs typeface="Arial" panose="020B0604020202020204" pitchFamily="34" charset="0"/>
            </a:endParaRPr>
          </a:p>
          <a:p>
            <a:pPr lvl="0" algn="l">
              <a:defRPr/>
            </a:pPr>
            <a:r>
              <a:rPr lang="en-US" sz="2400" b="1" dirty="0" smtClean="0">
                <a:solidFill>
                  <a:srgbClr val="58C5C9"/>
                </a:solidFill>
                <a:latin typeface="Arial Black" panose="020B0A04020102020204" pitchFamily="34" charset="0"/>
                <a:cs typeface="Arial" panose="020B0604020202020204" pitchFamily="34" charset="0"/>
              </a:rPr>
              <a:t>Science </a:t>
            </a:r>
            <a:r>
              <a:rPr lang="en-US" sz="2400" b="1" dirty="0">
                <a:solidFill>
                  <a:srgbClr val="58C5C9"/>
                </a:solidFill>
                <a:latin typeface="Arial Black" panose="020B0A04020102020204" pitchFamily="34" charset="0"/>
                <a:cs typeface="Arial" panose="020B0604020202020204" pitchFamily="34" charset="0"/>
              </a:rPr>
              <a:t>Classes in Which the Most Recent Unit Was Based on a Commercially Published Textbook or a Material Developed by the State or </a:t>
            </a:r>
            <a:r>
              <a:rPr lang="en-US" sz="2400" b="1" dirty="0" smtClean="0">
                <a:solidFill>
                  <a:srgbClr val="58C5C9"/>
                </a:solidFill>
                <a:latin typeface="Arial Black" panose="020B0A04020102020204" pitchFamily="34" charset="0"/>
                <a:cs typeface="Arial" panose="020B0604020202020204" pitchFamily="34" charset="0"/>
              </a:rPr>
              <a:t>District</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9595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20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766888"/>
            <a:ext cx="8331200"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87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sz="2900" b="1" dirty="0">
                <a:solidFill>
                  <a:srgbClr val="58C5C9"/>
                </a:solidFill>
                <a:latin typeface="Arial Black" panose="020B0A04020102020204" pitchFamily="34" charset="0"/>
                <a:cs typeface="Arial" panose="020B0604020202020204" pitchFamily="34" charset="0"/>
              </a:rPr>
              <a:t>Use of Textbooks and Other Instructional Resources</a:t>
            </a:r>
          </a:p>
        </p:txBody>
      </p:sp>
    </p:spTree>
    <p:extLst>
      <p:ext uri="{BB962C8B-B14F-4D97-AF65-F5344CB8AC3E}">
        <p14:creationId xmlns:p14="http://schemas.microsoft.com/office/powerpoint/2010/main" val="38645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76946440"/>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a:solidFill>
                  <a:srgbClr val="58C5C9"/>
                </a:solidFill>
                <a:latin typeface="Arial Black" panose="020B0A04020102020204" pitchFamily="34" charset="0"/>
                <a:cs typeface="Arial" panose="020B0604020202020204" pitchFamily="34" charset="0"/>
              </a:rPr>
              <a:t>Ways Science Teachers Substantially Used </a:t>
            </a:r>
            <a:r>
              <a:rPr lang="en-US" sz="2600" b="1" dirty="0" smtClean="0">
                <a:solidFill>
                  <a:srgbClr val="58C5C9"/>
                </a:solidFill>
                <a:latin typeface="Arial Black" panose="020B0A04020102020204" pitchFamily="34" charset="0"/>
                <a:cs typeface="Arial" panose="020B0604020202020204" pitchFamily="34" charset="0"/>
              </a:rPr>
              <a:t>Their Textbook </a:t>
            </a:r>
            <a:r>
              <a:rPr lang="en-US" sz="2600" b="1" dirty="0">
                <a:solidFill>
                  <a:srgbClr val="58C5C9"/>
                </a:solidFill>
                <a:latin typeface="Arial Black" panose="020B0A04020102020204" pitchFamily="34" charset="0"/>
                <a:cs typeface="Arial" panose="020B0604020202020204" pitchFamily="34" charset="0"/>
              </a:rPr>
              <a:t>in the Most Recent </a:t>
            </a:r>
            <a:r>
              <a:rPr lang="en-US" sz="2600" b="1" dirty="0" smtClean="0">
                <a:solidFill>
                  <a:srgbClr val="58C5C9"/>
                </a:solidFill>
                <a:latin typeface="Arial Black" panose="020B0A04020102020204" pitchFamily="34" charset="0"/>
                <a:cs typeface="Arial" panose="020B0604020202020204" pitchFamily="34" charset="0"/>
              </a:rPr>
              <a:t>Unit</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82829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22–24</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1744663"/>
            <a:ext cx="76517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99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76601305"/>
              </p:ext>
            </p:extLst>
          </p:nvPr>
        </p:nvGraphicFramePr>
        <p:xfrm>
          <a:off x="152400" y="1676400"/>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Parts of Materials </a:t>
            </a:r>
            <a:r>
              <a:rPr lang="en-US" sz="2900" b="1" dirty="0" smtClean="0">
                <a:solidFill>
                  <a:srgbClr val="58C5C9"/>
                </a:solidFill>
                <a:latin typeface="Arial Black" panose="020B0A04020102020204" pitchFamily="34" charset="0"/>
                <a:cs typeface="Arial" panose="020B0604020202020204" pitchFamily="34" charset="0"/>
              </a:rPr>
              <a:t>Are Skipped </a:t>
            </a:r>
            <a:r>
              <a:rPr lang="en-US" sz="2900" b="1" dirty="0">
                <a:solidFill>
                  <a:srgbClr val="58C5C9"/>
                </a:solidFill>
                <a:latin typeface="Arial Black" panose="020B0A04020102020204" pitchFamily="34" charset="0"/>
                <a:cs typeface="Arial" panose="020B0604020202020204" pitchFamily="34" charset="0"/>
              </a:rPr>
              <a:t>in 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1949580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29850509"/>
              </p:ext>
            </p:extLst>
          </p:nvPr>
        </p:nvGraphicFramePr>
        <p:xfrm>
          <a:off x="152400" y="1600200"/>
          <a:ext cx="8839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77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Parts of Materials </a:t>
            </a:r>
            <a:r>
              <a:rPr lang="en-US" sz="2900" b="1" dirty="0" smtClean="0">
                <a:solidFill>
                  <a:srgbClr val="58C5C9"/>
                </a:solidFill>
                <a:latin typeface="Arial Black" panose="020B0A04020102020204" pitchFamily="34" charset="0"/>
                <a:cs typeface="Arial" panose="020B0604020202020204" pitchFamily="34" charset="0"/>
              </a:rPr>
              <a:t>Are Skipped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Middle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56725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24942058"/>
              </p:ext>
            </p:extLst>
          </p:nvPr>
        </p:nvGraphicFramePr>
        <p:xfrm>
          <a:off x="152400" y="1676400"/>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Parts of Materials </a:t>
            </a:r>
            <a:r>
              <a:rPr lang="en-US" sz="2900" b="1" dirty="0" smtClean="0">
                <a:solidFill>
                  <a:srgbClr val="58C5C9"/>
                </a:solidFill>
                <a:latin typeface="Arial Black" panose="020B0A04020102020204" pitchFamily="34" charset="0"/>
                <a:cs typeface="Arial" panose="020B0604020202020204" pitchFamily="34" charset="0"/>
              </a:rPr>
              <a:t>Are Skipped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High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559052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26–28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43063"/>
            <a:ext cx="84963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370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93107342"/>
              </p:ext>
            </p:extLst>
          </p:nvPr>
        </p:nvGraphicFramePr>
        <p:xfrm>
          <a:off x="152400" y="1676400"/>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Materials </a:t>
            </a:r>
            <a:r>
              <a:rPr lang="en-US" sz="2900" b="1" dirty="0" smtClean="0">
                <a:solidFill>
                  <a:srgbClr val="58C5C9"/>
                </a:solidFill>
                <a:latin typeface="Arial Black" panose="020B0A04020102020204" pitchFamily="34" charset="0"/>
                <a:cs typeface="Arial" panose="020B0604020202020204" pitchFamily="34" charset="0"/>
              </a:rPr>
              <a:t>Are Supplemented </a:t>
            </a:r>
            <a:r>
              <a:rPr lang="en-US" sz="2900" b="1" dirty="0">
                <a:solidFill>
                  <a:srgbClr val="58C5C9"/>
                </a:solidFill>
                <a:latin typeface="Arial Black" panose="020B0A04020102020204" pitchFamily="34" charset="0"/>
                <a:cs typeface="Arial" panose="020B0604020202020204" pitchFamily="34" charset="0"/>
              </a:rPr>
              <a:t>in 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3481924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16159609"/>
              </p:ext>
            </p:extLst>
          </p:nvPr>
        </p:nvGraphicFramePr>
        <p:xfrm>
          <a:off x="152400" y="1676400"/>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Materials </a:t>
            </a:r>
            <a:r>
              <a:rPr lang="en-US" sz="2900" b="1" dirty="0" smtClean="0">
                <a:solidFill>
                  <a:srgbClr val="58C5C9"/>
                </a:solidFill>
                <a:latin typeface="Arial Black" panose="020B0A04020102020204" pitchFamily="34" charset="0"/>
                <a:cs typeface="Arial" panose="020B0604020202020204" pitchFamily="34" charset="0"/>
              </a:rPr>
              <a:t>Are Supplemented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Middle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05116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04067919"/>
              </p:ext>
            </p:extLst>
          </p:nvPr>
        </p:nvGraphicFramePr>
        <p:xfrm>
          <a:off x="152400" y="1752600"/>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a:t>
            </a:r>
            <a:r>
              <a:rPr lang="en-US" sz="2900" b="1" dirty="0" smtClean="0">
                <a:solidFill>
                  <a:srgbClr val="58C5C9"/>
                </a:solidFill>
                <a:latin typeface="Arial Black" panose="020B0A04020102020204" pitchFamily="34" charset="0"/>
                <a:cs typeface="Arial" panose="020B0604020202020204" pitchFamily="34" charset="0"/>
              </a:rPr>
              <a:t>Materials Are Supplemented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High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3014534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7543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30–32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04" y="1752600"/>
            <a:ext cx="82677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73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04" y="2286000"/>
            <a:ext cx="771525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044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62810368"/>
              </p:ext>
            </p:extLst>
          </p:nvPr>
        </p:nvGraphicFramePr>
        <p:xfrm>
          <a:off x="152400" y="16764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a:t>
            </a:r>
            <a:r>
              <a:rPr lang="en-US" sz="2900" b="1" dirty="0" smtClean="0">
                <a:solidFill>
                  <a:srgbClr val="58C5C9"/>
                </a:solidFill>
                <a:latin typeface="Arial Black" panose="020B0A04020102020204" pitchFamily="34" charset="0"/>
                <a:cs typeface="Arial" panose="020B0604020202020204" pitchFamily="34" charset="0"/>
              </a:rPr>
              <a:t>Materials Are Modified </a:t>
            </a:r>
            <a:r>
              <a:rPr lang="en-US" sz="2900" b="1" dirty="0">
                <a:solidFill>
                  <a:srgbClr val="58C5C9"/>
                </a:solidFill>
                <a:latin typeface="Arial Black" panose="020B0A04020102020204" pitchFamily="34" charset="0"/>
                <a:cs typeface="Arial" panose="020B0604020202020204" pitchFamily="34" charset="0"/>
              </a:rPr>
              <a:t>in 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2410798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28780066"/>
              </p:ext>
            </p:extLst>
          </p:nvPr>
        </p:nvGraphicFramePr>
        <p:xfrm>
          <a:off x="152400" y="16002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a:t>
            </a:r>
            <a:r>
              <a:rPr lang="en-US" sz="2900" b="1" dirty="0" smtClean="0">
                <a:solidFill>
                  <a:srgbClr val="58C5C9"/>
                </a:solidFill>
                <a:latin typeface="Arial Black" panose="020B0A04020102020204" pitchFamily="34" charset="0"/>
                <a:cs typeface="Arial" panose="020B0604020202020204" pitchFamily="34" charset="0"/>
              </a:rPr>
              <a:t>Materials Are Modified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Middle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212753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90339538"/>
              </p:ext>
            </p:extLst>
          </p:nvPr>
        </p:nvGraphicFramePr>
        <p:xfrm>
          <a:off x="152400" y="15240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a:t>
            </a:r>
            <a:r>
              <a:rPr lang="en-US" sz="2900" b="1" dirty="0" smtClean="0">
                <a:solidFill>
                  <a:srgbClr val="58C5C9"/>
                </a:solidFill>
                <a:latin typeface="Arial Black" panose="020B0A04020102020204" pitchFamily="34" charset="0"/>
                <a:cs typeface="Arial" panose="020B0604020202020204" pitchFamily="34" charset="0"/>
              </a:rPr>
              <a:t>Materials Are Modified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High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379500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Facilities and Equipment</a:t>
            </a:r>
          </a:p>
        </p:txBody>
      </p:sp>
    </p:spTree>
    <p:extLst>
      <p:ext uri="{BB962C8B-B14F-4D97-AF65-F5344CB8AC3E}">
        <p14:creationId xmlns:p14="http://schemas.microsoft.com/office/powerpoint/2010/main" val="3391145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35</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2455863"/>
            <a:ext cx="75311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293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89057642"/>
              </p:ext>
            </p:extLst>
          </p:nvPr>
        </p:nvGraphicFramePr>
        <p:xfrm>
          <a:off x="6096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Availability </a:t>
            </a:r>
            <a:r>
              <a:rPr lang="en-US" sz="2900" b="1" dirty="0">
                <a:solidFill>
                  <a:srgbClr val="58C5C9"/>
                </a:solidFill>
                <a:latin typeface="Arial Black" panose="020B0A04020102020204" pitchFamily="34" charset="0"/>
                <a:cs typeface="Arial" panose="020B0604020202020204" pitchFamily="34" charset="0"/>
              </a:rPr>
              <a:t>of Instructional Technologies in 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43734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37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259013"/>
            <a:ext cx="73025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20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20110420"/>
              </p:ext>
            </p:extLst>
          </p:nvPr>
        </p:nvGraphicFramePr>
        <p:xfrm>
          <a:off x="609600" y="14478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Availability </a:t>
            </a:r>
            <a:r>
              <a:rPr lang="en-US" sz="2900" b="1" dirty="0">
                <a:solidFill>
                  <a:srgbClr val="58C5C9"/>
                </a:solidFill>
                <a:latin typeface="Arial Black" panose="020B0A04020102020204" pitchFamily="34" charset="0"/>
                <a:cs typeface="Arial" panose="020B0604020202020204" pitchFamily="34" charset="0"/>
              </a:rPr>
              <a:t>of Laboratory Facilities in 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07260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1524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39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900238"/>
            <a:ext cx="77216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76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9945902"/>
              </p:ext>
            </p:extLst>
          </p:nvPr>
        </p:nvGraphicFramePr>
        <p:xfrm>
          <a:off x="6096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Median Amount Schools Spend </a:t>
            </a:r>
            <a:r>
              <a:rPr lang="en-US" sz="2900" b="1" dirty="0" smtClean="0">
                <a:solidFill>
                  <a:srgbClr val="58C5C9"/>
                </a:solidFill>
                <a:latin typeface="Arial Black" panose="020B0A04020102020204" pitchFamily="34" charset="0"/>
                <a:cs typeface="Arial" panose="020B0604020202020204" pitchFamily="34" charset="0"/>
              </a:rPr>
              <a:t>Per </a:t>
            </a:r>
            <a:r>
              <a:rPr lang="en-US" sz="2900" b="1" dirty="0">
                <a:solidFill>
                  <a:srgbClr val="58C5C9"/>
                </a:solidFill>
                <a:latin typeface="Arial Black" panose="020B0A04020102020204" pitchFamily="34" charset="0"/>
                <a:cs typeface="Arial" panose="020B0604020202020204" pitchFamily="34" charset="0"/>
              </a:rPr>
              <a:t>Pupil on Science Equipment and Consumable </a:t>
            </a:r>
            <a:r>
              <a:rPr lang="en-US" sz="2900" b="1" dirty="0" smtClean="0">
                <a:solidFill>
                  <a:srgbClr val="58C5C9"/>
                </a:solidFill>
                <a:latin typeface="Arial Black" panose="020B0A04020102020204" pitchFamily="34" charset="0"/>
                <a:cs typeface="Arial" panose="020B0604020202020204" pitchFamily="34" charset="0"/>
              </a:rPr>
              <a:t>Supplies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21723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38430078"/>
              </p:ext>
            </p:extLst>
          </p:nvPr>
        </p:nvGraphicFramePr>
        <p:xfrm>
          <a:off x="342900" y="16002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Science Classes for Which the District Designates </a:t>
            </a:r>
            <a:r>
              <a:rPr lang="en-US" sz="2900" b="1" dirty="0" smtClean="0">
                <a:solidFill>
                  <a:srgbClr val="58C5C9"/>
                </a:solidFill>
                <a:latin typeface="Arial Black" panose="020B0A04020102020204" pitchFamily="34" charset="0"/>
                <a:cs typeface="Arial" panose="020B0604020202020204" pitchFamily="34" charset="0"/>
              </a:rPr>
              <a:t>Instructional </a:t>
            </a:r>
            <a:r>
              <a:rPr lang="en-US" sz="2900" b="1" dirty="0">
                <a:solidFill>
                  <a:srgbClr val="58C5C9"/>
                </a:solidFill>
                <a:latin typeface="Arial Black" panose="020B0A04020102020204" pitchFamily="34" charset="0"/>
                <a:cs typeface="Arial" panose="020B0604020202020204" pitchFamily="34" charset="0"/>
              </a:rPr>
              <a:t>Materials to Be </a:t>
            </a:r>
            <a:r>
              <a:rPr lang="en-US" sz="2900" b="1" dirty="0" smtClean="0">
                <a:solidFill>
                  <a:srgbClr val="58C5C9"/>
                </a:solidFill>
                <a:latin typeface="Arial Black" panose="020B0A04020102020204" pitchFamily="34" charset="0"/>
                <a:cs typeface="Arial" panose="020B0604020202020204" pitchFamily="34" charset="0"/>
              </a:rPr>
              <a:t>Used</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50057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41–44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240115"/>
            <a:ext cx="6781801" cy="466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596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0614547"/>
              </p:ext>
            </p:extLst>
          </p:nvPr>
        </p:nvGraphicFramePr>
        <p:xfrm>
          <a:off x="609600" y="1407994"/>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Median Amount Schools Spend </a:t>
            </a:r>
            <a:r>
              <a:rPr lang="en-US" sz="2400" b="1" dirty="0" smtClean="0">
                <a:solidFill>
                  <a:srgbClr val="58C5C9"/>
                </a:solidFill>
                <a:latin typeface="Arial Black" panose="020B0A04020102020204" pitchFamily="34" charset="0"/>
                <a:cs typeface="Arial" panose="020B0604020202020204" pitchFamily="34" charset="0"/>
              </a:rPr>
              <a:t>Per Pupil </a:t>
            </a:r>
            <a:r>
              <a:rPr lang="en-US" sz="2400" b="1" dirty="0">
                <a:solidFill>
                  <a:srgbClr val="58C5C9"/>
                </a:solidFill>
                <a:latin typeface="Arial Black" panose="020B0A04020102020204" pitchFamily="34" charset="0"/>
                <a:cs typeface="Arial" panose="020B0604020202020204" pitchFamily="34" charset="0"/>
              </a:rPr>
              <a:t>on Science Equipment and Consumable </a:t>
            </a:r>
            <a:r>
              <a:rPr lang="en-US" sz="2400" b="1" dirty="0" smtClean="0">
                <a:solidFill>
                  <a:srgbClr val="58C5C9"/>
                </a:solidFill>
                <a:latin typeface="Arial Black" panose="020B0A04020102020204" pitchFamily="34" charset="0"/>
                <a:cs typeface="Arial" panose="020B0604020202020204" pitchFamily="34" charset="0"/>
              </a:rPr>
              <a:t>Supplies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30179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83652711"/>
              </p:ext>
            </p:extLst>
          </p:nvPr>
        </p:nvGraphicFramePr>
        <p:xfrm>
          <a:off x="609600" y="15240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a:solidFill>
                  <a:srgbClr val="58C5C9"/>
                </a:solidFill>
                <a:latin typeface="Arial Black" panose="020B0A04020102020204" pitchFamily="34" charset="0"/>
                <a:cs typeface="Arial" panose="020B0604020202020204" pitchFamily="34" charset="0"/>
              </a:rPr>
              <a:t>Median Amount Schools Spend </a:t>
            </a:r>
            <a:r>
              <a:rPr lang="en-US" sz="2600" b="1" dirty="0" smtClean="0">
                <a:solidFill>
                  <a:srgbClr val="58C5C9"/>
                </a:solidFill>
                <a:latin typeface="Arial Black" panose="020B0A04020102020204" pitchFamily="34" charset="0"/>
                <a:cs typeface="Arial" panose="020B0604020202020204" pitchFamily="34" charset="0"/>
              </a:rPr>
              <a:t>Per Pupil </a:t>
            </a:r>
            <a:r>
              <a:rPr lang="en-US" sz="2600" b="1" dirty="0">
                <a:solidFill>
                  <a:srgbClr val="58C5C9"/>
                </a:solidFill>
                <a:latin typeface="Arial Black" panose="020B0A04020102020204" pitchFamily="34" charset="0"/>
                <a:cs typeface="Arial" panose="020B0604020202020204" pitchFamily="34" charset="0"/>
              </a:rPr>
              <a:t>on Science Equipment and Consumable </a:t>
            </a:r>
            <a:r>
              <a:rPr lang="en-US" sz="2600" b="1" dirty="0" smtClean="0">
                <a:solidFill>
                  <a:srgbClr val="58C5C9"/>
                </a:solidFill>
                <a:latin typeface="Arial Black" panose="020B0A04020102020204" pitchFamily="34" charset="0"/>
                <a:cs typeface="Arial" panose="020B0604020202020204" pitchFamily="34" charset="0"/>
              </a:rPr>
              <a:t>Supplies</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58082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17711835"/>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a:solidFill>
                  <a:srgbClr val="58C5C9"/>
                </a:solidFill>
                <a:latin typeface="Arial Black" panose="020B0A04020102020204" pitchFamily="34" charset="0"/>
                <a:cs typeface="Arial" panose="020B0604020202020204" pitchFamily="34" charset="0"/>
              </a:rPr>
              <a:t>Median Amount Schools Spend </a:t>
            </a:r>
            <a:r>
              <a:rPr lang="en-US" sz="2600" b="1" dirty="0" smtClean="0">
                <a:solidFill>
                  <a:srgbClr val="58C5C9"/>
                </a:solidFill>
                <a:latin typeface="Arial Black" panose="020B0A04020102020204" pitchFamily="34" charset="0"/>
                <a:cs typeface="Arial" panose="020B0604020202020204" pitchFamily="34" charset="0"/>
              </a:rPr>
              <a:t>Per Pupil </a:t>
            </a:r>
            <a:r>
              <a:rPr lang="en-US" sz="2600" b="1" dirty="0">
                <a:solidFill>
                  <a:srgbClr val="58C5C9"/>
                </a:solidFill>
                <a:latin typeface="Arial Black" panose="020B0A04020102020204" pitchFamily="34" charset="0"/>
                <a:cs typeface="Arial" panose="020B0604020202020204" pitchFamily="34" charset="0"/>
              </a:rPr>
              <a:t>on Science Equipment and Consumable </a:t>
            </a:r>
            <a:r>
              <a:rPr lang="en-US" sz="2600" b="1" dirty="0" smtClean="0">
                <a:solidFill>
                  <a:srgbClr val="58C5C9"/>
                </a:solidFill>
                <a:latin typeface="Arial Black" panose="020B0A04020102020204" pitchFamily="34" charset="0"/>
                <a:cs typeface="Arial" panose="020B0604020202020204" pitchFamily="34" charset="0"/>
              </a:rPr>
              <a:t>Supplies</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86407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12544651"/>
              </p:ext>
            </p:extLst>
          </p:nvPr>
        </p:nvGraphicFramePr>
        <p:xfrm>
          <a:off x="609600" y="1676400"/>
          <a:ext cx="822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700" b="1" dirty="0">
                <a:solidFill>
                  <a:srgbClr val="58C5C9"/>
                </a:solidFill>
                <a:latin typeface="Arial Black" panose="020B0A04020102020204" pitchFamily="34" charset="0"/>
                <a:cs typeface="Arial" panose="020B0604020202020204" pitchFamily="34" charset="0"/>
              </a:rPr>
              <a:t>Median Amount Schools Spend </a:t>
            </a:r>
            <a:r>
              <a:rPr lang="en-US" sz="2700" b="1" dirty="0" smtClean="0">
                <a:solidFill>
                  <a:srgbClr val="58C5C9"/>
                </a:solidFill>
                <a:latin typeface="Arial Black" panose="020B0A04020102020204" pitchFamily="34" charset="0"/>
                <a:cs typeface="Arial" panose="020B0604020202020204" pitchFamily="34" charset="0"/>
              </a:rPr>
              <a:t>Per Pupil </a:t>
            </a:r>
            <a:r>
              <a:rPr lang="en-US" sz="2700" b="1" dirty="0">
                <a:solidFill>
                  <a:srgbClr val="58C5C9"/>
                </a:solidFill>
                <a:latin typeface="Arial Black" panose="020B0A04020102020204" pitchFamily="34" charset="0"/>
                <a:cs typeface="Arial" panose="020B0604020202020204" pitchFamily="34" charset="0"/>
              </a:rPr>
              <a:t>on Science Equipment and Consumable </a:t>
            </a:r>
            <a:r>
              <a:rPr lang="en-US" sz="2700" b="1" dirty="0" smtClean="0">
                <a:solidFill>
                  <a:srgbClr val="58C5C9"/>
                </a:solidFill>
                <a:latin typeface="Arial Black" panose="020B0A04020102020204" pitchFamily="34" charset="0"/>
                <a:cs typeface="Arial" panose="020B0604020202020204" pitchFamily="34" charset="0"/>
              </a:rPr>
              <a:t>Supplies</a:t>
            </a:r>
            <a:endParaRPr lang="en-US" sz="27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27525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2220913"/>
            <a:ext cx="72644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226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36773167"/>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Adequacy </a:t>
            </a:r>
            <a:r>
              <a:rPr lang="en-US" sz="2900" b="1" dirty="0">
                <a:solidFill>
                  <a:srgbClr val="58C5C9"/>
                </a:solidFill>
                <a:latin typeface="Arial Black" panose="020B0A04020102020204" pitchFamily="34" charset="0"/>
                <a:cs typeface="Arial" panose="020B0604020202020204" pitchFamily="34" charset="0"/>
              </a:rPr>
              <a:t>of Resources for Science </a:t>
            </a:r>
            <a:r>
              <a:rPr lang="en-US" sz="2900" b="1" dirty="0" smtClean="0">
                <a:solidFill>
                  <a:srgbClr val="58C5C9"/>
                </a:solidFill>
                <a:latin typeface="Arial Black" panose="020B0A04020102020204" pitchFamily="34" charset="0"/>
                <a:cs typeface="Arial" panose="020B0604020202020204" pitchFamily="34" charset="0"/>
              </a:rPr>
              <a:t>Instruction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46226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48</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465388"/>
            <a:ext cx="78867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756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3597949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smtClean="0">
                <a:solidFill>
                  <a:srgbClr val="58C5C9"/>
                </a:solidFill>
                <a:latin typeface="Arial Black" panose="020B0A04020102020204" pitchFamily="34" charset="0"/>
                <a:cs typeface="Arial" panose="020B0604020202020204" pitchFamily="34" charset="0"/>
              </a:rPr>
              <a:t>Adequacy </a:t>
            </a:r>
            <a:r>
              <a:rPr lang="en-US" sz="2400" b="1" dirty="0">
                <a:solidFill>
                  <a:srgbClr val="58C5C9"/>
                </a:solidFill>
                <a:latin typeface="Arial Black" panose="020B0A04020102020204" pitchFamily="34" charset="0"/>
                <a:cs typeface="Arial" panose="020B0604020202020204" pitchFamily="34" charset="0"/>
              </a:rPr>
              <a:t>of Resources for Instruction </a:t>
            </a:r>
            <a:r>
              <a:rPr lang="en-US" sz="2400" b="1" dirty="0" smtClean="0">
                <a:solidFill>
                  <a:srgbClr val="58C5C9"/>
                </a:solidFill>
                <a:latin typeface="Arial Black" panose="020B0A04020102020204" pitchFamily="34" charset="0"/>
                <a:cs typeface="Arial" panose="020B0604020202020204" pitchFamily="34" charset="0"/>
              </a:rPr>
              <a:t>Composite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90490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a:solidFill>
                  <a:srgbClr val="58C5C9"/>
                </a:solidFill>
                <a:latin typeface="Arial Black" panose="020B0A04020102020204" pitchFamily="34" charset="0"/>
                <a:cs typeface="Arial" panose="020B0604020202020204" pitchFamily="34" charset="0"/>
              </a:rPr>
              <a:t>Slides </a:t>
            </a:r>
            <a:r>
              <a:rPr lang="en-US" sz="2900" b="1" smtClean="0">
                <a:solidFill>
                  <a:srgbClr val="58C5C9"/>
                </a:solidFill>
                <a:latin typeface="Arial Black" panose="020B0A04020102020204" pitchFamily="34" charset="0"/>
                <a:cs typeface="Arial" panose="020B0604020202020204" pitchFamily="34" charset="0"/>
              </a:rPr>
              <a:t>50–52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335088"/>
            <a:ext cx="75501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4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6–8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1717675"/>
            <a:ext cx="7512050"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165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97058408"/>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Adequacy </a:t>
            </a:r>
            <a:r>
              <a:rPr lang="en-US" sz="2900" b="1" dirty="0">
                <a:solidFill>
                  <a:srgbClr val="58C5C9"/>
                </a:solidFill>
                <a:latin typeface="Arial Black" panose="020B0A04020102020204" pitchFamily="34" charset="0"/>
                <a:cs typeface="Arial" panose="020B0604020202020204" pitchFamily="34" charset="0"/>
              </a:rPr>
              <a:t>of Resources for Instruction </a:t>
            </a:r>
            <a:r>
              <a:rPr lang="en-US" sz="2900" b="1" dirty="0" smtClean="0">
                <a:solidFill>
                  <a:srgbClr val="58C5C9"/>
                </a:solidFill>
                <a:latin typeface="Arial Black" panose="020B0A04020102020204" pitchFamily="34" charset="0"/>
                <a:cs typeface="Arial" panose="020B0604020202020204" pitchFamily="34" charset="0"/>
              </a:rPr>
              <a:t>Composite</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46966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86514646"/>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smtClean="0">
                <a:solidFill>
                  <a:srgbClr val="58C5C9"/>
                </a:solidFill>
                <a:latin typeface="Arial Black" panose="020B0A04020102020204" pitchFamily="34" charset="0"/>
                <a:cs typeface="Arial" panose="020B0604020202020204" pitchFamily="34" charset="0"/>
              </a:rPr>
              <a:t>Adequacy </a:t>
            </a:r>
            <a:r>
              <a:rPr lang="en-US" sz="2900" b="1" dirty="0">
                <a:solidFill>
                  <a:srgbClr val="58C5C9"/>
                </a:solidFill>
                <a:latin typeface="Arial Black" panose="020B0A04020102020204" pitchFamily="34" charset="0"/>
                <a:cs typeface="Arial" panose="020B0604020202020204" pitchFamily="34" charset="0"/>
              </a:rPr>
              <a:t>of Resources for Instruction </a:t>
            </a:r>
            <a:r>
              <a:rPr lang="en-US" sz="2900" b="1" dirty="0" smtClean="0">
                <a:solidFill>
                  <a:srgbClr val="58C5C9"/>
                </a:solidFill>
                <a:latin typeface="Arial Black" panose="020B0A04020102020204" pitchFamily="34" charset="0"/>
                <a:cs typeface="Arial" panose="020B0604020202020204" pitchFamily="34" charset="0"/>
              </a:rPr>
              <a:t>Composite</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67691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38302583"/>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Adequacy </a:t>
            </a:r>
            <a:r>
              <a:rPr lang="en-US" sz="2900" b="1" dirty="0">
                <a:solidFill>
                  <a:srgbClr val="58C5C9"/>
                </a:solidFill>
                <a:latin typeface="Arial Black" panose="020B0A04020102020204" pitchFamily="34" charset="0"/>
                <a:cs typeface="Arial" panose="020B0604020202020204" pitchFamily="34" charset="0"/>
              </a:rPr>
              <a:t>of Resources for Instruction </a:t>
            </a:r>
            <a:r>
              <a:rPr lang="en-US" sz="2900" b="1" dirty="0" smtClean="0">
                <a:solidFill>
                  <a:srgbClr val="58C5C9"/>
                </a:solidFill>
                <a:latin typeface="Arial Black" panose="020B0A04020102020204" pitchFamily="34" charset="0"/>
                <a:cs typeface="Arial" panose="020B0604020202020204" pitchFamily="34" charset="0"/>
              </a:rPr>
              <a:t>Composite</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318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Elementary Science </a:t>
            </a:r>
            <a:r>
              <a:rPr lang="en-US" sz="2900" b="1" dirty="0">
                <a:solidFill>
                  <a:srgbClr val="58C5C9"/>
                </a:solidFill>
                <a:latin typeface="Arial Black" panose="020B0A04020102020204" pitchFamily="34" charset="0"/>
                <a:cs typeface="Arial" panose="020B0604020202020204" pitchFamily="34" charset="0"/>
              </a:rPr>
              <a:t>Classes for Which Various Types of </a:t>
            </a:r>
            <a:r>
              <a:rPr lang="en-US" sz="2900" b="1" dirty="0" smtClean="0">
                <a:solidFill>
                  <a:srgbClr val="58C5C9"/>
                </a:solidFill>
                <a:latin typeface="Arial Black" panose="020B0A04020102020204" pitchFamily="34" charset="0"/>
                <a:cs typeface="Arial" panose="020B0604020202020204" pitchFamily="34" charset="0"/>
              </a:rPr>
              <a:t>Instructional </a:t>
            </a:r>
            <a:r>
              <a:rPr lang="en-US" sz="2900" b="1" dirty="0">
                <a:solidFill>
                  <a:srgbClr val="58C5C9"/>
                </a:solidFill>
                <a:latin typeface="Arial Black" panose="020B0A04020102020204" pitchFamily="34" charset="0"/>
                <a:cs typeface="Arial" panose="020B0604020202020204" pitchFamily="34" charset="0"/>
              </a:rPr>
              <a:t>Resources Are Designated</a:t>
            </a:r>
          </a:p>
        </p:txBody>
      </p:sp>
      <p:graphicFrame>
        <p:nvGraphicFramePr>
          <p:cNvPr id="5" name="Chart 4"/>
          <p:cNvGraphicFramePr/>
          <p:nvPr>
            <p:extLst>
              <p:ext uri="{D42A27DB-BD31-4B8C-83A1-F6EECF244321}">
                <p14:modId xmlns:p14="http://schemas.microsoft.com/office/powerpoint/2010/main" val="497623257"/>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870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Middle School Science </a:t>
            </a:r>
            <a:r>
              <a:rPr lang="en-US" sz="2900" b="1" dirty="0">
                <a:solidFill>
                  <a:srgbClr val="58C5C9"/>
                </a:solidFill>
                <a:latin typeface="Arial Black" panose="020B0A04020102020204" pitchFamily="34" charset="0"/>
                <a:cs typeface="Arial" panose="020B0604020202020204" pitchFamily="34" charset="0"/>
              </a:rPr>
              <a:t>Classes for Which Various Types of </a:t>
            </a:r>
            <a:r>
              <a:rPr lang="en-US" sz="2900" b="1" dirty="0" smtClean="0">
                <a:solidFill>
                  <a:srgbClr val="58C5C9"/>
                </a:solidFill>
                <a:latin typeface="Arial Black" panose="020B0A04020102020204" pitchFamily="34" charset="0"/>
                <a:cs typeface="Arial" panose="020B0604020202020204" pitchFamily="34" charset="0"/>
              </a:rPr>
              <a:t>Instructional </a:t>
            </a:r>
            <a:r>
              <a:rPr lang="en-US" sz="2900" b="1" dirty="0">
                <a:solidFill>
                  <a:srgbClr val="58C5C9"/>
                </a:solidFill>
                <a:latin typeface="Arial Black" panose="020B0A04020102020204" pitchFamily="34" charset="0"/>
                <a:cs typeface="Arial" panose="020B0604020202020204" pitchFamily="34" charset="0"/>
              </a:rPr>
              <a:t>Resources Are Designated</a:t>
            </a:r>
          </a:p>
        </p:txBody>
      </p:sp>
      <p:graphicFrame>
        <p:nvGraphicFramePr>
          <p:cNvPr id="5" name="Chart 4"/>
          <p:cNvGraphicFramePr/>
          <p:nvPr>
            <p:extLst>
              <p:ext uri="{D42A27DB-BD31-4B8C-83A1-F6EECF244321}">
                <p14:modId xmlns:p14="http://schemas.microsoft.com/office/powerpoint/2010/main" val="2910654582"/>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588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7543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Science </a:t>
            </a:r>
            <a:r>
              <a:rPr lang="en-US" sz="2900" b="1" dirty="0">
                <a:solidFill>
                  <a:srgbClr val="58C5C9"/>
                </a:solidFill>
                <a:latin typeface="Arial Black" panose="020B0A04020102020204" pitchFamily="34" charset="0"/>
                <a:cs typeface="Arial" panose="020B0604020202020204" pitchFamily="34" charset="0"/>
              </a:rPr>
              <a:t>Classes for Which Various Types of </a:t>
            </a:r>
            <a:r>
              <a:rPr lang="en-US" sz="2900" b="1" dirty="0" smtClean="0">
                <a:solidFill>
                  <a:srgbClr val="58C5C9"/>
                </a:solidFill>
                <a:latin typeface="Arial Black" panose="020B0A04020102020204" pitchFamily="34" charset="0"/>
                <a:cs typeface="Arial" panose="020B0604020202020204" pitchFamily="34" charset="0"/>
              </a:rPr>
              <a:t>Instructional </a:t>
            </a:r>
            <a:r>
              <a:rPr lang="en-US" sz="2900" b="1" dirty="0">
                <a:solidFill>
                  <a:srgbClr val="58C5C9"/>
                </a:solidFill>
                <a:latin typeface="Arial Black" panose="020B0A04020102020204" pitchFamily="34" charset="0"/>
                <a:cs typeface="Arial" panose="020B0604020202020204" pitchFamily="34" charset="0"/>
              </a:rPr>
              <a:t>Resources Are Designated</a:t>
            </a:r>
          </a:p>
        </p:txBody>
      </p:sp>
      <p:graphicFrame>
        <p:nvGraphicFramePr>
          <p:cNvPr id="5" name="Chart 4"/>
          <p:cNvGraphicFramePr/>
          <p:nvPr>
            <p:extLst>
              <p:ext uri="{D42A27DB-BD31-4B8C-83A1-F6EECF244321}">
                <p14:modId xmlns:p14="http://schemas.microsoft.com/office/powerpoint/2010/main" val="927346229"/>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5878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10–12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657350"/>
            <a:ext cx="75311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63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TotalTime>
  <Words>6925</Words>
  <Application>Microsoft Office PowerPoint</Application>
  <PresentationFormat>On-screen Show (4:3)</PresentationFormat>
  <Paragraphs>528</Paragraphs>
  <Slides>52</Slides>
  <Notes>49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Chapter 6 Instructional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47</cp:revision>
  <cp:lastPrinted>2019-05-31T13:11:53Z</cp:lastPrinted>
  <dcterms:created xsi:type="dcterms:W3CDTF">2018-12-17T19:52:28Z</dcterms:created>
  <dcterms:modified xsi:type="dcterms:W3CDTF">2019-06-03T13:45:31Z</dcterms:modified>
</cp:coreProperties>
</file>