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59" r:id="rId3"/>
    <p:sldId id="262" r:id="rId4"/>
    <p:sldId id="263" r:id="rId5"/>
    <p:sldId id="326" r:id="rId6"/>
    <p:sldId id="327" r:id="rId7"/>
    <p:sldId id="265" r:id="rId8"/>
    <p:sldId id="266" r:id="rId9"/>
    <p:sldId id="328" r:id="rId10"/>
    <p:sldId id="268" r:id="rId11"/>
    <p:sldId id="329" r:id="rId12"/>
    <p:sldId id="270" r:id="rId13"/>
    <p:sldId id="330" r:id="rId14"/>
    <p:sldId id="295" r:id="rId15"/>
    <p:sldId id="297" r:id="rId16"/>
    <p:sldId id="331" r:id="rId17"/>
    <p:sldId id="298" r:id="rId18"/>
    <p:sldId id="332" r:id="rId19"/>
    <p:sldId id="333" r:id="rId20"/>
    <p:sldId id="317" r:id="rId21"/>
    <p:sldId id="319" r:id="rId22"/>
    <p:sldId id="318" r:id="rId23"/>
    <p:sldId id="320" r:id="rId24"/>
    <p:sldId id="334" r:id="rId25"/>
    <p:sldId id="322" r:id="rId26"/>
    <p:sldId id="323" r:id="rId27"/>
    <p:sldId id="325" r:id="rId28"/>
    <p:sldId id="324"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577" autoAdjust="0"/>
  </p:normalViewPr>
  <p:slideViewPr>
    <p:cSldViewPr>
      <p:cViewPr varScale="1">
        <p:scale>
          <a:sx n="100" d="100"/>
          <a:sy n="100" d="100"/>
        </p:scale>
        <p:origin x="-448"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2511362908906"/>
          <c:y val="5.3534167604049485E-2"/>
          <c:w val="0.83812854490749633"/>
          <c:h val="0.83961567304086993"/>
        </c:manualLayout>
      </c:layout>
      <c:barChart>
        <c:barDir val="col"/>
        <c:grouping val="clustered"/>
        <c:varyColors val="0"/>
        <c:ser>
          <c:idx val="0"/>
          <c:order val="0"/>
          <c:tx>
            <c:strRef>
              <c:f>Sheet1!$B$1</c:f>
              <c:strCache>
                <c:ptCount val="1"/>
                <c:pt idx="0">
                  <c:v>0 Years</c:v>
                </c:pt>
              </c:strCache>
            </c:strRef>
          </c:tx>
          <c:invertIfNegative val="0"/>
          <c:dLbls>
            <c:showLegendKey val="0"/>
            <c:showVal val="1"/>
            <c:showCatName val="0"/>
            <c:showSerName val="0"/>
            <c:showPercent val="0"/>
            <c:showBubbleSize val="0"/>
            <c:showLeaderLines val="0"/>
          </c:dLbls>
          <c:cat>
            <c:strRef>
              <c:f>Sheet1!$A$2:$A$5</c:f>
              <c:strCache>
                <c:ptCount val="4"/>
                <c:pt idx="0">
                  <c:v>0 Years</c:v>
                </c:pt>
                <c:pt idx="1">
                  <c:v>1/2 Year</c:v>
                </c:pt>
                <c:pt idx="2">
                  <c:v>1 Year</c:v>
                </c:pt>
                <c:pt idx="3">
                  <c:v>2–4 Years</c:v>
                </c:pt>
              </c:strCache>
            </c:strRef>
          </c:cat>
          <c:val>
            <c:numRef>
              <c:f>Sheet1!$B$2:$B$5</c:f>
              <c:numCache>
                <c:formatCode>General</c:formatCode>
                <c:ptCount val="4"/>
                <c:pt idx="0">
                  <c:v>74</c:v>
                </c:pt>
                <c:pt idx="1">
                  <c:v>8</c:v>
                </c:pt>
                <c:pt idx="2">
                  <c:v>17</c:v>
                </c:pt>
                <c:pt idx="3">
                  <c:v>1</c:v>
                </c:pt>
              </c:numCache>
            </c:numRef>
          </c:val>
        </c:ser>
        <c:dLbls>
          <c:showLegendKey val="0"/>
          <c:showVal val="0"/>
          <c:showCatName val="0"/>
          <c:showSerName val="0"/>
          <c:showPercent val="0"/>
          <c:showBubbleSize val="0"/>
        </c:dLbls>
        <c:gapWidth val="100"/>
        <c:axId val="142430208"/>
        <c:axId val="142431744"/>
      </c:barChart>
      <c:catAx>
        <c:axId val="142430208"/>
        <c:scaling>
          <c:orientation val="minMax"/>
        </c:scaling>
        <c:delete val="0"/>
        <c:axPos val="b"/>
        <c:majorTickMark val="out"/>
        <c:minorTickMark val="none"/>
        <c:tickLblPos val="nextTo"/>
        <c:crossAx val="142431744"/>
        <c:crosses val="autoZero"/>
        <c:auto val="1"/>
        <c:lblAlgn val="ctr"/>
        <c:lblOffset val="100"/>
        <c:noMultiLvlLbl val="0"/>
      </c:catAx>
      <c:valAx>
        <c:axId val="142431744"/>
        <c:scaling>
          <c:orientation val="minMax"/>
          <c:max val="100"/>
        </c:scaling>
        <c:delete val="0"/>
        <c:axPos val="l"/>
        <c:title>
          <c:tx>
            <c:rich>
              <a:bodyPr rot="-5400000" vert="horz"/>
              <a:lstStyle/>
              <a:p>
                <a:pPr>
                  <a:defRPr/>
                </a:pPr>
                <a:r>
                  <a:rPr lang="en-US"/>
                  <a:t>Percent of High Schools</a:t>
                </a:r>
              </a:p>
            </c:rich>
          </c:tx>
          <c:layout>
            <c:manualLayout>
              <c:xMode val="edge"/>
              <c:yMode val="edge"/>
              <c:x val="1.1382113821138212E-2"/>
              <c:y val="0.1980146231721035"/>
            </c:manualLayout>
          </c:layout>
          <c:overlay val="0"/>
        </c:title>
        <c:numFmt formatCode="General" sourceLinked="1"/>
        <c:majorTickMark val="out"/>
        <c:minorTickMark val="none"/>
        <c:tickLblPos val="nextTo"/>
        <c:crossAx val="142430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75888486912111"/>
          <c:y val="3.0054644808743168E-2"/>
          <c:w val="0.48420353982300884"/>
          <c:h val="0.71698287714035747"/>
        </c:manualLayout>
      </c:layout>
      <c:barChart>
        <c:barDir val="bar"/>
        <c:grouping val="clustered"/>
        <c:varyColors val="0"/>
        <c:ser>
          <c:idx val="0"/>
          <c:order val="0"/>
          <c:tx>
            <c:strRef>
              <c:f>Sheet1!$B$1</c:f>
              <c:strCache>
                <c:ptCount val="1"/>
                <c:pt idx="0">
                  <c:v>Highest Poverty Schools</c:v>
                </c:pt>
              </c:strCache>
            </c:strRef>
          </c:tx>
          <c:invertIfNegative val="0"/>
          <c:cat>
            <c:strRef>
              <c:f>Sheet1!$A$2:$A$7</c:f>
              <c:strCache>
                <c:ptCount val="6"/>
                <c:pt idx="0">
                  <c:v>Family computer science nights</c:v>
                </c:pt>
                <c:pt idx="1">
                  <c:v>Participation in computer science competitions </c:v>
                </c:pt>
                <c:pt idx="2">
                  <c:v>Participation in local or regional computer science fair</c:v>
                </c:pt>
                <c:pt idx="3">
                  <c:v>Internships in computer science fields</c:v>
                </c:pt>
                <c:pt idx="4">
                  <c:v>Visits to business, industry, and/‌or research sites</c:v>
                </c:pt>
                <c:pt idx="5">
                  <c:v>Meetings with mentors who work in computer science fields</c:v>
                </c:pt>
              </c:strCache>
            </c:strRef>
          </c:cat>
          <c:val>
            <c:numRef>
              <c:f>Sheet1!$B$2:$B$7</c:f>
              <c:numCache>
                <c:formatCode>General</c:formatCode>
                <c:ptCount val="6"/>
                <c:pt idx="0">
                  <c:v>20</c:v>
                </c:pt>
                <c:pt idx="1">
                  <c:v>7</c:v>
                </c:pt>
                <c:pt idx="2">
                  <c:v>15</c:v>
                </c:pt>
                <c:pt idx="3">
                  <c:v>17</c:v>
                </c:pt>
                <c:pt idx="4">
                  <c:v>27</c:v>
                </c:pt>
                <c:pt idx="5">
                  <c:v>20</c:v>
                </c:pt>
              </c:numCache>
            </c:numRef>
          </c:val>
        </c:ser>
        <c:ser>
          <c:idx val="1"/>
          <c:order val="1"/>
          <c:tx>
            <c:strRef>
              <c:f>Sheet1!$C$1</c:f>
              <c:strCache>
                <c:ptCount val="1"/>
                <c:pt idx="0">
                  <c:v>Lowest Poverty Schools</c:v>
                </c:pt>
              </c:strCache>
            </c:strRef>
          </c:tx>
          <c:invertIfNegative val="0"/>
          <c:cat>
            <c:strRef>
              <c:f>Sheet1!$A$2:$A$7</c:f>
              <c:strCache>
                <c:ptCount val="6"/>
                <c:pt idx="0">
                  <c:v>Family computer science nights</c:v>
                </c:pt>
                <c:pt idx="1">
                  <c:v>Participation in computer science competitions </c:v>
                </c:pt>
                <c:pt idx="2">
                  <c:v>Participation in local or regional computer science fair</c:v>
                </c:pt>
                <c:pt idx="3">
                  <c:v>Internships in computer science fields</c:v>
                </c:pt>
                <c:pt idx="4">
                  <c:v>Visits to business, industry, and/‌or research sites</c:v>
                </c:pt>
                <c:pt idx="5">
                  <c:v>Meetings with mentors who work in computer science fields</c:v>
                </c:pt>
              </c:strCache>
            </c:strRef>
          </c:cat>
          <c:val>
            <c:numRef>
              <c:f>Sheet1!$C$2:$C$7</c:f>
              <c:numCache>
                <c:formatCode>General</c:formatCode>
                <c:ptCount val="6"/>
                <c:pt idx="0">
                  <c:v>9</c:v>
                </c:pt>
                <c:pt idx="1">
                  <c:v>11</c:v>
                </c:pt>
                <c:pt idx="2">
                  <c:v>11</c:v>
                </c:pt>
                <c:pt idx="3">
                  <c:v>15</c:v>
                </c:pt>
                <c:pt idx="4">
                  <c:v>18</c:v>
                </c:pt>
                <c:pt idx="5">
                  <c:v>21</c:v>
                </c:pt>
              </c:numCache>
            </c:numRef>
          </c:val>
        </c:ser>
        <c:dLbls>
          <c:showLegendKey val="0"/>
          <c:showVal val="1"/>
          <c:showCatName val="0"/>
          <c:showSerName val="0"/>
          <c:showPercent val="0"/>
          <c:showBubbleSize val="0"/>
        </c:dLbls>
        <c:gapWidth val="75"/>
        <c:axId val="164705408"/>
        <c:axId val="164706944"/>
      </c:barChart>
      <c:catAx>
        <c:axId val="164705408"/>
        <c:scaling>
          <c:orientation val="minMax"/>
        </c:scaling>
        <c:delete val="0"/>
        <c:axPos val="l"/>
        <c:majorTickMark val="out"/>
        <c:minorTickMark val="none"/>
        <c:tickLblPos val="nextTo"/>
        <c:txPr>
          <a:bodyPr/>
          <a:lstStyle/>
          <a:p>
            <a:pPr>
              <a:defRPr sz="1800"/>
            </a:pPr>
            <a:endParaRPr lang="en-US"/>
          </a:p>
        </c:txPr>
        <c:crossAx val="164706944"/>
        <c:crosses val="autoZero"/>
        <c:auto val="1"/>
        <c:lblAlgn val="ctr"/>
        <c:lblOffset val="100"/>
        <c:noMultiLvlLbl val="0"/>
      </c:catAx>
      <c:valAx>
        <c:axId val="164706944"/>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6470540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5987455959896906"/>
          <c:y val="3.0054644808743168E-2"/>
          <c:w val="0.51108784521403849"/>
          <c:h val="0.71373853235056672"/>
        </c:manualLayout>
      </c:layout>
      <c:barChart>
        <c:barDir val="bar"/>
        <c:grouping val="clustered"/>
        <c:varyColors val="0"/>
        <c:ser>
          <c:idx val="0"/>
          <c:order val="0"/>
          <c:tx>
            <c:strRef>
              <c:f>Sheet1!$B$1</c:f>
              <c:strCache>
                <c:ptCount val="1"/>
                <c:pt idx="0">
                  <c:v>Smallest Schools</c:v>
                </c:pt>
              </c:strCache>
            </c:strRef>
          </c:tx>
          <c:invertIfNegative val="0"/>
          <c:cat>
            <c:strRef>
              <c:f>Sheet1!$A$2:$A$6</c:f>
              <c:strCache>
                <c:ptCount val="5"/>
                <c:pt idx="0">
                  <c:v>After-school programs for enrichment </c:v>
                </c:pt>
                <c:pt idx="1">
                  <c:v>After-school help </c:v>
                </c:pt>
                <c:pt idx="2">
                  <c:v>Computer science clubs</c:v>
                </c:pt>
                <c:pt idx="3">
                  <c:v>Encourage students to participate in summer programs/‌camps</c:v>
                </c:pt>
                <c:pt idx="4">
                  <c:v>Participation in Hour of Code</c:v>
                </c:pt>
              </c:strCache>
            </c:strRef>
          </c:cat>
          <c:val>
            <c:numRef>
              <c:f>Sheet1!$B$2:$B$6</c:f>
              <c:numCache>
                <c:formatCode>General</c:formatCode>
                <c:ptCount val="5"/>
                <c:pt idx="0">
                  <c:v>15</c:v>
                </c:pt>
                <c:pt idx="1">
                  <c:v>20</c:v>
                </c:pt>
                <c:pt idx="2">
                  <c:v>15</c:v>
                </c:pt>
                <c:pt idx="3">
                  <c:v>35</c:v>
                </c:pt>
                <c:pt idx="4">
                  <c:v>23</c:v>
                </c:pt>
              </c:numCache>
            </c:numRef>
          </c:val>
        </c:ser>
        <c:ser>
          <c:idx val="1"/>
          <c:order val="1"/>
          <c:tx>
            <c:strRef>
              <c:f>Sheet1!$C$1</c:f>
              <c:strCache>
                <c:ptCount val="1"/>
                <c:pt idx="0">
                  <c:v>Largest Schools</c:v>
                </c:pt>
              </c:strCache>
            </c:strRef>
          </c:tx>
          <c:invertIfNegative val="0"/>
          <c:cat>
            <c:strRef>
              <c:f>Sheet1!$A$2:$A$6</c:f>
              <c:strCache>
                <c:ptCount val="5"/>
                <c:pt idx="0">
                  <c:v>After-school programs for enrichment </c:v>
                </c:pt>
                <c:pt idx="1">
                  <c:v>After-school help </c:v>
                </c:pt>
                <c:pt idx="2">
                  <c:v>Computer science clubs</c:v>
                </c:pt>
                <c:pt idx="3">
                  <c:v>Encourage students to participate in summer programs/‌camps</c:v>
                </c:pt>
                <c:pt idx="4">
                  <c:v>Participation in Hour of Code</c:v>
                </c:pt>
              </c:strCache>
            </c:strRef>
          </c:cat>
          <c:val>
            <c:numRef>
              <c:f>Sheet1!$C$2:$C$6</c:f>
              <c:numCache>
                <c:formatCode>General</c:formatCode>
                <c:ptCount val="5"/>
                <c:pt idx="0">
                  <c:v>25</c:v>
                </c:pt>
                <c:pt idx="1">
                  <c:v>25</c:v>
                </c:pt>
                <c:pt idx="2">
                  <c:v>38</c:v>
                </c:pt>
                <c:pt idx="3">
                  <c:v>49</c:v>
                </c:pt>
                <c:pt idx="4">
                  <c:v>51</c:v>
                </c:pt>
              </c:numCache>
            </c:numRef>
          </c:val>
        </c:ser>
        <c:dLbls>
          <c:showLegendKey val="0"/>
          <c:showVal val="1"/>
          <c:showCatName val="0"/>
          <c:showSerName val="0"/>
          <c:showPercent val="0"/>
          <c:showBubbleSize val="0"/>
        </c:dLbls>
        <c:gapWidth val="75"/>
        <c:axId val="149035648"/>
        <c:axId val="149045632"/>
      </c:barChart>
      <c:catAx>
        <c:axId val="149035648"/>
        <c:scaling>
          <c:orientation val="minMax"/>
        </c:scaling>
        <c:delete val="0"/>
        <c:axPos val="l"/>
        <c:majorTickMark val="out"/>
        <c:minorTickMark val="none"/>
        <c:tickLblPos val="nextTo"/>
        <c:txPr>
          <a:bodyPr/>
          <a:lstStyle/>
          <a:p>
            <a:pPr>
              <a:defRPr sz="1800"/>
            </a:pPr>
            <a:endParaRPr lang="en-US"/>
          </a:p>
        </c:txPr>
        <c:crossAx val="149045632"/>
        <c:crosses val="autoZero"/>
        <c:auto val="1"/>
        <c:lblAlgn val="ctr"/>
        <c:lblOffset val="100"/>
        <c:noMultiLvlLbl val="0"/>
      </c:catAx>
      <c:valAx>
        <c:axId val="149045632"/>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4903564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5987455959896906"/>
          <c:y val="3.0054644808743168E-2"/>
          <c:w val="0.50549465856241649"/>
          <c:h val="0.71500660646723457"/>
        </c:manualLayout>
      </c:layout>
      <c:barChart>
        <c:barDir val="bar"/>
        <c:grouping val="clustered"/>
        <c:varyColors val="0"/>
        <c:ser>
          <c:idx val="0"/>
          <c:order val="0"/>
          <c:tx>
            <c:strRef>
              <c:f>Sheet1!$B$1</c:f>
              <c:strCache>
                <c:ptCount val="1"/>
                <c:pt idx="0">
                  <c:v>Smallest Schools</c:v>
                </c:pt>
              </c:strCache>
            </c:strRef>
          </c:tx>
          <c:invertIfNegative val="0"/>
          <c:cat>
            <c:strRef>
              <c:f>Sheet1!$A$2:$A$7</c:f>
              <c:strCache>
                <c:ptCount val="6"/>
                <c:pt idx="0">
                  <c:v>Family computer science nights</c:v>
                </c:pt>
                <c:pt idx="1">
                  <c:v>Participation in computer science competitions </c:v>
                </c:pt>
                <c:pt idx="2">
                  <c:v>Participation in local or regional computer science fair</c:v>
                </c:pt>
                <c:pt idx="3">
                  <c:v>Meetings with mentors who work in computer science fields</c:v>
                </c:pt>
                <c:pt idx="4">
                  <c:v>Internships in computer science fields</c:v>
                </c:pt>
                <c:pt idx="5">
                  <c:v>Visits to business, industry, and/‌or research sites</c:v>
                </c:pt>
              </c:strCache>
            </c:strRef>
          </c:cat>
          <c:val>
            <c:numRef>
              <c:f>Sheet1!$B$2:$B$7</c:f>
              <c:numCache>
                <c:formatCode>General</c:formatCode>
                <c:ptCount val="6"/>
                <c:pt idx="0">
                  <c:v>11</c:v>
                </c:pt>
                <c:pt idx="1">
                  <c:v>5</c:v>
                </c:pt>
                <c:pt idx="2">
                  <c:v>8</c:v>
                </c:pt>
                <c:pt idx="3">
                  <c:v>15</c:v>
                </c:pt>
                <c:pt idx="4">
                  <c:v>6</c:v>
                </c:pt>
                <c:pt idx="5">
                  <c:v>14</c:v>
                </c:pt>
              </c:numCache>
            </c:numRef>
          </c:val>
        </c:ser>
        <c:ser>
          <c:idx val="1"/>
          <c:order val="1"/>
          <c:tx>
            <c:strRef>
              <c:f>Sheet1!$C$1</c:f>
              <c:strCache>
                <c:ptCount val="1"/>
                <c:pt idx="0">
                  <c:v>Largest Schools</c:v>
                </c:pt>
              </c:strCache>
            </c:strRef>
          </c:tx>
          <c:invertIfNegative val="0"/>
          <c:cat>
            <c:strRef>
              <c:f>Sheet1!$A$2:$A$7</c:f>
              <c:strCache>
                <c:ptCount val="6"/>
                <c:pt idx="0">
                  <c:v>Family computer science nights</c:v>
                </c:pt>
                <c:pt idx="1">
                  <c:v>Participation in computer science competitions </c:v>
                </c:pt>
                <c:pt idx="2">
                  <c:v>Participation in local or regional computer science fair</c:v>
                </c:pt>
                <c:pt idx="3">
                  <c:v>Meetings with mentors who work in computer science fields</c:v>
                </c:pt>
                <c:pt idx="4">
                  <c:v>Internships in computer science fields</c:v>
                </c:pt>
                <c:pt idx="5">
                  <c:v>Visits to business, industry, and/‌or research sites</c:v>
                </c:pt>
              </c:strCache>
            </c:strRef>
          </c:cat>
          <c:val>
            <c:numRef>
              <c:f>Sheet1!$C$2:$C$7</c:f>
              <c:numCache>
                <c:formatCode>General</c:formatCode>
                <c:ptCount val="6"/>
                <c:pt idx="0">
                  <c:v>12</c:v>
                </c:pt>
                <c:pt idx="1">
                  <c:v>14</c:v>
                </c:pt>
                <c:pt idx="2">
                  <c:v>16</c:v>
                </c:pt>
                <c:pt idx="3">
                  <c:v>17</c:v>
                </c:pt>
                <c:pt idx="4">
                  <c:v>21</c:v>
                </c:pt>
                <c:pt idx="5">
                  <c:v>22</c:v>
                </c:pt>
              </c:numCache>
            </c:numRef>
          </c:val>
        </c:ser>
        <c:dLbls>
          <c:showLegendKey val="0"/>
          <c:showVal val="1"/>
          <c:showCatName val="0"/>
          <c:showSerName val="0"/>
          <c:showPercent val="0"/>
          <c:showBubbleSize val="0"/>
        </c:dLbls>
        <c:gapWidth val="75"/>
        <c:axId val="149004672"/>
        <c:axId val="149006208"/>
      </c:barChart>
      <c:catAx>
        <c:axId val="149004672"/>
        <c:scaling>
          <c:orientation val="minMax"/>
        </c:scaling>
        <c:delete val="0"/>
        <c:axPos val="l"/>
        <c:majorTickMark val="out"/>
        <c:minorTickMark val="none"/>
        <c:tickLblPos val="nextTo"/>
        <c:txPr>
          <a:bodyPr/>
          <a:lstStyle/>
          <a:p>
            <a:pPr>
              <a:defRPr sz="1800"/>
            </a:pPr>
            <a:endParaRPr lang="en-US"/>
          </a:p>
        </c:txPr>
        <c:crossAx val="149006208"/>
        <c:crosses val="autoZero"/>
        <c:auto val="1"/>
        <c:lblAlgn val="ctr"/>
        <c:lblOffset val="100"/>
        <c:noMultiLvlLbl val="0"/>
      </c:catAx>
      <c:valAx>
        <c:axId val="149006208"/>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49004672"/>
        <c:crosses val="autoZero"/>
        <c:crossBetween val="between"/>
        <c:majorUnit val="20"/>
      </c:valAx>
    </c:plotArea>
    <c:legend>
      <c:legendPos val="b"/>
      <c:layout>
        <c:manualLayout>
          <c:xMode val="edge"/>
          <c:yMode val="edge"/>
          <c:x val="0.26183024819266015"/>
          <c:y val="0.91875013930553251"/>
          <c:w val="0.47926348022286686"/>
          <c:h val="7.342646198943089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Sheet1!$A$2:$A$11</c:f>
              <c:strCache>
                <c:ptCount val="10"/>
                <c:pt idx="0">
                  <c:v>Textbook selection policies</c:v>
                </c:pt>
                <c:pt idx="1">
                  <c:v>Current state standards</c:v>
                </c:pt>
                <c:pt idx="2">
                  <c:v>Parent/‌guardian expectations</c:v>
                </c:pt>
                <c:pt idx="3">
                  <c:v>Teacher evaluation policies</c:v>
                </c:pt>
                <c:pt idx="4">
                  <c:v>College entrance requirements</c:v>
                </c:pt>
                <c:pt idx="5">
                  <c:v>Students’ prior knowledge and skills</c:v>
                </c:pt>
                <c:pt idx="6">
                  <c:v>Amount of time available for PD</c:v>
                </c:pt>
                <c:pt idx="7">
                  <c:v>Amount of time for you to plan</c:v>
                </c:pt>
                <c:pt idx="8">
                  <c:v>Students’ motivation, interest, and effort</c:v>
                </c:pt>
                <c:pt idx="9">
                  <c:v>Principal support</c:v>
                </c:pt>
              </c:strCache>
            </c:strRef>
          </c:cat>
          <c:val>
            <c:numRef>
              <c:f>Sheet1!$B$2:$B$11</c:f>
              <c:numCache>
                <c:formatCode>General</c:formatCode>
                <c:ptCount val="10"/>
                <c:pt idx="0">
                  <c:v>27</c:v>
                </c:pt>
                <c:pt idx="1">
                  <c:v>40</c:v>
                </c:pt>
                <c:pt idx="2">
                  <c:v>43</c:v>
                </c:pt>
                <c:pt idx="3">
                  <c:v>45</c:v>
                </c:pt>
                <c:pt idx="4">
                  <c:v>47</c:v>
                </c:pt>
                <c:pt idx="5">
                  <c:v>60</c:v>
                </c:pt>
                <c:pt idx="6">
                  <c:v>67</c:v>
                </c:pt>
                <c:pt idx="7">
                  <c:v>70</c:v>
                </c:pt>
                <c:pt idx="8">
                  <c:v>76</c:v>
                </c:pt>
                <c:pt idx="9">
                  <c:v>79</c:v>
                </c:pt>
              </c:numCache>
            </c:numRef>
          </c:val>
        </c:ser>
        <c:dLbls>
          <c:showLegendKey val="0"/>
          <c:showVal val="0"/>
          <c:showCatName val="0"/>
          <c:showSerName val="0"/>
          <c:showPercent val="0"/>
          <c:showBubbleSize val="0"/>
        </c:dLbls>
        <c:gapWidth val="150"/>
        <c:axId val="150049920"/>
        <c:axId val="150051456"/>
      </c:barChart>
      <c:catAx>
        <c:axId val="150049920"/>
        <c:scaling>
          <c:orientation val="minMax"/>
        </c:scaling>
        <c:delete val="0"/>
        <c:axPos val="l"/>
        <c:majorTickMark val="out"/>
        <c:minorTickMark val="none"/>
        <c:tickLblPos val="nextTo"/>
        <c:crossAx val="150051456"/>
        <c:crosses val="autoZero"/>
        <c:auto val="1"/>
        <c:lblAlgn val="ctr"/>
        <c:lblOffset val="100"/>
        <c:noMultiLvlLbl val="0"/>
      </c:catAx>
      <c:valAx>
        <c:axId val="15005145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500499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Sheet1!$A$2:$A$11</c:f>
              <c:strCache>
                <c:ptCount val="10"/>
                <c:pt idx="0">
                  <c:v>Principal support</c:v>
                </c:pt>
                <c:pt idx="1">
                  <c:v>College entrance requirements</c:v>
                </c:pt>
                <c:pt idx="2">
                  <c:v>Teacher evaluation policies</c:v>
                </c:pt>
                <c:pt idx="3">
                  <c:v>Parent/‌guardian expectations</c:v>
                </c:pt>
                <c:pt idx="4">
                  <c:v>Students’ motivation, interest, and effort</c:v>
                </c:pt>
                <c:pt idx="5">
                  <c:v>Current state standards</c:v>
                </c:pt>
                <c:pt idx="6">
                  <c:v>Amount of time for you to plan</c:v>
                </c:pt>
                <c:pt idx="7">
                  <c:v>Amount of time available for PD</c:v>
                </c:pt>
                <c:pt idx="8">
                  <c:v>Textbook selection policies</c:v>
                </c:pt>
                <c:pt idx="9">
                  <c:v>Students’ prior knowledge and skills</c:v>
                </c:pt>
              </c:strCache>
            </c:strRef>
          </c:cat>
          <c:val>
            <c:numRef>
              <c:f>Sheet1!$B$2:$B$11</c:f>
              <c:numCache>
                <c:formatCode>General</c:formatCode>
                <c:ptCount val="10"/>
                <c:pt idx="0">
                  <c:v>3</c:v>
                </c:pt>
                <c:pt idx="1">
                  <c:v>5</c:v>
                </c:pt>
                <c:pt idx="2">
                  <c:v>9</c:v>
                </c:pt>
                <c:pt idx="3">
                  <c:v>9</c:v>
                </c:pt>
                <c:pt idx="4">
                  <c:v>10</c:v>
                </c:pt>
                <c:pt idx="5">
                  <c:v>11</c:v>
                </c:pt>
                <c:pt idx="6">
                  <c:v>11</c:v>
                </c:pt>
                <c:pt idx="7">
                  <c:v>12</c:v>
                </c:pt>
                <c:pt idx="8">
                  <c:v>13</c:v>
                </c:pt>
                <c:pt idx="9">
                  <c:v>15</c:v>
                </c:pt>
              </c:numCache>
            </c:numRef>
          </c:val>
        </c:ser>
        <c:dLbls>
          <c:showLegendKey val="0"/>
          <c:showVal val="0"/>
          <c:showCatName val="0"/>
          <c:showSerName val="0"/>
          <c:showPercent val="0"/>
          <c:showBubbleSize val="0"/>
        </c:dLbls>
        <c:gapWidth val="150"/>
        <c:axId val="226988800"/>
        <c:axId val="226990336"/>
      </c:barChart>
      <c:catAx>
        <c:axId val="226988800"/>
        <c:scaling>
          <c:orientation val="minMax"/>
        </c:scaling>
        <c:delete val="0"/>
        <c:axPos val="l"/>
        <c:majorTickMark val="out"/>
        <c:minorTickMark val="none"/>
        <c:tickLblPos val="nextTo"/>
        <c:crossAx val="226990336"/>
        <c:crosses val="autoZero"/>
        <c:auto val="1"/>
        <c:lblAlgn val="ctr"/>
        <c:lblOffset val="100"/>
        <c:noMultiLvlLbl val="0"/>
      </c:catAx>
      <c:valAx>
        <c:axId val="22699033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269888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Sheet1!$B$2:$B$4</c:f>
              <c:numCache>
                <c:formatCode>General</c:formatCode>
                <c:ptCount val="3"/>
                <c:pt idx="0">
                  <c:v>59</c:v>
                </c:pt>
                <c:pt idx="1">
                  <c:v>70</c:v>
                </c:pt>
                <c:pt idx="2">
                  <c:v>74</c:v>
                </c:pt>
              </c:numCache>
            </c:numRef>
          </c:val>
        </c:ser>
        <c:dLbls>
          <c:showLegendKey val="0"/>
          <c:showVal val="0"/>
          <c:showCatName val="0"/>
          <c:showSerName val="0"/>
          <c:showPercent val="0"/>
          <c:showBubbleSize val="0"/>
        </c:dLbls>
        <c:gapWidth val="75"/>
        <c:overlap val="100"/>
        <c:axId val="251513088"/>
        <c:axId val="251514880"/>
      </c:barChart>
      <c:catAx>
        <c:axId val="251513088"/>
        <c:scaling>
          <c:orientation val="minMax"/>
        </c:scaling>
        <c:delete val="0"/>
        <c:axPos val="b"/>
        <c:majorTickMark val="out"/>
        <c:minorTickMark val="none"/>
        <c:tickLblPos val="nextTo"/>
        <c:crossAx val="251514880"/>
        <c:crosses val="autoZero"/>
        <c:auto val="1"/>
        <c:lblAlgn val="ctr"/>
        <c:lblOffset val="100"/>
        <c:noMultiLvlLbl val="0"/>
      </c:catAx>
      <c:valAx>
        <c:axId val="251514880"/>
        <c:scaling>
          <c:orientation val="minMax"/>
          <c:max val="100"/>
        </c:scaling>
        <c:delete val="0"/>
        <c:axPos val="l"/>
        <c:majorGridlines>
          <c:spPr>
            <a:ln>
              <a:noFill/>
            </a:ln>
          </c:spPr>
        </c:majorGridlines>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spPr>
          <a:ln w="9525">
            <a:solidFill>
              <a:schemeClr val="tx1"/>
            </a:solidFill>
          </a:ln>
        </c:spPr>
        <c:crossAx val="2515130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High</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Sheet1!$B$2:$B$4</c:f>
              <c:numCache>
                <c:formatCode>General</c:formatCode>
                <c:ptCount val="3"/>
                <c:pt idx="0">
                  <c:v>57</c:v>
                </c:pt>
                <c:pt idx="1">
                  <c:v>73</c:v>
                </c:pt>
                <c:pt idx="2">
                  <c:v>71</c:v>
                </c:pt>
              </c:numCache>
            </c:numRef>
          </c:val>
        </c:ser>
        <c:ser>
          <c:idx val="1"/>
          <c:order val="1"/>
          <c:tx>
            <c:strRef>
              <c:f>Sheet1!$C$1</c:f>
              <c:strCache>
                <c:ptCount val="1"/>
                <c:pt idx="0">
                  <c:v>Average/Mixed</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Sheet1!$C$2:$C$4</c:f>
              <c:numCache>
                <c:formatCode>General</c:formatCode>
                <c:ptCount val="3"/>
                <c:pt idx="0">
                  <c:v>59</c:v>
                </c:pt>
                <c:pt idx="1">
                  <c:v>68</c:v>
                </c:pt>
                <c:pt idx="2">
                  <c:v>75</c:v>
                </c:pt>
              </c:numCache>
            </c:numRef>
          </c:val>
        </c:ser>
        <c:dLbls>
          <c:showLegendKey val="0"/>
          <c:showVal val="0"/>
          <c:showCatName val="0"/>
          <c:showSerName val="0"/>
          <c:showPercent val="0"/>
          <c:showBubbleSize val="0"/>
        </c:dLbls>
        <c:gapWidth val="75"/>
        <c:axId val="165649792"/>
        <c:axId val="250295040"/>
      </c:barChart>
      <c:catAx>
        <c:axId val="165649792"/>
        <c:scaling>
          <c:orientation val="minMax"/>
        </c:scaling>
        <c:delete val="0"/>
        <c:axPos val="b"/>
        <c:majorTickMark val="none"/>
        <c:minorTickMark val="none"/>
        <c:tickLblPos val="nextTo"/>
        <c:crossAx val="250295040"/>
        <c:crosses val="autoZero"/>
        <c:auto val="1"/>
        <c:lblAlgn val="ctr"/>
        <c:lblOffset val="100"/>
        <c:noMultiLvlLbl val="0"/>
      </c:catAx>
      <c:valAx>
        <c:axId val="250295040"/>
        <c:scaling>
          <c:orientation val="minMax"/>
          <c:max val="100"/>
        </c:scaling>
        <c:delete val="0"/>
        <c:axPos val="l"/>
        <c:majorGridlines>
          <c:spPr>
            <a:ln>
              <a:noFill/>
            </a:ln>
          </c:spPr>
        </c:majorGridlines>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spPr>
          <a:ln w="9525">
            <a:solidFill>
              <a:schemeClr val="tx1"/>
            </a:solidFill>
          </a:ln>
        </c:spPr>
        <c:crossAx val="16564979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4886618902368"/>
          <c:y val="8.1933006325029048E-2"/>
          <c:w val="0.86103461729445985"/>
          <c:h val="0.71681876855556992"/>
        </c:manualLayout>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Sheet1!$B$2:$B$4</c:f>
              <c:numCache>
                <c:formatCode>General</c:formatCode>
                <c:ptCount val="3"/>
                <c:pt idx="0">
                  <c:v>56</c:v>
                </c:pt>
                <c:pt idx="1">
                  <c:v>67</c:v>
                </c:pt>
                <c:pt idx="2">
                  <c:v>64</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Sheet1!$C$2:$C$4</c:f>
              <c:numCache>
                <c:formatCode>General</c:formatCode>
                <c:ptCount val="3"/>
                <c:pt idx="0">
                  <c:v>52</c:v>
                </c:pt>
                <c:pt idx="1">
                  <c:v>68</c:v>
                </c:pt>
                <c:pt idx="2">
                  <c:v>79</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Sheet1!$D$2:$D$4</c:f>
              <c:numCache>
                <c:formatCode>General</c:formatCode>
                <c:ptCount val="3"/>
                <c:pt idx="0">
                  <c:v>56</c:v>
                </c:pt>
                <c:pt idx="1">
                  <c:v>67</c:v>
                </c:pt>
                <c:pt idx="2">
                  <c:v>75</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Sheet1!$E$2:$E$4</c:f>
              <c:numCache>
                <c:formatCode>General</c:formatCode>
                <c:ptCount val="3"/>
                <c:pt idx="0">
                  <c:v>66</c:v>
                </c:pt>
                <c:pt idx="1">
                  <c:v>75</c:v>
                </c:pt>
                <c:pt idx="2">
                  <c:v>76</c:v>
                </c:pt>
              </c:numCache>
            </c:numRef>
          </c:val>
        </c:ser>
        <c:dLbls>
          <c:showLegendKey val="0"/>
          <c:showVal val="0"/>
          <c:showCatName val="0"/>
          <c:showSerName val="0"/>
          <c:showPercent val="0"/>
          <c:showBubbleSize val="0"/>
        </c:dLbls>
        <c:gapWidth val="75"/>
        <c:axId val="268311168"/>
        <c:axId val="268334592"/>
      </c:barChart>
      <c:catAx>
        <c:axId val="268311168"/>
        <c:scaling>
          <c:orientation val="minMax"/>
        </c:scaling>
        <c:delete val="0"/>
        <c:axPos val="b"/>
        <c:majorTickMark val="none"/>
        <c:minorTickMark val="none"/>
        <c:tickLblPos val="nextTo"/>
        <c:crossAx val="268334592"/>
        <c:crosses val="autoZero"/>
        <c:auto val="1"/>
        <c:lblAlgn val="ctr"/>
        <c:lblOffset val="100"/>
        <c:noMultiLvlLbl val="0"/>
      </c:catAx>
      <c:valAx>
        <c:axId val="268334592"/>
        <c:scaling>
          <c:orientation val="minMax"/>
          <c:max val="100"/>
        </c:scaling>
        <c:delete val="0"/>
        <c:axPos val="l"/>
        <c:majorGridlines>
          <c:spPr>
            <a:ln>
              <a:noFill/>
            </a:ln>
          </c:spPr>
        </c:majorGridlines>
        <c:title>
          <c:tx>
            <c:rich>
              <a:bodyPr rot="-5400000" vert="horz"/>
              <a:lstStyle/>
              <a:p>
                <a:pPr>
                  <a:defRPr/>
                </a:pPr>
                <a:r>
                  <a:rPr lang="en-US" dirty="0" smtClean="0"/>
                  <a:t>Class Mean Score</a:t>
                </a:r>
                <a:endParaRPr lang="en-US" dirty="0"/>
              </a:p>
            </c:rich>
          </c:tx>
          <c:layout>
            <c:manualLayout>
              <c:xMode val="edge"/>
              <c:yMode val="edge"/>
              <c:x val="7.5075075075075074E-3"/>
              <c:y val="0.20836797039714297"/>
            </c:manualLayout>
          </c:layout>
          <c:overlay val="0"/>
        </c:title>
        <c:numFmt formatCode="General" sourceLinked="1"/>
        <c:majorTickMark val="out"/>
        <c:minorTickMark val="none"/>
        <c:tickLblPos val="nextTo"/>
        <c:spPr>
          <a:ln w="9525">
            <a:solidFill>
              <a:schemeClr val="tx1"/>
            </a:solidFill>
          </a:ln>
        </c:spPr>
        <c:crossAx val="26831116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Sheet1!$B$2:$B$4</c:f>
              <c:numCache>
                <c:formatCode>General</c:formatCode>
                <c:ptCount val="3"/>
                <c:pt idx="0">
                  <c:v>53</c:v>
                </c:pt>
                <c:pt idx="1">
                  <c:v>69</c:v>
                </c:pt>
                <c:pt idx="2">
                  <c:v>70</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Sheet1!$C$2:$C$4</c:f>
              <c:numCache>
                <c:formatCode>General</c:formatCode>
                <c:ptCount val="3"/>
                <c:pt idx="0">
                  <c:v>58</c:v>
                </c:pt>
                <c:pt idx="1">
                  <c:v>69</c:v>
                </c:pt>
                <c:pt idx="2">
                  <c:v>75</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Sheet1!$D$2:$D$4</c:f>
              <c:numCache>
                <c:formatCode>General</c:formatCode>
                <c:ptCount val="3"/>
                <c:pt idx="0">
                  <c:v>63</c:v>
                </c:pt>
                <c:pt idx="1">
                  <c:v>68</c:v>
                </c:pt>
                <c:pt idx="2">
                  <c:v>79</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Sheet1!$A$2:$A$4</c:f>
              <c:strCache>
                <c:ptCount val="3"/>
                <c:pt idx="0">
                  <c:v>Policy Environment</c:v>
                </c:pt>
                <c:pt idx="1">
                  <c:v>Stakeholders</c:v>
                </c:pt>
                <c:pt idx="2">
                  <c:v>School Support</c:v>
                </c:pt>
              </c:strCache>
            </c:strRef>
          </c:cat>
          <c:val>
            <c:numRef>
              <c:f>Sheet1!$E$2:$E$4</c:f>
              <c:numCache>
                <c:formatCode>General</c:formatCode>
                <c:ptCount val="3"/>
                <c:pt idx="0">
                  <c:v>66</c:v>
                </c:pt>
                <c:pt idx="1">
                  <c:v>74</c:v>
                </c:pt>
                <c:pt idx="2">
                  <c:v>75</c:v>
                </c:pt>
              </c:numCache>
            </c:numRef>
          </c:val>
        </c:ser>
        <c:dLbls>
          <c:showLegendKey val="0"/>
          <c:showVal val="0"/>
          <c:showCatName val="0"/>
          <c:showSerName val="0"/>
          <c:showPercent val="0"/>
          <c:showBubbleSize val="0"/>
        </c:dLbls>
        <c:gapWidth val="75"/>
        <c:axId val="328067328"/>
        <c:axId val="328456448"/>
      </c:barChart>
      <c:catAx>
        <c:axId val="328067328"/>
        <c:scaling>
          <c:orientation val="minMax"/>
        </c:scaling>
        <c:delete val="0"/>
        <c:axPos val="b"/>
        <c:majorTickMark val="none"/>
        <c:minorTickMark val="none"/>
        <c:tickLblPos val="nextTo"/>
        <c:crossAx val="328456448"/>
        <c:crosses val="autoZero"/>
        <c:auto val="1"/>
        <c:lblAlgn val="ctr"/>
        <c:lblOffset val="100"/>
        <c:noMultiLvlLbl val="0"/>
      </c:catAx>
      <c:valAx>
        <c:axId val="328456448"/>
        <c:scaling>
          <c:orientation val="minMax"/>
          <c:max val="100"/>
        </c:scaling>
        <c:delete val="0"/>
        <c:axPos val="l"/>
        <c:majorGridlines>
          <c:spPr>
            <a:ln>
              <a:noFill/>
            </a:ln>
          </c:spPr>
        </c:majorGridlines>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spPr>
          <a:ln w="9525">
            <a:solidFill>
              <a:schemeClr val="tx1"/>
            </a:solidFill>
          </a:ln>
        </c:spPr>
        <c:crossAx val="32806732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 Years</c:v>
                </c:pt>
              </c:strCache>
            </c:strRef>
          </c:tx>
          <c:invertIfNegative val="0"/>
          <c:dLbls>
            <c:showLegendKey val="0"/>
            <c:showVal val="1"/>
            <c:showCatName val="0"/>
            <c:showSerName val="0"/>
            <c:showPercent val="0"/>
            <c:showBubbleSize val="0"/>
            <c:showLeaderLines val="0"/>
          </c:dLbls>
          <c:cat>
            <c:strRef>
              <c:f>Sheet1!$A$2:$A$4</c:f>
              <c:strCache>
                <c:ptCount val="3"/>
                <c:pt idx="0">
                  <c:v>Mathematics </c:v>
                </c:pt>
                <c:pt idx="1">
                  <c:v>Science</c:v>
                </c:pt>
                <c:pt idx="2">
                  <c:v>Foreign language</c:v>
                </c:pt>
              </c:strCache>
            </c:strRef>
          </c:cat>
          <c:val>
            <c:numRef>
              <c:f>Sheet1!$B$2:$B$4</c:f>
              <c:numCache>
                <c:formatCode>General</c:formatCode>
                <c:ptCount val="3"/>
                <c:pt idx="0">
                  <c:v>15</c:v>
                </c:pt>
                <c:pt idx="1">
                  <c:v>12</c:v>
                </c:pt>
                <c:pt idx="2">
                  <c:v>7</c:v>
                </c:pt>
              </c:numCache>
            </c:numRef>
          </c:val>
        </c:ser>
        <c:dLbls>
          <c:showLegendKey val="0"/>
          <c:showVal val="0"/>
          <c:showCatName val="0"/>
          <c:showSerName val="0"/>
          <c:showPercent val="0"/>
          <c:showBubbleSize val="0"/>
        </c:dLbls>
        <c:gapWidth val="150"/>
        <c:axId val="142293632"/>
        <c:axId val="142299520"/>
      </c:barChart>
      <c:catAx>
        <c:axId val="142293632"/>
        <c:scaling>
          <c:orientation val="minMax"/>
        </c:scaling>
        <c:delete val="0"/>
        <c:axPos val="b"/>
        <c:majorTickMark val="out"/>
        <c:minorTickMark val="none"/>
        <c:tickLblPos val="nextTo"/>
        <c:crossAx val="142299520"/>
        <c:crosses val="autoZero"/>
        <c:auto val="1"/>
        <c:lblAlgn val="ctr"/>
        <c:lblOffset val="100"/>
        <c:noMultiLvlLbl val="0"/>
      </c:catAx>
      <c:valAx>
        <c:axId val="142299520"/>
        <c:scaling>
          <c:orientation val="minMax"/>
          <c:max val="100"/>
        </c:scaling>
        <c:delete val="0"/>
        <c:axPos val="l"/>
        <c:title>
          <c:tx>
            <c:rich>
              <a:bodyPr rot="-5400000" vert="horz"/>
              <a:lstStyle/>
              <a:p>
                <a:pPr>
                  <a:defRPr/>
                </a:pPr>
                <a:r>
                  <a:rPr lang="en-US"/>
                  <a:t>Percent of High Schools</a:t>
                </a:r>
              </a:p>
            </c:rich>
          </c:tx>
          <c:layout/>
          <c:overlay val="0"/>
        </c:title>
        <c:numFmt formatCode="General" sourceLinked="1"/>
        <c:majorTickMark val="out"/>
        <c:minorTickMark val="none"/>
        <c:tickLblPos val="nextTo"/>
        <c:crossAx val="1422936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Holds family computer science nights</c:v>
                </c:pt>
                <c:pt idx="1">
                  <c:v>Offers formal after-school programs for enrichment in computer science</c:v>
                </c:pt>
                <c:pt idx="2">
                  <c:v>Offers one or more computer science clubs</c:v>
                </c:pt>
                <c:pt idx="3">
                  <c:v>Participates in Hour of Code</c:v>
                </c:pt>
                <c:pt idx="4">
                  <c:v>Encourages students to participate in computer science summer programs</c:v>
                </c:pt>
              </c:strCache>
            </c:strRef>
          </c:cat>
          <c:val>
            <c:numRef>
              <c:f>Sheet1!$B$2:$B$6</c:f>
              <c:numCache>
                <c:formatCode>General</c:formatCode>
                <c:ptCount val="5"/>
                <c:pt idx="0">
                  <c:v>15</c:v>
                </c:pt>
                <c:pt idx="1">
                  <c:v>21</c:v>
                </c:pt>
                <c:pt idx="2">
                  <c:v>22</c:v>
                </c:pt>
                <c:pt idx="3">
                  <c:v>38</c:v>
                </c:pt>
                <c:pt idx="4">
                  <c:v>38</c:v>
                </c:pt>
              </c:numCache>
            </c:numRef>
          </c:val>
        </c:ser>
        <c:dLbls>
          <c:showLegendKey val="0"/>
          <c:showVal val="0"/>
          <c:showCatName val="0"/>
          <c:showSerName val="0"/>
          <c:showPercent val="0"/>
          <c:showBubbleSize val="0"/>
        </c:dLbls>
        <c:gapWidth val="150"/>
        <c:axId val="142491008"/>
        <c:axId val="142496896"/>
      </c:barChart>
      <c:catAx>
        <c:axId val="142491008"/>
        <c:scaling>
          <c:orientation val="minMax"/>
        </c:scaling>
        <c:delete val="0"/>
        <c:axPos val="l"/>
        <c:majorTickMark val="out"/>
        <c:minorTickMark val="none"/>
        <c:tickLblPos val="nextTo"/>
        <c:txPr>
          <a:bodyPr/>
          <a:lstStyle/>
          <a:p>
            <a:pPr>
              <a:defRPr sz="1800"/>
            </a:pPr>
            <a:endParaRPr lang="en-US"/>
          </a:p>
        </c:txPr>
        <c:crossAx val="142496896"/>
        <c:crosses val="autoZero"/>
        <c:auto val="1"/>
        <c:lblAlgn val="ctr"/>
        <c:lblOffset val="100"/>
        <c:noMultiLvlLbl val="0"/>
      </c:catAx>
      <c:valAx>
        <c:axId val="142496896"/>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424910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936393085999387"/>
          <c:y val="3.2786885245901641E-2"/>
          <c:w val="0.45356778037880402"/>
          <c:h val="0.78722215050987465"/>
        </c:manualLayout>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Has teams participating in computer science competitions</c:v>
                </c:pt>
                <c:pt idx="1">
                  <c:v>Participates in a local or regional computer science fair</c:v>
                </c:pt>
                <c:pt idx="2">
                  <c:v>Offers after-school help in computer science</c:v>
                </c:pt>
                <c:pt idx="3">
                  <c:v>Coordinates visits to business, industry, or research sites related to computer science</c:v>
                </c:pt>
                <c:pt idx="4">
                  <c:v>Coordinates meetings with adult mentors who work in computer science fields</c:v>
                </c:pt>
              </c:strCache>
            </c:strRef>
          </c:cat>
          <c:val>
            <c:numRef>
              <c:f>Sheet1!$B$2:$B$6</c:f>
              <c:numCache>
                <c:formatCode>General</c:formatCode>
                <c:ptCount val="5"/>
                <c:pt idx="0">
                  <c:v>6</c:v>
                </c:pt>
                <c:pt idx="1">
                  <c:v>11</c:v>
                </c:pt>
                <c:pt idx="2">
                  <c:v>14</c:v>
                </c:pt>
                <c:pt idx="3">
                  <c:v>14</c:v>
                </c:pt>
                <c:pt idx="4">
                  <c:v>14</c:v>
                </c:pt>
              </c:numCache>
            </c:numRef>
          </c:val>
        </c:ser>
        <c:dLbls>
          <c:showLegendKey val="0"/>
          <c:showVal val="0"/>
          <c:showCatName val="0"/>
          <c:showSerName val="0"/>
          <c:showPercent val="0"/>
          <c:showBubbleSize val="0"/>
        </c:dLbls>
        <c:gapWidth val="150"/>
        <c:axId val="142603392"/>
        <c:axId val="142604928"/>
      </c:barChart>
      <c:catAx>
        <c:axId val="142603392"/>
        <c:scaling>
          <c:orientation val="minMax"/>
        </c:scaling>
        <c:delete val="0"/>
        <c:axPos val="l"/>
        <c:majorTickMark val="out"/>
        <c:minorTickMark val="none"/>
        <c:tickLblPos val="nextTo"/>
        <c:txPr>
          <a:bodyPr/>
          <a:lstStyle/>
          <a:p>
            <a:pPr>
              <a:defRPr sz="1800"/>
            </a:pPr>
            <a:endParaRPr lang="en-US"/>
          </a:p>
        </c:txPr>
        <c:crossAx val="142604928"/>
        <c:crosses val="autoZero"/>
        <c:auto val="1"/>
        <c:lblAlgn val="ctr"/>
        <c:lblOffset val="100"/>
        <c:noMultiLvlLbl val="0"/>
      </c:catAx>
      <c:valAx>
        <c:axId val="142604928"/>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42603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Offers formal after-school programs for enrichment in computer science</c:v>
                </c:pt>
                <c:pt idx="1">
                  <c:v>Coordinates visits to business, industry, or research sites related to computer science</c:v>
                </c:pt>
                <c:pt idx="2">
                  <c:v>Offers one or more computer science clubs</c:v>
                </c:pt>
                <c:pt idx="3">
                  <c:v>Participates in Hour of Code</c:v>
                </c:pt>
                <c:pt idx="4">
                  <c:v>Encourages students to participate in computer science summer programs</c:v>
                </c:pt>
              </c:strCache>
            </c:strRef>
          </c:cat>
          <c:val>
            <c:numRef>
              <c:f>Sheet1!$B$2:$B$6</c:f>
              <c:numCache>
                <c:formatCode>General</c:formatCode>
                <c:ptCount val="5"/>
                <c:pt idx="0">
                  <c:v>21</c:v>
                </c:pt>
                <c:pt idx="1">
                  <c:v>22</c:v>
                </c:pt>
                <c:pt idx="2">
                  <c:v>25</c:v>
                </c:pt>
                <c:pt idx="3">
                  <c:v>34</c:v>
                </c:pt>
                <c:pt idx="4">
                  <c:v>44</c:v>
                </c:pt>
              </c:numCache>
            </c:numRef>
          </c:val>
        </c:ser>
        <c:dLbls>
          <c:showLegendKey val="0"/>
          <c:showVal val="0"/>
          <c:showCatName val="0"/>
          <c:showSerName val="0"/>
          <c:showPercent val="0"/>
          <c:showBubbleSize val="0"/>
        </c:dLbls>
        <c:gapWidth val="150"/>
        <c:axId val="142885248"/>
        <c:axId val="142886784"/>
      </c:barChart>
      <c:catAx>
        <c:axId val="142885248"/>
        <c:scaling>
          <c:orientation val="minMax"/>
        </c:scaling>
        <c:delete val="0"/>
        <c:axPos val="l"/>
        <c:majorTickMark val="out"/>
        <c:minorTickMark val="none"/>
        <c:tickLblPos val="nextTo"/>
        <c:txPr>
          <a:bodyPr/>
          <a:lstStyle/>
          <a:p>
            <a:pPr>
              <a:defRPr sz="1800"/>
            </a:pPr>
            <a:endParaRPr lang="en-US"/>
          </a:p>
        </c:txPr>
        <c:crossAx val="142886784"/>
        <c:crosses val="autoZero"/>
        <c:auto val="1"/>
        <c:lblAlgn val="ctr"/>
        <c:lblOffset val="100"/>
        <c:noMultiLvlLbl val="0"/>
      </c:catAx>
      <c:valAx>
        <c:axId val="142886784"/>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428852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Holds family computer science nights</c:v>
                </c:pt>
                <c:pt idx="1">
                  <c:v>Has teams participating in computer science competitions</c:v>
                </c:pt>
                <c:pt idx="2">
                  <c:v>Participates in a local or regional computer science fair</c:v>
                </c:pt>
                <c:pt idx="3">
                  <c:v>Coordinates meetings with adult mentors who work in computer science fields</c:v>
                </c:pt>
                <c:pt idx="4">
                  <c:v>Offers after-school help in computer science</c:v>
                </c:pt>
              </c:strCache>
            </c:strRef>
          </c:cat>
          <c:val>
            <c:numRef>
              <c:f>Sheet1!$B$2:$B$6</c:f>
              <c:numCache>
                <c:formatCode>General</c:formatCode>
                <c:ptCount val="5"/>
                <c:pt idx="0">
                  <c:v>8</c:v>
                </c:pt>
                <c:pt idx="1">
                  <c:v>10</c:v>
                </c:pt>
                <c:pt idx="2">
                  <c:v>13</c:v>
                </c:pt>
                <c:pt idx="3">
                  <c:v>18</c:v>
                </c:pt>
                <c:pt idx="4">
                  <c:v>20</c:v>
                </c:pt>
              </c:numCache>
            </c:numRef>
          </c:val>
        </c:ser>
        <c:dLbls>
          <c:showLegendKey val="0"/>
          <c:showVal val="0"/>
          <c:showCatName val="0"/>
          <c:showSerName val="0"/>
          <c:showPercent val="0"/>
          <c:showBubbleSize val="0"/>
        </c:dLbls>
        <c:gapWidth val="150"/>
        <c:axId val="142835072"/>
        <c:axId val="142947456"/>
      </c:barChart>
      <c:catAx>
        <c:axId val="142835072"/>
        <c:scaling>
          <c:orientation val="minMax"/>
        </c:scaling>
        <c:delete val="0"/>
        <c:axPos val="l"/>
        <c:majorTickMark val="out"/>
        <c:minorTickMark val="none"/>
        <c:tickLblPos val="nextTo"/>
        <c:txPr>
          <a:bodyPr/>
          <a:lstStyle/>
          <a:p>
            <a:pPr>
              <a:defRPr sz="1800"/>
            </a:pPr>
            <a:endParaRPr lang="en-US"/>
          </a:p>
        </c:txPr>
        <c:crossAx val="142947456"/>
        <c:crosses val="autoZero"/>
        <c:auto val="1"/>
        <c:lblAlgn val="ctr"/>
        <c:lblOffset val="100"/>
        <c:noMultiLvlLbl val="0"/>
      </c:catAx>
      <c:valAx>
        <c:axId val="142947456"/>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42835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Sheet1!$A$2:$A$7</c:f>
              <c:strCache>
                <c:ptCount val="6"/>
                <c:pt idx="0">
                  <c:v>Coordinates meetings with adult mentors who work in computer science fields</c:v>
                </c:pt>
                <c:pt idx="1">
                  <c:v>Participates in Hour of Code</c:v>
                </c:pt>
                <c:pt idx="2">
                  <c:v>Offers one or more computer science clubs</c:v>
                </c:pt>
                <c:pt idx="3">
                  <c:v>Coordinates visits to business, industry, or research sites related to computer science</c:v>
                </c:pt>
                <c:pt idx="4">
                  <c:v>Offers after-school help in computer science</c:v>
                </c:pt>
                <c:pt idx="5">
                  <c:v>Encourages students to participate in computer science summer programs</c:v>
                </c:pt>
              </c:strCache>
            </c:strRef>
          </c:cat>
          <c:val>
            <c:numRef>
              <c:f>Sheet1!$B$2:$B$7</c:f>
              <c:numCache>
                <c:formatCode>General</c:formatCode>
                <c:ptCount val="6"/>
                <c:pt idx="0">
                  <c:v>22</c:v>
                </c:pt>
                <c:pt idx="1">
                  <c:v>27</c:v>
                </c:pt>
                <c:pt idx="2">
                  <c:v>29</c:v>
                </c:pt>
                <c:pt idx="3">
                  <c:v>30</c:v>
                </c:pt>
                <c:pt idx="4">
                  <c:v>31</c:v>
                </c:pt>
                <c:pt idx="5">
                  <c:v>51</c:v>
                </c:pt>
              </c:numCache>
            </c:numRef>
          </c:val>
        </c:ser>
        <c:dLbls>
          <c:showLegendKey val="0"/>
          <c:showVal val="0"/>
          <c:showCatName val="0"/>
          <c:showSerName val="0"/>
          <c:showPercent val="0"/>
          <c:showBubbleSize val="0"/>
        </c:dLbls>
        <c:gapWidth val="150"/>
        <c:axId val="129133184"/>
        <c:axId val="128995712"/>
      </c:barChart>
      <c:catAx>
        <c:axId val="129133184"/>
        <c:scaling>
          <c:orientation val="minMax"/>
        </c:scaling>
        <c:delete val="0"/>
        <c:axPos val="l"/>
        <c:majorTickMark val="out"/>
        <c:minorTickMark val="none"/>
        <c:tickLblPos val="nextTo"/>
        <c:txPr>
          <a:bodyPr/>
          <a:lstStyle/>
          <a:p>
            <a:pPr>
              <a:defRPr sz="1800"/>
            </a:pPr>
            <a:endParaRPr lang="en-US"/>
          </a:p>
        </c:txPr>
        <c:crossAx val="128995712"/>
        <c:crosses val="autoZero"/>
        <c:auto val="1"/>
        <c:lblAlgn val="ctr"/>
        <c:lblOffset val="100"/>
        <c:noMultiLvlLbl val="0"/>
      </c:catAx>
      <c:valAx>
        <c:axId val="12899571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91331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Schools</c:v>
                </c:pt>
              </c:strCache>
            </c:strRef>
          </c:tx>
          <c:invertIfNegative val="0"/>
          <c:dLbls>
            <c:showLegendKey val="0"/>
            <c:showVal val="1"/>
            <c:showCatName val="0"/>
            <c:showSerName val="0"/>
            <c:showPercent val="0"/>
            <c:showBubbleSize val="0"/>
            <c:showLeaderLines val="0"/>
          </c:dLbls>
          <c:cat>
            <c:strRef>
              <c:f>Sheet1!$A$2:$A$6</c:f>
              <c:strCache>
                <c:ptCount val="5"/>
                <c:pt idx="0">
                  <c:v>Holds family computer science nights</c:v>
                </c:pt>
                <c:pt idx="1">
                  <c:v>Participates in a local or regional computer science fair</c:v>
                </c:pt>
                <c:pt idx="2">
                  <c:v>Offers formal after-school programs for enrichment in computer science</c:v>
                </c:pt>
                <c:pt idx="3">
                  <c:v>Has teams participating in computer science competitions</c:v>
                </c:pt>
                <c:pt idx="4">
                  <c:v>Coordinates internships in computer science fields</c:v>
                </c:pt>
              </c:strCache>
            </c:strRef>
          </c:cat>
          <c:val>
            <c:numRef>
              <c:f>Sheet1!$B$2:$B$6</c:f>
              <c:numCache>
                <c:formatCode>General</c:formatCode>
                <c:ptCount val="5"/>
                <c:pt idx="0">
                  <c:v>5</c:v>
                </c:pt>
                <c:pt idx="1">
                  <c:v>12</c:v>
                </c:pt>
                <c:pt idx="2">
                  <c:v>15</c:v>
                </c:pt>
                <c:pt idx="3">
                  <c:v>15</c:v>
                </c:pt>
                <c:pt idx="4">
                  <c:v>15</c:v>
                </c:pt>
              </c:numCache>
            </c:numRef>
          </c:val>
        </c:ser>
        <c:dLbls>
          <c:showLegendKey val="0"/>
          <c:showVal val="0"/>
          <c:showCatName val="0"/>
          <c:showSerName val="0"/>
          <c:showPercent val="0"/>
          <c:showBubbleSize val="0"/>
        </c:dLbls>
        <c:gapWidth val="150"/>
        <c:axId val="128971136"/>
        <c:axId val="128972672"/>
      </c:barChart>
      <c:catAx>
        <c:axId val="128971136"/>
        <c:scaling>
          <c:orientation val="minMax"/>
        </c:scaling>
        <c:delete val="0"/>
        <c:axPos val="l"/>
        <c:majorTickMark val="out"/>
        <c:minorTickMark val="none"/>
        <c:tickLblPos val="nextTo"/>
        <c:txPr>
          <a:bodyPr/>
          <a:lstStyle/>
          <a:p>
            <a:pPr>
              <a:defRPr sz="1800"/>
            </a:pPr>
            <a:endParaRPr lang="en-US"/>
          </a:p>
        </c:txPr>
        <c:crossAx val="128972672"/>
        <c:crosses val="autoZero"/>
        <c:auto val="1"/>
        <c:lblAlgn val="ctr"/>
        <c:lblOffset val="100"/>
        <c:noMultiLvlLbl val="0"/>
      </c:catAx>
      <c:valAx>
        <c:axId val="128972672"/>
        <c:scaling>
          <c:orientation val="minMax"/>
          <c:max val="100"/>
        </c:scaling>
        <c:delete val="0"/>
        <c:axPos val="b"/>
        <c:title>
          <c:tx>
            <c:rich>
              <a:bodyPr rot="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289711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75888486912111"/>
          <c:y val="3.0054644808743168E-2"/>
          <c:w val="0.48420353982300884"/>
          <c:h val="0.71288650410634158"/>
        </c:manualLayout>
      </c:layout>
      <c:barChart>
        <c:barDir val="bar"/>
        <c:grouping val="clustered"/>
        <c:varyColors val="0"/>
        <c:ser>
          <c:idx val="0"/>
          <c:order val="0"/>
          <c:tx>
            <c:strRef>
              <c:f>Sheet1!$B$1</c:f>
              <c:strCache>
                <c:ptCount val="1"/>
                <c:pt idx="0">
                  <c:v>Highest Poverty Schools</c:v>
                </c:pt>
              </c:strCache>
            </c:strRef>
          </c:tx>
          <c:invertIfNegative val="0"/>
          <c:cat>
            <c:strRef>
              <c:f>Sheet1!$A$2:$A$6</c:f>
              <c:strCache>
                <c:ptCount val="5"/>
                <c:pt idx="0">
                  <c:v>After-school help </c:v>
                </c:pt>
                <c:pt idx="1">
                  <c:v>After-school programs for enrichment </c:v>
                </c:pt>
                <c:pt idx="2">
                  <c:v>Computer science clubs</c:v>
                </c:pt>
                <c:pt idx="3">
                  <c:v>Encourage students to participate in summer programs/‌camps</c:v>
                </c:pt>
                <c:pt idx="4">
                  <c:v>Participation in Hour of Code</c:v>
                </c:pt>
              </c:strCache>
            </c:strRef>
          </c:cat>
          <c:val>
            <c:numRef>
              <c:f>Sheet1!$B$2:$B$6</c:f>
              <c:numCache>
                <c:formatCode>General</c:formatCode>
                <c:ptCount val="5"/>
                <c:pt idx="0">
                  <c:v>24</c:v>
                </c:pt>
                <c:pt idx="1">
                  <c:v>23</c:v>
                </c:pt>
                <c:pt idx="2">
                  <c:v>27</c:v>
                </c:pt>
                <c:pt idx="3">
                  <c:v>49</c:v>
                </c:pt>
                <c:pt idx="4">
                  <c:v>30</c:v>
                </c:pt>
              </c:numCache>
            </c:numRef>
          </c:val>
        </c:ser>
        <c:ser>
          <c:idx val="1"/>
          <c:order val="1"/>
          <c:tx>
            <c:strRef>
              <c:f>Sheet1!$C$1</c:f>
              <c:strCache>
                <c:ptCount val="1"/>
                <c:pt idx="0">
                  <c:v>Lowest Poverty Schools</c:v>
                </c:pt>
              </c:strCache>
            </c:strRef>
          </c:tx>
          <c:invertIfNegative val="0"/>
          <c:cat>
            <c:strRef>
              <c:f>Sheet1!$A$2:$A$6</c:f>
              <c:strCache>
                <c:ptCount val="5"/>
                <c:pt idx="0">
                  <c:v>After-school help </c:v>
                </c:pt>
                <c:pt idx="1">
                  <c:v>After-school programs for enrichment </c:v>
                </c:pt>
                <c:pt idx="2">
                  <c:v>Computer science clubs</c:v>
                </c:pt>
                <c:pt idx="3">
                  <c:v>Encourage students to participate in summer programs/‌camps</c:v>
                </c:pt>
                <c:pt idx="4">
                  <c:v>Participation in Hour of Code</c:v>
                </c:pt>
              </c:strCache>
            </c:strRef>
          </c:cat>
          <c:val>
            <c:numRef>
              <c:f>Sheet1!$C$2:$C$6</c:f>
              <c:numCache>
                <c:formatCode>General</c:formatCode>
                <c:ptCount val="5"/>
                <c:pt idx="0">
                  <c:v>21</c:v>
                </c:pt>
                <c:pt idx="1">
                  <c:v>24</c:v>
                </c:pt>
                <c:pt idx="2">
                  <c:v>34</c:v>
                </c:pt>
                <c:pt idx="3">
                  <c:v>42</c:v>
                </c:pt>
                <c:pt idx="4">
                  <c:v>46</c:v>
                </c:pt>
              </c:numCache>
            </c:numRef>
          </c:val>
        </c:ser>
        <c:dLbls>
          <c:showLegendKey val="0"/>
          <c:showVal val="1"/>
          <c:showCatName val="0"/>
          <c:showSerName val="0"/>
          <c:showPercent val="0"/>
          <c:showBubbleSize val="0"/>
        </c:dLbls>
        <c:gapWidth val="75"/>
        <c:axId val="164474880"/>
        <c:axId val="164476416"/>
      </c:barChart>
      <c:catAx>
        <c:axId val="164474880"/>
        <c:scaling>
          <c:orientation val="minMax"/>
        </c:scaling>
        <c:delete val="0"/>
        <c:axPos val="l"/>
        <c:majorTickMark val="out"/>
        <c:minorTickMark val="none"/>
        <c:tickLblPos val="nextTo"/>
        <c:txPr>
          <a:bodyPr/>
          <a:lstStyle/>
          <a:p>
            <a:pPr>
              <a:defRPr sz="1800"/>
            </a:pPr>
            <a:endParaRPr lang="en-US"/>
          </a:p>
        </c:txPr>
        <c:crossAx val="164476416"/>
        <c:crosses val="autoZero"/>
        <c:auto val="1"/>
        <c:lblAlgn val="ctr"/>
        <c:lblOffset val="100"/>
        <c:noMultiLvlLbl val="0"/>
      </c:catAx>
      <c:valAx>
        <c:axId val="164476416"/>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64474880"/>
        <c:crosses val="autoZero"/>
        <c:crossBetween val="between"/>
        <c:majorUnit val="20"/>
      </c:valAx>
    </c:plotArea>
    <c:legend>
      <c:legendPos val="b"/>
      <c:layout>
        <c:manualLayout>
          <c:xMode val="edge"/>
          <c:yMode val="edge"/>
          <c:x val="0.15926207232945438"/>
          <c:y val="0.91732473964947925"/>
          <c:w val="0.68442570784846579"/>
          <c:h val="7.461074422148844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B1E0EC9-9FB7-4C84-B5FF-6ED791420DF2}" type="datetimeFigureOut">
              <a:rPr lang="en-US" smtClean="0"/>
              <a:t>6/3/2019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4581F4DC-B4F9-4FD3-ACA8-AB8456080ECF}" type="slidenum">
              <a:rPr lang="en-US" smtClean="0"/>
              <a:t>‹#›</a:t>
            </a:fld>
            <a:endParaRPr lang="en-US"/>
          </a:p>
        </p:txBody>
      </p:sp>
    </p:spTree>
    <p:extLst>
      <p:ext uri="{BB962C8B-B14F-4D97-AF65-F5344CB8AC3E}">
        <p14:creationId xmlns:p14="http://schemas.microsoft.com/office/powerpoint/2010/main" val="4240828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22511EB-F137-4F8F-8DEC-D4296BB5E54C}" type="datetimeFigureOut">
              <a:rPr lang="en-US" smtClean="0"/>
              <a:t>6/3/2019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2F0DE39-AD75-4328-A1EA-B7CB39244E5F}" type="slidenum">
              <a:rPr lang="en-US" smtClean="0"/>
              <a:t>‹#›</a:t>
            </a:fld>
            <a:endParaRPr lang="en-US"/>
          </a:p>
        </p:txBody>
      </p:sp>
    </p:spTree>
    <p:extLst>
      <p:ext uri="{BB962C8B-B14F-4D97-AF65-F5344CB8AC3E}">
        <p14:creationId xmlns:p14="http://schemas.microsoft.com/office/powerpoint/2010/main" val="222967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339983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Each grade-level chart is sorted independently; consequently items may appear in different orders.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7.12, p.</a:t>
            </a:r>
            <a:r>
              <a:rPr lang="en-US" baseline="0" dirty="0" smtClean="0"/>
              <a:t> 163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smtClean="0"/>
              <a:t>School Coordinator Questionnaire</a:t>
            </a:r>
          </a:p>
          <a:p>
            <a:pPr defTabSz="924865">
              <a:defRPr/>
            </a:pPr>
            <a:r>
              <a:rPr lang="en-US" dirty="0" smtClean="0"/>
              <a:t>Q17.</a:t>
            </a:r>
            <a:r>
              <a:rPr lang="en-US" baseline="0" dirty="0" smtClean="0"/>
              <a:t> </a:t>
            </a:r>
            <a:r>
              <a:rPr lang="en-US" dirty="0"/>
              <a:t>Indicate whether your school does each of the following to enhance students’ interest and/or achievement in computer science</a:t>
            </a:r>
            <a:r>
              <a:rPr lang="en-US" dirty="0" smtClean="0"/>
              <a:t>. </a:t>
            </a:r>
            <a:r>
              <a:rPr lang="en-US" dirty="0"/>
              <a:t>[Select one on each row.]</a:t>
            </a:r>
            <a:r>
              <a:rPr lang="en-US" dirty="0" smtClean="0"/>
              <a:t> (Response Options: Yes, No)</a:t>
            </a:r>
          </a:p>
          <a:p>
            <a:pPr marL="693687" lvl="1" indent="-231229">
              <a:buFont typeface="+mj-lt"/>
              <a:buAutoNum type="alphaLcPeriod"/>
            </a:pPr>
            <a:r>
              <a:rPr lang="en-US" dirty="0"/>
              <a:t>Holds family computer science nights</a:t>
            </a:r>
            <a:endParaRPr lang="en-US" b="1" dirty="0"/>
          </a:p>
          <a:p>
            <a:pPr marL="693687" lvl="1" indent="-231229">
              <a:buFont typeface="+mj-lt"/>
              <a:buAutoNum type="alphaLcPeriod"/>
            </a:pPr>
            <a:r>
              <a:rPr lang="en-US" dirty="0"/>
              <a:t>Offers after-school help in computer science (for example: tutoring)</a:t>
            </a:r>
            <a:endParaRPr lang="en-US" b="1" dirty="0"/>
          </a:p>
          <a:p>
            <a:pPr marL="693687" lvl="1" indent="-231229">
              <a:buFont typeface="+mj-lt"/>
              <a:buAutoNum type="alphaLcPeriod"/>
            </a:pPr>
            <a:r>
              <a:rPr lang="en-US" dirty="0"/>
              <a:t>Offers formal after-school programs for enrichment in computer science</a:t>
            </a:r>
            <a:endParaRPr lang="en-US" b="1" dirty="0"/>
          </a:p>
          <a:p>
            <a:pPr marL="693687" lvl="1" indent="-231229">
              <a:buFont typeface="+mj-lt"/>
              <a:buAutoNum type="alphaLcPeriod"/>
            </a:pPr>
            <a:r>
              <a:rPr lang="en-US" dirty="0"/>
              <a:t>Offers one or more computer science clubs</a:t>
            </a:r>
            <a:endParaRPr lang="en-US" b="1" dirty="0"/>
          </a:p>
          <a:p>
            <a:pPr marL="693687" lvl="1" indent="-231229">
              <a:buFont typeface="+mj-lt"/>
              <a:buAutoNum type="alphaLcPeriod"/>
            </a:pPr>
            <a:r>
              <a:rPr lang="en-US" dirty="0"/>
              <a:t>Participates in Hour of Code</a:t>
            </a:r>
            <a:endParaRPr lang="en-US" b="1" dirty="0"/>
          </a:p>
          <a:p>
            <a:pPr marL="693687" lvl="1" indent="-231229">
              <a:buFont typeface="+mj-lt"/>
              <a:buAutoNum type="alphaLcPeriod"/>
            </a:pPr>
            <a:r>
              <a:rPr lang="en-US" dirty="0"/>
              <a:t>Participates in a local or regional computer science fair</a:t>
            </a:r>
            <a:endParaRPr lang="en-US" b="1" dirty="0"/>
          </a:p>
          <a:p>
            <a:pPr marL="693687" lvl="1" indent="-231229">
              <a:buFont typeface="+mj-lt"/>
              <a:buAutoNum type="alphaLcPeriod"/>
            </a:pPr>
            <a:r>
              <a:rPr lang="en-US" dirty="0"/>
              <a:t>Has one or more teams participating in computer science competitions (for example: USA Computer Science Olympiad)</a:t>
            </a:r>
            <a:endParaRPr lang="en-US" b="1" dirty="0"/>
          </a:p>
          <a:p>
            <a:pPr marL="693687" lvl="1" indent="-231229">
              <a:buFont typeface="+mj-lt"/>
              <a:buAutoNum type="alphaLcPeriod"/>
            </a:pPr>
            <a:r>
              <a:rPr lang="en-US" dirty="0"/>
              <a:t>Encourages students to participate in computer science summer programs or camps offered by community colleges, universities, museums or computer science centers</a:t>
            </a:r>
            <a:endParaRPr lang="en-US" b="1" dirty="0"/>
          </a:p>
          <a:p>
            <a:pPr marL="693687" lvl="1" indent="-231229">
              <a:buFont typeface="+mj-lt"/>
              <a:buAutoNum type="alphaLcPeriod"/>
            </a:pPr>
            <a:r>
              <a:rPr lang="en-US" dirty="0"/>
              <a:t>Coordinates visits to business, industry, and/or research sites related to computer science</a:t>
            </a:r>
            <a:endParaRPr lang="en-US" b="1" dirty="0"/>
          </a:p>
          <a:p>
            <a:pPr marL="693687" lvl="1" indent="-231229">
              <a:buFont typeface="+mj-lt"/>
              <a:buAutoNum type="alphaLcPeriod"/>
            </a:pPr>
            <a:r>
              <a:rPr lang="en-US" dirty="0"/>
              <a:t>Coordinates meetings with adult mentors who work in computer science fields</a:t>
            </a:r>
            <a:endParaRPr lang="en-US" b="1" dirty="0"/>
          </a:p>
          <a:p>
            <a:pPr marL="693687" lvl="1" indent="-231229">
              <a:buFont typeface="+mj-lt"/>
              <a:buAutoNum type="alphaLcPeriod"/>
            </a:pPr>
            <a:r>
              <a:rPr lang="en-US" dirty="0"/>
              <a:t>Coordinates internships in computer science fields </a:t>
            </a:r>
            <a:r>
              <a:rPr lang="en-US" i="1" dirty="0"/>
              <a:t>[High schools only] </a:t>
            </a:r>
            <a:endParaRPr lang="en-US" b="1" i="1" dirty="0"/>
          </a:p>
          <a:p>
            <a:pPr defTabSz="924865">
              <a:defRPr/>
            </a:pPr>
            <a:endParaRPr lang="en-US" dirty="0"/>
          </a:p>
          <a:p>
            <a:pPr defTabSz="924865">
              <a:defRPr/>
            </a:pPr>
            <a:r>
              <a:rPr lang="en-US" dirty="0" smtClean="0"/>
              <a:t>The numbers in parentheses</a:t>
            </a:r>
            <a:r>
              <a:rPr lang="en-US" baseline="0" dirty="0" smtClean="0"/>
              <a:t> are standard errors.</a:t>
            </a:r>
          </a:p>
          <a:p>
            <a:endParaRPr lang="en-US" b="1" dirty="0"/>
          </a:p>
          <a:p>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Interestingly, these programs are not distributed equally across all types of schools.  Some differences are particularly evident by percentage of students eligible for free/‌reduced-price lunch and school size.  Large schools are more likely than small schools to offer many of these programs (see Table 7.10).  For example, 45 percent of the largest schools offer opportunities for students to participate in engineering clubs, compared to only 19 percent of the smallest schools, and 53 percent of the largest schools have science clubs, compared to 27 percent of the smallest schools.  Results are more varied when looking at these programs by the percentage of students in the school eligible for free/‌reduced-price lunch.  Schools with the fewest students eligible for free/reduced-price lunch are more likely to offer enrichment programs (for example, 39 percent of schools in the lowest quartile have students participating in engineering clubs, compared to 26 percent of schools in the highest quartile).  In contrast, 55 percent of schools in the highest quartile offer after-school help in science and/‌or engineering, compared to 39 percent of schools in the lowest quartile.  Similar patterns exist to a lesser degree for schools’ mathematics programs and practices (see Table 7.11) and computer science programs and practices (see Table 7.12).”</a:t>
            </a:r>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equity</a:t>
            </a:r>
            <a:r>
              <a:rPr lang="en-US" baseline="0" dirty="0" smtClean="0"/>
              <a:t> analysis</a:t>
            </a:r>
            <a:r>
              <a:rPr lang="en-US" dirty="0" smtClean="0"/>
              <a:t> 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equity</a:t>
            </a:r>
            <a:r>
              <a:rPr lang="en-US" baseline="0" dirty="0" smtClean="0"/>
              <a:t> analysis</a:t>
            </a:r>
            <a:r>
              <a:rPr lang="en-US" dirty="0" smtClean="0"/>
              <a:t> 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a:t>
            </a:r>
            <a:r>
              <a:rPr lang="en-US" dirty="0" smtClean="0"/>
              <a:t>equity</a:t>
            </a:r>
            <a:r>
              <a:rPr lang="en-US" baseline="0" dirty="0" smtClean="0"/>
              <a:t> analysis</a:t>
            </a:r>
            <a:r>
              <a:rPr lang="en-US" dirty="0" smtClean="0"/>
              <a:t> </a:t>
            </a:r>
            <a:r>
              <a:rPr lang="en-US" dirty="0"/>
              <a:t>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a:t>
            </a:r>
            <a:r>
              <a:rPr lang="en-US" dirty="0" smtClean="0"/>
              <a:t>equity</a:t>
            </a:r>
            <a:r>
              <a:rPr lang="en-US" baseline="0" dirty="0" smtClean="0"/>
              <a:t> analysis</a:t>
            </a:r>
            <a:r>
              <a:rPr lang="en-US" dirty="0" smtClean="0"/>
              <a:t> </a:t>
            </a:r>
            <a:r>
              <a:rPr lang="en-US" dirty="0"/>
              <a:t>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19</a:t>
            </a:fld>
            <a:endParaRPr lang="en-US"/>
          </a:p>
        </p:txBody>
      </p:sp>
    </p:spTree>
    <p:extLst>
      <p:ext uri="{BB962C8B-B14F-4D97-AF65-F5344CB8AC3E}">
        <p14:creationId xmlns:p14="http://schemas.microsoft.com/office/powerpoint/2010/main" val="3399836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7.29, p.</a:t>
            </a:r>
            <a:r>
              <a:rPr lang="en-US" baseline="0" dirty="0" smtClean="0"/>
              <a:t> 174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smtClean="0"/>
              <a:t>Computer Science </a:t>
            </a:r>
            <a:r>
              <a:rPr lang="en-US" dirty="0"/>
              <a:t>Teacher </a:t>
            </a:r>
            <a:r>
              <a:rPr lang="en-US" dirty="0" smtClean="0"/>
              <a:t>Questionnaire</a:t>
            </a:r>
          </a:p>
          <a:p>
            <a:pPr defTabSz="924865">
              <a:defRPr/>
            </a:pPr>
            <a:r>
              <a:rPr lang="en-US" dirty="0" smtClean="0"/>
              <a:t>Q41.</a:t>
            </a:r>
            <a:r>
              <a:rPr lang="en-US" baseline="0" dirty="0" smtClean="0"/>
              <a:t> </a:t>
            </a:r>
            <a:r>
              <a:rPr lang="en-US" dirty="0"/>
              <a:t>Please rate how each of the following affects your computer science instruction in this class. [Select one on each row.]</a:t>
            </a:r>
            <a:r>
              <a:rPr lang="en-US" b="1" dirty="0"/>
              <a:t> </a:t>
            </a:r>
            <a:r>
              <a:rPr lang="en-US" dirty="0" smtClean="0"/>
              <a:t>(Response Options</a:t>
            </a:r>
            <a:r>
              <a:rPr lang="en-US" dirty="0"/>
              <a:t>: [1] </a:t>
            </a:r>
            <a:r>
              <a:rPr lang="en-US" dirty="0" smtClean="0"/>
              <a:t>Inhibits effective instruction, </a:t>
            </a:r>
            <a:r>
              <a:rPr lang="en-US" dirty="0"/>
              <a:t>[2] </a:t>
            </a:r>
            <a:r>
              <a:rPr lang="en-US" dirty="0" smtClean="0"/>
              <a:t>2 of 5, </a:t>
            </a:r>
            <a:r>
              <a:rPr lang="en-US" dirty="0"/>
              <a:t>[3] </a:t>
            </a:r>
            <a:r>
              <a:rPr lang="en-US" dirty="0" smtClean="0"/>
              <a:t>Neutral</a:t>
            </a:r>
            <a:r>
              <a:rPr lang="en-US" baseline="0" dirty="0" smtClean="0"/>
              <a:t> or Mixed, [4] 4 of 5, [5] Promotes effective instruction, </a:t>
            </a:r>
            <a:r>
              <a:rPr lang="en-US" strike="sngStrike" baseline="0" dirty="0" smtClean="0"/>
              <a:t>[6] N/A</a:t>
            </a:r>
            <a:r>
              <a:rPr lang="en-US" dirty="0" smtClean="0"/>
              <a:t>)</a:t>
            </a:r>
          </a:p>
          <a:p>
            <a:pPr marL="693687" lvl="1" indent="-231229">
              <a:buFont typeface="+mj-lt"/>
              <a:buAutoNum type="alphaLcPeriod"/>
            </a:pPr>
            <a:r>
              <a:rPr lang="en-US" dirty="0"/>
              <a:t>Current state standards</a:t>
            </a:r>
            <a:endParaRPr lang="en-US" b="1" dirty="0"/>
          </a:p>
          <a:p>
            <a:pPr marL="693687" lvl="1" indent="-231229">
              <a:buFont typeface="+mj-lt"/>
              <a:buAutoNum type="alphaLcPeriod"/>
            </a:pPr>
            <a:r>
              <a:rPr lang="en-US" dirty="0"/>
              <a:t>Textbook selection policies</a:t>
            </a:r>
            <a:endParaRPr lang="en-US" b="1" dirty="0"/>
          </a:p>
          <a:p>
            <a:pPr marL="693687" lvl="1" indent="-231229">
              <a:buFont typeface="+mj-lt"/>
              <a:buAutoNum type="alphaLcPeriod"/>
            </a:pPr>
            <a:r>
              <a:rPr lang="en-US" dirty="0"/>
              <a:t>Teacher evaluation policies</a:t>
            </a:r>
            <a:endParaRPr lang="en-US" b="1" dirty="0"/>
          </a:p>
          <a:p>
            <a:pPr marL="693687" lvl="1" indent="-231229">
              <a:buFont typeface="+mj-lt"/>
              <a:buAutoNum type="alphaLcPeriod"/>
            </a:pPr>
            <a:r>
              <a:rPr lang="en-US" dirty="0"/>
              <a:t>College entrance requirements  </a:t>
            </a:r>
            <a:endParaRPr lang="en-US" b="1" dirty="0"/>
          </a:p>
          <a:p>
            <a:pPr marL="693687" lvl="1" indent="-231229">
              <a:buFont typeface="+mj-lt"/>
              <a:buAutoNum type="alphaLcPeriod"/>
            </a:pPr>
            <a:r>
              <a:rPr lang="en-US" dirty="0"/>
              <a:t>Students’ prior knowledge and skills</a:t>
            </a:r>
            <a:endParaRPr lang="en-US" b="1" dirty="0"/>
          </a:p>
          <a:p>
            <a:pPr marL="693687" lvl="1" indent="-231229">
              <a:buFont typeface="+mj-lt"/>
              <a:buAutoNum type="alphaLcPeriod"/>
            </a:pPr>
            <a:r>
              <a:rPr lang="en-US" dirty="0"/>
              <a:t>Students’ motivation, interest, and effort in computer science</a:t>
            </a:r>
            <a:endParaRPr lang="en-US" b="1" dirty="0"/>
          </a:p>
          <a:p>
            <a:pPr marL="693687" lvl="1" indent="-231229">
              <a:buFont typeface="+mj-lt"/>
              <a:buAutoNum type="alphaLcPeriod"/>
            </a:pPr>
            <a:r>
              <a:rPr lang="en-US" dirty="0"/>
              <a:t>Parent/guardian expectations and involvement </a:t>
            </a:r>
            <a:endParaRPr lang="en-US" b="1" dirty="0"/>
          </a:p>
          <a:p>
            <a:pPr marL="693687" lvl="1" indent="-231229">
              <a:buFont typeface="+mj-lt"/>
              <a:buAutoNum type="alphaLcPeriod"/>
            </a:pPr>
            <a:r>
              <a:rPr lang="en-US" dirty="0"/>
              <a:t>Principal support</a:t>
            </a:r>
            <a:endParaRPr lang="en-US" b="1" dirty="0"/>
          </a:p>
          <a:p>
            <a:pPr marL="693687" lvl="1" indent="-231229">
              <a:buFont typeface="+mj-lt"/>
              <a:buAutoNum type="alphaLcPeriod"/>
            </a:pPr>
            <a:r>
              <a:rPr lang="en-US" dirty="0"/>
              <a:t>Amount of time for you to plan, individually and with colleagues</a:t>
            </a:r>
            <a:endParaRPr lang="en-US" b="1" dirty="0"/>
          </a:p>
          <a:p>
            <a:pPr marL="693687" lvl="1" indent="-231229">
              <a:buFont typeface="+mj-lt"/>
              <a:buAutoNum type="alphaLcPeriod"/>
            </a:pPr>
            <a:r>
              <a:rPr lang="en-US" dirty="0"/>
              <a:t>Amount of time available for your professional development</a:t>
            </a:r>
            <a:endParaRPr lang="en-US" b="1" dirty="0"/>
          </a:p>
          <a:p>
            <a:pPr lvl="0"/>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Table 7.29 displays the results for high school computer science.  Unlike high school science and mathematics, students’ motivation, interest, and effort in computer science are seen by teachers in the large majority of classes as promoting effective instruction.  Principal support, time to plan, and the amount of time for professional development are also seen as promoters of effective instruction in two-thirds or more of classes.  Current state standards and textbook selection policies have a neutral or mixed effect on computer science instruction in approximately half of the classes, likely because these standards and policies are absent from most schools. “</a:t>
            </a:r>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7.5, p.</a:t>
            </a:r>
            <a:r>
              <a:rPr lang="en-US" baseline="0" dirty="0" smtClean="0"/>
              <a:t> 159 in Technical Report</a:t>
            </a:r>
          </a:p>
          <a:p>
            <a:pPr defTabSz="924865">
              <a:defRPr/>
            </a:pPr>
            <a:endParaRPr lang="en-US" dirty="0"/>
          </a:p>
          <a:p>
            <a:pPr defTabSz="924865">
              <a:defRPr/>
            </a:pPr>
            <a:r>
              <a:rPr lang="en-US" b="1" dirty="0" smtClean="0"/>
              <a:t>This slide shows original and derived data from an individual</a:t>
            </a:r>
            <a:r>
              <a:rPr lang="en-US" b="1" baseline="0" dirty="0" smtClean="0"/>
              <a:t> item. </a:t>
            </a:r>
          </a:p>
          <a:p>
            <a:pPr defTabSz="924865">
              <a:defRPr/>
            </a:pPr>
            <a:endParaRPr lang="en-US" b="1" dirty="0"/>
          </a:p>
          <a:p>
            <a:pPr defTabSz="924865">
              <a:defRPr/>
            </a:pPr>
            <a:r>
              <a:rPr lang="en-US" dirty="0" smtClean="0"/>
              <a:t>School Coordinator Questionnaire</a:t>
            </a:r>
          </a:p>
          <a:p>
            <a:pPr defTabSz="924865">
              <a:defRPr/>
            </a:pPr>
            <a:r>
              <a:rPr lang="en-US" dirty="0" smtClean="0"/>
              <a:t>Q28.</a:t>
            </a:r>
            <a:r>
              <a:rPr lang="en-US" baseline="0" dirty="0" smtClean="0"/>
              <a:t> [Presented only to schools that include grade 12] </a:t>
            </a:r>
            <a:r>
              <a:rPr lang="en-US" dirty="0" smtClean="0"/>
              <a:t>In </a:t>
            </a:r>
            <a:r>
              <a:rPr lang="en-US" dirty="0"/>
              <a:t>order to graduate from this high school, how many years of </a:t>
            </a:r>
            <a:r>
              <a:rPr lang="en-US" dirty="0" smtClean="0"/>
              <a:t>computer science </a:t>
            </a:r>
            <a:r>
              <a:rPr lang="en-US" dirty="0"/>
              <a:t>are </a:t>
            </a:r>
            <a:r>
              <a:rPr lang="en-US" dirty="0" smtClean="0"/>
              <a:t>students grades 9</a:t>
            </a:r>
            <a:r>
              <a:rPr lang="en-US" baseline="0" dirty="0" smtClean="0"/>
              <a:t>–12 </a:t>
            </a:r>
            <a:r>
              <a:rPr lang="en-US" dirty="0" smtClean="0"/>
              <a:t> </a:t>
            </a:r>
            <a:r>
              <a:rPr lang="en-US" dirty="0"/>
              <a:t>required to take?</a:t>
            </a:r>
          </a:p>
          <a:p>
            <a:pPr marL="635844" lvl="1" indent="-173413" defTabSz="924865">
              <a:buFont typeface="Courier New" panose="02070309020205020404" pitchFamily="49" charset="0"/>
              <a:buChar char="o"/>
              <a:defRPr/>
            </a:pPr>
            <a:r>
              <a:rPr lang="en-US" dirty="0"/>
              <a:t>0</a:t>
            </a:r>
            <a:r>
              <a:rPr lang="en-US" dirty="0" smtClean="0"/>
              <a:t> </a:t>
            </a:r>
            <a:r>
              <a:rPr lang="en-US" dirty="0"/>
              <a:t>year</a:t>
            </a:r>
          </a:p>
          <a:p>
            <a:pPr marL="635844" lvl="1" indent="-173413" defTabSz="924865">
              <a:buFont typeface="Courier New" panose="02070309020205020404" pitchFamily="49" charset="0"/>
              <a:buChar char="o"/>
              <a:defRPr/>
            </a:pPr>
            <a:r>
              <a:rPr lang="en-US" dirty="0" smtClean="0"/>
              <a:t>1/2 year</a:t>
            </a:r>
            <a:endParaRPr lang="en-US" dirty="0"/>
          </a:p>
          <a:p>
            <a:pPr marL="635844" lvl="1" indent="-173413" defTabSz="924865">
              <a:buFont typeface="Courier New" panose="02070309020205020404" pitchFamily="49" charset="0"/>
              <a:buChar char="o"/>
              <a:defRPr/>
            </a:pPr>
            <a:r>
              <a:rPr lang="en-US" dirty="0"/>
              <a:t>1</a:t>
            </a:r>
            <a:r>
              <a:rPr lang="en-US" dirty="0" smtClean="0"/>
              <a:t> year</a:t>
            </a:r>
            <a:endParaRPr lang="en-US" dirty="0"/>
          </a:p>
          <a:p>
            <a:pPr marL="635844" lvl="1" indent="-173413" defTabSz="924865">
              <a:buFont typeface="Courier New" panose="02070309020205020404" pitchFamily="49" charset="0"/>
              <a:buChar char="o"/>
              <a:defRPr/>
            </a:pPr>
            <a:r>
              <a:rPr lang="en-US" dirty="0"/>
              <a:t>2</a:t>
            </a:r>
            <a:r>
              <a:rPr lang="en-US" dirty="0" smtClean="0"/>
              <a:t> years</a:t>
            </a:r>
          </a:p>
          <a:p>
            <a:pPr marL="635844" lvl="1" indent="-173413" defTabSz="924865">
              <a:buFont typeface="Courier New" panose="02070309020205020404" pitchFamily="49" charset="0"/>
              <a:buChar char="o"/>
              <a:defRPr/>
            </a:pPr>
            <a:r>
              <a:rPr lang="en-US" dirty="0" smtClean="0"/>
              <a:t>3 years</a:t>
            </a:r>
          </a:p>
          <a:p>
            <a:pPr marL="635844" lvl="1" indent="-173413" defTabSz="924865">
              <a:buFont typeface="Courier New" panose="02070309020205020404" pitchFamily="49" charset="0"/>
              <a:buChar char="o"/>
              <a:defRPr/>
            </a:pPr>
            <a:r>
              <a:rPr lang="en-US" dirty="0" smtClean="0"/>
              <a:t>4 years</a:t>
            </a:r>
            <a:endParaRPr lang="en-US" dirty="0"/>
          </a:p>
          <a:p>
            <a:pPr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In contrast, nearly three-quarters of schools do not require any computer science in order to graduate; almost all that do require one year or less (see Table 7.5).  Additionally, program representatives were asked if computer science counts toward graduation requirements in any other subjects.  As can be seen in Table 7.6, only a small percentage of high schools allow computer science to count toward graduation requirements in mathematics, science, or foreign language.”</a:t>
            </a: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endParaRPr lang="en-US" b="1" dirty="0"/>
          </a:p>
          <a:p>
            <a:pPr defTabSz="907620">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Schools rated the effect of each factor on a five-point scale ranging from 1 “inhibits effective instruction” to 5 “promotes effective instruction.”  The “Inhibits” column includes those indicating 1 or 2.  The “Promotes” column includes those indicating 4 or 5.</a:t>
            </a:r>
            <a:endParaRPr lang="en-US" b="1" dirty="0"/>
          </a:p>
          <a:p>
            <a:pPr defTabSz="907620">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The computer science</a:t>
            </a:r>
            <a:r>
              <a:rPr lang="en-US" baseline="0" dirty="0" smtClean="0"/>
              <a:t> portion of </a:t>
            </a:r>
            <a:r>
              <a:rPr lang="en-US" dirty="0" smtClean="0"/>
              <a:t>Table 7.30, p.</a:t>
            </a:r>
            <a:r>
              <a:rPr lang="en-US" baseline="0" dirty="0" smtClean="0"/>
              <a:t> 174 in Technical Report</a:t>
            </a:r>
          </a:p>
          <a:p>
            <a:pPr defTabSz="924865">
              <a:defRPr/>
            </a:pPr>
            <a:endParaRPr lang="en-US" dirty="0"/>
          </a:p>
          <a:p>
            <a:pPr defTabSz="924865">
              <a:defRPr/>
            </a:pPr>
            <a:r>
              <a:rPr lang="en-US" b="1" dirty="0" smtClean="0"/>
              <a:t>This slide shows data from composites</a:t>
            </a:r>
            <a:r>
              <a:rPr lang="en-US" b="1" baseline="0" dirty="0" smtClean="0"/>
              <a:t>. </a:t>
            </a:r>
          </a:p>
          <a:p>
            <a:pPr defTabSz="924865">
              <a:defRPr/>
            </a:pPr>
            <a:endParaRPr lang="en-US" dirty="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dirty="0"/>
          </a:p>
          <a:p>
            <a:pPr defTabSz="924865">
              <a:defRPr/>
            </a:pPr>
            <a:r>
              <a:rPr lang="en-US" b="1" i="1" dirty="0" smtClean="0"/>
              <a:t>Extent to Which</a:t>
            </a:r>
            <a:r>
              <a:rPr lang="en-US" b="1" i="1" baseline="0" dirty="0" smtClean="0"/>
              <a:t> the Policy Environment Promotes Effective Instruction Composite Items</a:t>
            </a:r>
          </a:p>
          <a:p>
            <a:pPr marL="462458" lvl="1"/>
            <a:r>
              <a:rPr lang="en-US" dirty="0"/>
              <a:t>Q41a. Current state standards</a:t>
            </a:r>
            <a:endParaRPr lang="en-US" b="1" dirty="0"/>
          </a:p>
          <a:p>
            <a:pPr marL="462458" lvl="1"/>
            <a:r>
              <a:rPr lang="en-US" dirty="0"/>
              <a:t>Q41b. Textbook selection policies</a:t>
            </a:r>
            <a:endParaRPr lang="en-US" b="1" dirty="0"/>
          </a:p>
          <a:p>
            <a:pPr marL="462458" lvl="1"/>
            <a:r>
              <a:rPr lang="en-US" dirty="0"/>
              <a:t>Q41c. Teacher evaluation policies</a:t>
            </a:r>
            <a:endParaRPr lang="en-US" b="1" dirty="0"/>
          </a:p>
          <a:p>
            <a:pPr defTabSz="924865">
              <a:defRPr/>
            </a:pPr>
            <a:endParaRPr lang="en-US" b="1" i="1" dirty="0" smtClean="0"/>
          </a:p>
          <a:p>
            <a:pPr defTabSz="924865">
              <a:defRPr/>
            </a:pPr>
            <a:r>
              <a:rPr lang="en-US" b="1" i="1" dirty="0" smtClean="0"/>
              <a:t>Extent to Which</a:t>
            </a:r>
            <a:r>
              <a:rPr lang="en-US" b="1" i="1" baseline="0" dirty="0" smtClean="0"/>
              <a:t> Stakeholders Promote Effective Instruction Composite Items</a:t>
            </a:r>
          </a:p>
          <a:p>
            <a:pPr marL="462458" lvl="1"/>
            <a:r>
              <a:rPr lang="en-US" dirty="0"/>
              <a:t>Q41e. Students’ prior knowledge and skills</a:t>
            </a:r>
            <a:endParaRPr lang="en-US" b="1" dirty="0"/>
          </a:p>
          <a:p>
            <a:pPr marL="462458" lvl="1"/>
            <a:r>
              <a:rPr lang="en-US" dirty="0"/>
              <a:t>Q41f. Students’ motivation, interest, and effort in computer science</a:t>
            </a:r>
            <a:endParaRPr lang="en-US" b="1" dirty="0"/>
          </a:p>
          <a:p>
            <a:pPr marL="462458" lvl="1"/>
            <a:r>
              <a:rPr lang="en-US" dirty="0"/>
              <a:t>Q41g. Parent/guardian expectations and involvement </a:t>
            </a:r>
            <a:endParaRPr lang="en-US" b="1" dirty="0"/>
          </a:p>
          <a:p>
            <a:pPr marL="462458" lvl="1"/>
            <a:endParaRPr lang="en-US" b="1" dirty="0"/>
          </a:p>
          <a:p>
            <a:pPr defTabSz="924865">
              <a:defRPr/>
            </a:pPr>
            <a:r>
              <a:rPr lang="en-US" b="1" i="1" dirty="0" smtClean="0"/>
              <a:t>Extent to Which</a:t>
            </a:r>
            <a:r>
              <a:rPr lang="en-US" b="1" i="1" baseline="0" dirty="0" smtClean="0"/>
              <a:t> School Support Promotes Effective Instruction Composite Items</a:t>
            </a:r>
          </a:p>
          <a:p>
            <a:pPr marL="462458" lvl="1"/>
            <a:r>
              <a:rPr lang="en-US" dirty="0"/>
              <a:t>Q41i. Amount of time for you to plan, individually and with colleagues</a:t>
            </a:r>
            <a:endParaRPr lang="en-US" b="1" dirty="0"/>
          </a:p>
          <a:p>
            <a:pPr marL="462458" lvl="1"/>
            <a:r>
              <a:rPr lang="en-US" dirty="0"/>
              <a:t>Q41j. Amount of time available for your professional development</a:t>
            </a:r>
            <a:endParaRPr lang="en-US" b="1" dirty="0"/>
          </a:p>
          <a:p>
            <a:pPr defTabSz="924865">
              <a:defRPr/>
            </a:pPr>
            <a:endParaRPr lang="en-US" b="1" dirty="0"/>
          </a:p>
          <a:p>
            <a:pPr defTabSz="924865">
              <a:defRPr/>
            </a:pPr>
            <a:r>
              <a:rPr lang="en-US" dirty="0" smtClean="0"/>
              <a:t>Computer Science Teacher Questionnaire</a:t>
            </a:r>
          </a:p>
          <a:p>
            <a:pPr defTabSz="924865">
              <a:defRPr/>
            </a:pPr>
            <a:r>
              <a:rPr lang="en-US" dirty="0" smtClean="0"/>
              <a:t>Q41.</a:t>
            </a:r>
            <a:r>
              <a:rPr lang="en-US" baseline="0" dirty="0" smtClean="0"/>
              <a:t> </a:t>
            </a:r>
            <a:r>
              <a:rPr lang="en-US" dirty="0"/>
              <a:t>Please rate how each of the following affects your computer science instruction in this class. [Select one on each row.]</a:t>
            </a:r>
            <a:r>
              <a:rPr lang="en-US" b="1" dirty="0"/>
              <a:t> </a:t>
            </a:r>
            <a:r>
              <a:rPr lang="en-US" dirty="0" smtClean="0"/>
              <a:t>(Response Options: [1] Inhibits effective instruction, [2] 2 of 5, [3] Neutral</a:t>
            </a:r>
            <a:r>
              <a:rPr lang="en-US" baseline="0" dirty="0" smtClean="0"/>
              <a:t> or Mixed, [4] 4 of 5, [5] Promotes effective instruction, </a:t>
            </a:r>
            <a:r>
              <a:rPr lang="en-US" strike="sngStrike" baseline="0" dirty="0" smtClean="0"/>
              <a:t>[6] N/A</a:t>
            </a:r>
            <a:r>
              <a:rPr lang="en-US" dirty="0" smtClean="0"/>
              <a:t>)</a:t>
            </a:r>
          </a:p>
          <a:p>
            <a:pPr marL="693687" lvl="1" indent="-231229">
              <a:buFont typeface="+mj-lt"/>
              <a:buAutoNum type="alphaLcPeriod"/>
            </a:pPr>
            <a:r>
              <a:rPr lang="en-US" dirty="0"/>
              <a:t>Current state standards</a:t>
            </a:r>
            <a:endParaRPr lang="en-US" b="1" dirty="0"/>
          </a:p>
          <a:p>
            <a:pPr marL="693687" lvl="1" indent="-231229">
              <a:buFont typeface="+mj-lt"/>
              <a:buAutoNum type="alphaLcPeriod"/>
            </a:pPr>
            <a:r>
              <a:rPr lang="en-US" dirty="0"/>
              <a:t>Textbook selection policies</a:t>
            </a:r>
            <a:endParaRPr lang="en-US" b="1" dirty="0"/>
          </a:p>
          <a:p>
            <a:pPr marL="693687" lvl="1" indent="-231229">
              <a:buFont typeface="+mj-lt"/>
              <a:buAutoNum type="alphaLcPeriod"/>
            </a:pPr>
            <a:r>
              <a:rPr lang="en-US" dirty="0"/>
              <a:t>Teacher evaluation policies</a:t>
            </a:r>
            <a:endParaRPr lang="en-US" b="1" dirty="0"/>
          </a:p>
          <a:p>
            <a:pPr marL="693687" lvl="1" indent="-231229">
              <a:buFont typeface="+mj-lt"/>
              <a:buAutoNum type="alphaLcPeriod"/>
            </a:pPr>
            <a:r>
              <a:rPr lang="en-US" dirty="0"/>
              <a:t>College entrance requirements  </a:t>
            </a:r>
            <a:endParaRPr lang="en-US" b="1" dirty="0"/>
          </a:p>
          <a:p>
            <a:pPr marL="693687" lvl="1" indent="-231229">
              <a:buFont typeface="+mj-lt"/>
              <a:buAutoNum type="alphaLcPeriod"/>
            </a:pPr>
            <a:r>
              <a:rPr lang="en-US" dirty="0"/>
              <a:t>Students’ prior knowledge and skills</a:t>
            </a:r>
            <a:endParaRPr lang="en-US" b="1" dirty="0"/>
          </a:p>
          <a:p>
            <a:pPr marL="693687" lvl="1" indent="-231229">
              <a:buFont typeface="+mj-lt"/>
              <a:buAutoNum type="alphaLcPeriod"/>
            </a:pPr>
            <a:r>
              <a:rPr lang="en-US" dirty="0"/>
              <a:t>Students’ motivation, interest, and effort in computer science</a:t>
            </a:r>
            <a:endParaRPr lang="en-US" b="1" dirty="0"/>
          </a:p>
          <a:p>
            <a:pPr marL="693687" lvl="1" indent="-231229">
              <a:buFont typeface="+mj-lt"/>
              <a:buAutoNum type="alphaLcPeriod"/>
            </a:pPr>
            <a:r>
              <a:rPr lang="en-US" dirty="0"/>
              <a:t>Parent/guardian expectations and involvement </a:t>
            </a:r>
            <a:endParaRPr lang="en-US" b="1" dirty="0"/>
          </a:p>
          <a:p>
            <a:pPr marL="693687" lvl="1" indent="-231229">
              <a:buFont typeface="+mj-lt"/>
              <a:buAutoNum type="alphaLcPeriod"/>
            </a:pPr>
            <a:r>
              <a:rPr lang="en-US" dirty="0"/>
              <a:t>Principal support</a:t>
            </a:r>
            <a:endParaRPr lang="en-US" b="1" dirty="0"/>
          </a:p>
          <a:p>
            <a:pPr marL="693687" lvl="1" indent="-231229">
              <a:buFont typeface="+mj-lt"/>
              <a:buAutoNum type="alphaLcPeriod"/>
            </a:pPr>
            <a:r>
              <a:rPr lang="en-US" dirty="0"/>
              <a:t>Amount of time for you to plan, individually and with colleagues</a:t>
            </a:r>
            <a:endParaRPr lang="en-US" b="1" dirty="0"/>
          </a:p>
          <a:p>
            <a:pPr marL="693687" lvl="1" indent="-231229">
              <a:buFont typeface="+mj-lt"/>
              <a:buAutoNum type="alphaLcPeriod"/>
            </a:pPr>
            <a:r>
              <a:rPr lang="en-US" dirty="0"/>
              <a:t>Amount of time available for your professional development</a:t>
            </a:r>
            <a:endParaRPr lang="en-US" b="1" dirty="0"/>
          </a:p>
          <a:p>
            <a:pPr marL="462458" lvl="1"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Composites from these teacher questionnaire items were created to summarize the extent to which various factors support effective science and mathematics instruction.  The means for each subject and grade range are shown in Table 7.30.  Several patterns are apparent in the results.  The extent to which the policy environment promotes effective instruction is about the same across grade levels in science.  Similarly, the extent to which school support promotes effective instruction varies little across grade levels in mathematics.  In addition, stakeholders are seen to be the most supportive in the elementary grades for both science and mathematics.  Finally, in high school computer science, school and stakeholder support is generally high (mean scores of 74 and 70, respectively) compared with the policy environment (mean score of 59).”</a:t>
            </a:r>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7.33, p.</a:t>
            </a:r>
            <a:r>
              <a:rPr lang="en-US" baseline="0" dirty="0" smtClean="0"/>
              <a:t> 176 in Technical Report</a:t>
            </a:r>
          </a:p>
          <a:p>
            <a:pPr defTabSz="924865">
              <a:defRPr/>
            </a:pPr>
            <a:endParaRPr lang="en-US" dirty="0" smtClean="0"/>
          </a:p>
          <a:p>
            <a:pPr defTabSz="924865">
              <a:defRPr/>
            </a:pPr>
            <a:r>
              <a:rPr lang="en-US" b="1" dirty="0" smtClean="0"/>
              <a:t>This slide shows data from composites</a:t>
            </a:r>
            <a:r>
              <a:rPr lang="en-US" b="1" baseline="0" dirty="0" smtClean="0"/>
              <a:t>. </a:t>
            </a:r>
          </a:p>
          <a:p>
            <a:pPr defTabSz="924865">
              <a:defRPr/>
            </a:pPr>
            <a:endParaRPr lang="en-US" dirty="0"/>
          </a:p>
          <a:p>
            <a:pPr defTabSz="924865">
              <a:defRPr/>
            </a:pPr>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defTabSz="924865">
              <a:defRPr/>
            </a:pPr>
            <a:endParaRPr lang="en-US" dirty="0"/>
          </a:p>
          <a:p>
            <a:pPr defTabSz="924865">
              <a:defRPr/>
            </a:pPr>
            <a:r>
              <a:rPr lang="en-US" b="1" i="1" dirty="0" smtClean="0"/>
              <a:t>Extent to Which</a:t>
            </a:r>
            <a:r>
              <a:rPr lang="en-US" b="1" i="1" baseline="0" dirty="0" smtClean="0"/>
              <a:t> the Policy Environment Promotes Effective Instruction Composite Items</a:t>
            </a:r>
          </a:p>
          <a:p>
            <a:pPr marL="462458" lvl="1"/>
            <a:r>
              <a:rPr lang="en-US" dirty="0"/>
              <a:t>Q41a. Current state standards</a:t>
            </a:r>
            <a:endParaRPr lang="en-US" b="1" dirty="0"/>
          </a:p>
          <a:p>
            <a:pPr marL="462458" lvl="1"/>
            <a:r>
              <a:rPr lang="en-US" dirty="0"/>
              <a:t>Q41b. Textbook selection policies</a:t>
            </a:r>
            <a:endParaRPr lang="en-US" b="1" dirty="0"/>
          </a:p>
          <a:p>
            <a:pPr marL="462458" lvl="1"/>
            <a:r>
              <a:rPr lang="en-US" dirty="0"/>
              <a:t>Q41c. Teacher evaluation policies</a:t>
            </a:r>
            <a:endParaRPr lang="en-US" b="1" dirty="0"/>
          </a:p>
          <a:p>
            <a:pPr defTabSz="924865">
              <a:defRPr/>
            </a:pPr>
            <a:endParaRPr lang="en-US" b="1" i="1" dirty="0" smtClean="0"/>
          </a:p>
          <a:p>
            <a:pPr defTabSz="924865">
              <a:defRPr/>
            </a:pPr>
            <a:r>
              <a:rPr lang="en-US" b="1" i="1" dirty="0" smtClean="0"/>
              <a:t>Extent to Which</a:t>
            </a:r>
            <a:r>
              <a:rPr lang="en-US" b="1" i="1" baseline="0" dirty="0" smtClean="0"/>
              <a:t> Stakeholders Promote Effective Instruction Composite Items</a:t>
            </a:r>
          </a:p>
          <a:p>
            <a:pPr marL="462458" lvl="1"/>
            <a:r>
              <a:rPr lang="en-US" dirty="0"/>
              <a:t>Q41e. Students’ prior knowledge and skills</a:t>
            </a:r>
            <a:endParaRPr lang="en-US" b="1" dirty="0"/>
          </a:p>
          <a:p>
            <a:pPr marL="462458" lvl="1"/>
            <a:r>
              <a:rPr lang="en-US" dirty="0"/>
              <a:t>Q41f. Students’ motivation, interest, and effort in computer science</a:t>
            </a:r>
            <a:endParaRPr lang="en-US" b="1" dirty="0"/>
          </a:p>
          <a:p>
            <a:pPr marL="462458" lvl="1"/>
            <a:r>
              <a:rPr lang="en-US" dirty="0"/>
              <a:t>Q41g. Parent/guardian expectations and involvement </a:t>
            </a:r>
            <a:endParaRPr lang="en-US" b="1" dirty="0"/>
          </a:p>
          <a:p>
            <a:pPr marL="462458" lvl="1"/>
            <a:endParaRPr lang="en-US" b="1" dirty="0"/>
          </a:p>
          <a:p>
            <a:pPr defTabSz="924865">
              <a:defRPr/>
            </a:pPr>
            <a:r>
              <a:rPr lang="en-US" b="1" i="1" dirty="0" smtClean="0"/>
              <a:t>Extent to Which</a:t>
            </a:r>
            <a:r>
              <a:rPr lang="en-US" b="1" i="1" baseline="0" dirty="0" smtClean="0"/>
              <a:t> School Support Promotes Effective Instruction Composite Items</a:t>
            </a:r>
          </a:p>
          <a:p>
            <a:pPr marL="462458" lvl="1"/>
            <a:r>
              <a:rPr lang="en-US" dirty="0"/>
              <a:t>Q41i. Amount of time for you to plan, individually and with colleagues</a:t>
            </a:r>
            <a:endParaRPr lang="en-US" b="1" dirty="0"/>
          </a:p>
          <a:p>
            <a:pPr marL="462458" lvl="1"/>
            <a:r>
              <a:rPr lang="en-US" dirty="0"/>
              <a:t>Q41j. Amount of time available for your professional development</a:t>
            </a:r>
            <a:endParaRPr lang="en-US" b="1" dirty="0"/>
          </a:p>
          <a:p>
            <a:pPr defTabSz="924865">
              <a:defRPr/>
            </a:pPr>
            <a:endParaRPr lang="en-US" b="1" dirty="0" smtClean="0"/>
          </a:p>
          <a:p>
            <a:pPr defTabSz="924865">
              <a:defRPr/>
            </a:pPr>
            <a:r>
              <a:rPr lang="en-US" dirty="0" smtClean="0"/>
              <a:t>Computer Science Teacher Questionnaire</a:t>
            </a:r>
          </a:p>
          <a:p>
            <a:r>
              <a:rPr lang="en-US" dirty="0"/>
              <a:t>Q26. For the students in this class, indicate the number of males and females in this class in each of the following categories of race/ethnicity.</a:t>
            </a:r>
          </a:p>
          <a:p>
            <a:pPr lvl="1"/>
            <a:r>
              <a:rPr lang="en-US" dirty="0"/>
              <a:t>American Indian or Alaskan Native _____     _____</a:t>
            </a:r>
          </a:p>
          <a:p>
            <a:pPr lvl="1"/>
            <a:r>
              <a:rPr lang="en-US" dirty="0"/>
              <a:t>Asian _____     _____</a:t>
            </a:r>
          </a:p>
          <a:p>
            <a:pPr lvl="1"/>
            <a:r>
              <a:rPr lang="en-US" dirty="0"/>
              <a:t>Black or African American _____     _____</a:t>
            </a:r>
          </a:p>
          <a:p>
            <a:pPr lvl="1"/>
            <a:r>
              <a:rPr lang="en-US" dirty="0"/>
              <a:t>Hispanic/Latino _____     _____</a:t>
            </a:r>
          </a:p>
          <a:p>
            <a:pPr lvl="1"/>
            <a:r>
              <a:rPr lang="en-US" dirty="0"/>
              <a:t>Native Hawaiian or Other Pacific Islander _____     _____</a:t>
            </a:r>
          </a:p>
          <a:p>
            <a:pPr lvl="1"/>
            <a:r>
              <a:rPr lang="en-US" dirty="0"/>
              <a:t>White _____     _____</a:t>
            </a:r>
          </a:p>
          <a:p>
            <a:pPr lvl="1"/>
            <a:r>
              <a:rPr lang="en-US" dirty="0"/>
              <a:t>Two or more races _____     _____</a:t>
            </a:r>
          </a:p>
          <a:p>
            <a:r>
              <a:rPr lang="en-US" dirty="0"/>
              <a:t> </a:t>
            </a:r>
          </a:p>
          <a:p>
            <a:r>
              <a:rPr lang="en-US" dirty="0"/>
              <a:t>Q27. Which of the following best describes the prior achievement levels of the students in this class relative to other students in this school?</a:t>
            </a:r>
          </a:p>
          <a:p>
            <a:pPr lvl="1"/>
            <a:r>
              <a:rPr lang="en-US" dirty="0"/>
              <a:t>Mostly low achievers</a:t>
            </a:r>
          </a:p>
          <a:p>
            <a:pPr lvl="1"/>
            <a:r>
              <a:rPr lang="en-US" dirty="0"/>
              <a:t>Mostly average achievers</a:t>
            </a:r>
          </a:p>
          <a:p>
            <a:pPr lvl="1"/>
            <a:r>
              <a:rPr lang="en-US" dirty="0"/>
              <a:t>Mostly high achievers</a:t>
            </a:r>
          </a:p>
          <a:p>
            <a:pPr lvl="1"/>
            <a:r>
              <a:rPr lang="en-US" dirty="0"/>
              <a:t>A mixture of levels</a:t>
            </a:r>
          </a:p>
          <a:p>
            <a:pPr defTabSz="924865">
              <a:defRPr/>
            </a:pPr>
            <a:endParaRPr lang="en-US" dirty="0" smtClean="0"/>
          </a:p>
          <a:p>
            <a:pPr defTabSz="924865">
              <a:defRPr/>
            </a:pPr>
            <a:r>
              <a:rPr lang="en-US" dirty="0" smtClean="0"/>
              <a:t>Q41.</a:t>
            </a:r>
            <a:r>
              <a:rPr lang="en-US" baseline="0" dirty="0" smtClean="0"/>
              <a:t> </a:t>
            </a:r>
            <a:r>
              <a:rPr lang="en-US" dirty="0"/>
              <a:t>Please rate how each of the following affects your computer science instruction in this class. [Select one on each row.]</a:t>
            </a:r>
            <a:r>
              <a:rPr lang="en-US" b="1" dirty="0"/>
              <a:t> </a:t>
            </a:r>
            <a:r>
              <a:rPr lang="en-US" dirty="0" smtClean="0"/>
              <a:t>(Response Options: [1] Inhibits effective instruction, [2] 2 of 5, [3] Neutral</a:t>
            </a:r>
            <a:r>
              <a:rPr lang="en-US" baseline="0" dirty="0" smtClean="0"/>
              <a:t> or Mixed, [4] 4 of 5, [5] Promotes effective instruction, </a:t>
            </a:r>
            <a:r>
              <a:rPr lang="en-US" strike="sngStrike" baseline="0" dirty="0" smtClean="0"/>
              <a:t>[6] N/A</a:t>
            </a:r>
            <a:r>
              <a:rPr lang="en-US" dirty="0" smtClean="0"/>
              <a:t>)</a:t>
            </a:r>
          </a:p>
          <a:p>
            <a:pPr marL="693687" lvl="1" indent="-231229">
              <a:buFont typeface="+mj-lt"/>
              <a:buAutoNum type="alphaLcPeriod"/>
            </a:pPr>
            <a:r>
              <a:rPr lang="en-US" dirty="0"/>
              <a:t>Current state standards</a:t>
            </a:r>
            <a:endParaRPr lang="en-US" b="1" dirty="0"/>
          </a:p>
          <a:p>
            <a:pPr marL="693687" lvl="1" indent="-231229">
              <a:buFont typeface="+mj-lt"/>
              <a:buAutoNum type="alphaLcPeriod"/>
            </a:pPr>
            <a:r>
              <a:rPr lang="en-US" dirty="0"/>
              <a:t>Textbook selection policies</a:t>
            </a:r>
            <a:endParaRPr lang="en-US" b="1" dirty="0"/>
          </a:p>
          <a:p>
            <a:pPr marL="693687" lvl="1" indent="-231229">
              <a:buFont typeface="+mj-lt"/>
              <a:buAutoNum type="alphaLcPeriod"/>
            </a:pPr>
            <a:r>
              <a:rPr lang="en-US" dirty="0"/>
              <a:t>Teacher evaluation policies</a:t>
            </a:r>
            <a:endParaRPr lang="en-US" b="1" dirty="0"/>
          </a:p>
          <a:p>
            <a:pPr marL="693687" lvl="1" indent="-231229">
              <a:buFont typeface="+mj-lt"/>
              <a:buAutoNum type="alphaLcPeriod"/>
            </a:pPr>
            <a:r>
              <a:rPr lang="en-US" dirty="0"/>
              <a:t>College entrance requirements  </a:t>
            </a:r>
            <a:endParaRPr lang="en-US" b="1" dirty="0"/>
          </a:p>
          <a:p>
            <a:pPr marL="693687" lvl="1" indent="-231229">
              <a:buFont typeface="+mj-lt"/>
              <a:buAutoNum type="alphaLcPeriod"/>
            </a:pPr>
            <a:r>
              <a:rPr lang="en-US" dirty="0"/>
              <a:t>Students’ prior knowledge and skills</a:t>
            </a:r>
            <a:endParaRPr lang="en-US" b="1" dirty="0"/>
          </a:p>
          <a:p>
            <a:pPr marL="693687" lvl="1" indent="-231229">
              <a:buFont typeface="+mj-lt"/>
              <a:buAutoNum type="alphaLcPeriod"/>
            </a:pPr>
            <a:r>
              <a:rPr lang="en-US" dirty="0"/>
              <a:t>Students’ motivation, interest, and effort in computer science</a:t>
            </a:r>
            <a:endParaRPr lang="en-US" b="1" dirty="0"/>
          </a:p>
          <a:p>
            <a:pPr marL="693687" lvl="1" indent="-231229">
              <a:buFont typeface="+mj-lt"/>
              <a:buAutoNum type="alphaLcPeriod"/>
            </a:pPr>
            <a:r>
              <a:rPr lang="en-US" dirty="0"/>
              <a:t>Parent/guardian expectations and involvement </a:t>
            </a:r>
            <a:endParaRPr lang="en-US" b="1" dirty="0"/>
          </a:p>
          <a:p>
            <a:pPr marL="693687" lvl="1" indent="-231229">
              <a:buFont typeface="+mj-lt"/>
              <a:buAutoNum type="alphaLcPeriod"/>
            </a:pPr>
            <a:r>
              <a:rPr lang="en-US" dirty="0"/>
              <a:t>Principal support</a:t>
            </a:r>
            <a:endParaRPr lang="en-US" b="1" dirty="0"/>
          </a:p>
          <a:p>
            <a:pPr marL="693687" lvl="1" indent="-231229">
              <a:buFont typeface="+mj-lt"/>
              <a:buAutoNum type="alphaLcPeriod"/>
            </a:pPr>
            <a:r>
              <a:rPr lang="en-US" dirty="0"/>
              <a:t>Amount of time for you to plan, individually and with colleagues</a:t>
            </a:r>
            <a:endParaRPr lang="en-US" b="1" dirty="0"/>
          </a:p>
          <a:p>
            <a:pPr marL="693687" lvl="1" indent="-231229">
              <a:buFont typeface="+mj-lt"/>
              <a:buAutoNum type="alphaLcPeriod"/>
            </a:pPr>
            <a:r>
              <a:rPr lang="en-US" dirty="0"/>
              <a:t>Amount of time available for your professional development</a:t>
            </a:r>
            <a:endParaRPr lang="en-US" dirty="0" smtClean="0"/>
          </a:p>
          <a:p>
            <a:pPr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dirty="0"/>
          </a:p>
          <a:p>
            <a:pPr defTabSz="924865">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pPr defTabSz="924865">
              <a:defRPr/>
            </a:pPr>
            <a:endParaRPr lang="en-US" baseline="0" dirty="0" smtClean="0"/>
          </a:p>
          <a:p>
            <a:pPr defTabSz="924865">
              <a:defRPr/>
            </a:pPr>
            <a:r>
              <a:rPr lang="en-US" b="1" dirty="0"/>
              <a:t>Findings Highlighted in Technical Report</a:t>
            </a:r>
          </a:p>
          <a:p>
            <a:r>
              <a:rPr lang="en-US" dirty="0" smtClean="0"/>
              <a:t>“</a:t>
            </a:r>
            <a:r>
              <a:rPr lang="en-US" dirty="0"/>
              <a:t>The means for some of these factors vary substantially by equity factors.  As can be seen in Tables 7.31‒7.33, the mean for the stakeholder composite is substantially higher when classes are composed of mostly high-achieving students, compared to classes with mostly low-achieving students in both science and mathematics.  There is also a large gap for this variable in both subjects with regard to poverty—classes in schools with a high percentage of students eligible for free/‌reduced-price lunch have lower scores than classes in schools with the lowest percentage of these students.  These patterns do not tend to exist in computer science, perhaps because far fewer schools offer computer science programs.”</a:t>
            </a:r>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science and mathematics, almost no computer science classes are composed of mostly low prior achievers.</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Historically Underrepresented Students includes American Indian or Alaskan Native, Black or African American, Hispanic or Latino, or Native Hawaiian or Other Pacific Islander students.</a:t>
            </a:r>
          </a:p>
          <a:p>
            <a:endParaRPr lang="en-US" u="none" dirty="0" smtClean="0"/>
          </a:p>
          <a:p>
            <a:pPr marL="0" lvl="2" defTabSz="924916">
              <a:defRPr/>
            </a:pPr>
            <a:r>
              <a:rPr lang="en-US" dirty="0"/>
              <a:t>Slide shows the composite scores by quartile of percentage of historically underrepresented students in the randomly selected class.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4916">
              <a:defRPr/>
            </a:pPr>
            <a:r>
              <a:rPr lang="en-US" dirty="0"/>
              <a:t>Slide shows the composite scores by quartile of percentage of students in school eligible for free and reduced lunch.</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7.6, p.</a:t>
            </a:r>
            <a:r>
              <a:rPr lang="en-US" baseline="0" dirty="0" smtClean="0"/>
              <a:t> 160 in Technical Report</a:t>
            </a:r>
          </a:p>
          <a:p>
            <a:pPr defTabSz="924865">
              <a:defRPr/>
            </a:pPr>
            <a:endParaRPr lang="en-US" dirty="0"/>
          </a:p>
          <a:p>
            <a:pPr defTabSz="924865">
              <a:defRPr/>
            </a:pPr>
            <a:r>
              <a:rPr lang="en-US" b="1" dirty="0" smtClean="0"/>
              <a:t>This slide shows original and derived data from an individual</a:t>
            </a:r>
            <a:r>
              <a:rPr lang="en-US" b="1" baseline="0" dirty="0" smtClean="0"/>
              <a:t> item. </a:t>
            </a:r>
          </a:p>
          <a:p>
            <a:pPr defTabSz="924865">
              <a:defRPr/>
            </a:pPr>
            <a:endParaRPr lang="en-US" b="1" dirty="0"/>
          </a:p>
          <a:p>
            <a:pPr defTabSz="924865">
              <a:defRPr/>
            </a:pPr>
            <a:r>
              <a:rPr lang="en-US" dirty="0" smtClean="0"/>
              <a:t>School Coordinator Questionnaire</a:t>
            </a:r>
          </a:p>
          <a:p>
            <a:r>
              <a:rPr lang="en-US" dirty="0" smtClean="0"/>
              <a:t>Q29.</a:t>
            </a:r>
            <a:r>
              <a:rPr lang="en-US" baseline="0" dirty="0" smtClean="0"/>
              <a:t> [Presented only to schools that include grade 12] </a:t>
            </a:r>
            <a:r>
              <a:rPr lang="en-US" dirty="0"/>
              <a:t>Can computer science courses count towards students’ high school graduation requirements in each of the following subject areas?  [Select one on each row.] (Response options: Yes, No)</a:t>
            </a:r>
          </a:p>
          <a:p>
            <a:pPr marL="693687" lvl="1" indent="-231229">
              <a:buFont typeface="+mj-lt"/>
              <a:buAutoNum type="alphaLcPeriod"/>
            </a:pPr>
            <a:r>
              <a:rPr lang="en-US" dirty="0"/>
              <a:t>Mathematics</a:t>
            </a:r>
            <a:endParaRPr lang="en-US" b="1" dirty="0"/>
          </a:p>
          <a:p>
            <a:pPr marL="693687" lvl="1" indent="-231229">
              <a:buFont typeface="+mj-lt"/>
              <a:buAutoNum type="alphaLcPeriod"/>
            </a:pPr>
            <a:r>
              <a:rPr lang="en-US" dirty="0"/>
              <a:t>Science</a:t>
            </a:r>
            <a:endParaRPr lang="en-US" b="1" dirty="0"/>
          </a:p>
          <a:p>
            <a:pPr marL="693687" lvl="1" indent="-231229">
              <a:buFont typeface="+mj-lt"/>
              <a:buAutoNum type="alphaLcPeriod"/>
            </a:pPr>
            <a:r>
              <a:rPr lang="en-US" dirty="0"/>
              <a:t>Foreign language</a:t>
            </a:r>
            <a:endParaRPr lang="en-US" b="1" dirty="0"/>
          </a:p>
          <a:p>
            <a:pPr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In contrast, nearly three-quarters of schools do not require any computer science in order to graduate; almost all that do require one year or less (see Table 7.5).  Additionally, program representatives were asked if computer science counts toward graduation requirements in any other subjects.  As can be seen in Table 7.6, only a small percentage of high schools allow computer science to count toward graduation requirements in mathematics, science, or foreign language.”</a:t>
            </a: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7.9, p.</a:t>
            </a:r>
            <a:r>
              <a:rPr lang="en-US" baseline="0" dirty="0" smtClean="0"/>
              <a:t> 161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smtClean="0"/>
              <a:t>School Coordinator Questionnaire</a:t>
            </a:r>
          </a:p>
          <a:p>
            <a:pPr defTabSz="924865">
              <a:defRPr/>
            </a:pPr>
            <a:r>
              <a:rPr lang="en-US" dirty="0" smtClean="0"/>
              <a:t>Q17.</a:t>
            </a:r>
            <a:r>
              <a:rPr lang="en-US" baseline="0" dirty="0" smtClean="0"/>
              <a:t> </a:t>
            </a:r>
            <a:r>
              <a:rPr lang="en-US" dirty="0"/>
              <a:t>Indicate whether your school does each of the following to enhance students’ interest and/or achievement in computer science</a:t>
            </a:r>
            <a:r>
              <a:rPr lang="en-US" dirty="0" smtClean="0"/>
              <a:t>. </a:t>
            </a:r>
            <a:r>
              <a:rPr lang="en-US" dirty="0"/>
              <a:t>[Select one on each row.]</a:t>
            </a:r>
            <a:r>
              <a:rPr lang="en-US" dirty="0" smtClean="0"/>
              <a:t> (Response Options: </a:t>
            </a:r>
            <a:r>
              <a:rPr lang="en-US" dirty="0"/>
              <a:t>Yes, No)</a:t>
            </a:r>
            <a:endParaRPr lang="en-US" dirty="0" smtClean="0"/>
          </a:p>
          <a:p>
            <a:pPr marL="693687" lvl="1" indent="-231229">
              <a:buFont typeface="+mj-lt"/>
              <a:buAutoNum type="alphaLcPeriod"/>
            </a:pPr>
            <a:r>
              <a:rPr lang="en-US" dirty="0"/>
              <a:t>Holds family computer science nights</a:t>
            </a:r>
            <a:endParaRPr lang="en-US" b="1" dirty="0"/>
          </a:p>
          <a:p>
            <a:pPr marL="693687" lvl="1" indent="-231229">
              <a:buFont typeface="+mj-lt"/>
              <a:buAutoNum type="alphaLcPeriod"/>
            </a:pPr>
            <a:r>
              <a:rPr lang="en-US" dirty="0"/>
              <a:t>Offers after-school help in computer science (for example: tutoring)</a:t>
            </a:r>
            <a:endParaRPr lang="en-US" b="1" dirty="0"/>
          </a:p>
          <a:p>
            <a:pPr marL="693687" lvl="1" indent="-231229">
              <a:buFont typeface="+mj-lt"/>
              <a:buAutoNum type="alphaLcPeriod"/>
            </a:pPr>
            <a:r>
              <a:rPr lang="en-US" dirty="0"/>
              <a:t>Offers formal after-school programs for enrichment in computer science</a:t>
            </a:r>
            <a:endParaRPr lang="en-US" b="1" dirty="0"/>
          </a:p>
          <a:p>
            <a:pPr marL="693687" lvl="1" indent="-231229">
              <a:buFont typeface="+mj-lt"/>
              <a:buAutoNum type="alphaLcPeriod"/>
            </a:pPr>
            <a:r>
              <a:rPr lang="en-US" dirty="0"/>
              <a:t>Offers one or more computer science clubs</a:t>
            </a:r>
            <a:endParaRPr lang="en-US" b="1" dirty="0"/>
          </a:p>
          <a:p>
            <a:pPr marL="693687" lvl="1" indent="-231229">
              <a:buFont typeface="+mj-lt"/>
              <a:buAutoNum type="alphaLcPeriod"/>
            </a:pPr>
            <a:r>
              <a:rPr lang="en-US" dirty="0"/>
              <a:t>Participates in Hour of Code</a:t>
            </a:r>
            <a:endParaRPr lang="en-US" b="1" dirty="0"/>
          </a:p>
          <a:p>
            <a:pPr marL="693687" lvl="1" indent="-231229">
              <a:buFont typeface="+mj-lt"/>
              <a:buAutoNum type="alphaLcPeriod"/>
            </a:pPr>
            <a:r>
              <a:rPr lang="en-US" dirty="0"/>
              <a:t>Participates in a local or regional computer science fair</a:t>
            </a:r>
            <a:endParaRPr lang="en-US" b="1" dirty="0"/>
          </a:p>
          <a:p>
            <a:pPr marL="693687" lvl="1" indent="-231229">
              <a:buFont typeface="+mj-lt"/>
              <a:buAutoNum type="alphaLcPeriod"/>
            </a:pPr>
            <a:r>
              <a:rPr lang="en-US" dirty="0"/>
              <a:t>Has one or more teams participating in computer science competitions (for example: USA Computer Science Olympiad)</a:t>
            </a:r>
            <a:endParaRPr lang="en-US" b="1" dirty="0"/>
          </a:p>
          <a:p>
            <a:pPr marL="693687" lvl="1" indent="-231229">
              <a:buFont typeface="+mj-lt"/>
              <a:buAutoNum type="alphaLcPeriod"/>
            </a:pPr>
            <a:r>
              <a:rPr lang="en-US" dirty="0"/>
              <a:t>Encourages students to participate in computer science summer programs or camps offered by community colleges, universities, museums or computer science centers</a:t>
            </a:r>
            <a:endParaRPr lang="en-US" b="1" dirty="0"/>
          </a:p>
          <a:p>
            <a:pPr marL="693687" lvl="1" indent="-231229">
              <a:buFont typeface="+mj-lt"/>
              <a:buAutoNum type="alphaLcPeriod"/>
            </a:pPr>
            <a:r>
              <a:rPr lang="en-US" dirty="0"/>
              <a:t>Coordinates visits to business, industry, and/or research sites related to computer science</a:t>
            </a:r>
            <a:endParaRPr lang="en-US" b="1" dirty="0"/>
          </a:p>
          <a:p>
            <a:pPr marL="693687" lvl="1" indent="-231229">
              <a:buFont typeface="+mj-lt"/>
              <a:buAutoNum type="alphaLcPeriod"/>
            </a:pPr>
            <a:r>
              <a:rPr lang="en-US" dirty="0"/>
              <a:t>Coordinates meetings with adult mentors who work in computer science fields</a:t>
            </a:r>
            <a:endParaRPr lang="en-US" b="1" dirty="0"/>
          </a:p>
          <a:p>
            <a:pPr marL="693687" lvl="1" indent="-231229">
              <a:buFont typeface="+mj-lt"/>
              <a:buAutoNum type="alphaLcPeriod"/>
            </a:pPr>
            <a:r>
              <a:rPr lang="en-US" dirty="0"/>
              <a:t>Coordinates internships in computer science fields </a:t>
            </a:r>
            <a:r>
              <a:rPr lang="en-US" i="1" dirty="0"/>
              <a:t>[High schools only] </a:t>
            </a:r>
            <a:endParaRPr lang="en-US" b="1" i="1" dirty="0"/>
          </a:p>
          <a:p>
            <a:pPr defTabSz="924865">
              <a:defRPr/>
            </a:pPr>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Finally, program representatives were asked to indicate which of several practices their school employs to enhance student interest and/‌or achievement in science, mathematics, and computer science.  The results are shown in Tables 7.7‒7.9.  Especially in science, such programs tend to be more prevalent as grade range increases.  For example, more than three-quarters of high schools offer after-school help in science and engineering, compared to about a third of elementary schools.  Similarly, 47 percent of high schools have one or more teams participating in engineering competitions, whereas only 24 percent of elementary schools do.  In mathematics, the percentage of schools offering school-based programs to enhance interest and achievement (apart from tutoring) is strikingly low.  For example, only about one-third of high schools have mathematics clubs, and fewer than 20 percent of all schools participate in local or regional math fairs.  Computer science enhancement programs are rare at all grade levels.  With the exception of encouraging students to participate in computer science-based summer programs, the majority of all schools do not provide opportunities intended to promote interest and achievement in computer science.  For example, 15 percent or fewer of all schools have teams participating in computer science competitions, coordinate internships in computer science, and participate in local or regional computer science fairs.”</a:t>
            </a:r>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 xmlns:a16="http://schemas.microsoft.com/office/drawing/2014/main"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 xmlns:a16="http://schemas.microsoft.com/office/drawing/2014/main"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 xmlns:a16="http://schemas.microsoft.com/office/drawing/2014/main"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 xmlns:a16="http://schemas.microsoft.com/office/drawing/2014/main"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 xmlns:a16="http://schemas.microsoft.com/office/drawing/2014/main"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7</a:t>
            </a:r>
            <a:br>
              <a:rPr lang="en-US" dirty="0" smtClean="0"/>
            </a:br>
            <a:r>
              <a:rPr lang="en-US" dirty="0" smtClean="0"/>
              <a:t>Factors Affecting Resources</a:t>
            </a:r>
            <a:endParaRPr lang="en-US" dirty="0"/>
          </a:p>
        </p:txBody>
      </p:sp>
      <p:sp>
        <p:nvSpPr>
          <p:cNvPr id="3" name="Text Placeholder 4"/>
          <p:cNvSpPr>
            <a:spLocks noGrp="1"/>
          </p:cNvSpPr>
          <p:nvPr>
            <p:ph type="body" sz="quarter" idx="10"/>
          </p:nvPr>
        </p:nvSpPr>
        <p:spPr>
          <a:xfrm>
            <a:off x="6705600" y="4495800"/>
            <a:ext cx="2178050" cy="1219200"/>
          </a:xfrm>
        </p:spPr>
        <p:txBody>
          <a:bodyPr>
            <a:normAutofit/>
          </a:bodyPr>
          <a:lstStyle>
            <a:lvl1pPr>
              <a:defRPr sz="1400"/>
            </a:lvl1pPr>
          </a:lstStyle>
          <a:p>
            <a:pPr lvl="0"/>
            <a:r>
              <a:rPr kumimoji="0" lang="en-US" sz="2900" b="1" i="0" u="none" strike="noStrike" kern="1200" cap="none" spc="0" normalizeH="0" baseline="0" noProof="0" dirty="0" smtClean="0">
                <a:ln>
                  <a:noFill/>
                </a:ln>
                <a:solidFill>
                  <a:srgbClr val="58C5C9"/>
                </a:solidFill>
                <a:effectLst/>
                <a:uLnTx/>
                <a:uFillTx/>
                <a:latin typeface="Arial Black" panose="020B0A04020102020204" pitchFamily="34" charset="0"/>
                <a:ea typeface="+mj-ea"/>
              </a:rPr>
              <a:t>Computer Science</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09423047"/>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Middle School Programs/Practices to Enhance Students’ Interest/Achievement in </a:t>
            </a:r>
            <a:r>
              <a:rPr lang="en-US" sz="2400" b="1" dirty="0" smtClean="0">
                <a:solidFill>
                  <a:srgbClr val="58C5C9"/>
                </a:solidFill>
                <a:latin typeface="Arial Black" panose="020B0A04020102020204" pitchFamily="34" charset="0"/>
                <a:cs typeface="Arial" panose="020B0604020202020204" pitchFamily="34" charset="0"/>
              </a:rPr>
              <a:t>Computer Science</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957646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16731126"/>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Middle School Programs/Practices to Enhance Students’ Interest/Achievement in </a:t>
            </a:r>
            <a:r>
              <a:rPr lang="en-US" sz="2400" b="1" dirty="0" smtClean="0">
                <a:solidFill>
                  <a:srgbClr val="58C5C9"/>
                </a:solidFill>
                <a:latin typeface="Arial Black" panose="020B0A04020102020204" pitchFamily="34" charset="0"/>
                <a:cs typeface="Arial" panose="020B0604020202020204" pitchFamily="34" charset="0"/>
              </a:rPr>
              <a:t>Computer Science</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49374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5469963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400" b="1" dirty="0">
                <a:solidFill>
                  <a:srgbClr val="58C5C9"/>
                </a:solidFill>
                <a:latin typeface="Arial Black" panose="020B0A04020102020204" pitchFamily="34" charset="0"/>
                <a:cs typeface="Arial" panose="020B0604020202020204" pitchFamily="34" charset="0"/>
              </a:rPr>
              <a:t>High School Programs/Practices to Enhance Students’ Interest/Achievement in </a:t>
            </a:r>
            <a:r>
              <a:rPr lang="en-US" sz="2400" b="1" dirty="0" smtClean="0">
                <a:solidFill>
                  <a:srgbClr val="58C5C9"/>
                </a:solidFill>
                <a:latin typeface="Arial Black" panose="020B0A04020102020204" pitchFamily="34" charset="0"/>
                <a:cs typeface="Arial" panose="020B0604020202020204" pitchFamily="34" charset="0"/>
              </a:rPr>
              <a:t>Computer Science</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203996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6969039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1524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400" b="1" dirty="0">
                <a:solidFill>
                  <a:srgbClr val="58C5C9"/>
                </a:solidFill>
                <a:latin typeface="Arial Black" panose="020B0A04020102020204" pitchFamily="34" charset="0"/>
                <a:cs typeface="Arial" panose="020B0604020202020204" pitchFamily="34" charset="0"/>
              </a:rPr>
              <a:t>High School Programs/Practices to Enhance Students’ Interest/Achievement in </a:t>
            </a:r>
            <a:r>
              <a:rPr lang="en-US" sz="2400" b="1" dirty="0" smtClean="0">
                <a:solidFill>
                  <a:srgbClr val="58C5C9"/>
                </a:solidFill>
                <a:latin typeface="Arial Black" panose="020B0A04020102020204" pitchFamily="34" charset="0"/>
                <a:cs typeface="Arial" panose="020B0604020202020204" pitchFamily="34" charset="0"/>
              </a:rPr>
              <a:t>Computer Science</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51941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15–18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09" y="1370428"/>
            <a:ext cx="860425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878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58908891"/>
              </p:ext>
            </p:extLst>
          </p:nvPr>
        </p:nvGraphicFramePr>
        <p:xfrm>
          <a:off x="3810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848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School Programs/Practices </a:t>
            </a:r>
            <a:r>
              <a:rPr lang="en-US" sz="2400" b="1" dirty="0" smtClean="0">
                <a:solidFill>
                  <a:srgbClr val="58C5C9"/>
                </a:solidFill>
                <a:latin typeface="Arial Black" panose="020B0A04020102020204" pitchFamily="34" charset="0"/>
                <a:cs typeface="Arial" panose="020B0604020202020204" pitchFamily="34" charset="0"/>
              </a:rPr>
              <a:t>to </a:t>
            </a:r>
            <a:r>
              <a:rPr lang="en-US" sz="2400" b="1" dirty="0">
                <a:solidFill>
                  <a:srgbClr val="58C5C9"/>
                </a:solidFill>
                <a:latin typeface="Arial Black" panose="020B0A04020102020204" pitchFamily="34" charset="0"/>
                <a:cs typeface="Arial" panose="020B0604020202020204" pitchFamily="34" charset="0"/>
              </a:rPr>
              <a:t>Enhance Students’ Interest in </a:t>
            </a:r>
            <a:r>
              <a:rPr lang="en-US" sz="2400" b="1" dirty="0" smtClean="0">
                <a:solidFill>
                  <a:srgbClr val="58C5C9"/>
                </a:solidFill>
                <a:latin typeface="Arial Black" panose="020B0A04020102020204" pitchFamily="34" charset="0"/>
                <a:cs typeface="Arial" panose="020B0604020202020204" pitchFamily="34" charset="0"/>
              </a:rPr>
              <a:t>Computer Science, by Percent of Students in School Eligible for FRL</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75102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51467793"/>
              </p:ext>
            </p:extLst>
          </p:nvPr>
        </p:nvGraphicFramePr>
        <p:xfrm>
          <a:off x="381000" y="12954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848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School Programs/Practices </a:t>
            </a:r>
            <a:r>
              <a:rPr lang="en-US" sz="2400" b="1" dirty="0" smtClean="0">
                <a:solidFill>
                  <a:srgbClr val="58C5C9"/>
                </a:solidFill>
                <a:latin typeface="Arial Black" panose="020B0A04020102020204" pitchFamily="34" charset="0"/>
                <a:cs typeface="Arial" panose="020B0604020202020204" pitchFamily="34" charset="0"/>
              </a:rPr>
              <a:t>to </a:t>
            </a:r>
            <a:r>
              <a:rPr lang="en-US" sz="2400" b="1" dirty="0">
                <a:solidFill>
                  <a:srgbClr val="58C5C9"/>
                </a:solidFill>
                <a:latin typeface="Arial Black" panose="020B0A04020102020204" pitchFamily="34" charset="0"/>
                <a:cs typeface="Arial" panose="020B0604020202020204" pitchFamily="34" charset="0"/>
              </a:rPr>
              <a:t>Enhance Students’ Interest in Computer Science, </a:t>
            </a:r>
            <a:r>
              <a:rPr lang="en-US" sz="2400" b="1" dirty="0" smtClean="0">
                <a:solidFill>
                  <a:srgbClr val="58C5C9"/>
                </a:solidFill>
                <a:latin typeface="Arial Black" panose="020B0A04020102020204" pitchFamily="34" charset="0"/>
                <a:cs typeface="Arial" panose="020B0604020202020204" pitchFamily="34" charset="0"/>
              </a:rPr>
              <a:t>by Percent of Students in School Eligible for FRL</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3447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64983369"/>
              </p:ext>
            </p:extLst>
          </p:nvPr>
        </p:nvGraphicFramePr>
        <p:xfrm>
          <a:off x="304800" y="1327150"/>
          <a:ext cx="8610600" cy="476885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School Programs/Practices </a:t>
            </a:r>
            <a:r>
              <a:rPr lang="en-US" sz="2400" b="1" dirty="0" smtClean="0">
                <a:solidFill>
                  <a:srgbClr val="58C5C9"/>
                </a:solidFill>
                <a:latin typeface="Arial Black" panose="020B0A04020102020204" pitchFamily="34" charset="0"/>
                <a:cs typeface="Arial" panose="020B0604020202020204" pitchFamily="34" charset="0"/>
              </a:rPr>
              <a:t>to </a:t>
            </a:r>
            <a:r>
              <a:rPr lang="en-US" sz="2400" b="1" dirty="0">
                <a:solidFill>
                  <a:srgbClr val="58C5C9"/>
                </a:solidFill>
                <a:latin typeface="Arial Black" panose="020B0A04020102020204" pitchFamily="34" charset="0"/>
                <a:cs typeface="Arial" panose="020B0604020202020204" pitchFamily="34" charset="0"/>
              </a:rPr>
              <a:t>Enhance Students’ Interest in Computer Science, </a:t>
            </a:r>
            <a:r>
              <a:rPr lang="en-US" sz="2400" b="1" dirty="0" smtClean="0">
                <a:solidFill>
                  <a:srgbClr val="58C5C9"/>
                </a:solidFill>
                <a:latin typeface="Arial Black" panose="020B0A04020102020204" pitchFamily="34" charset="0"/>
                <a:cs typeface="Arial" panose="020B0604020202020204" pitchFamily="34" charset="0"/>
              </a:rPr>
              <a:t>by School Size</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25513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61732892"/>
              </p:ext>
            </p:extLst>
          </p:nvPr>
        </p:nvGraphicFramePr>
        <p:xfrm>
          <a:off x="304800" y="1295400"/>
          <a:ext cx="8686800" cy="480059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School Programs/Practices </a:t>
            </a:r>
            <a:r>
              <a:rPr lang="en-US" sz="2400" b="1" dirty="0" smtClean="0">
                <a:solidFill>
                  <a:srgbClr val="58C5C9"/>
                </a:solidFill>
                <a:latin typeface="Arial Black" panose="020B0A04020102020204" pitchFamily="34" charset="0"/>
                <a:cs typeface="Arial" panose="020B0604020202020204" pitchFamily="34" charset="0"/>
              </a:rPr>
              <a:t>to </a:t>
            </a:r>
            <a:r>
              <a:rPr lang="en-US" sz="2400" b="1" dirty="0">
                <a:solidFill>
                  <a:srgbClr val="58C5C9"/>
                </a:solidFill>
                <a:latin typeface="Arial Black" panose="020B0A04020102020204" pitchFamily="34" charset="0"/>
                <a:cs typeface="Arial" panose="020B0604020202020204" pitchFamily="34" charset="0"/>
              </a:rPr>
              <a:t>Enhance Students’ Interest in </a:t>
            </a:r>
            <a:r>
              <a:rPr lang="en-US" sz="2400" b="1" dirty="0" smtClean="0">
                <a:solidFill>
                  <a:srgbClr val="58C5C9"/>
                </a:solidFill>
                <a:latin typeface="Arial Black" panose="020B0A04020102020204" pitchFamily="34" charset="0"/>
                <a:cs typeface="Arial" panose="020B0604020202020204" pitchFamily="34" charset="0"/>
              </a:rPr>
              <a:t>Computer Science, by School Size</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74967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smtClean="0">
                <a:solidFill>
                  <a:srgbClr val="58C5C9"/>
                </a:solidFill>
                <a:latin typeface="Arial Black" panose="020B0A04020102020204" pitchFamily="34" charset="0"/>
                <a:cs typeface="Arial" panose="020B0604020202020204" pitchFamily="34" charset="0"/>
              </a:rPr>
              <a:t>Factors That Promote and Inhibit Effective Instruction</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4927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a:solidFill>
                  <a:srgbClr val="58C5C9"/>
                </a:solidFill>
                <a:latin typeface="Arial Black" panose="020B0A04020102020204" pitchFamily="34" charset="0"/>
                <a:cs typeface="Arial" panose="020B0604020202020204" pitchFamily="34" charset="0"/>
              </a:rPr>
              <a:t>School Programs and Practices</a:t>
            </a:r>
          </a:p>
        </p:txBody>
      </p:sp>
    </p:spTree>
    <p:extLst>
      <p:ext uri="{BB962C8B-B14F-4D97-AF65-F5344CB8AC3E}">
        <p14:creationId xmlns:p14="http://schemas.microsoft.com/office/powerpoint/2010/main" val="90570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50371"/>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21–22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379806"/>
            <a:ext cx="85979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625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6110411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772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smtClean="0">
                <a:solidFill>
                  <a:srgbClr val="58C5C9"/>
                </a:solidFill>
                <a:latin typeface="Arial Black" panose="020B0A04020102020204" pitchFamily="34" charset="0"/>
                <a:cs typeface="Arial" panose="020B0604020202020204" pitchFamily="34" charset="0"/>
              </a:rPr>
              <a:t>Factors Promoting </a:t>
            </a:r>
            <a:r>
              <a:rPr lang="en-US" sz="2600" b="1" dirty="0">
                <a:solidFill>
                  <a:srgbClr val="58C5C9"/>
                </a:solidFill>
                <a:latin typeface="Arial Black" panose="020B0A04020102020204" pitchFamily="34" charset="0"/>
                <a:cs typeface="Arial" panose="020B0604020202020204" pitchFamily="34" charset="0"/>
              </a:rPr>
              <a:t>Effective Instruction in </a:t>
            </a:r>
            <a:r>
              <a:rPr lang="en-US" sz="2600" b="1" dirty="0" smtClean="0">
                <a:solidFill>
                  <a:srgbClr val="58C5C9"/>
                </a:solidFill>
                <a:latin typeface="Arial Black" panose="020B0A04020102020204" pitchFamily="34" charset="0"/>
                <a:cs typeface="Arial" panose="020B0604020202020204" pitchFamily="34" charset="0"/>
              </a:rPr>
              <a:t>High School Computer Science </a:t>
            </a:r>
            <a:r>
              <a:rPr lang="en-US" sz="2600" b="1" dirty="0">
                <a:solidFill>
                  <a:srgbClr val="58C5C9"/>
                </a:solidFill>
                <a:latin typeface="Arial Black" panose="020B0A04020102020204" pitchFamily="34" charset="0"/>
                <a:cs typeface="Arial" panose="020B0604020202020204" pitchFamily="34" charset="0"/>
              </a:rPr>
              <a:t>Classes</a:t>
            </a:r>
          </a:p>
        </p:txBody>
      </p:sp>
    </p:spTree>
    <p:extLst>
      <p:ext uri="{BB962C8B-B14F-4D97-AF65-F5344CB8AC3E}">
        <p14:creationId xmlns:p14="http://schemas.microsoft.com/office/powerpoint/2010/main" val="3111105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46731814"/>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772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smtClean="0">
                <a:solidFill>
                  <a:srgbClr val="58C5C9"/>
                </a:solidFill>
                <a:latin typeface="Arial Black" panose="020B0A04020102020204" pitchFamily="34" charset="0"/>
                <a:cs typeface="Arial" panose="020B0604020202020204" pitchFamily="34" charset="0"/>
              </a:rPr>
              <a:t>Factors Inhibiting </a:t>
            </a:r>
            <a:r>
              <a:rPr lang="en-US" sz="2600" b="1" dirty="0">
                <a:solidFill>
                  <a:srgbClr val="58C5C9"/>
                </a:solidFill>
                <a:latin typeface="Arial Black" panose="020B0A04020102020204" pitchFamily="34" charset="0"/>
                <a:cs typeface="Arial" panose="020B0604020202020204" pitchFamily="34" charset="0"/>
              </a:rPr>
              <a:t>Effective Instruction in </a:t>
            </a:r>
            <a:r>
              <a:rPr lang="en-US" sz="2600" b="1" dirty="0" smtClean="0">
                <a:solidFill>
                  <a:srgbClr val="58C5C9"/>
                </a:solidFill>
                <a:latin typeface="Arial Black" panose="020B0A04020102020204" pitchFamily="34" charset="0"/>
                <a:cs typeface="Arial" panose="020B0604020202020204" pitchFamily="34" charset="0"/>
              </a:rPr>
              <a:t>High School Computer Science </a:t>
            </a:r>
            <a:r>
              <a:rPr lang="en-US" sz="2600" b="1" dirty="0">
                <a:solidFill>
                  <a:srgbClr val="58C5C9"/>
                </a:solidFill>
                <a:latin typeface="Arial Black" panose="020B0A04020102020204" pitchFamily="34" charset="0"/>
                <a:cs typeface="Arial" panose="020B0604020202020204" pitchFamily="34" charset="0"/>
              </a:rPr>
              <a:t>Classes</a:t>
            </a:r>
          </a:p>
        </p:txBody>
      </p:sp>
    </p:spTree>
    <p:extLst>
      <p:ext uri="{BB962C8B-B14F-4D97-AF65-F5344CB8AC3E}">
        <p14:creationId xmlns:p14="http://schemas.microsoft.com/office/powerpoint/2010/main" val="2230661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24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282825"/>
            <a:ext cx="83883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51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55810616"/>
              </p:ext>
            </p:extLst>
          </p:nvPr>
        </p:nvGraphicFramePr>
        <p:xfrm>
          <a:off x="342900" y="1524000"/>
          <a:ext cx="8458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304800"/>
            <a:ext cx="7848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600" b="1" dirty="0" smtClean="0">
                <a:solidFill>
                  <a:srgbClr val="58C5C9"/>
                </a:solidFill>
                <a:latin typeface="Arial Black" panose="020B0A04020102020204" pitchFamily="34" charset="0"/>
                <a:cs typeface="Arial" panose="020B0604020202020204" pitchFamily="34" charset="0"/>
              </a:rPr>
              <a:t>Factors</a:t>
            </a:r>
            <a:r>
              <a:rPr lang="en-US" sz="2600" b="1" dirty="0">
                <a:solidFill>
                  <a:srgbClr val="58C5C9"/>
                </a:solidFill>
                <a:latin typeface="Arial Black" panose="020B0A04020102020204" pitchFamily="34" charset="0"/>
                <a:cs typeface="Arial" panose="020B0604020202020204" pitchFamily="34" charset="0"/>
              </a:rPr>
              <a:t> </a:t>
            </a:r>
            <a:r>
              <a:rPr lang="en-US" sz="2600" b="1" dirty="0" smtClean="0">
                <a:solidFill>
                  <a:srgbClr val="58C5C9"/>
                </a:solidFill>
                <a:latin typeface="Arial Black" panose="020B0A04020102020204" pitchFamily="34" charset="0"/>
                <a:cs typeface="Arial" panose="020B0604020202020204" pitchFamily="34" charset="0"/>
              </a:rPr>
              <a:t>Promoting Effective Instruction Composites</a:t>
            </a:r>
            <a:endParaRPr lang="en-US" sz="26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86972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smtClean="0">
                <a:solidFill>
                  <a:srgbClr val="58C5C9"/>
                </a:solidFill>
                <a:latin typeface="Arial Black" panose="020B0A04020102020204" pitchFamily="34" charset="0"/>
                <a:cs typeface="Arial" panose="020B0604020202020204" pitchFamily="34" charset="0"/>
              </a:rPr>
              <a:t>Slides </a:t>
            </a:r>
            <a:r>
              <a:rPr lang="en-US" sz="2900" b="1" smtClean="0">
                <a:solidFill>
                  <a:srgbClr val="58C5C9"/>
                </a:solidFill>
                <a:latin typeface="Arial Black" panose="020B0A04020102020204" pitchFamily="34" charset="0"/>
                <a:cs typeface="Arial" panose="020B0604020202020204" pitchFamily="34" charset="0"/>
              </a:rPr>
              <a:t>26–28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258724"/>
            <a:ext cx="7905750" cy="471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355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27279748"/>
              </p:ext>
            </p:extLst>
          </p:nvPr>
        </p:nvGraphicFramePr>
        <p:xfrm>
          <a:off x="342900" y="1752600"/>
          <a:ext cx="8458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3048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Factors</a:t>
            </a:r>
            <a:r>
              <a:rPr lang="en-US" sz="2900" b="1" dirty="0">
                <a:solidFill>
                  <a:srgbClr val="58C5C9"/>
                </a:solidFill>
                <a:latin typeface="Arial Black" panose="020B0A04020102020204" pitchFamily="34" charset="0"/>
                <a:cs typeface="Arial" panose="020B0604020202020204" pitchFamily="34" charset="0"/>
              </a:rPr>
              <a:t> </a:t>
            </a:r>
            <a:r>
              <a:rPr lang="en-US" sz="3200" b="1" dirty="0">
                <a:solidFill>
                  <a:srgbClr val="58C5C9"/>
                </a:solidFill>
                <a:latin typeface="Arial Black" panose="020B0A04020102020204" pitchFamily="34" charset="0"/>
                <a:cs typeface="Arial" panose="020B0604020202020204" pitchFamily="34" charset="0"/>
              </a:rPr>
              <a:t>Promoting Effective </a:t>
            </a:r>
            <a:r>
              <a:rPr lang="en-US" sz="2900" b="1" dirty="0" smtClean="0">
                <a:solidFill>
                  <a:srgbClr val="58C5C9"/>
                </a:solidFill>
                <a:latin typeface="Arial Black" panose="020B0A04020102020204" pitchFamily="34" charset="0"/>
                <a:cs typeface="Arial" panose="020B0604020202020204" pitchFamily="34" charset="0"/>
              </a:rPr>
              <a:t>Instruction Composites, by Prior Achievement Level</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2463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1449895"/>
              </p:ext>
            </p:extLst>
          </p:nvPr>
        </p:nvGraphicFramePr>
        <p:xfrm>
          <a:off x="342900" y="1524000"/>
          <a:ext cx="8458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304800"/>
            <a:ext cx="7848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smtClean="0">
                <a:solidFill>
                  <a:srgbClr val="58C5C9"/>
                </a:solidFill>
                <a:latin typeface="Arial Black" panose="020B0A04020102020204" pitchFamily="34" charset="0"/>
                <a:cs typeface="Arial" panose="020B0604020202020204" pitchFamily="34" charset="0"/>
              </a:rPr>
              <a:t>Factors</a:t>
            </a:r>
            <a:r>
              <a:rPr lang="en-US" sz="2400" b="1" dirty="0">
                <a:solidFill>
                  <a:srgbClr val="58C5C9"/>
                </a:solidFill>
                <a:latin typeface="Arial Black" panose="020B0A04020102020204" pitchFamily="34" charset="0"/>
                <a:cs typeface="Arial" panose="020B0604020202020204" pitchFamily="34" charset="0"/>
              </a:rPr>
              <a:t> </a:t>
            </a:r>
            <a:r>
              <a:rPr lang="en-US" sz="2400" b="1" dirty="0" smtClean="0">
                <a:solidFill>
                  <a:srgbClr val="58C5C9"/>
                </a:solidFill>
                <a:latin typeface="Arial Black" panose="020B0A04020102020204" pitchFamily="34" charset="0"/>
                <a:cs typeface="Arial" panose="020B0604020202020204" pitchFamily="34" charset="0"/>
              </a:rPr>
              <a:t>Promoting Effective </a:t>
            </a:r>
            <a:r>
              <a:rPr lang="en-US" sz="2400" b="1" dirty="0">
                <a:solidFill>
                  <a:srgbClr val="58C5C9"/>
                </a:solidFill>
                <a:latin typeface="Arial Black" panose="020B0A04020102020204" pitchFamily="34" charset="0"/>
                <a:cs typeface="Arial" panose="020B0604020202020204" pitchFamily="34" charset="0"/>
              </a:rPr>
              <a:t>Instruction </a:t>
            </a:r>
            <a:r>
              <a:rPr lang="en-US" sz="2400" b="1" dirty="0" smtClean="0">
                <a:solidFill>
                  <a:srgbClr val="58C5C9"/>
                </a:solidFill>
                <a:latin typeface="Arial Black" panose="020B0A04020102020204" pitchFamily="34" charset="0"/>
                <a:cs typeface="Arial" panose="020B0604020202020204" pitchFamily="34" charset="0"/>
              </a:rPr>
              <a:t>Composites, by Percentage of Historically Underrepresented Students in Class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89668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631318611"/>
              </p:ext>
            </p:extLst>
          </p:nvPr>
        </p:nvGraphicFramePr>
        <p:xfrm>
          <a:off x="342900" y="1600200"/>
          <a:ext cx="8458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199" y="228600"/>
            <a:ext cx="7455159"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smtClean="0">
                <a:solidFill>
                  <a:srgbClr val="58C5C9"/>
                </a:solidFill>
                <a:latin typeface="Arial Black" panose="020B0A04020102020204" pitchFamily="34" charset="0"/>
                <a:cs typeface="Arial" panose="020B0604020202020204" pitchFamily="34" charset="0"/>
              </a:rPr>
              <a:t>Factors </a:t>
            </a:r>
            <a:r>
              <a:rPr lang="en-US" sz="2400" b="1" dirty="0">
                <a:solidFill>
                  <a:srgbClr val="58C5C9"/>
                </a:solidFill>
                <a:latin typeface="Arial Black" panose="020B0A04020102020204" pitchFamily="34" charset="0"/>
                <a:cs typeface="Arial" panose="020B0604020202020204" pitchFamily="34" charset="0"/>
              </a:rPr>
              <a:t>Promoting Effective Instruction </a:t>
            </a:r>
            <a:r>
              <a:rPr lang="en-US" sz="2400" b="1" dirty="0" smtClean="0">
                <a:solidFill>
                  <a:srgbClr val="58C5C9"/>
                </a:solidFill>
                <a:latin typeface="Arial Black" panose="020B0A04020102020204" pitchFamily="34" charset="0"/>
                <a:cs typeface="Arial" panose="020B0604020202020204" pitchFamily="34" charset="0"/>
              </a:rPr>
              <a:t>Composites, by Percentage of Students Eligible for FRL</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97894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4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428875"/>
            <a:ext cx="84836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498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a:t>
            </a:r>
            <a:r>
              <a:rPr lang="en-US" sz="2900" b="1" dirty="0" smtClean="0">
                <a:solidFill>
                  <a:srgbClr val="58C5C9"/>
                </a:solidFill>
                <a:latin typeface="Arial Black" panose="020B0A04020102020204" pitchFamily="34" charset="0"/>
                <a:cs typeface="Arial" panose="020B0604020202020204" pitchFamily="34" charset="0"/>
              </a:rPr>
              <a:t>School Computer Science Graduation Requirements</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348924022"/>
              </p:ext>
            </p:extLst>
          </p:nvPr>
        </p:nvGraphicFramePr>
        <p:xfrm>
          <a:off x="685800" y="1447800"/>
          <a:ext cx="78105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4842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286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a:t>
            </a:r>
            <a:r>
              <a:rPr lang="en-US" sz="2900" b="1" dirty="0" smtClean="0">
                <a:solidFill>
                  <a:srgbClr val="58C5C9"/>
                </a:solidFill>
                <a:latin typeface="Arial Black" panose="020B0A04020102020204" pitchFamily="34" charset="0"/>
                <a:cs typeface="Arial" panose="020B0604020202020204" pitchFamily="34" charset="0"/>
              </a:rPr>
              <a:t>6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498725"/>
            <a:ext cx="84328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111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75625691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High </a:t>
            </a:r>
            <a:r>
              <a:rPr lang="en-US" sz="2900" b="1" dirty="0" smtClean="0">
                <a:solidFill>
                  <a:srgbClr val="58C5C9"/>
                </a:solidFill>
                <a:latin typeface="Arial Black" panose="020B0A04020102020204" pitchFamily="34" charset="0"/>
                <a:cs typeface="Arial" panose="020B0604020202020204" pitchFamily="34" charset="0"/>
              </a:rPr>
              <a:t>School Computer Science Counting for Graduation Requirements in Other Subject Areas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36685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8–13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371600"/>
            <a:ext cx="86360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359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22860679"/>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Elementary School </a:t>
            </a:r>
            <a:r>
              <a:rPr lang="en-US" sz="2400" b="1" dirty="0" smtClean="0">
                <a:solidFill>
                  <a:srgbClr val="58C5C9"/>
                </a:solidFill>
                <a:latin typeface="Arial Black" panose="020B0A04020102020204" pitchFamily="34" charset="0"/>
                <a:cs typeface="Arial" panose="020B0604020202020204" pitchFamily="34" charset="0"/>
              </a:rPr>
              <a:t>Programs/Practices to </a:t>
            </a:r>
            <a:r>
              <a:rPr lang="en-US" sz="2400" b="1" dirty="0">
                <a:solidFill>
                  <a:srgbClr val="58C5C9"/>
                </a:solidFill>
                <a:latin typeface="Arial Black" panose="020B0A04020102020204" pitchFamily="34" charset="0"/>
                <a:cs typeface="Arial" panose="020B0604020202020204" pitchFamily="34" charset="0"/>
              </a:rPr>
              <a:t>Enhance </a:t>
            </a:r>
            <a:r>
              <a:rPr lang="en-US" sz="2400" b="1" dirty="0" smtClean="0">
                <a:solidFill>
                  <a:srgbClr val="58C5C9"/>
                </a:solidFill>
                <a:latin typeface="Arial Black" panose="020B0A04020102020204" pitchFamily="34" charset="0"/>
                <a:cs typeface="Arial" panose="020B0604020202020204" pitchFamily="34" charset="0"/>
              </a:rPr>
              <a:t>Students’ Interest/Achievement in Computer Science</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39437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38024609"/>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143000" y="152400"/>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Elementary School </a:t>
            </a:r>
            <a:r>
              <a:rPr lang="en-US" sz="2400" b="1" dirty="0" smtClean="0">
                <a:solidFill>
                  <a:srgbClr val="58C5C9"/>
                </a:solidFill>
                <a:latin typeface="Arial Black" panose="020B0A04020102020204" pitchFamily="34" charset="0"/>
                <a:cs typeface="Arial" panose="020B0604020202020204" pitchFamily="34" charset="0"/>
              </a:rPr>
              <a:t>Programs/Practices to </a:t>
            </a:r>
            <a:r>
              <a:rPr lang="en-US" sz="2400" b="1" dirty="0">
                <a:solidFill>
                  <a:srgbClr val="58C5C9"/>
                </a:solidFill>
                <a:latin typeface="Arial Black" panose="020B0A04020102020204" pitchFamily="34" charset="0"/>
                <a:cs typeface="Arial" panose="020B0604020202020204" pitchFamily="34" charset="0"/>
              </a:rPr>
              <a:t>Enhance </a:t>
            </a:r>
            <a:r>
              <a:rPr lang="en-US" sz="2400" b="1" dirty="0" smtClean="0">
                <a:solidFill>
                  <a:srgbClr val="58C5C9"/>
                </a:solidFill>
                <a:latin typeface="Arial Black" panose="020B0A04020102020204" pitchFamily="34" charset="0"/>
                <a:cs typeface="Arial" panose="020B0604020202020204" pitchFamily="34" charset="0"/>
              </a:rPr>
              <a:t>Students’ Interest/Achievement in Computer Science</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00037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TotalTime>
  <Words>3407</Words>
  <Application>Microsoft Office PowerPoint</Application>
  <PresentationFormat>On-screen Show (4:3)</PresentationFormat>
  <Paragraphs>287</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Chapter 7 Factors Affecting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50</cp:revision>
  <cp:lastPrinted>2019-05-31T13:15:59Z</cp:lastPrinted>
  <dcterms:created xsi:type="dcterms:W3CDTF">2018-12-17T19:52:28Z</dcterms:created>
  <dcterms:modified xsi:type="dcterms:W3CDTF">2019-06-03T13:46:26Z</dcterms:modified>
</cp:coreProperties>
</file>