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51" r:id="rId3"/>
    <p:sldId id="317" r:id="rId4"/>
    <p:sldId id="318" r:id="rId5"/>
    <p:sldId id="320" r:id="rId6"/>
    <p:sldId id="321" r:id="rId7"/>
    <p:sldId id="322" r:id="rId8"/>
    <p:sldId id="32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30" autoAdjust="0"/>
  </p:normalViewPr>
  <p:slideViewPr>
    <p:cSldViewPr>
      <p:cViewPr varScale="1">
        <p:scale>
          <a:sx n="108" d="100"/>
          <a:sy n="108" d="100"/>
        </p:scale>
        <p:origin x="-208"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877207916578"/>
          <c:y val="3.0054644808743168E-2"/>
          <c:w val="0.5025620108297274"/>
          <c:h val="0.80634783356998396"/>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5"/>
                <c:pt idx="1">
                  <c:v>None of these combinations</c:v>
                </c:pt>
                <c:pt idx="2">
                  <c:v>Science and computer science</c:v>
                </c:pt>
                <c:pt idx="3">
                  <c:v>Mathematics and computer science</c:v>
                </c:pt>
                <c:pt idx="4">
                  <c:v>Mathematics and science</c:v>
                </c:pt>
              </c:strCache>
            </c:strRef>
          </c:cat>
          <c:val>
            <c:numRef>
              <c:f>Sheet1!$B$2:$B$8</c:f>
              <c:numCache>
                <c:formatCode>General</c:formatCode>
                <c:ptCount val="7"/>
                <c:pt idx="0">
                  <c:v>21</c:v>
                </c:pt>
                <c:pt idx="1">
                  <c:v>8</c:v>
                </c:pt>
                <c:pt idx="2">
                  <c:v>2</c:v>
                </c:pt>
                <c:pt idx="3">
                  <c:v>4</c:v>
                </c:pt>
                <c:pt idx="4">
                  <c:v>9</c:v>
                </c:pt>
                <c:pt idx="5">
                  <c:v>19</c:v>
                </c:pt>
                <c:pt idx="6">
                  <c:v>33</c:v>
                </c:pt>
              </c:numCache>
            </c:numRef>
          </c:val>
        </c:ser>
        <c:dLbls>
          <c:showLegendKey val="0"/>
          <c:showVal val="0"/>
          <c:showCatName val="0"/>
          <c:showSerName val="0"/>
          <c:showPercent val="0"/>
          <c:showBubbleSize val="0"/>
        </c:dLbls>
        <c:gapWidth val="150"/>
        <c:axId val="135000448"/>
        <c:axId val="135001984"/>
      </c:barChart>
      <c:catAx>
        <c:axId val="135000448"/>
        <c:scaling>
          <c:orientation val="minMax"/>
        </c:scaling>
        <c:delete val="0"/>
        <c:axPos val="l"/>
        <c:majorTickMark val="out"/>
        <c:minorTickMark val="none"/>
        <c:tickLblPos val="nextTo"/>
        <c:crossAx val="135001984"/>
        <c:crosses val="autoZero"/>
        <c:auto val="1"/>
        <c:lblAlgn val="ctr"/>
        <c:lblOffset val="100"/>
        <c:noMultiLvlLbl val="0"/>
      </c:catAx>
      <c:valAx>
        <c:axId val="13500198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350004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886618902368"/>
          <c:y val="0.13111333419388149"/>
          <c:w val="0.86103461729445985"/>
          <c:h val="0.75986575448560734"/>
        </c:manualLayout>
      </c:layout>
      <c:barChart>
        <c:barDir val="col"/>
        <c:grouping val="clustered"/>
        <c:varyColors val="0"/>
        <c:ser>
          <c:idx val="0"/>
          <c:order val="0"/>
          <c:tx>
            <c:strRef>
              <c:f>Sheet1!$B$1</c:f>
              <c:strCache>
                <c:ptCount val="1"/>
                <c:pt idx="0">
                  <c:v>School Support</c:v>
                </c:pt>
              </c:strCache>
            </c:strRef>
          </c:tx>
          <c:invertIfNegative val="0"/>
          <c:dLbls>
            <c:showLegendKey val="0"/>
            <c:showVal val="1"/>
            <c:showCatName val="0"/>
            <c:showSerName val="0"/>
            <c:showPercent val="0"/>
            <c:showBubbleSize val="0"/>
            <c:showLeaderLines val="0"/>
          </c:dLbls>
          <c:cat>
            <c:strRef>
              <c:f>Sheet1!$A$2:$A$4</c:f>
              <c:strCache>
                <c:ptCount val="3"/>
                <c:pt idx="0">
                  <c:v>Science</c:v>
                </c:pt>
                <c:pt idx="1">
                  <c:v>Mathematics</c:v>
                </c:pt>
                <c:pt idx="2">
                  <c:v>Computer Science</c:v>
                </c:pt>
              </c:strCache>
            </c:strRef>
          </c:cat>
          <c:val>
            <c:numRef>
              <c:f>Sheet1!$B$2:$B$4</c:f>
              <c:numCache>
                <c:formatCode>General</c:formatCode>
                <c:ptCount val="3"/>
                <c:pt idx="0">
                  <c:v>24</c:v>
                </c:pt>
                <c:pt idx="1">
                  <c:v>27</c:v>
                </c:pt>
                <c:pt idx="2">
                  <c:v>10</c:v>
                </c:pt>
              </c:numCache>
            </c:numRef>
          </c:val>
        </c:ser>
        <c:dLbls>
          <c:showLegendKey val="0"/>
          <c:showVal val="0"/>
          <c:showCatName val="0"/>
          <c:showSerName val="0"/>
          <c:showPercent val="0"/>
          <c:showBubbleSize val="0"/>
        </c:dLbls>
        <c:gapWidth val="75"/>
        <c:axId val="135334912"/>
        <c:axId val="135389952"/>
      </c:barChart>
      <c:catAx>
        <c:axId val="135334912"/>
        <c:scaling>
          <c:orientation val="minMax"/>
        </c:scaling>
        <c:delete val="0"/>
        <c:axPos val="b"/>
        <c:majorTickMark val="out"/>
        <c:minorTickMark val="none"/>
        <c:tickLblPos val="nextTo"/>
        <c:crossAx val="135389952"/>
        <c:crosses val="autoZero"/>
        <c:auto val="1"/>
        <c:lblAlgn val="ctr"/>
        <c:lblOffset val="100"/>
        <c:noMultiLvlLbl val="0"/>
      </c:catAx>
      <c:valAx>
        <c:axId val="135389952"/>
        <c:scaling>
          <c:orientation val="minMax"/>
          <c:max val="100"/>
        </c:scaling>
        <c:delete val="0"/>
        <c:axPos val="l"/>
        <c:majorGridlines>
          <c:spPr>
            <a:ln>
              <a:noFill/>
            </a:ln>
          </c:spPr>
        </c:majorGridlines>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5334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886618902368"/>
          <c:y val="9.8326448947979858E-2"/>
          <c:w val="0.86103461729445985"/>
          <c:h val="0.62868981541241775"/>
        </c:manualLayout>
      </c:layout>
      <c:barChart>
        <c:barDir val="col"/>
        <c:grouping val="clustered"/>
        <c:varyColors val="0"/>
        <c:ser>
          <c:idx val="0"/>
          <c:order val="0"/>
          <c:tx>
            <c:strRef>
              <c:f>Sheet1!$B$1</c:f>
              <c:strCache>
                <c:ptCount val="1"/>
                <c:pt idx="0">
                  <c:v>Teachers currently traveling among classrooms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16</c:v>
                </c:pt>
                <c:pt idx="1">
                  <c:v>24</c:v>
                </c:pt>
                <c:pt idx="2">
                  <c:v>39</c:v>
                </c:pt>
              </c:numCache>
            </c:numRef>
          </c:val>
        </c:ser>
        <c:ser>
          <c:idx val="1"/>
          <c:order val="1"/>
          <c:tx>
            <c:strRef>
              <c:f>Sheet1!$C$1</c:f>
              <c:strCache>
                <c:ptCount val="1"/>
                <c:pt idx="0">
                  <c:v>Policy that first-year teachers do not travel among classrooms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6</c:v>
                </c:pt>
                <c:pt idx="1">
                  <c:v>9</c:v>
                </c:pt>
                <c:pt idx="2">
                  <c:v>8</c:v>
                </c:pt>
              </c:numCache>
            </c:numRef>
          </c:val>
        </c:ser>
        <c:dLbls>
          <c:showLegendKey val="0"/>
          <c:showVal val="0"/>
          <c:showCatName val="0"/>
          <c:showSerName val="0"/>
          <c:showPercent val="0"/>
          <c:showBubbleSize val="0"/>
        </c:dLbls>
        <c:gapWidth val="75"/>
        <c:axId val="135404160"/>
        <c:axId val="135414144"/>
      </c:barChart>
      <c:catAx>
        <c:axId val="135404160"/>
        <c:scaling>
          <c:orientation val="minMax"/>
        </c:scaling>
        <c:delete val="0"/>
        <c:axPos val="b"/>
        <c:majorTickMark val="out"/>
        <c:minorTickMark val="none"/>
        <c:tickLblPos val="nextTo"/>
        <c:crossAx val="135414144"/>
        <c:crosses val="autoZero"/>
        <c:auto val="1"/>
        <c:lblAlgn val="ctr"/>
        <c:lblOffset val="100"/>
        <c:noMultiLvlLbl val="0"/>
      </c:catAx>
      <c:valAx>
        <c:axId val="135414144"/>
        <c:scaling>
          <c:orientation val="minMax"/>
          <c:max val="100"/>
        </c:scaling>
        <c:delete val="0"/>
        <c:axPos val="l"/>
        <c:majorGridlines>
          <c:spPr>
            <a:ln>
              <a:noFill/>
            </a:ln>
          </c:spPr>
        </c:majorGridlines>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3540416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0.71875</cdr:y>
    </cdr:from>
    <cdr:to>
      <cdr:x>0.45946</cdr:x>
      <cdr:y>0.875</cdr:y>
    </cdr:to>
    <cdr:sp macro="" textlink="">
      <cdr:nvSpPr>
        <cdr:cNvPr id="3" name="TextBox 2"/>
        <cdr:cNvSpPr txBox="1"/>
      </cdr:nvSpPr>
      <cdr:spPr>
        <a:xfrm xmlns:a="http://schemas.openxmlformats.org/drawingml/2006/main">
          <a:off x="0" y="3505200"/>
          <a:ext cx="38862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smtClean="0"/>
            <a:t>Engineering Courses Count Towards Science Graduation Requirement</a:t>
          </a:r>
          <a:endParaRPr lang="en-US" sz="1800" b="1" dirty="0"/>
        </a:p>
      </cdr:txBody>
    </cdr:sp>
  </cdr:relSizeAnchor>
  <cdr:relSizeAnchor xmlns:cdr="http://schemas.openxmlformats.org/drawingml/2006/chartDrawing">
    <cdr:from>
      <cdr:x>0.1982</cdr:x>
      <cdr:y>0.15625</cdr:y>
    </cdr:from>
    <cdr:to>
      <cdr:x>0.45386</cdr:x>
      <cdr:y>0.23438</cdr:y>
    </cdr:to>
    <cdr:sp macro="" textlink="">
      <cdr:nvSpPr>
        <cdr:cNvPr id="4" name="TextBox 3"/>
        <cdr:cNvSpPr txBox="1"/>
      </cdr:nvSpPr>
      <cdr:spPr>
        <a:xfrm xmlns:a="http://schemas.openxmlformats.org/drawingml/2006/main">
          <a:off x="1676400" y="762000"/>
          <a:ext cx="2162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smtClean="0"/>
            <a:t>Dual Credit Courses</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511EB-F137-4F8F-8DEC-D4296BB5E54C}"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0DE39-AD75-4328-A1EA-B7CB39244E5F}" type="slidenum">
              <a:rPr lang="en-US" smtClean="0"/>
              <a:t>‹#›</a:t>
            </a:fld>
            <a:endParaRPr lang="en-US"/>
          </a:p>
        </p:txBody>
      </p:sp>
    </p:spTree>
    <p:extLst>
      <p:ext uri="{BB962C8B-B14F-4D97-AF65-F5344CB8AC3E}">
        <p14:creationId xmlns:p14="http://schemas.microsoft.com/office/powerpoint/2010/main" val="222967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339983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7.2, p.</a:t>
            </a:r>
            <a:r>
              <a:rPr lang="en-US" baseline="0" dirty="0" smtClean="0"/>
              <a:t> 158 in Technical Report</a:t>
            </a:r>
          </a:p>
          <a:p>
            <a:pPr defTabSz="914350">
              <a:defRPr/>
            </a:pPr>
            <a:endParaRPr lang="en-US" dirty="0"/>
          </a:p>
          <a:p>
            <a:pPr defTabSz="914350">
              <a:defRPr/>
            </a:pPr>
            <a:r>
              <a:rPr lang="en-US" b="1" dirty="0" smtClean="0"/>
              <a:t>This slide shows data from individual</a:t>
            </a:r>
            <a:r>
              <a:rPr lang="en-US" b="1" baseline="0" dirty="0" smtClean="0"/>
              <a:t> items. </a:t>
            </a:r>
          </a:p>
          <a:p>
            <a:pPr defTabSz="914350">
              <a:defRPr/>
            </a:pPr>
            <a:endParaRPr lang="en-US" b="1" dirty="0" smtClean="0"/>
          </a:p>
          <a:p>
            <a:pPr defTabSz="914350">
              <a:defRPr/>
            </a:pPr>
            <a:r>
              <a:rPr lang="en-US" b="0" dirty="0" smtClean="0"/>
              <a:t>School Coordinator</a:t>
            </a:r>
            <a:r>
              <a:rPr lang="en-US" b="0" baseline="0" dirty="0" smtClean="0"/>
              <a:t> Questionnaire</a:t>
            </a:r>
            <a:endParaRPr lang="en-US" b="0" dirty="0"/>
          </a:p>
          <a:p>
            <a:pPr lvl="0" fontAlgn="base"/>
            <a:r>
              <a:rPr lang="en-US" sz="1200" b="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Q4. [High schools only] </a:t>
            </a:r>
          </a:p>
          <a:p>
            <a:r>
              <a:rPr lang="en-US" sz="1200" b="0" i="0" kern="1200" dirty="0" smtClean="0">
                <a:solidFill>
                  <a:schemeClr val="tx1"/>
                </a:solidFill>
                <a:effectLst/>
                <a:latin typeface="+mn-lt"/>
                <a:ea typeface="+mn-ea"/>
                <a:cs typeface="+mn-cs"/>
              </a:rPr>
              <a:t>Does your school use block scheduling (class periods scheduled to create extended blocks of instructional time) to organize most classes? </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Yes</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No</a:t>
            </a:r>
          </a:p>
          <a:p>
            <a:pPr lvl="0" fontAlgn="base"/>
            <a:r>
              <a:rPr lang="en-US" sz="1200" b="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Q5. [High schools only] </a:t>
            </a:r>
          </a:p>
          <a:p>
            <a:r>
              <a:rPr lang="en-US" sz="1200" b="0" i="0" kern="1200" dirty="0" smtClean="0">
                <a:solidFill>
                  <a:schemeClr val="tx1"/>
                </a:solidFill>
                <a:effectLst/>
                <a:latin typeface="+mn-lt"/>
                <a:ea typeface="+mn-ea"/>
                <a:cs typeface="+mn-cs"/>
              </a:rPr>
              <a:t>Does your school offer courses in which students can earn credit toward graduation in multiple subjects for the same course?</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Yes </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No </a:t>
            </a:r>
          </a:p>
          <a:p>
            <a:pPr marL="0" lvl="0" indent="0">
              <a:buFont typeface="Courier New" panose="02070309020205020404" pitchFamily="49" charset="0"/>
              <a:buNone/>
            </a:pPr>
            <a:r>
              <a:rPr lang="en-US" sz="1200" b="0" i="0" kern="1200" dirty="0" smtClean="0">
                <a:solidFill>
                  <a:schemeClr val="tx1"/>
                </a:solidFill>
                <a:effectLst/>
                <a:latin typeface="+mn-lt"/>
                <a:ea typeface="+mn-ea"/>
                <a:cs typeface="+mn-cs"/>
              </a:rPr>
              <a:t>Q6. </a:t>
            </a:r>
            <a:r>
              <a:rPr lang="en-US" sz="1200" b="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[High schools only] </a:t>
            </a:r>
          </a:p>
          <a:p>
            <a:r>
              <a:rPr lang="en-US" sz="1200" b="0" i="0" kern="1200" dirty="0" smtClean="0">
                <a:solidFill>
                  <a:schemeClr val="tx1"/>
                </a:solidFill>
                <a:effectLst/>
                <a:latin typeface="+mn-lt"/>
                <a:ea typeface="+mn-ea"/>
                <a:cs typeface="+mn-cs"/>
              </a:rPr>
              <a:t>For which of the following combi</a:t>
            </a:r>
            <a:r>
              <a:rPr lang="en-US" sz="1200" kern="1200" dirty="0" smtClean="0">
                <a:solidFill>
                  <a:schemeClr val="tx1"/>
                </a:solidFill>
                <a:effectLst/>
                <a:latin typeface="+mn-lt"/>
                <a:ea typeface="+mn-ea"/>
                <a:cs typeface="+mn-cs"/>
              </a:rPr>
              <a:t>nations of subjects does your school offer these courses?  [</a:t>
            </a:r>
            <a:r>
              <a:rPr lang="en-US" sz="1200" i="0" kern="1200" dirty="0" smtClean="0">
                <a:solidFill>
                  <a:schemeClr val="tx1"/>
                </a:solidFill>
                <a:effectLst/>
                <a:latin typeface="+mn-lt"/>
                <a:ea typeface="+mn-ea"/>
                <a:cs typeface="+mn-cs"/>
              </a:rPr>
              <a:t>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Mathematics and science</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Mathematics and computer science</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Science and computer science</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None of these combinations</a:t>
            </a:r>
            <a:endParaRPr lang="en-US" sz="1200" b="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t>
            </a:r>
          </a:p>
          <a:p>
            <a:pPr lvl="0"/>
            <a:r>
              <a:rPr lang="en-US" dirty="0" smtClean="0"/>
              <a:t>Science Program</a:t>
            </a:r>
            <a:r>
              <a:rPr lang="en-US" baseline="0" dirty="0" smtClean="0"/>
              <a:t> Questionnaire</a:t>
            </a:r>
          </a:p>
          <a:p>
            <a:pPr lvl="0"/>
            <a:r>
              <a:rPr lang="en-US" sz="1200" b="0" i="0" kern="1200" dirty="0" smtClean="0">
                <a:solidFill>
                  <a:schemeClr val="tx1"/>
                </a:solidFill>
                <a:effectLst/>
                <a:latin typeface="+mn-lt"/>
                <a:ea typeface="+mn-ea"/>
                <a:cs typeface="+mn-cs"/>
              </a:rPr>
              <a:t>Q13. [Presented only to schools that include grade 12] </a:t>
            </a:r>
          </a:p>
          <a:p>
            <a:r>
              <a:rPr lang="en-US" sz="1200" kern="1200" dirty="0" smtClean="0">
                <a:solidFill>
                  <a:schemeClr val="tx1"/>
                </a:solidFill>
                <a:effectLst/>
                <a:latin typeface="+mn-lt"/>
                <a:ea typeface="+mn-ea"/>
                <a:cs typeface="+mn-cs"/>
              </a:rPr>
              <a:t>Does participation in Engineering courses count towards students’ high school graduation requirements for science?</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Yes </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No </a:t>
            </a:r>
          </a:p>
          <a:p>
            <a:endParaRPr lang="en-US" sz="1200" kern="1200" dirty="0" smtClean="0">
              <a:solidFill>
                <a:schemeClr val="tx1"/>
              </a:solidFill>
              <a:effectLst/>
              <a:latin typeface="+mn-lt"/>
              <a:ea typeface="+mn-ea"/>
              <a:cs typeface="+mn-cs"/>
            </a:endParaRPr>
          </a:p>
          <a:p>
            <a:pPr defTabSz="914350">
              <a:defRPr/>
            </a:pPr>
            <a:r>
              <a:rPr lang="en-US" dirty="0" smtClean="0"/>
              <a:t>The numbers in parentheses</a:t>
            </a:r>
            <a:r>
              <a:rPr lang="en-US" baseline="0" dirty="0" smtClean="0"/>
              <a:t> are standard errors.</a:t>
            </a:r>
          </a:p>
          <a:p>
            <a:pPr defTabSz="914350">
              <a:defRPr/>
            </a:pPr>
            <a:endParaRPr lang="en-US" baseline="0" dirty="0" smtClean="0"/>
          </a:p>
          <a:p>
            <a:pPr defTabSz="914350">
              <a:defRPr/>
            </a:pPr>
            <a:r>
              <a:rPr lang="en-US" b="1" dirty="0"/>
              <a:t>Findings Highlighted in Technical Report</a:t>
            </a:r>
          </a:p>
          <a:p>
            <a:r>
              <a:rPr lang="en-US" dirty="0" smtClean="0"/>
              <a:t>“</a:t>
            </a:r>
            <a:r>
              <a:rPr lang="en-US" sz="1200" kern="1200" dirty="0" smtClean="0">
                <a:solidFill>
                  <a:schemeClr val="tx1"/>
                </a:solidFill>
                <a:effectLst/>
                <a:latin typeface="+mn-lt"/>
                <a:ea typeface="+mn-ea"/>
                <a:cs typeface="+mn-cs"/>
              </a:rPr>
              <a:t>The study asked high schools about the prevalence of several possible course policies, specifically, block scheduling, single courses resulting in credit for multiple subjects, and allowing engineering courses to count toward students’ science graduation requirement.  The rationale for block scheduling is largely two-fold.  First, the schedule affords longer class periods, which can be especially important in science, where a 50-minute class constrains the kinds of laboratory activities that can be conducted.  Second, students can take eight classes per year instead of six or seven.  One main downside of block scheduling is that there is less total instructional time available for each class.  As shown in Table 7.2, one-third of all high schools use block scheduling.  Additionally, 1 in 5 high schools allow students to earn credits in multiple subjects with a single course, perhaps because of the increasing prominence of STEM initiatives in schools.  Finally, 21 percent of the schools that offer engineering courses allow these courses to count toward students’ graduation requirement for science.”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7.3, p.</a:t>
            </a:r>
            <a:r>
              <a:rPr lang="en-US" baseline="0" dirty="0" smtClean="0"/>
              <a:t> 158 in Technical Report</a:t>
            </a:r>
          </a:p>
          <a:p>
            <a:pPr defTabSz="914350">
              <a:defRPr/>
            </a:pPr>
            <a:endParaRPr lang="en-US" dirty="0"/>
          </a:p>
          <a:p>
            <a:pPr defTabSz="914350">
              <a:defRPr/>
            </a:pPr>
            <a:r>
              <a:rPr lang="en-US" b="1" dirty="0" smtClean="0"/>
              <a:t>This slide shows data from individual</a:t>
            </a:r>
            <a:r>
              <a:rPr lang="en-US" b="1" baseline="0" dirty="0" smtClean="0"/>
              <a:t> items. </a:t>
            </a:r>
          </a:p>
          <a:p>
            <a:pPr defTabSz="914350">
              <a:defRPr/>
            </a:pPr>
            <a:endParaRPr lang="en-US" b="1" dirty="0" smtClean="0"/>
          </a:p>
          <a:p>
            <a:pPr defTabSz="914350">
              <a:defRPr/>
            </a:pPr>
            <a:r>
              <a:rPr lang="en-US" b="0" dirty="0" smtClean="0"/>
              <a:t>School Coordinator</a:t>
            </a:r>
            <a:r>
              <a:rPr lang="en-US" b="0" baseline="0" dirty="0" smtClean="0"/>
              <a:t> Questionnaire</a:t>
            </a:r>
            <a:endParaRPr lang="en-US" b="0" dirty="0" smtClean="0"/>
          </a:p>
          <a:p>
            <a:pPr lvl="0" fontAlgn="base"/>
            <a:r>
              <a:rPr lang="en-US" sz="1200" b="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Q7. [High schools only] </a:t>
            </a:r>
          </a:p>
          <a:p>
            <a:pPr marL="0" marR="0" lvl="0" indent="0" algn="l" defTabSz="91435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In each of the following subjects, does your school allow students to demonstrate mastery of course content for credit in a course without the normal seat-time requirement?  [</a:t>
            </a:r>
            <a:r>
              <a:rPr lang="en-US" sz="1200" i="0" kern="1200" dirty="0" smtClean="0">
                <a:solidFill>
                  <a:schemeClr val="tx1"/>
                </a:solidFill>
                <a:effectLst/>
                <a:latin typeface="+mn-lt"/>
                <a:ea typeface="+mn-ea"/>
                <a:cs typeface="+mn-cs"/>
              </a:rPr>
              <a:t>Select one on each row.] (Response Options: Yes, No)</a:t>
            </a:r>
          </a:p>
          <a:p>
            <a:pPr marL="685800" lvl="1" indent="-228600">
              <a:buFont typeface="+mj-lt"/>
              <a:buAutoNum type="alphaLcPeriod"/>
            </a:pPr>
            <a:r>
              <a:rPr lang="en-US" sz="1200" b="0" kern="1200" dirty="0" smtClean="0">
                <a:solidFill>
                  <a:schemeClr val="tx1"/>
                </a:solidFill>
                <a:effectLst/>
                <a:latin typeface="+mn-lt"/>
                <a:ea typeface="+mn-ea"/>
                <a:cs typeface="+mn-cs"/>
              </a:rPr>
              <a:t>Computer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Mathematics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Science</a:t>
            </a:r>
            <a:endParaRPr lang="en-US" sz="1200" b="1" kern="1200" dirty="0" smtClean="0">
              <a:solidFill>
                <a:schemeClr val="tx1"/>
              </a:solidFill>
              <a:effectLst/>
              <a:latin typeface="+mn-lt"/>
              <a:ea typeface="+mn-ea"/>
              <a:cs typeface="+mn-cs"/>
            </a:endParaRPr>
          </a:p>
          <a:p>
            <a:pPr marL="457200" marR="0" lvl="1" indent="0" algn="l" defTabSz="914350" rtl="0" eaLnBrk="1" fontAlgn="auto" latinLnBrk="0" hangingPunct="1">
              <a:lnSpc>
                <a:spcPct val="100000"/>
              </a:lnSpc>
              <a:spcBef>
                <a:spcPts val="0"/>
              </a:spcBef>
              <a:spcAft>
                <a:spcPts val="0"/>
              </a:spcAft>
              <a:buClrTx/>
              <a:buSzTx/>
              <a:buFont typeface="+mj-lt"/>
              <a:buNone/>
              <a:tabLst/>
              <a:defRPr/>
            </a:pPr>
            <a:r>
              <a:rPr lang="en-US" sz="1200" i="0" kern="1200" dirty="0" smtClean="0">
                <a:solidFill>
                  <a:schemeClr val="tx1"/>
                </a:solidFill>
                <a:effectLst/>
                <a:latin typeface="+mn-lt"/>
                <a:ea typeface="+mn-ea"/>
                <a:cs typeface="+mn-cs"/>
              </a:rPr>
              <a:t>  </a:t>
            </a:r>
          </a:p>
          <a:p>
            <a:pPr marL="0" lvl="0" indent="0" defTabSz="914350">
              <a:buFont typeface="+mj-lt"/>
              <a:buNone/>
              <a:defRPr/>
            </a:pPr>
            <a:r>
              <a:rPr lang="en-US" dirty="0" smtClean="0"/>
              <a:t>The numbers in parentheses</a:t>
            </a:r>
            <a:r>
              <a:rPr lang="en-US" baseline="0" dirty="0" smtClean="0"/>
              <a:t> are standard errors.</a:t>
            </a:r>
          </a:p>
          <a:p>
            <a:pPr defTabSz="914350">
              <a:defRPr/>
            </a:pPr>
            <a:endParaRPr lang="en-US" baseline="0" dirty="0" smtClean="0"/>
          </a:p>
          <a:p>
            <a:pPr defTabSz="914350">
              <a:defRPr/>
            </a:pPr>
            <a:r>
              <a:rPr lang="en-US" b="1" dirty="0"/>
              <a:t>Findings Highlighted in Technical Report</a:t>
            </a:r>
          </a:p>
          <a:p>
            <a:r>
              <a:rPr lang="en-US" dirty="0" smtClean="0"/>
              <a:t>“</a:t>
            </a:r>
            <a:r>
              <a:rPr lang="en-US" sz="1200" kern="1200" dirty="0" smtClean="0">
                <a:solidFill>
                  <a:schemeClr val="tx1"/>
                </a:solidFill>
                <a:effectLst/>
                <a:latin typeface="+mn-lt"/>
                <a:ea typeface="+mn-ea"/>
                <a:cs typeface="+mn-cs"/>
              </a:rPr>
              <a:t>The study also asked if high schools allow students to demonstrate mastery of course content without the normal seat time requirement by, for example, taking a test or performing a task.  Results are shown in Table 7.3.  About a quarter of all high schools allow for this in mathematics and science, while 10 percent of schools allow students to demonstrate computer science mastery for credit.”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7.15, p.</a:t>
            </a:r>
            <a:r>
              <a:rPr lang="en-US" baseline="0" dirty="0" smtClean="0"/>
              <a:t> 165 in Technical Report</a:t>
            </a:r>
          </a:p>
          <a:p>
            <a:pPr defTabSz="914350">
              <a:defRPr/>
            </a:pPr>
            <a:endParaRPr lang="en-US" dirty="0" smtClean="0"/>
          </a:p>
          <a:p>
            <a:pPr defTabSz="914350">
              <a:defRPr/>
            </a:pPr>
            <a:r>
              <a:rPr lang="en-US" b="1" dirty="0" smtClean="0"/>
              <a:t>This slide shows data from individual</a:t>
            </a:r>
            <a:r>
              <a:rPr lang="en-US" b="1" baseline="0" dirty="0" smtClean="0"/>
              <a:t> items. </a:t>
            </a:r>
          </a:p>
          <a:p>
            <a:pPr defTabSz="914350">
              <a:defRPr/>
            </a:pPr>
            <a:endParaRPr lang="en-US" b="1" dirty="0" smtClean="0"/>
          </a:p>
          <a:p>
            <a:pPr defTabSz="914350">
              <a:defRPr/>
            </a:pPr>
            <a:r>
              <a:rPr lang="en-US" b="0" dirty="0" smtClean="0"/>
              <a:t>School Coordinator</a:t>
            </a:r>
            <a:r>
              <a:rPr lang="en-US" b="0" baseline="0" dirty="0" smtClean="0"/>
              <a:t> Questionnaire</a:t>
            </a:r>
            <a:endParaRPr lang="en-US" b="0" dirty="0" smtClean="0"/>
          </a:p>
          <a:p>
            <a:pPr lvl="0" fontAlgn="base"/>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Q10. Do any teachers in your school travel among different rooms because of a shortage of classrooms?</a:t>
            </a:r>
          </a:p>
          <a:p>
            <a:pPr marL="628650" lvl="1" indent="-171450" fontAlgn="base">
              <a:buFont typeface="Courier New" panose="02070309020205020404" pitchFamily="49" charset="0"/>
              <a:buChar char="o"/>
            </a:pPr>
            <a:r>
              <a:rPr lang="en-US" sz="1200" kern="1200" dirty="0" smtClean="0">
                <a:solidFill>
                  <a:schemeClr val="tx1"/>
                </a:solidFill>
                <a:effectLst/>
                <a:latin typeface="+mn-lt"/>
                <a:ea typeface="+mn-ea"/>
                <a:cs typeface="+mn-cs"/>
              </a:rPr>
              <a:t>Yes</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  </a:t>
            </a:r>
            <a:endParaRPr lang="en-US" sz="1200" b="1" i="1" kern="1200" dirty="0" smtClean="0">
              <a:solidFill>
                <a:schemeClr val="tx1"/>
              </a:solidFill>
              <a:effectLst/>
              <a:latin typeface="+mn-lt"/>
              <a:ea typeface="+mn-ea"/>
              <a:cs typeface="+mn-cs"/>
            </a:endParaRPr>
          </a:p>
          <a:p>
            <a:endPar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Q11. Does your school ensure that teachers in their first year of teaching do not have to travel among different classrooms?</a:t>
            </a:r>
            <a:endParaRPr lang="en-US" sz="120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marL="628650" lvl="1" indent="-171450" fontAlgn="base">
              <a:buFont typeface="Courier New" panose="02070309020205020404" pitchFamily="49" charset="0"/>
              <a:buChar char="o"/>
            </a:pPr>
            <a:r>
              <a:rPr lang="en-US" sz="1200" kern="1200" dirty="0" smtClean="0">
                <a:solidFill>
                  <a:schemeClr val="tx1"/>
                </a:solidFill>
                <a:effectLst/>
                <a:latin typeface="+mn-lt"/>
                <a:ea typeface="+mn-ea"/>
                <a:cs typeface="+mn-cs"/>
              </a:rPr>
              <a:t>Yes</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  </a:t>
            </a:r>
            <a:endParaRPr lang="en-US" sz="1200" b="1" i="1" kern="1200" dirty="0" smtClean="0">
              <a:solidFill>
                <a:schemeClr val="tx1"/>
              </a:solidFill>
              <a:effectLst/>
              <a:latin typeface="+mn-lt"/>
              <a:ea typeface="+mn-ea"/>
              <a:cs typeface="+mn-cs"/>
            </a:endParaRPr>
          </a:p>
          <a:p>
            <a:pPr marL="0" lvl="0" indent="0" defTabSz="914350">
              <a:buFont typeface="+mj-lt"/>
              <a:buNone/>
              <a:defRPr/>
            </a:pPr>
            <a:endParaRPr lang="en-US" dirty="0" smtClean="0"/>
          </a:p>
          <a:p>
            <a:pPr marL="0" lvl="0" indent="0" defTabSz="914350">
              <a:buFont typeface="+mj-lt"/>
              <a:buNone/>
              <a:defRPr/>
            </a:pPr>
            <a:r>
              <a:rPr lang="en-US" dirty="0" smtClean="0"/>
              <a:t>The numbers in parentheses</a:t>
            </a:r>
            <a:r>
              <a:rPr lang="en-US" baseline="0" dirty="0" smtClean="0"/>
              <a:t> are standard errors.</a:t>
            </a:r>
          </a:p>
          <a:p>
            <a:pPr marL="0" marR="0" indent="0" algn="l" defTabSz="91435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defTabSz="914350">
              <a:defRPr/>
            </a:pPr>
            <a:r>
              <a:rPr lang="en-US" b="1" dirty="0" smtClean="0"/>
              <a:t>Findings </a:t>
            </a:r>
            <a:r>
              <a:rPr lang="en-US" b="1" dirty="0"/>
              <a:t>Highlighted in Technical Report</a:t>
            </a:r>
          </a:p>
          <a:p>
            <a:r>
              <a:rPr lang="en-US" dirty="0" smtClean="0"/>
              <a:t>“</a:t>
            </a:r>
            <a:r>
              <a:rPr lang="en-US" sz="1200" kern="1200" dirty="0" smtClean="0">
                <a:solidFill>
                  <a:schemeClr val="tx1"/>
                </a:solidFill>
                <a:effectLst/>
                <a:latin typeface="+mn-lt"/>
                <a:ea typeface="+mn-ea"/>
                <a:cs typeface="+mn-cs"/>
              </a:rPr>
              <a:t>Program representatives were asked about a number of factors that might affect science and mathematics instruction in their school.  Schools were asked whether teachers travel among different classrooms, for example, using rooms available during other teachers’ planning periods, due to a shortage of classrooms within the school.  Table 7.15 displays the percentage of schools at each grade level that employ this strategy.  High schools are the most likely to have teachers travel among classrooms (39 percent).  Schools were also asked whether first-year teachers were purposefully given a classroom of their own.  Fewer than 10 percent of all schools, including those that currently do not have teachers traveling, have policies in place to ensure first-year teachers do not have to travel among classrooms.”</a:t>
            </a:r>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7 </a:t>
            </a:r>
            <a:br>
              <a:rPr lang="en-US" dirty="0" smtClean="0"/>
            </a:br>
            <a:r>
              <a:rPr lang="en-US" dirty="0" smtClean="0"/>
              <a:t>Factors Affecting Instruction</a:t>
            </a:r>
            <a:endParaRPr lang="en-US" dirty="0"/>
          </a:p>
        </p:txBody>
      </p:sp>
    </p:spTree>
    <p:extLst>
      <p:ext uri="{BB962C8B-B14F-4D97-AF65-F5344CB8AC3E}">
        <p14:creationId xmlns:p14="http://schemas.microsoft.com/office/powerpoint/2010/main" val="222890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School Program and Practices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70101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4</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038350"/>
            <a:ext cx="85217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625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61525670"/>
              </p:ext>
            </p:extLst>
          </p:nvPr>
        </p:nvGraphicFramePr>
        <p:xfrm>
          <a:off x="304800" y="1143000"/>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Prevalence of Various High School Course Policies</a:t>
            </a:r>
          </a:p>
        </p:txBody>
      </p:sp>
      <p:sp>
        <p:nvSpPr>
          <p:cNvPr id="3" name="TextBox 2"/>
          <p:cNvSpPr txBox="1"/>
          <p:nvPr/>
        </p:nvSpPr>
        <p:spPr>
          <a:xfrm>
            <a:off x="2209800" y="1371600"/>
            <a:ext cx="1905000" cy="369332"/>
          </a:xfrm>
          <a:prstGeom prst="rect">
            <a:avLst/>
          </a:prstGeom>
          <a:noFill/>
        </p:spPr>
        <p:txBody>
          <a:bodyPr wrap="square" rtlCol="0">
            <a:spAutoFit/>
          </a:bodyPr>
          <a:lstStyle/>
          <a:p>
            <a:pPr algn="r"/>
            <a:r>
              <a:rPr lang="en-US" b="1" dirty="0" smtClean="0"/>
              <a:t>Block Schedule</a:t>
            </a:r>
            <a:endParaRPr lang="en-US" b="1" dirty="0"/>
          </a:p>
        </p:txBody>
      </p:sp>
    </p:spTree>
    <p:extLst>
      <p:ext uri="{BB962C8B-B14F-4D97-AF65-F5344CB8AC3E}">
        <p14:creationId xmlns:p14="http://schemas.microsoft.com/office/powerpoint/2010/main" val="2230661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425700"/>
            <a:ext cx="84836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5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2747296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400" b="1" dirty="0" smtClean="0">
                <a:solidFill>
                  <a:srgbClr val="58C5C9"/>
                </a:solidFill>
                <a:latin typeface="Arial Black" panose="020B0A04020102020204" pitchFamily="34" charset="0"/>
                <a:cs typeface="Arial" panose="020B0604020202020204" pitchFamily="34" charset="0"/>
              </a:rPr>
              <a:t>Subjects </a:t>
            </a:r>
            <a:r>
              <a:rPr lang="en-US" sz="2400" b="1" dirty="0">
                <a:solidFill>
                  <a:srgbClr val="58C5C9"/>
                </a:solidFill>
                <a:latin typeface="Arial Black" panose="020B0A04020102020204" pitchFamily="34" charset="0"/>
                <a:cs typeface="Arial" panose="020B0604020202020204" pitchFamily="34" charset="0"/>
              </a:rPr>
              <a:t>for Which Students May Demonstrate Mastery </a:t>
            </a:r>
            <a:r>
              <a:rPr lang="en-US" sz="2400" b="1" dirty="0" smtClean="0">
                <a:solidFill>
                  <a:srgbClr val="58C5C9"/>
                </a:solidFill>
                <a:latin typeface="Arial Black" panose="020B0A04020102020204" pitchFamily="34" charset="0"/>
                <a:cs typeface="Arial" panose="020B0604020202020204" pitchFamily="34" charset="0"/>
              </a:rPr>
              <a:t>of Course </a:t>
            </a:r>
            <a:r>
              <a:rPr lang="en-US" sz="2400" b="1" dirty="0">
                <a:solidFill>
                  <a:srgbClr val="58C5C9"/>
                </a:solidFill>
                <a:latin typeface="Arial Black" panose="020B0A04020102020204" pitchFamily="34" charset="0"/>
                <a:cs typeface="Arial" panose="020B0604020202020204" pitchFamily="34" charset="0"/>
              </a:rPr>
              <a:t>Content for Credit Without Normal Seat Time Requirement</a:t>
            </a:r>
          </a:p>
        </p:txBody>
      </p:sp>
    </p:spTree>
    <p:extLst>
      <p:ext uri="{BB962C8B-B14F-4D97-AF65-F5344CB8AC3E}">
        <p14:creationId xmlns:p14="http://schemas.microsoft.com/office/powerpoint/2010/main" val="3708544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8</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2466975"/>
            <a:ext cx="84455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355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93959896"/>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 Policies Related to Teachers Traveling </a:t>
            </a:r>
            <a:r>
              <a:rPr lang="en-US" sz="2900" b="1" dirty="0" smtClean="0">
                <a:solidFill>
                  <a:srgbClr val="58C5C9"/>
                </a:solidFill>
                <a:latin typeface="Arial Black" panose="020B0A04020102020204" pitchFamily="34" charset="0"/>
                <a:cs typeface="Arial" panose="020B0604020202020204" pitchFamily="34" charset="0"/>
              </a:rPr>
              <a:t>Among </a:t>
            </a:r>
            <a:r>
              <a:rPr lang="en-US" sz="2900" b="1" dirty="0">
                <a:solidFill>
                  <a:srgbClr val="58C5C9"/>
                </a:solidFill>
                <a:latin typeface="Arial Black" panose="020B0A04020102020204" pitchFamily="34" charset="0"/>
                <a:cs typeface="Arial" panose="020B0604020202020204" pitchFamily="34" charset="0"/>
              </a:rPr>
              <a:t>Rooms Due to a Shortage of Classrooms</a:t>
            </a:r>
          </a:p>
        </p:txBody>
      </p:sp>
    </p:spTree>
    <p:extLst>
      <p:ext uri="{BB962C8B-B14F-4D97-AF65-F5344CB8AC3E}">
        <p14:creationId xmlns:p14="http://schemas.microsoft.com/office/powerpoint/2010/main" val="272463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838</Words>
  <Application>Microsoft Office PowerPoint</Application>
  <PresentationFormat>On-screen Show (4:3)</PresentationFormat>
  <Paragraphs>87</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Chapter 7  Factors Affecting Instruction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55</cp:revision>
  <dcterms:created xsi:type="dcterms:W3CDTF">2018-12-17T19:52:28Z</dcterms:created>
  <dcterms:modified xsi:type="dcterms:W3CDTF">2019-06-03T13:47:03Z</dcterms:modified>
</cp:coreProperties>
</file>