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4.xml" ContentType="application/vnd.openxmlformats-officedocument.drawingml.chart+xml"/>
  <Override PartName="/ppt/notesSlides/notesSlide22.xml" ContentType="application/vnd.openxmlformats-officedocument.presentationml.notesSlide+xml"/>
  <Override PartName="/ppt/charts/chart15.xml" ContentType="application/vnd.openxmlformats-officedocument.drawingml.chart+xml"/>
  <Override PartName="/ppt/notesSlides/notesSlide23.xml" ContentType="application/vnd.openxmlformats-officedocument.presentationml.notesSlide+xml"/>
  <Override PartName="/ppt/charts/chart16.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7.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0.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1.xml" ContentType="application/vnd.openxmlformats-officedocument.drawingml.chart+xml"/>
  <Override PartName="/ppt/notesSlides/notesSlide34.xml" ContentType="application/vnd.openxmlformats-officedocument.presentationml.notesSlide+xml"/>
  <Override PartName="/ppt/charts/chart22.xml" ContentType="application/vnd.openxmlformats-officedocument.drawingml.chart+xml"/>
  <Override PartName="/ppt/notesSlides/notesSlide35.xml" ContentType="application/vnd.openxmlformats-officedocument.presentationml.notesSlide+xml"/>
  <Override PartName="/ppt/charts/chart23.xml" ContentType="application/vnd.openxmlformats-officedocument.drawingml.chart+xml"/>
  <Override PartName="/ppt/notesSlides/notesSlide36.xml" ContentType="application/vnd.openxmlformats-officedocument.presentationml.notesSlide+xml"/>
  <Override PartName="/ppt/charts/chart24.xml" ContentType="application/vnd.openxmlformats-officedocument.drawingml.chart+xml"/>
  <Override PartName="/ppt/notesSlides/notesSlide37.xml" ContentType="application/vnd.openxmlformats-officedocument.presentationml.notesSlide+xml"/>
  <Override PartName="/ppt/charts/chart25.xml" ContentType="application/vnd.openxmlformats-officedocument.drawingml.chart+xml"/>
  <Override PartName="/ppt/notesSlides/notesSlide38.xml" ContentType="application/vnd.openxmlformats-officedocument.presentationml.notesSlide+xml"/>
  <Override PartName="/ppt/charts/chart26.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7.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8.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9.xml" ContentType="application/vnd.openxmlformats-officedocument.drawingml.chart+xml"/>
  <Override PartName="/ppt/notesSlides/notesSlide45.xml" ContentType="application/vnd.openxmlformats-officedocument.presentationml.notesSlide+xml"/>
  <Override PartName="/ppt/charts/chart30.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1.xml" ContentType="application/vnd.openxmlformats-officedocument.drawingml.chart+xml"/>
  <Override PartName="/ppt/notesSlides/notesSlide48.xml" ContentType="application/vnd.openxmlformats-officedocument.presentationml.notesSlide+xml"/>
  <Override PartName="/ppt/charts/chart32.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33.xml" ContentType="application/vnd.openxmlformats-officedocument.drawingml.chart+xml"/>
  <Override PartName="/ppt/notesSlides/notesSlide51.xml" ContentType="application/vnd.openxmlformats-officedocument.presentationml.notesSlide+xml"/>
  <Override PartName="/ppt/charts/chart34.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5.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6.xml" ContentType="application/vnd.openxmlformats-officedocument.drawingml.chart+xml"/>
  <Override PartName="/ppt/notesSlides/notesSlide56.xml" ContentType="application/vnd.openxmlformats-officedocument.presentationml.notesSlide+xml"/>
  <Override PartName="/ppt/charts/chart37.xml" ContentType="application/vnd.openxmlformats-officedocument.drawingml.chart+xml"/>
  <Override PartName="/ppt/notesSlides/notesSlide57.xml" ContentType="application/vnd.openxmlformats-officedocument.presentationml.notesSlide+xml"/>
  <Override PartName="/ppt/charts/chart3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7" r:id="rId2"/>
    <p:sldId id="259" r:id="rId3"/>
    <p:sldId id="260" r:id="rId4"/>
    <p:sldId id="261" r:id="rId5"/>
    <p:sldId id="262" r:id="rId6"/>
    <p:sldId id="263" r:id="rId7"/>
    <p:sldId id="264" r:id="rId8"/>
    <p:sldId id="265" r:id="rId9"/>
    <p:sldId id="266" r:id="rId10"/>
    <p:sldId id="292" r:id="rId11"/>
    <p:sldId id="268" r:id="rId12"/>
    <p:sldId id="293" r:id="rId13"/>
    <p:sldId id="270" r:id="rId14"/>
    <p:sldId id="294" r:id="rId15"/>
    <p:sldId id="295" r:id="rId16"/>
    <p:sldId id="296" r:id="rId17"/>
    <p:sldId id="297" r:id="rId18"/>
    <p:sldId id="298" r:id="rId19"/>
    <p:sldId id="300" r:id="rId20"/>
    <p:sldId id="272" r:id="rId21"/>
    <p:sldId id="273" r:id="rId22"/>
    <p:sldId id="274" r:id="rId23"/>
    <p:sldId id="275" r:id="rId24"/>
    <p:sldId id="276" r:id="rId25"/>
    <p:sldId id="301" r:id="rId26"/>
    <p:sldId id="302" r:id="rId27"/>
    <p:sldId id="277" r:id="rId28"/>
    <p:sldId id="278" r:id="rId29"/>
    <p:sldId id="280" r:id="rId30"/>
    <p:sldId id="279" r:id="rId31"/>
    <p:sldId id="303" r:id="rId32"/>
    <p:sldId id="304" r:id="rId33"/>
    <p:sldId id="281" r:id="rId34"/>
    <p:sldId id="282" r:id="rId35"/>
    <p:sldId id="305" r:id="rId36"/>
    <p:sldId id="284" r:id="rId37"/>
    <p:sldId id="306" r:id="rId38"/>
    <p:sldId id="286" r:id="rId39"/>
    <p:sldId id="307" r:id="rId40"/>
    <p:sldId id="308" r:id="rId41"/>
    <p:sldId id="309" r:id="rId42"/>
    <p:sldId id="310" r:id="rId43"/>
    <p:sldId id="311" r:id="rId44"/>
    <p:sldId id="288" r:id="rId45"/>
    <p:sldId id="313" r:id="rId46"/>
    <p:sldId id="289" r:id="rId47"/>
    <p:sldId id="314" r:id="rId48"/>
    <p:sldId id="316" r:id="rId49"/>
    <p:sldId id="315" r:id="rId50"/>
    <p:sldId id="317" r:id="rId51"/>
    <p:sldId id="319" r:id="rId52"/>
    <p:sldId id="318" r:id="rId53"/>
    <p:sldId id="320" r:id="rId54"/>
    <p:sldId id="321" r:id="rId55"/>
    <p:sldId id="322" r:id="rId56"/>
    <p:sldId id="323" r:id="rId57"/>
    <p:sldId id="325" r:id="rId58"/>
    <p:sldId id="324" r:id="rId5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Craven" initials="L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7EB3"/>
    <a:srgbClr val="58C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839" autoAdjust="0"/>
  </p:normalViewPr>
  <p:slideViewPr>
    <p:cSldViewPr>
      <p:cViewPr varScale="1">
        <p:scale>
          <a:sx n="101" d="100"/>
          <a:sy n="101" d="100"/>
        </p:scale>
        <p:origin x="-42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Sheet1!$A$2:$A$7</c:f>
              <c:strCache>
                <c:ptCount val="6"/>
                <c:pt idx="0">
                  <c:v>Science instruction on a regular basis from someone outside of the school</c:v>
                </c:pt>
                <c:pt idx="1">
                  <c:v>Science instruction from specialist instead of their regular teacher</c:v>
                </c:pt>
                <c:pt idx="2">
                  <c:v>Students pulled out for remedial instruction in science</c:v>
                </c:pt>
                <c:pt idx="3">
                  <c:v>Students pulled out for enrichment in science</c:v>
                </c:pt>
                <c:pt idx="4">
                  <c:v>Science instruction from specialist in addition to their regular teacher</c:v>
                </c:pt>
                <c:pt idx="5">
                  <c:v>Students pulled out from science for instruction in other content areas</c:v>
                </c:pt>
              </c:strCache>
            </c:strRef>
          </c:cat>
          <c:val>
            <c:numRef>
              <c:f>Sheet1!$B$2:$B$7</c:f>
              <c:numCache>
                <c:formatCode>General</c:formatCode>
                <c:ptCount val="6"/>
                <c:pt idx="0">
                  <c:v>3</c:v>
                </c:pt>
                <c:pt idx="1">
                  <c:v>7</c:v>
                </c:pt>
                <c:pt idx="2">
                  <c:v>8</c:v>
                </c:pt>
                <c:pt idx="3">
                  <c:v>10</c:v>
                </c:pt>
                <c:pt idx="4">
                  <c:v>15</c:v>
                </c:pt>
                <c:pt idx="5">
                  <c:v>28</c:v>
                </c:pt>
              </c:numCache>
            </c:numRef>
          </c:val>
        </c:ser>
        <c:dLbls>
          <c:showLegendKey val="0"/>
          <c:showVal val="0"/>
          <c:showCatName val="0"/>
          <c:showSerName val="0"/>
          <c:showPercent val="0"/>
          <c:showBubbleSize val="0"/>
        </c:dLbls>
        <c:gapWidth val="150"/>
        <c:axId val="139208576"/>
        <c:axId val="139210112"/>
      </c:barChart>
      <c:catAx>
        <c:axId val="139208576"/>
        <c:scaling>
          <c:orientation val="minMax"/>
        </c:scaling>
        <c:delete val="0"/>
        <c:axPos val="l"/>
        <c:numFmt formatCode="General" sourceLinked="1"/>
        <c:majorTickMark val="out"/>
        <c:minorTickMark val="none"/>
        <c:tickLblPos val="nextTo"/>
        <c:txPr>
          <a:bodyPr/>
          <a:lstStyle/>
          <a:p>
            <a:pPr>
              <a:defRPr sz="1800"/>
            </a:pPr>
            <a:endParaRPr lang="en-US"/>
          </a:p>
        </c:txPr>
        <c:crossAx val="139210112"/>
        <c:crosses val="autoZero"/>
        <c:auto val="1"/>
        <c:lblAlgn val="ctr"/>
        <c:lblOffset val="100"/>
        <c:noMultiLvlLbl val="0"/>
      </c:catAx>
      <c:valAx>
        <c:axId val="139210112"/>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392085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5544979443941191"/>
          <c:y val="1.6613749894166457E-2"/>
          <c:w val="0.51056465914733629"/>
          <c:h val="0.72682967047239777"/>
        </c:manualLayout>
      </c:layout>
      <c:barChart>
        <c:barDir val="bar"/>
        <c:grouping val="clustered"/>
        <c:varyColors val="0"/>
        <c:ser>
          <c:idx val="0"/>
          <c:order val="0"/>
          <c:tx>
            <c:strRef>
              <c:f>Sheet1!$B$1</c:f>
              <c:strCache>
                <c:ptCount val="1"/>
                <c:pt idx="0">
                  <c:v>Highest Poverty Schools</c:v>
                </c:pt>
              </c:strCache>
            </c:strRef>
          </c:tx>
          <c:invertIfNegative val="0"/>
          <c:cat>
            <c:strRef>
              <c:f>Sheet1!$A$2:$A$7</c:f>
              <c:strCache>
                <c:ptCount val="6"/>
                <c:pt idx="0">
                  <c:v>After-school programs for enrichment</c:v>
                </c:pt>
                <c:pt idx="1">
                  <c:v>Engineering clubs</c:v>
                </c:pt>
                <c:pt idx="2">
                  <c:v>Participation in local or regional science/‌engineering fair</c:v>
                </c:pt>
                <c:pt idx="3">
                  <c:v>After-school help</c:v>
                </c:pt>
                <c:pt idx="4">
                  <c:v>Science clubs</c:v>
                </c:pt>
                <c:pt idx="5">
                  <c:v>Encourage students to participate in summer programs/‌camps</c:v>
                </c:pt>
              </c:strCache>
            </c:strRef>
          </c:cat>
          <c:val>
            <c:numRef>
              <c:f>Sheet1!$B$2:$B$7</c:f>
              <c:numCache>
                <c:formatCode>General</c:formatCode>
                <c:ptCount val="6"/>
                <c:pt idx="0">
                  <c:v>39</c:v>
                </c:pt>
                <c:pt idx="1">
                  <c:v>26</c:v>
                </c:pt>
                <c:pt idx="2">
                  <c:v>44</c:v>
                </c:pt>
                <c:pt idx="3">
                  <c:v>55</c:v>
                </c:pt>
                <c:pt idx="4">
                  <c:v>38</c:v>
                </c:pt>
                <c:pt idx="5">
                  <c:v>70</c:v>
                </c:pt>
              </c:numCache>
            </c:numRef>
          </c:val>
        </c:ser>
        <c:ser>
          <c:idx val="1"/>
          <c:order val="1"/>
          <c:tx>
            <c:strRef>
              <c:f>Sheet1!$C$1</c:f>
              <c:strCache>
                <c:ptCount val="1"/>
                <c:pt idx="0">
                  <c:v>Lowest Poverty Schools</c:v>
                </c:pt>
              </c:strCache>
            </c:strRef>
          </c:tx>
          <c:invertIfNegative val="0"/>
          <c:cat>
            <c:strRef>
              <c:f>Sheet1!$A$2:$A$7</c:f>
              <c:strCache>
                <c:ptCount val="6"/>
                <c:pt idx="0">
                  <c:v>After-school programs for enrichment</c:v>
                </c:pt>
                <c:pt idx="1">
                  <c:v>Engineering clubs</c:v>
                </c:pt>
                <c:pt idx="2">
                  <c:v>Participation in local or regional science/‌engineering fair</c:v>
                </c:pt>
                <c:pt idx="3">
                  <c:v>After-school help</c:v>
                </c:pt>
                <c:pt idx="4">
                  <c:v>Science clubs</c:v>
                </c:pt>
                <c:pt idx="5">
                  <c:v>Encourage students to participate in summer programs/‌camps</c:v>
                </c:pt>
              </c:strCache>
            </c:strRef>
          </c:cat>
          <c:val>
            <c:numRef>
              <c:f>Sheet1!$C$2:$C$7</c:f>
              <c:numCache>
                <c:formatCode>General</c:formatCode>
                <c:ptCount val="6"/>
                <c:pt idx="0">
                  <c:v>38</c:v>
                </c:pt>
                <c:pt idx="1">
                  <c:v>39</c:v>
                </c:pt>
                <c:pt idx="2">
                  <c:v>39</c:v>
                </c:pt>
                <c:pt idx="3">
                  <c:v>39</c:v>
                </c:pt>
                <c:pt idx="4">
                  <c:v>47</c:v>
                </c:pt>
                <c:pt idx="5">
                  <c:v>70</c:v>
                </c:pt>
              </c:numCache>
            </c:numRef>
          </c:val>
        </c:ser>
        <c:dLbls>
          <c:showLegendKey val="0"/>
          <c:showVal val="1"/>
          <c:showCatName val="0"/>
          <c:showSerName val="0"/>
          <c:showPercent val="0"/>
          <c:showBubbleSize val="0"/>
        </c:dLbls>
        <c:gapWidth val="75"/>
        <c:axId val="138696960"/>
        <c:axId val="138702848"/>
      </c:barChart>
      <c:catAx>
        <c:axId val="138696960"/>
        <c:scaling>
          <c:orientation val="minMax"/>
        </c:scaling>
        <c:delete val="0"/>
        <c:axPos val="l"/>
        <c:majorTickMark val="out"/>
        <c:minorTickMark val="none"/>
        <c:tickLblPos val="nextTo"/>
        <c:txPr>
          <a:bodyPr/>
          <a:lstStyle/>
          <a:p>
            <a:pPr>
              <a:defRPr sz="1800"/>
            </a:pPr>
            <a:endParaRPr lang="en-US"/>
          </a:p>
        </c:txPr>
        <c:crossAx val="138702848"/>
        <c:crosses val="autoZero"/>
        <c:auto val="1"/>
        <c:lblAlgn val="ctr"/>
        <c:lblOffset val="100"/>
        <c:noMultiLvlLbl val="0"/>
      </c:catAx>
      <c:valAx>
        <c:axId val="138702848"/>
        <c:scaling>
          <c:orientation val="minMax"/>
          <c:max val="100"/>
        </c:scaling>
        <c:delete val="0"/>
        <c:axPos val="b"/>
        <c:title>
          <c:tx>
            <c:rich>
              <a:bodyPr/>
              <a:lstStyle/>
              <a:p>
                <a:pPr>
                  <a:defRPr/>
                </a:pPr>
                <a:r>
                  <a:rPr lang="en-US" dirty="0" smtClean="0"/>
                  <a:t>Percent of Schools</a:t>
                </a:r>
                <a:endParaRPr lang="en-US" dirty="0"/>
              </a:p>
            </c:rich>
          </c:tx>
          <c:layout>
            <c:manualLayout>
              <c:xMode val="edge"/>
              <c:yMode val="edge"/>
              <c:x val="0.6447673797412492"/>
              <c:y val="0.8401555753111507"/>
            </c:manualLayout>
          </c:layout>
          <c:overlay val="0"/>
        </c:title>
        <c:numFmt formatCode="General" sourceLinked="1"/>
        <c:majorTickMark val="out"/>
        <c:minorTickMark val="none"/>
        <c:tickLblPos val="nextTo"/>
        <c:crossAx val="138696960"/>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97618878721241"/>
          <c:y val="4.9046062267342046E-2"/>
          <c:w val="0.47913584135316417"/>
          <c:h val="0.71738982623216518"/>
        </c:manualLayout>
      </c:layout>
      <c:barChart>
        <c:barDir val="bar"/>
        <c:grouping val="clustered"/>
        <c:varyColors val="0"/>
        <c:ser>
          <c:idx val="0"/>
          <c:order val="0"/>
          <c:tx>
            <c:strRef>
              <c:f>Sheet1!$B$1</c:f>
              <c:strCache>
                <c:ptCount val="1"/>
                <c:pt idx="0">
                  <c:v>Highest Poverty Schools</c:v>
                </c:pt>
              </c:strCache>
            </c:strRef>
          </c:tx>
          <c:invertIfNegative val="0"/>
          <c:cat>
            <c:strRef>
              <c:f>Sheet1!$A$2:$A$7</c:f>
              <c:strCache>
                <c:ptCount val="6"/>
                <c:pt idx="0">
                  <c:v>Participation in science competitions</c:v>
                </c:pt>
                <c:pt idx="1">
                  <c:v>Meetings with mentors who work in science/‌engineering fields</c:v>
                </c:pt>
                <c:pt idx="2">
                  <c:v>Internships in science/‌engineering fields</c:v>
                </c:pt>
                <c:pt idx="3">
                  <c:v>Family science and/or engineering nights</c:v>
                </c:pt>
                <c:pt idx="4">
                  <c:v>Participation in engineering competitions</c:v>
                </c:pt>
                <c:pt idx="5">
                  <c:v>Visits to business, industry, and/‌or research sites</c:v>
                </c:pt>
              </c:strCache>
            </c:strRef>
          </c:cat>
          <c:val>
            <c:numRef>
              <c:f>Sheet1!$B$2:$B$7</c:f>
              <c:numCache>
                <c:formatCode>General</c:formatCode>
                <c:ptCount val="6"/>
                <c:pt idx="0">
                  <c:v>20</c:v>
                </c:pt>
                <c:pt idx="1">
                  <c:v>28</c:v>
                </c:pt>
                <c:pt idx="2">
                  <c:v>19</c:v>
                </c:pt>
                <c:pt idx="3">
                  <c:v>43</c:v>
                </c:pt>
                <c:pt idx="4">
                  <c:v>25</c:v>
                </c:pt>
                <c:pt idx="5">
                  <c:v>45</c:v>
                </c:pt>
              </c:numCache>
            </c:numRef>
          </c:val>
        </c:ser>
        <c:ser>
          <c:idx val="1"/>
          <c:order val="1"/>
          <c:tx>
            <c:strRef>
              <c:f>Sheet1!$C$1</c:f>
              <c:strCache>
                <c:ptCount val="1"/>
                <c:pt idx="0">
                  <c:v>Lowest Poverty Schools</c:v>
                </c:pt>
              </c:strCache>
            </c:strRef>
          </c:tx>
          <c:invertIfNegative val="0"/>
          <c:cat>
            <c:strRef>
              <c:f>Sheet1!$A$2:$A$7</c:f>
              <c:strCache>
                <c:ptCount val="6"/>
                <c:pt idx="0">
                  <c:v>Participation in science competitions</c:v>
                </c:pt>
                <c:pt idx="1">
                  <c:v>Meetings with mentors who work in science/‌engineering fields</c:v>
                </c:pt>
                <c:pt idx="2">
                  <c:v>Internships in science/‌engineering fields</c:v>
                </c:pt>
                <c:pt idx="3">
                  <c:v>Family science and/or engineering nights</c:v>
                </c:pt>
                <c:pt idx="4">
                  <c:v>Participation in engineering competitions</c:v>
                </c:pt>
                <c:pt idx="5">
                  <c:v>Visits to business, industry, and/‌or research sites</c:v>
                </c:pt>
              </c:strCache>
            </c:strRef>
          </c:cat>
          <c:val>
            <c:numRef>
              <c:f>Sheet1!$C$2:$C$7</c:f>
              <c:numCache>
                <c:formatCode>General</c:formatCode>
                <c:ptCount val="6"/>
                <c:pt idx="0">
                  <c:v>25</c:v>
                </c:pt>
                <c:pt idx="1">
                  <c:v>26</c:v>
                </c:pt>
                <c:pt idx="2">
                  <c:v>28</c:v>
                </c:pt>
                <c:pt idx="3">
                  <c:v>35</c:v>
                </c:pt>
                <c:pt idx="4">
                  <c:v>36</c:v>
                </c:pt>
                <c:pt idx="5">
                  <c:v>36</c:v>
                </c:pt>
              </c:numCache>
            </c:numRef>
          </c:val>
        </c:ser>
        <c:dLbls>
          <c:showLegendKey val="0"/>
          <c:showVal val="1"/>
          <c:showCatName val="0"/>
          <c:showSerName val="0"/>
          <c:showPercent val="0"/>
          <c:showBubbleSize val="0"/>
        </c:dLbls>
        <c:gapWidth val="75"/>
        <c:axId val="175442176"/>
        <c:axId val="175452160"/>
      </c:barChart>
      <c:catAx>
        <c:axId val="175442176"/>
        <c:scaling>
          <c:orientation val="minMax"/>
        </c:scaling>
        <c:delete val="0"/>
        <c:axPos val="l"/>
        <c:majorTickMark val="out"/>
        <c:minorTickMark val="none"/>
        <c:tickLblPos val="nextTo"/>
        <c:txPr>
          <a:bodyPr/>
          <a:lstStyle/>
          <a:p>
            <a:pPr>
              <a:defRPr sz="1800"/>
            </a:pPr>
            <a:endParaRPr lang="en-US"/>
          </a:p>
        </c:txPr>
        <c:crossAx val="175452160"/>
        <c:crosses val="autoZero"/>
        <c:auto val="1"/>
        <c:lblAlgn val="ctr"/>
        <c:lblOffset val="100"/>
        <c:noMultiLvlLbl val="0"/>
      </c:catAx>
      <c:valAx>
        <c:axId val="175452160"/>
        <c:scaling>
          <c:orientation val="minMax"/>
          <c:max val="100"/>
        </c:scaling>
        <c:delete val="0"/>
        <c:axPos val="b"/>
        <c:title>
          <c:tx>
            <c:rich>
              <a:bodyPr/>
              <a:lstStyle/>
              <a:p>
                <a:pPr>
                  <a:defRPr/>
                </a:pPr>
                <a:r>
                  <a:rPr lang="en-US" dirty="0" smtClean="0"/>
                  <a:t>Percent of Schools</a:t>
                </a:r>
                <a:endParaRPr lang="en-US" dirty="0"/>
              </a:p>
            </c:rich>
          </c:tx>
          <c:layout>
            <c:manualLayout>
              <c:xMode val="edge"/>
              <c:yMode val="edge"/>
              <c:x val="0.62341872265966758"/>
              <c:y val="0.84763252817553392"/>
            </c:manualLayout>
          </c:layout>
          <c:overlay val="0"/>
        </c:title>
        <c:numFmt formatCode="General" sourceLinked="1"/>
        <c:majorTickMark val="out"/>
        <c:minorTickMark val="none"/>
        <c:tickLblPos val="nextTo"/>
        <c:crossAx val="175442176"/>
        <c:crosses val="autoZero"/>
        <c:crossBetween val="between"/>
        <c:majorUnit val="20"/>
      </c:valAx>
    </c:plotArea>
    <c:legend>
      <c:legendPos val="b"/>
      <c:layout>
        <c:manualLayout>
          <c:xMode val="edge"/>
          <c:yMode val="edge"/>
          <c:x val="0.15922916302128901"/>
          <c:y val="0.92463197011714948"/>
          <c:w val="0.68746759988334794"/>
          <c:h val="7.5368029882850504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5987455959896906"/>
          <c:y val="3.0054644808743168E-2"/>
          <c:w val="0.51108784521403849"/>
          <c:h val="0.72800207433748199"/>
        </c:manualLayout>
      </c:layout>
      <c:barChart>
        <c:barDir val="bar"/>
        <c:grouping val="clustered"/>
        <c:varyColors val="0"/>
        <c:ser>
          <c:idx val="0"/>
          <c:order val="0"/>
          <c:tx>
            <c:strRef>
              <c:f>Sheet1!$B$1</c:f>
              <c:strCache>
                <c:ptCount val="1"/>
                <c:pt idx="0">
                  <c:v>Smallest Schools</c:v>
                </c:pt>
              </c:strCache>
            </c:strRef>
          </c:tx>
          <c:invertIfNegative val="0"/>
          <c:cat>
            <c:strRef>
              <c:f>Sheet1!$A$2:$A$7</c:f>
              <c:strCache>
                <c:ptCount val="6"/>
                <c:pt idx="0">
                  <c:v>Family science and/or engineering nights</c:v>
                </c:pt>
                <c:pt idx="1">
                  <c:v>Visits to business, industry, and/‌or research sites</c:v>
                </c:pt>
                <c:pt idx="2">
                  <c:v>Participation in local or regional science/‌engineering fair</c:v>
                </c:pt>
                <c:pt idx="3">
                  <c:v>After-school help</c:v>
                </c:pt>
                <c:pt idx="4">
                  <c:v>Science clubs</c:v>
                </c:pt>
                <c:pt idx="5">
                  <c:v>Encourage students to participate in summer programs/‌camps</c:v>
                </c:pt>
              </c:strCache>
            </c:strRef>
          </c:cat>
          <c:val>
            <c:numRef>
              <c:f>Sheet1!$B$2:$B$7</c:f>
              <c:numCache>
                <c:formatCode>General</c:formatCode>
                <c:ptCount val="6"/>
                <c:pt idx="0">
                  <c:v>25</c:v>
                </c:pt>
                <c:pt idx="1">
                  <c:v>36</c:v>
                </c:pt>
                <c:pt idx="2">
                  <c:v>34</c:v>
                </c:pt>
                <c:pt idx="3">
                  <c:v>40</c:v>
                </c:pt>
                <c:pt idx="4">
                  <c:v>27</c:v>
                </c:pt>
                <c:pt idx="5">
                  <c:v>68</c:v>
                </c:pt>
              </c:numCache>
            </c:numRef>
          </c:val>
        </c:ser>
        <c:ser>
          <c:idx val="1"/>
          <c:order val="1"/>
          <c:tx>
            <c:strRef>
              <c:f>Sheet1!$C$1</c:f>
              <c:strCache>
                <c:ptCount val="1"/>
                <c:pt idx="0">
                  <c:v>Largest Schools</c:v>
                </c:pt>
              </c:strCache>
            </c:strRef>
          </c:tx>
          <c:invertIfNegative val="0"/>
          <c:cat>
            <c:strRef>
              <c:f>Sheet1!$A$2:$A$7</c:f>
              <c:strCache>
                <c:ptCount val="6"/>
                <c:pt idx="0">
                  <c:v>Family science and/or engineering nights</c:v>
                </c:pt>
                <c:pt idx="1">
                  <c:v>Visits to business, industry, and/‌or research sites</c:v>
                </c:pt>
                <c:pt idx="2">
                  <c:v>Participation in local or regional science/‌engineering fair</c:v>
                </c:pt>
                <c:pt idx="3">
                  <c:v>After-school help</c:v>
                </c:pt>
                <c:pt idx="4">
                  <c:v>Science clubs</c:v>
                </c:pt>
                <c:pt idx="5">
                  <c:v>Encourage students to participate in summer programs/‌camps</c:v>
                </c:pt>
              </c:strCache>
            </c:strRef>
          </c:cat>
          <c:val>
            <c:numRef>
              <c:f>Sheet1!$C$2:$C$7</c:f>
              <c:numCache>
                <c:formatCode>General</c:formatCode>
                <c:ptCount val="6"/>
                <c:pt idx="0">
                  <c:v>45</c:v>
                </c:pt>
                <c:pt idx="1">
                  <c:v>46</c:v>
                </c:pt>
                <c:pt idx="2">
                  <c:v>51</c:v>
                </c:pt>
                <c:pt idx="3">
                  <c:v>52</c:v>
                </c:pt>
                <c:pt idx="4">
                  <c:v>53</c:v>
                </c:pt>
                <c:pt idx="5">
                  <c:v>71</c:v>
                </c:pt>
              </c:numCache>
            </c:numRef>
          </c:val>
        </c:ser>
        <c:dLbls>
          <c:showLegendKey val="0"/>
          <c:showVal val="1"/>
          <c:showCatName val="0"/>
          <c:showSerName val="0"/>
          <c:showPercent val="0"/>
          <c:showBubbleSize val="0"/>
        </c:dLbls>
        <c:gapWidth val="75"/>
        <c:axId val="175493120"/>
        <c:axId val="175494656"/>
      </c:barChart>
      <c:catAx>
        <c:axId val="175493120"/>
        <c:scaling>
          <c:orientation val="minMax"/>
        </c:scaling>
        <c:delete val="0"/>
        <c:axPos val="l"/>
        <c:majorTickMark val="out"/>
        <c:minorTickMark val="none"/>
        <c:tickLblPos val="nextTo"/>
        <c:txPr>
          <a:bodyPr/>
          <a:lstStyle/>
          <a:p>
            <a:pPr>
              <a:defRPr sz="1800"/>
            </a:pPr>
            <a:endParaRPr lang="en-US"/>
          </a:p>
        </c:txPr>
        <c:crossAx val="175494656"/>
        <c:crosses val="autoZero"/>
        <c:auto val="1"/>
        <c:lblAlgn val="ctr"/>
        <c:lblOffset val="100"/>
        <c:noMultiLvlLbl val="0"/>
      </c:catAx>
      <c:valAx>
        <c:axId val="175494656"/>
        <c:scaling>
          <c:orientation val="minMax"/>
          <c:max val="100"/>
        </c:scaling>
        <c:delete val="0"/>
        <c:axPos val="b"/>
        <c:title>
          <c:tx>
            <c:rich>
              <a:bodyPr/>
              <a:lstStyle/>
              <a:p>
                <a:pPr>
                  <a:defRPr/>
                </a:pPr>
                <a:r>
                  <a:rPr lang="en-US" dirty="0" smtClean="0"/>
                  <a:t>Percent of Schools</a:t>
                </a:r>
                <a:endParaRPr lang="en-US" dirty="0"/>
              </a:p>
            </c:rich>
          </c:tx>
          <c:layout>
            <c:manualLayout>
              <c:xMode val="edge"/>
              <c:yMode val="edge"/>
              <c:x val="0.60997595986342412"/>
              <c:y val="0.84112564558462444"/>
            </c:manualLayout>
          </c:layout>
          <c:overlay val="0"/>
        </c:title>
        <c:numFmt formatCode="General" sourceLinked="1"/>
        <c:majorTickMark val="out"/>
        <c:minorTickMark val="none"/>
        <c:tickLblPos val="nextTo"/>
        <c:crossAx val="175493120"/>
        <c:crosses val="autoZero"/>
        <c:crossBetween val="between"/>
        <c:majorUnit val="20"/>
      </c:valAx>
    </c:plotArea>
    <c:legend>
      <c:legendPos val="b"/>
      <c:layout>
        <c:manualLayout>
          <c:xMode val="edge"/>
          <c:yMode val="edge"/>
          <c:x val="0.2567726987666365"/>
          <c:y val="0.91865760731521462"/>
          <c:w val="0.48350474995935244"/>
          <c:h val="7.4610744221488445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5987455959896906"/>
          <c:y val="3.0054644808743168E-2"/>
          <c:w val="0.51082864641919756"/>
          <c:h val="0.73881616790106897"/>
        </c:manualLayout>
      </c:layout>
      <c:barChart>
        <c:barDir val="bar"/>
        <c:grouping val="clustered"/>
        <c:varyColors val="0"/>
        <c:ser>
          <c:idx val="0"/>
          <c:order val="0"/>
          <c:tx>
            <c:strRef>
              <c:f>Sheet1!$B$1</c:f>
              <c:strCache>
                <c:ptCount val="1"/>
                <c:pt idx="0">
                  <c:v>Smallest Schools</c:v>
                </c:pt>
              </c:strCache>
            </c:strRef>
          </c:tx>
          <c:invertIfNegative val="0"/>
          <c:cat>
            <c:strRef>
              <c:f>Sheet1!$A$2:$A$7</c:f>
              <c:strCache>
                <c:ptCount val="6"/>
                <c:pt idx="0">
                  <c:v>Participation in science competitions</c:v>
                </c:pt>
                <c:pt idx="1">
                  <c:v>Internships in science/‌engineering fields</c:v>
                </c:pt>
                <c:pt idx="2">
                  <c:v>Meetings with mentors who work in science/‌engineering fields</c:v>
                </c:pt>
                <c:pt idx="3">
                  <c:v>After-school programs for enrichment</c:v>
                </c:pt>
                <c:pt idx="4">
                  <c:v>Engineering clubs</c:v>
                </c:pt>
                <c:pt idx="5">
                  <c:v>Participation in engineering competitions</c:v>
                </c:pt>
              </c:strCache>
            </c:strRef>
          </c:cat>
          <c:val>
            <c:numRef>
              <c:f>Sheet1!$B$2:$B$7</c:f>
              <c:numCache>
                <c:formatCode>General</c:formatCode>
                <c:ptCount val="6"/>
                <c:pt idx="0">
                  <c:v>13</c:v>
                </c:pt>
                <c:pt idx="1">
                  <c:v>6</c:v>
                </c:pt>
                <c:pt idx="2">
                  <c:v>24</c:v>
                </c:pt>
                <c:pt idx="3">
                  <c:v>26</c:v>
                </c:pt>
                <c:pt idx="4">
                  <c:v>19</c:v>
                </c:pt>
                <c:pt idx="5">
                  <c:v>20</c:v>
                </c:pt>
              </c:numCache>
            </c:numRef>
          </c:val>
        </c:ser>
        <c:ser>
          <c:idx val="1"/>
          <c:order val="1"/>
          <c:tx>
            <c:strRef>
              <c:f>Sheet1!$C$1</c:f>
              <c:strCache>
                <c:ptCount val="1"/>
                <c:pt idx="0">
                  <c:v>Largest Schools</c:v>
                </c:pt>
              </c:strCache>
            </c:strRef>
          </c:tx>
          <c:invertIfNegative val="0"/>
          <c:cat>
            <c:strRef>
              <c:f>Sheet1!$A$2:$A$7</c:f>
              <c:strCache>
                <c:ptCount val="6"/>
                <c:pt idx="0">
                  <c:v>Participation in science competitions</c:v>
                </c:pt>
                <c:pt idx="1">
                  <c:v>Internships in science/‌engineering fields</c:v>
                </c:pt>
                <c:pt idx="2">
                  <c:v>Meetings with mentors who work in science/‌engineering fields</c:v>
                </c:pt>
                <c:pt idx="3">
                  <c:v>After-school programs for enrichment</c:v>
                </c:pt>
                <c:pt idx="4">
                  <c:v>Engineering clubs</c:v>
                </c:pt>
                <c:pt idx="5">
                  <c:v>Participation in engineering competitions</c:v>
                </c:pt>
              </c:strCache>
            </c:strRef>
          </c:cat>
          <c:val>
            <c:numRef>
              <c:f>Sheet1!$C$2:$C$7</c:f>
              <c:numCache>
                <c:formatCode>General</c:formatCode>
                <c:ptCount val="6"/>
                <c:pt idx="0">
                  <c:v>32</c:v>
                </c:pt>
                <c:pt idx="1">
                  <c:v>34</c:v>
                </c:pt>
                <c:pt idx="2">
                  <c:v>34</c:v>
                </c:pt>
                <c:pt idx="3">
                  <c:v>43</c:v>
                </c:pt>
                <c:pt idx="4">
                  <c:v>45</c:v>
                </c:pt>
                <c:pt idx="5">
                  <c:v>45</c:v>
                </c:pt>
              </c:numCache>
            </c:numRef>
          </c:val>
        </c:ser>
        <c:dLbls>
          <c:showLegendKey val="0"/>
          <c:showVal val="1"/>
          <c:showCatName val="0"/>
          <c:showSerName val="0"/>
          <c:showPercent val="0"/>
          <c:showBubbleSize val="0"/>
        </c:dLbls>
        <c:gapWidth val="75"/>
        <c:axId val="176637440"/>
        <c:axId val="176638976"/>
      </c:barChart>
      <c:catAx>
        <c:axId val="176637440"/>
        <c:scaling>
          <c:orientation val="minMax"/>
        </c:scaling>
        <c:delete val="0"/>
        <c:axPos val="l"/>
        <c:majorTickMark val="out"/>
        <c:minorTickMark val="none"/>
        <c:tickLblPos val="nextTo"/>
        <c:txPr>
          <a:bodyPr/>
          <a:lstStyle/>
          <a:p>
            <a:pPr>
              <a:defRPr sz="1800"/>
            </a:pPr>
            <a:endParaRPr lang="en-US"/>
          </a:p>
        </c:txPr>
        <c:crossAx val="176638976"/>
        <c:crosses val="autoZero"/>
        <c:auto val="1"/>
        <c:lblAlgn val="ctr"/>
        <c:lblOffset val="100"/>
        <c:noMultiLvlLbl val="0"/>
      </c:catAx>
      <c:valAx>
        <c:axId val="176638976"/>
        <c:scaling>
          <c:orientation val="minMax"/>
          <c:max val="100"/>
        </c:scaling>
        <c:delete val="0"/>
        <c:axPos val="b"/>
        <c:title>
          <c:tx>
            <c:rich>
              <a:bodyPr/>
              <a:lstStyle/>
              <a:p>
                <a:pPr>
                  <a:defRPr/>
                </a:pPr>
                <a:r>
                  <a:rPr lang="en-US" dirty="0" smtClean="0"/>
                  <a:t>Percent of Schools</a:t>
                </a:r>
                <a:endParaRPr lang="en-US" dirty="0"/>
              </a:p>
            </c:rich>
          </c:tx>
          <c:layout>
            <c:manualLayout>
              <c:xMode val="edge"/>
              <c:yMode val="edge"/>
              <c:x val="0.60741680727409075"/>
              <c:y val="0.8531656075334848"/>
            </c:manualLayout>
          </c:layout>
          <c:overlay val="0"/>
        </c:title>
        <c:numFmt formatCode="General" sourceLinked="1"/>
        <c:majorTickMark val="out"/>
        <c:minorTickMark val="none"/>
        <c:tickLblPos val="nextTo"/>
        <c:crossAx val="176637440"/>
        <c:crosses val="autoZero"/>
        <c:crossBetween val="between"/>
        <c:majorUnit val="20"/>
      </c:valAx>
    </c:plotArea>
    <c:legend>
      <c:legendPos val="b"/>
      <c:layout>
        <c:manualLayout>
          <c:xMode val="edge"/>
          <c:yMode val="edge"/>
          <c:x val="0.25757721691038621"/>
          <c:y val="0.92428819419833008"/>
          <c:w val="0.48782175665541805"/>
          <c:h val="7.571180580166996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Sheet1!$A$2:$A$5</c:f>
              <c:strCache>
                <c:ptCount val="4"/>
                <c:pt idx="0">
                  <c:v>The school/district organizes science professional development based on state standards</c:v>
                </c:pt>
                <c:pt idx="1">
                  <c:v>State science standards have been thoroughly discussed by science teachers in this school</c:v>
                </c:pt>
                <c:pt idx="2">
                  <c:v>There is a school-wide effort to align science instruction with the state science standards</c:v>
                </c:pt>
                <c:pt idx="3">
                  <c:v>Most science teachers in this school teach to the state standards</c:v>
                </c:pt>
              </c:strCache>
            </c:strRef>
          </c:cat>
          <c:val>
            <c:numRef>
              <c:f>Sheet1!$B$2:$B$5</c:f>
              <c:numCache>
                <c:formatCode>General</c:formatCode>
                <c:ptCount val="4"/>
                <c:pt idx="0">
                  <c:v>54</c:v>
                </c:pt>
                <c:pt idx="1">
                  <c:v>65</c:v>
                </c:pt>
                <c:pt idx="2">
                  <c:v>71</c:v>
                </c:pt>
                <c:pt idx="3">
                  <c:v>79</c:v>
                </c:pt>
              </c:numCache>
            </c:numRef>
          </c:val>
        </c:ser>
        <c:dLbls>
          <c:showLegendKey val="0"/>
          <c:showVal val="0"/>
          <c:showCatName val="0"/>
          <c:showSerName val="0"/>
          <c:showPercent val="0"/>
          <c:showBubbleSize val="0"/>
        </c:dLbls>
        <c:gapWidth val="150"/>
        <c:axId val="180798976"/>
        <c:axId val="180800512"/>
      </c:barChart>
      <c:catAx>
        <c:axId val="180798976"/>
        <c:scaling>
          <c:orientation val="minMax"/>
        </c:scaling>
        <c:delete val="0"/>
        <c:axPos val="l"/>
        <c:majorTickMark val="out"/>
        <c:minorTickMark val="none"/>
        <c:tickLblPos val="nextTo"/>
        <c:txPr>
          <a:bodyPr/>
          <a:lstStyle/>
          <a:p>
            <a:pPr>
              <a:defRPr sz="1800"/>
            </a:pPr>
            <a:endParaRPr lang="en-US"/>
          </a:p>
        </c:txPr>
        <c:crossAx val="180800512"/>
        <c:crosses val="autoZero"/>
        <c:auto val="1"/>
        <c:lblAlgn val="ctr"/>
        <c:lblOffset val="100"/>
        <c:noMultiLvlLbl val="0"/>
      </c:catAx>
      <c:valAx>
        <c:axId val="180800512"/>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807989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Sheet1!$A$2:$A$5</c:f>
              <c:strCache>
                <c:ptCount val="4"/>
                <c:pt idx="0">
                  <c:v>The school/district organizes science professional development based on state standards</c:v>
                </c:pt>
                <c:pt idx="1">
                  <c:v>State science standards have been thoroughly discussed by science teachers in this school</c:v>
                </c:pt>
                <c:pt idx="2">
                  <c:v>There is a school-wide effort to align science instruction with the state science standards</c:v>
                </c:pt>
                <c:pt idx="3">
                  <c:v>Most science teachers in this school teach to the state standards</c:v>
                </c:pt>
              </c:strCache>
            </c:strRef>
          </c:cat>
          <c:val>
            <c:numRef>
              <c:f>Sheet1!$B$2:$B$5</c:f>
              <c:numCache>
                <c:formatCode>General</c:formatCode>
                <c:ptCount val="4"/>
                <c:pt idx="0">
                  <c:v>61</c:v>
                </c:pt>
                <c:pt idx="1">
                  <c:v>76</c:v>
                </c:pt>
                <c:pt idx="2">
                  <c:v>79</c:v>
                </c:pt>
                <c:pt idx="3">
                  <c:v>84</c:v>
                </c:pt>
              </c:numCache>
            </c:numRef>
          </c:val>
        </c:ser>
        <c:dLbls>
          <c:showLegendKey val="0"/>
          <c:showVal val="0"/>
          <c:showCatName val="0"/>
          <c:showSerName val="0"/>
          <c:showPercent val="0"/>
          <c:showBubbleSize val="0"/>
        </c:dLbls>
        <c:gapWidth val="150"/>
        <c:axId val="264045696"/>
        <c:axId val="264047232"/>
      </c:barChart>
      <c:catAx>
        <c:axId val="264045696"/>
        <c:scaling>
          <c:orientation val="minMax"/>
        </c:scaling>
        <c:delete val="0"/>
        <c:axPos val="l"/>
        <c:majorTickMark val="out"/>
        <c:minorTickMark val="none"/>
        <c:tickLblPos val="nextTo"/>
        <c:txPr>
          <a:bodyPr/>
          <a:lstStyle/>
          <a:p>
            <a:pPr>
              <a:defRPr sz="1800"/>
            </a:pPr>
            <a:endParaRPr lang="en-US"/>
          </a:p>
        </c:txPr>
        <c:crossAx val="264047232"/>
        <c:crosses val="autoZero"/>
        <c:auto val="1"/>
        <c:lblAlgn val="ctr"/>
        <c:lblOffset val="100"/>
        <c:noMultiLvlLbl val="0"/>
      </c:catAx>
      <c:valAx>
        <c:axId val="264047232"/>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40456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Sheet1!$A$2:$A$5</c:f>
              <c:strCache>
                <c:ptCount val="4"/>
                <c:pt idx="0">
                  <c:v>The school/district organizes science professional development based on state standards</c:v>
                </c:pt>
                <c:pt idx="1">
                  <c:v>There is a school-wide effort to align science instruction with the state science standards</c:v>
                </c:pt>
                <c:pt idx="2">
                  <c:v>State science standards have been thoroughly discussed by science teachers in this school</c:v>
                </c:pt>
                <c:pt idx="3">
                  <c:v>Most science teachers in this school teach to the state standards</c:v>
                </c:pt>
              </c:strCache>
            </c:strRef>
          </c:cat>
          <c:val>
            <c:numRef>
              <c:f>Sheet1!$B$2:$B$5</c:f>
              <c:numCache>
                <c:formatCode>General</c:formatCode>
                <c:ptCount val="4"/>
                <c:pt idx="0">
                  <c:v>57</c:v>
                </c:pt>
                <c:pt idx="1">
                  <c:v>78</c:v>
                </c:pt>
                <c:pt idx="2">
                  <c:v>78</c:v>
                </c:pt>
                <c:pt idx="3">
                  <c:v>84</c:v>
                </c:pt>
              </c:numCache>
            </c:numRef>
          </c:val>
        </c:ser>
        <c:dLbls>
          <c:showLegendKey val="0"/>
          <c:showVal val="0"/>
          <c:showCatName val="0"/>
          <c:showSerName val="0"/>
          <c:showPercent val="0"/>
          <c:showBubbleSize val="0"/>
        </c:dLbls>
        <c:gapWidth val="150"/>
        <c:axId val="264089984"/>
        <c:axId val="264091520"/>
      </c:barChart>
      <c:catAx>
        <c:axId val="264089984"/>
        <c:scaling>
          <c:orientation val="minMax"/>
        </c:scaling>
        <c:delete val="0"/>
        <c:axPos val="l"/>
        <c:majorTickMark val="out"/>
        <c:minorTickMark val="none"/>
        <c:tickLblPos val="nextTo"/>
        <c:txPr>
          <a:bodyPr/>
          <a:lstStyle/>
          <a:p>
            <a:pPr>
              <a:defRPr sz="1800"/>
            </a:pPr>
            <a:endParaRPr lang="en-US"/>
          </a:p>
        </c:txPr>
        <c:crossAx val="264091520"/>
        <c:crosses val="autoZero"/>
        <c:auto val="1"/>
        <c:lblAlgn val="ctr"/>
        <c:lblOffset val="100"/>
        <c:noMultiLvlLbl val="0"/>
      </c:catAx>
      <c:valAx>
        <c:axId val="264091520"/>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40899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High Schools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66</c:v>
                </c:pt>
                <c:pt idx="1">
                  <c:v>73</c:v>
                </c:pt>
                <c:pt idx="2">
                  <c:v>73</c:v>
                </c:pt>
              </c:numCache>
            </c:numRef>
          </c:val>
        </c:ser>
        <c:dLbls>
          <c:showLegendKey val="0"/>
          <c:showVal val="0"/>
          <c:showCatName val="0"/>
          <c:showSerName val="0"/>
          <c:showPercent val="0"/>
          <c:showBubbleSize val="0"/>
        </c:dLbls>
        <c:gapWidth val="150"/>
        <c:axId val="264243072"/>
        <c:axId val="264244608"/>
      </c:barChart>
      <c:catAx>
        <c:axId val="264243072"/>
        <c:scaling>
          <c:orientation val="minMax"/>
        </c:scaling>
        <c:delete val="0"/>
        <c:axPos val="b"/>
        <c:majorTickMark val="out"/>
        <c:minorTickMark val="none"/>
        <c:tickLblPos val="nextTo"/>
        <c:txPr>
          <a:bodyPr/>
          <a:lstStyle/>
          <a:p>
            <a:pPr>
              <a:defRPr sz="1800"/>
            </a:pPr>
            <a:endParaRPr lang="en-US"/>
          </a:p>
        </c:txPr>
        <c:crossAx val="264244608"/>
        <c:crosses val="autoZero"/>
        <c:auto val="1"/>
        <c:lblAlgn val="ctr"/>
        <c:lblOffset val="100"/>
        <c:noMultiLvlLbl val="0"/>
      </c:catAx>
      <c:valAx>
        <c:axId val="264244608"/>
        <c:scaling>
          <c:orientation val="minMax"/>
          <c:max val="100"/>
        </c:scaling>
        <c:delete val="0"/>
        <c:axPos val="l"/>
        <c:title>
          <c:tx>
            <c:rich>
              <a:bodyPr rot="-5400000" vert="horz"/>
              <a:lstStyle/>
              <a:p>
                <a:pPr>
                  <a:defRPr/>
                </a:pPr>
                <a:r>
                  <a:rPr lang="en-US" dirty="0" smtClean="0"/>
                  <a:t>School Mean Score</a:t>
                </a:r>
                <a:endParaRPr lang="en-US" dirty="0"/>
              </a:p>
            </c:rich>
          </c:tx>
          <c:layout/>
          <c:overlay val="0"/>
        </c:title>
        <c:numFmt formatCode="General" sourceLinked="1"/>
        <c:majorTickMark val="out"/>
        <c:minorTickMark val="none"/>
        <c:tickLblPos val="nextTo"/>
        <c:crossAx val="2642430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Sheet1!$A$2:$A$7</c:f>
              <c:strCache>
                <c:ptCount val="6"/>
                <c:pt idx="0">
                  <c:v>Other school and/‌or district initiatives</c:v>
                </c:pt>
                <c:pt idx="1">
                  <c:v>Amount of time provided to share ideas about science instruction</c:v>
                </c:pt>
                <c:pt idx="2">
                  <c:v>Amount of time provided for PD in science</c:v>
                </c:pt>
                <c:pt idx="3">
                  <c:v>How science instructional resources are managed</c:v>
                </c:pt>
                <c:pt idx="4">
                  <c:v>The importance that the school places on science</c:v>
                </c:pt>
                <c:pt idx="5">
                  <c:v>The school/‌district science PD policies/practices</c:v>
                </c:pt>
              </c:strCache>
            </c:strRef>
          </c:cat>
          <c:val>
            <c:numRef>
              <c:f>Sheet1!$B$2:$B$7</c:f>
              <c:numCache>
                <c:formatCode>General</c:formatCode>
                <c:ptCount val="6"/>
                <c:pt idx="0">
                  <c:v>35</c:v>
                </c:pt>
                <c:pt idx="1">
                  <c:v>36</c:v>
                </c:pt>
                <c:pt idx="2">
                  <c:v>36</c:v>
                </c:pt>
                <c:pt idx="3">
                  <c:v>49</c:v>
                </c:pt>
                <c:pt idx="4">
                  <c:v>51</c:v>
                </c:pt>
                <c:pt idx="5">
                  <c:v>52</c:v>
                </c:pt>
              </c:numCache>
            </c:numRef>
          </c:val>
        </c:ser>
        <c:dLbls>
          <c:showLegendKey val="0"/>
          <c:showVal val="0"/>
          <c:showCatName val="0"/>
          <c:showSerName val="0"/>
          <c:showPercent val="0"/>
          <c:showBubbleSize val="0"/>
        </c:dLbls>
        <c:gapWidth val="150"/>
        <c:axId val="264238976"/>
        <c:axId val="264240512"/>
      </c:barChart>
      <c:catAx>
        <c:axId val="264238976"/>
        <c:scaling>
          <c:orientation val="minMax"/>
        </c:scaling>
        <c:delete val="0"/>
        <c:axPos val="l"/>
        <c:majorTickMark val="out"/>
        <c:minorTickMark val="none"/>
        <c:tickLblPos val="nextTo"/>
        <c:txPr>
          <a:bodyPr/>
          <a:lstStyle/>
          <a:p>
            <a:pPr>
              <a:defRPr sz="1800"/>
            </a:pPr>
            <a:endParaRPr lang="en-US"/>
          </a:p>
        </c:txPr>
        <c:crossAx val="264240512"/>
        <c:crosses val="autoZero"/>
        <c:auto val="1"/>
        <c:lblAlgn val="ctr"/>
        <c:lblOffset val="100"/>
        <c:noMultiLvlLbl val="0"/>
      </c:catAx>
      <c:valAx>
        <c:axId val="264240512"/>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42389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Sheet1!$A$2:$A$7</c:f>
              <c:strCache>
                <c:ptCount val="6"/>
                <c:pt idx="0">
                  <c:v>The school/‌district science PD policies/practices</c:v>
                </c:pt>
                <c:pt idx="1">
                  <c:v>The importance that the school places on science</c:v>
                </c:pt>
                <c:pt idx="2">
                  <c:v>How science instructional resources are managed</c:v>
                </c:pt>
                <c:pt idx="3">
                  <c:v>Other school and/‌or district initiatives</c:v>
                </c:pt>
                <c:pt idx="4">
                  <c:v>Amount of time provided for PD in science</c:v>
                </c:pt>
                <c:pt idx="5">
                  <c:v>Amount of time provided to share ideas about science instruction</c:v>
                </c:pt>
              </c:strCache>
            </c:strRef>
          </c:cat>
          <c:val>
            <c:numRef>
              <c:f>Sheet1!$B$2:$B$7</c:f>
              <c:numCache>
                <c:formatCode>General</c:formatCode>
                <c:ptCount val="6"/>
                <c:pt idx="0">
                  <c:v>14</c:v>
                </c:pt>
                <c:pt idx="1">
                  <c:v>21</c:v>
                </c:pt>
                <c:pt idx="2">
                  <c:v>22</c:v>
                </c:pt>
                <c:pt idx="3">
                  <c:v>23</c:v>
                </c:pt>
                <c:pt idx="4">
                  <c:v>32</c:v>
                </c:pt>
                <c:pt idx="5">
                  <c:v>35</c:v>
                </c:pt>
              </c:numCache>
            </c:numRef>
          </c:val>
        </c:ser>
        <c:dLbls>
          <c:showLegendKey val="0"/>
          <c:showVal val="0"/>
          <c:showCatName val="0"/>
          <c:showSerName val="0"/>
          <c:showPercent val="0"/>
          <c:showBubbleSize val="0"/>
        </c:dLbls>
        <c:gapWidth val="150"/>
        <c:axId val="264746496"/>
        <c:axId val="264748032"/>
      </c:barChart>
      <c:catAx>
        <c:axId val="264746496"/>
        <c:scaling>
          <c:orientation val="minMax"/>
        </c:scaling>
        <c:delete val="0"/>
        <c:axPos val="l"/>
        <c:majorTickMark val="out"/>
        <c:minorTickMark val="none"/>
        <c:tickLblPos val="nextTo"/>
        <c:txPr>
          <a:bodyPr/>
          <a:lstStyle/>
          <a:p>
            <a:pPr>
              <a:defRPr sz="1800"/>
            </a:pPr>
            <a:endParaRPr lang="en-US"/>
          </a:p>
        </c:txPr>
        <c:crossAx val="264748032"/>
        <c:crosses val="autoZero"/>
        <c:auto val="1"/>
        <c:lblAlgn val="ctr"/>
        <c:lblOffset val="100"/>
        <c:noMultiLvlLbl val="0"/>
      </c:catAx>
      <c:valAx>
        <c:axId val="264748032"/>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47464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 Year</c:v>
                </c:pt>
              </c:strCache>
            </c:strRef>
          </c:tx>
          <c:invertIfNegative val="0"/>
          <c:dLbls>
            <c:showLegendKey val="0"/>
            <c:showVal val="1"/>
            <c:showCatName val="0"/>
            <c:showSerName val="0"/>
            <c:showPercent val="0"/>
            <c:showBubbleSize val="0"/>
            <c:showLeaderLines val="0"/>
          </c:dLbls>
          <c:cat>
            <c:strRef>
              <c:f>Sheet1!$A$2:$A$3</c:f>
              <c:strCache>
                <c:ptCount val="2"/>
                <c:pt idx="0">
                  <c:v>Graduation Requirement</c:v>
                </c:pt>
                <c:pt idx="1">
                  <c:v>State University Entrance Requirement</c:v>
                </c:pt>
              </c:strCache>
            </c:strRef>
          </c:cat>
          <c:val>
            <c:numRef>
              <c:f>Sheet1!$B$2:$B$3</c:f>
              <c:numCache>
                <c:formatCode>General</c:formatCode>
                <c:ptCount val="2"/>
                <c:pt idx="0">
                  <c:v>0</c:v>
                </c:pt>
                <c:pt idx="1">
                  <c:v>2</c:v>
                </c:pt>
              </c:numCache>
            </c:numRef>
          </c:val>
        </c:ser>
        <c:ser>
          <c:idx val="1"/>
          <c:order val="1"/>
          <c:tx>
            <c:strRef>
              <c:f>Sheet1!$C$1</c:f>
              <c:strCache>
                <c:ptCount val="1"/>
                <c:pt idx="0">
                  <c:v>2 Years</c:v>
                </c:pt>
              </c:strCache>
            </c:strRef>
          </c:tx>
          <c:invertIfNegative val="0"/>
          <c:dLbls>
            <c:showLegendKey val="0"/>
            <c:showVal val="1"/>
            <c:showCatName val="0"/>
            <c:showSerName val="0"/>
            <c:showPercent val="0"/>
            <c:showBubbleSize val="0"/>
            <c:showLeaderLines val="0"/>
          </c:dLbls>
          <c:cat>
            <c:strRef>
              <c:f>Sheet1!$A$2:$A$3</c:f>
              <c:strCache>
                <c:ptCount val="2"/>
                <c:pt idx="0">
                  <c:v>Graduation Requirement</c:v>
                </c:pt>
                <c:pt idx="1">
                  <c:v>State University Entrance Requirement</c:v>
                </c:pt>
              </c:strCache>
            </c:strRef>
          </c:cat>
          <c:val>
            <c:numRef>
              <c:f>Sheet1!$C$2:$C$3</c:f>
              <c:numCache>
                <c:formatCode>General</c:formatCode>
                <c:ptCount val="2"/>
                <c:pt idx="0">
                  <c:v>14</c:v>
                </c:pt>
                <c:pt idx="1">
                  <c:v>39</c:v>
                </c:pt>
              </c:numCache>
            </c:numRef>
          </c:val>
        </c:ser>
        <c:ser>
          <c:idx val="2"/>
          <c:order val="2"/>
          <c:tx>
            <c:strRef>
              <c:f>Sheet1!$D$1</c:f>
              <c:strCache>
                <c:ptCount val="1"/>
                <c:pt idx="0">
                  <c:v>3 Years</c:v>
                </c:pt>
              </c:strCache>
            </c:strRef>
          </c:tx>
          <c:invertIfNegative val="0"/>
          <c:dLbls>
            <c:showLegendKey val="0"/>
            <c:showVal val="1"/>
            <c:showCatName val="0"/>
            <c:showSerName val="0"/>
            <c:showPercent val="0"/>
            <c:showBubbleSize val="0"/>
            <c:showLeaderLines val="0"/>
          </c:dLbls>
          <c:cat>
            <c:strRef>
              <c:f>Sheet1!$A$2:$A$3</c:f>
              <c:strCache>
                <c:ptCount val="2"/>
                <c:pt idx="0">
                  <c:v>Graduation Requirement</c:v>
                </c:pt>
                <c:pt idx="1">
                  <c:v>State University Entrance Requirement</c:v>
                </c:pt>
              </c:strCache>
            </c:strRef>
          </c:cat>
          <c:val>
            <c:numRef>
              <c:f>Sheet1!$D$2:$D$3</c:f>
              <c:numCache>
                <c:formatCode>General</c:formatCode>
                <c:ptCount val="2"/>
                <c:pt idx="0">
                  <c:v>66</c:v>
                </c:pt>
                <c:pt idx="1">
                  <c:v>56</c:v>
                </c:pt>
              </c:numCache>
            </c:numRef>
          </c:val>
        </c:ser>
        <c:ser>
          <c:idx val="3"/>
          <c:order val="3"/>
          <c:tx>
            <c:strRef>
              <c:f>Sheet1!$E$1</c:f>
              <c:strCache>
                <c:ptCount val="1"/>
                <c:pt idx="0">
                  <c:v>4 Years</c:v>
                </c:pt>
              </c:strCache>
            </c:strRef>
          </c:tx>
          <c:invertIfNegative val="0"/>
          <c:dLbls>
            <c:showLegendKey val="0"/>
            <c:showVal val="1"/>
            <c:showCatName val="0"/>
            <c:showSerName val="0"/>
            <c:showPercent val="0"/>
            <c:showBubbleSize val="0"/>
            <c:showLeaderLines val="0"/>
          </c:dLbls>
          <c:cat>
            <c:strRef>
              <c:f>Sheet1!$A$2:$A$3</c:f>
              <c:strCache>
                <c:ptCount val="2"/>
                <c:pt idx="0">
                  <c:v>Graduation Requirement</c:v>
                </c:pt>
                <c:pt idx="1">
                  <c:v>State University Entrance Requirement</c:v>
                </c:pt>
              </c:strCache>
            </c:strRef>
          </c:cat>
          <c:val>
            <c:numRef>
              <c:f>Sheet1!$E$2:$E$3</c:f>
              <c:numCache>
                <c:formatCode>General</c:formatCode>
                <c:ptCount val="2"/>
                <c:pt idx="0">
                  <c:v>20</c:v>
                </c:pt>
                <c:pt idx="1">
                  <c:v>3</c:v>
                </c:pt>
              </c:numCache>
            </c:numRef>
          </c:val>
        </c:ser>
        <c:dLbls>
          <c:showLegendKey val="0"/>
          <c:showVal val="0"/>
          <c:showCatName val="0"/>
          <c:showSerName val="0"/>
          <c:showPercent val="0"/>
          <c:showBubbleSize val="0"/>
        </c:dLbls>
        <c:gapWidth val="150"/>
        <c:axId val="139353088"/>
        <c:axId val="139363072"/>
      </c:barChart>
      <c:catAx>
        <c:axId val="139353088"/>
        <c:scaling>
          <c:orientation val="minMax"/>
        </c:scaling>
        <c:delete val="0"/>
        <c:axPos val="b"/>
        <c:majorTickMark val="out"/>
        <c:minorTickMark val="none"/>
        <c:tickLblPos val="nextTo"/>
        <c:crossAx val="139363072"/>
        <c:crosses val="autoZero"/>
        <c:auto val="1"/>
        <c:lblAlgn val="ctr"/>
        <c:lblOffset val="100"/>
        <c:noMultiLvlLbl val="0"/>
      </c:catAx>
      <c:valAx>
        <c:axId val="139363072"/>
        <c:scaling>
          <c:orientation val="minMax"/>
        </c:scaling>
        <c:delete val="0"/>
        <c:axPos val="l"/>
        <c:title>
          <c:tx>
            <c:rich>
              <a:bodyPr rot="-5400000" vert="horz"/>
              <a:lstStyle/>
              <a:p>
                <a:pPr>
                  <a:defRPr/>
                </a:pPr>
                <a:r>
                  <a:rPr lang="en-US"/>
                  <a:t>Percent of High Schools</a:t>
                </a:r>
              </a:p>
            </c:rich>
          </c:tx>
          <c:layout>
            <c:manualLayout>
              <c:xMode val="edge"/>
              <c:yMode val="edge"/>
              <c:x val="6.006006006006006E-3"/>
              <c:y val="0.16851772765692424"/>
            </c:manualLayout>
          </c:layout>
          <c:overlay val="0"/>
        </c:title>
        <c:numFmt formatCode="General" sourceLinked="1"/>
        <c:majorTickMark val="out"/>
        <c:minorTickMark val="none"/>
        <c:tickLblPos val="nextTo"/>
        <c:crossAx val="139353088"/>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High Schools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54</c:v>
                </c:pt>
                <c:pt idx="1">
                  <c:v>59</c:v>
                </c:pt>
                <c:pt idx="2">
                  <c:v>61</c:v>
                </c:pt>
              </c:numCache>
            </c:numRef>
          </c:val>
        </c:ser>
        <c:dLbls>
          <c:showLegendKey val="0"/>
          <c:showVal val="0"/>
          <c:showCatName val="0"/>
          <c:showSerName val="0"/>
          <c:showPercent val="0"/>
          <c:showBubbleSize val="0"/>
        </c:dLbls>
        <c:gapWidth val="150"/>
        <c:axId val="264358912"/>
        <c:axId val="264364800"/>
      </c:barChart>
      <c:catAx>
        <c:axId val="264358912"/>
        <c:scaling>
          <c:orientation val="minMax"/>
        </c:scaling>
        <c:delete val="0"/>
        <c:axPos val="b"/>
        <c:majorTickMark val="out"/>
        <c:minorTickMark val="none"/>
        <c:tickLblPos val="nextTo"/>
        <c:txPr>
          <a:bodyPr/>
          <a:lstStyle/>
          <a:p>
            <a:pPr>
              <a:defRPr sz="1800"/>
            </a:pPr>
            <a:endParaRPr lang="en-US"/>
          </a:p>
        </c:txPr>
        <c:crossAx val="264364800"/>
        <c:crosses val="autoZero"/>
        <c:auto val="1"/>
        <c:lblAlgn val="ctr"/>
        <c:lblOffset val="100"/>
        <c:noMultiLvlLbl val="0"/>
      </c:catAx>
      <c:valAx>
        <c:axId val="264364800"/>
        <c:scaling>
          <c:orientation val="minMax"/>
          <c:max val="100"/>
        </c:scaling>
        <c:delete val="0"/>
        <c:axPos val="l"/>
        <c:title>
          <c:tx>
            <c:rich>
              <a:bodyPr rot="-5400000" vert="horz"/>
              <a:lstStyle/>
              <a:p>
                <a:pPr>
                  <a:defRPr/>
                </a:pPr>
                <a:r>
                  <a:rPr lang="en-US" dirty="0" smtClean="0"/>
                  <a:t>School Mean Score</a:t>
                </a:r>
                <a:endParaRPr lang="en-US" dirty="0"/>
              </a:p>
            </c:rich>
          </c:tx>
          <c:layout/>
          <c:overlay val="0"/>
        </c:title>
        <c:numFmt formatCode="General" sourceLinked="1"/>
        <c:majorTickMark val="out"/>
        <c:minorTickMark val="none"/>
        <c:tickLblPos val="nextTo"/>
        <c:crossAx val="2643589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Sheet1!$A$2:$A$9</c:f>
              <c:strCache>
                <c:ptCount val="8"/>
                <c:pt idx="0">
                  <c:v>Poor quality of science textbooks/‌modules</c:v>
                </c:pt>
                <c:pt idx="1">
                  <c:v>Lack of science facilities</c:v>
                </c:pt>
                <c:pt idx="2">
                  <c:v>Inadequate teacher preparation to teach science</c:v>
                </c:pt>
                <c:pt idx="3">
                  <c:v>Inadequate funds for purchasing science equipment and supplies</c:v>
                </c:pt>
                <c:pt idx="4">
                  <c:v>Low student prior knowledge and skills</c:v>
                </c:pt>
                <c:pt idx="5">
                  <c:v>Inadequate materials for differentiating science instruction</c:v>
                </c:pt>
                <c:pt idx="6">
                  <c:v>Insufficient instructional time to teach science</c:v>
                </c:pt>
                <c:pt idx="7">
                  <c:v>Inadequate science-related professional development opportunities</c:v>
                </c:pt>
              </c:strCache>
            </c:strRef>
          </c:cat>
          <c:val>
            <c:numRef>
              <c:f>Sheet1!$B$2:$B$9</c:f>
              <c:numCache>
                <c:formatCode>General</c:formatCode>
                <c:ptCount val="8"/>
                <c:pt idx="0">
                  <c:v>49</c:v>
                </c:pt>
                <c:pt idx="1">
                  <c:v>58</c:v>
                </c:pt>
                <c:pt idx="2">
                  <c:v>59</c:v>
                </c:pt>
                <c:pt idx="3">
                  <c:v>62</c:v>
                </c:pt>
                <c:pt idx="4">
                  <c:v>64</c:v>
                </c:pt>
                <c:pt idx="5">
                  <c:v>67</c:v>
                </c:pt>
                <c:pt idx="6">
                  <c:v>71</c:v>
                </c:pt>
                <c:pt idx="7">
                  <c:v>76</c:v>
                </c:pt>
              </c:numCache>
            </c:numRef>
          </c:val>
        </c:ser>
        <c:dLbls>
          <c:showLegendKey val="0"/>
          <c:showVal val="0"/>
          <c:showCatName val="0"/>
          <c:showSerName val="0"/>
          <c:showPercent val="0"/>
          <c:showBubbleSize val="0"/>
        </c:dLbls>
        <c:gapWidth val="150"/>
        <c:axId val="263947008"/>
        <c:axId val="263948544"/>
      </c:barChart>
      <c:catAx>
        <c:axId val="263947008"/>
        <c:scaling>
          <c:orientation val="minMax"/>
        </c:scaling>
        <c:delete val="0"/>
        <c:axPos val="l"/>
        <c:majorTickMark val="out"/>
        <c:minorTickMark val="none"/>
        <c:tickLblPos val="nextTo"/>
        <c:txPr>
          <a:bodyPr/>
          <a:lstStyle/>
          <a:p>
            <a:pPr>
              <a:defRPr sz="1400"/>
            </a:pPr>
            <a:endParaRPr lang="en-US"/>
          </a:p>
        </c:txPr>
        <c:crossAx val="263948544"/>
        <c:crosses val="autoZero"/>
        <c:auto val="1"/>
        <c:lblAlgn val="ctr"/>
        <c:lblOffset val="100"/>
        <c:noMultiLvlLbl val="0"/>
      </c:catAx>
      <c:valAx>
        <c:axId val="263948544"/>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39470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Sheet1!$A$2:$A$10</c:f>
              <c:strCache>
                <c:ptCount val="9"/>
                <c:pt idx="0">
                  <c:v>Community resistance to teaching "controversial" ideas</c:v>
                </c:pt>
                <c:pt idx="1">
                  <c:v>Low student interest in science</c:v>
                </c:pt>
                <c:pt idx="2">
                  <c:v>High teacher turnover</c:v>
                </c:pt>
                <c:pt idx="3">
                  <c:v>High student absenteeism</c:v>
                </c:pt>
                <c:pt idx="4">
                  <c:v>Large class sizes</c:v>
                </c:pt>
                <c:pt idx="5">
                  <c:v>Inappropriate student behavior</c:v>
                </c:pt>
                <c:pt idx="6">
                  <c:v>Lack of parent/‌guardian support and involvement</c:v>
                </c:pt>
                <c:pt idx="7">
                  <c:v>Lack of teacher interest in science</c:v>
                </c:pt>
                <c:pt idx="8">
                  <c:v>Lack of science textbooks/‌modules</c:v>
                </c:pt>
              </c:strCache>
            </c:strRef>
          </c:cat>
          <c:val>
            <c:numRef>
              <c:f>Sheet1!$B$2:$B$10</c:f>
              <c:numCache>
                <c:formatCode>General</c:formatCode>
                <c:ptCount val="9"/>
                <c:pt idx="0">
                  <c:v>16</c:v>
                </c:pt>
                <c:pt idx="1">
                  <c:v>29</c:v>
                </c:pt>
                <c:pt idx="2">
                  <c:v>31</c:v>
                </c:pt>
                <c:pt idx="3">
                  <c:v>33</c:v>
                </c:pt>
                <c:pt idx="4">
                  <c:v>42</c:v>
                </c:pt>
                <c:pt idx="5">
                  <c:v>43</c:v>
                </c:pt>
                <c:pt idx="6">
                  <c:v>45</c:v>
                </c:pt>
                <c:pt idx="7">
                  <c:v>46</c:v>
                </c:pt>
                <c:pt idx="8">
                  <c:v>46</c:v>
                </c:pt>
              </c:numCache>
            </c:numRef>
          </c:val>
        </c:ser>
        <c:dLbls>
          <c:showLegendKey val="0"/>
          <c:showVal val="0"/>
          <c:showCatName val="0"/>
          <c:showSerName val="0"/>
          <c:showPercent val="0"/>
          <c:showBubbleSize val="0"/>
        </c:dLbls>
        <c:gapWidth val="150"/>
        <c:axId val="263860608"/>
        <c:axId val="263862144"/>
      </c:barChart>
      <c:catAx>
        <c:axId val="263860608"/>
        <c:scaling>
          <c:orientation val="minMax"/>
        </c:scaling>
        <c:delete val="0"/>
        <c:axPos val="l"/>
        <c:majorTickMark val="out"/>
        <c:minorTickMark val="none"/>
        <c:tickLblPos val="nextTo"/>
        <c:txPr>
          <a:bodyPr/>
          <a:lstStyle/>
          <a:p>
            <a:pPr>
              <a:defRPr sz="1400"/>
            </a:pPr>
            <a:endParaRPr lang="en-US"/>
          </a:p>
        </c:txPr>
        <c:crossAx val="263862144"/>
        <c:crosses val="autoZero"/>
        <c:auto val="1"/>
        <c:lblAlgn val="ctr"/>
        <c:lblOffset val="100"/>
        <c:noMultiLvlLbl val="0"/>
      </c:catAx>
      <c:valAx>
        <c:axId val="263862144"/>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38606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Sheet1!$A$2:$A$9</c:f>
              <c:strCache>
                <c:ptCount val="8"/>
                <c:pt idx="0">
                  <c:v>Poor quality of science textbooks/‌modules</c:v>
                </c:pt>
                <c:pt idx="1">
                  <c:v>Insufficient instructional time to teach science</c:v>
                </c:pt>
                <c:pt idx="2">
                  <c:v>Lack of parent/‌guardian support and involvement</c:v>
                </c:pt>
                <c:pt idx="3">
                  <c:v>Lack of science facilities</c:v>
                </c:pt>
                <c:pt idx="4">
                  <c:v>Inadequate materials for differentiating science instruction</c:v>
                </c:pt>
                <c:pt idx="5">
                  <c:v>Inadequate funds for purchasing science equipment and supplies</c:v>
                </c:pt>
                <c:pt idx="6">
                  <c:v>Low student prior knowledge and skills</c:v>
                </c:pt>
                <c:pt idx="7">
                  <c:v>Inadequate science-related professional development opportunities</c:v>
                </c:pt>
              </c:strCache>
            </c:strRef>
          </c:cat>
          <c:val>
            <c:numRef>
              <c:f>Sheet1!$B$2:$B$9</c:f>
              <c:numCache>
                <c:formatCode>General</c:formatCode>
                <c:ptCount val="8"/>
                <c:pt idx="0">
                  <c:v>48</c:v>
                </c:pt>
                <c:pt idx="1">
                  <c:v>50</c:v>
                </c:pt>
                <c:pt idx="2">
                  <c:v>51</c:v>
                </c:pt>
                <c:pt idx="3">
                  <c:v>53</c:v>
                </c:pt>
                <c:pt idx="4">
                  <c:v>59</c:v>
                </c:pt>
                <c:pt idx="5">
                  <c:v>60</c:v>
                </c:pt>
                <c:pt idx="6">
                  <c:v>64</c:v>
                </c:pt>
                <c:pt idx="7">
                  <c:v>64</c:v>
                </c:pt>
              </c:numCache>
            </c:numRef>
          </c:val>
        </c:ser>
        <c:dLbls>
          <c:showLegendKey val="0"/>
          <c:showVal val="0"/>
          <c:showCatName val="0"/>
          <c:showSerName val="0"/>
          <c:showPercent val="0"/>
          <c:showBubbleSize val="0"/>
        </c:dLbls>
        <c:gapWidth val="150"/>
        <c:axId val="263905280"/>
        <c:axId val="263906816"/>
      </c:barChart>
      <c:catAx>
        <c:axId val="263905280"/>
        <c:scaling>
          <c:orientation val="minMax"/>
        </c:scaling>
        <c:delete val="0"/>
        <c:axPos val="l"/>
        <c:majorTickMark val="out"/>
        <c:minorTickMark val="none"/>
        <c:tickLblPos val="nextTo"/>
        <c:txPr>
          <a:bodyPr/>
          <a:lstStyle/>
          <a:p>
            <a:pPr>
              <a:defRPr sz="1400"/>
            </a:pPr>
            <a:endParaRPr lang="en-US"/>
          </a:p>
        </c:txPr>
        <c:crossAx val="263906816"/>
        <c:crosses val="autoZero"/>
        <c:auto val="1"/>
        <c:lblAlgn val="ctr"/>
        <c:lblOffset val="100"/>
        <c:noMultiLvlLbl val="0"/>
      </c:catAx>
      <c:valAx>
        <c:axId val="263906816"/>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39052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Sheet1!$A$2:$A$10</c:f>
              <c:strCache>
                <c:ptCount val="9"/>
                <c:pt idx="0">
                  <c:v>Community resistance to teaching "controversial" ideas</c:v>
                </c:pt>
                <c:pt idx="1">
                  <c:v>Lack of teacher interest in science</c:v>
                </c:pt>
                <c:pt idx="2">
                  <c:v>High teacher turnover</c:v>
                </c:pt>
                <c:pt idx="3">
                  <c:v>Inadequate teacher preparation to teach science</c:v>
                </c:pt>
                <c:pt idx="4">
                  <c:v>High student absenteeism</c:v>
                </c:pt>
                <c:pt idx="5">
                  <c:v>Lack of science textbooks/‌modules</c:v>
                </c:pt>
                <c:pt idx="6">
                  <c:v>Low student interest in science</c:v>
                </c:pt>
                <c:pt idx="7">
                  <c:v>Large class sizes</c:v>
                </c:pt>
                <c:pt idx="8">
                  <c:v>Inappropriate student behavior</c:v>
                </c:pt>
              </c:strCache>
            </c:strRef>
          </c:cat>
          <c:val>
            <c:numRef>
              <c:f>Sheet1!$B$2:$B$10</c:f>
              <c:numCache>
                <c:formatCode>General</c:formatCode>
                <c:ptCount val="9"/>
                <c:pt idx="0">
                  <c:v>19</c:v>
                </c:pt>
                <c:pt idx="1">
                  <c:v>25</c:v>
                </c:pt>
                <c:pt idx="2">
                  <c:v>36</c:v>
                </c:pt>
                <c:pt idx="3">
                  <c:v>39</c:v>
                </c:pt>
                <c:pt idx="4">
                  <c:v>39</c:v>
                </c:pt>
                <c:pt idx="5">
                  <c:v>43</c:v>
                </c:pt>
                <c:pt idx="6">
                  <c:v>44</c:v>
                </c:pt>
                <c:pt idx="7">
                  <c:v>46</c:v>
                </c:pt>
                <c:pt idx="8">
                  <c:v>46</c:v>
                </c:pt>
              </c:numCache>
            </c:numRef>
          </c:val>
        </c:ser>
        <c:dLbls>
          <c:showLegendKey val="0"/>
          <c:showVal val="0"/>
          <c:showCatName val="0"/>
          <c:showSerName val="0"/>
          <c:showPercent val="0"/>
          <c:showBubbleSize val="0"/>
        </c:dLbls>
        <c:gapWidth val="150"/>
        <c:axId val="264011136"/>
        <c:axId val="264029312"/>
      </c:barChart>
      <c:catAx>
        <c:axId val="264011136"/>
        <c:scaling>
          <c:orientation val="minMax"/>
        </c:scaling>
        <c:delete val="0"/>
        <c:axPos val="l"/>
        <c:majorTickMark val="out"/>
        <c:minorTickMark val="none"/>
        <c:tickLblPos val="nextTo"/>
        <c:txPr>
          <a:bodyPr/>
          <a:lstStyle/>
          <a:p>
            <a:pPr>
              <a:defRPr sz="1400"/>
            </a:pPr>
            <a:endParaRPr lang="en-US"/>
          </a:p>
        </c:txPr>
        <c:crossAx val="264029312"/>
        <c:crosses val="autoZero"/>
        <c:auto val="1"/>
        <c:lblAlgn val="ctr"/>
        <c:lblOffset val="100"/>
        <c:noMultiLvlLbl val="0"/>
      </c:catAx>
      <c:valAx>
        <c:axId val="264029312"/>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40111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Sheet1!$A$2:$A$9</c:f>
              <c:strCache>
                <c:ptCount val="8"/>
                <c:pt idx="0">
                  <c:v>Large class sizes</c:v>
                </c:pt>
                <c:pt idx="1">
                  <c:v>Inadequate materials for differentiating science instruction</c:v>
                </c:pt>
                <c:pt idx="2">
                  <c:v>Inadequate funds for purchasing science equipment and supplies</c:v>
                </c:pt>
                <c:pt idx="3">
                  <c:v>High student absenteeism</c:v>
                </c:pt>
                <c:pt idx="4">
                  <c:v>Low student interest in science</c:v>
                </c:pt>
                <c:pt idx="5">
                  <c:v>Inadequate science-related professional development opportunities</c:v>
                </c:pt>
                <c:pt idx="6">
                  <c:v>Lack of parent/‌guardian support and involvement</c:v>
                </c:pt>
                <c:pt idx="7">
                  <c:v>Low student prior knowledge and skills</c:v>
                </c:pt>
              </c:strCache>
            </c:strRef>
          </c:cat>
          <c:val>
            <c:numRef>
              <c:f>Sheet1!$B$2:$B$9</c:f>
              <c:numCache>
                <c:formatCode>General</c:formatCode>
                <c:ptCount val="8"/>
                <c:pt idx="0">
                  <c:v>46</c:v>
                </c:pt>
                <c:pt idx="1">
                  <c:v>54</c:v>
                </c:pt>
                <c:pt idx="2">
                  <c:v>54</c:v>
                </c:pt>
                <c:pt idx="3">
                  <c:v>56</c:v>
                </c:pt>
                <c:pt idx="4">
                  <c:v>61</c:v>
                </c:pt>
                <c:pt idx="5">
                  <c:v>61</c:v>
                </c:pt>
                <c:pt idx="6">
                  <c:v>63</c:v>
                </c:pt>
                <c:pt idx="7">
                  <c:v>75</c:v>
                </c:pt>
              </c:numCache>
            </c:numRef>
          </c:val>
        </c:ser>
        <c:dLbls>
          <c:showLegendKey val="0"/>
          <c:showVal val="0"/>
          <c:showCatName val="0"/>
          <c:showSerName val="0"/>
          <c:showPercent val="0"/>
          <c:showBubbleSize val="0"/>
        </c:dLbls>
        <c:gapWidth val="150"/>
        <c:axId val="264502272"/>
        <c:axId val="264516352"/>
      </c:barChart>
      <c:catAx>
        <c:axId val="264502272"/>
        <c:scaling>
          <c:orientation val="minMax"/>
        </c:scaling>
        <c:delete val="0"/>
        <c:axPos val="l"/>
        <c:majorTickMark val="out"/>
        <c:minorTickMark val="none"/>
        <c:tickLblPos val="nextTo"/>
        <c:txPr>
          <a:bodyPr/>
          <a:lstStyle/>
          <a:p>
            <a:pPr>
              <a:defRPr sz="1400"/>
            </a:pPr>
            <a:endParaRPr lang="en-US"/>
          </a:p>
        </c:txPr>
        <c:crossAx val="264516352"/>
        <c:crosses val="autoZero"/>
        <c:auto val="1"/>
        <c:lblAlgn val="ctr"/>
        <c:lblOffset val="100"/>
        <c:noMultiLvlLbl val="0"/>
      </c:catAx>
      <c:valAx>
        <c:axId val="264516352"/>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45022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Sheet1!$A$2:$A$10</c:f>
              <c:strCache>
                <c:ptCount val="9"/>
                <c:pt idx="0">
                  <c:v>Lack of teacher interest in science</c:v>
                </c:pt>
                <c:pt idx="1">
                  <c:v>Community resistance to teaching "controversial" ideas</c:v>
                </c:pt>
                <c:pt idx="2">
                  <c:v>Inadequate teacher preparation to teach science</c:v>
                </c:pt>
                <c:pt idx="3">
                  <c:v>Lack of science textbooks/‌modules</c:v>
                </c:pt>
                <c:pt idx="4">
                  <c:v>High teacher turnover</c:v>
                </c:pt>
                <c:pt idx="5">
                  <c:v>Lack of science facilities</c:v>
                </c:pt>
                <c:pt idx="6">
                  <c:v>Inappropriate student behavior</c:v>
                </c:pt>
                <c:pt idx="7">
                  <c:v>Poor quality of science textbooks/‌modules</c:v>
                </c:pt>
                <c:pt idx="8">
                  <c:v>Insufficient instructional time to teach science</c:v>
                </c:pt>
              </c:strCache>
            </c:strRef>
          </c:cat>
          <c:val>
            <c:numRef>
              <c:f>Sheet1!$B$2:$B$10</c:f>
              <c:numCache>
                <c:formatCode>General</c:formatCode>
                <c:ptCount val="9"/>
                <c:pt idx="0">
                  <c:v>13</c:v>
                </c:pt>
                <c:pt idx="1">
                  <c:v>21</c:v>
                </c:pt>
                <c:pt idx="2">
                  <c:v>27</c:v>
                </c:pt>
                <c:pt idx="3">
                  <c:v>37</c:v>
                </c:pt>
                <c:pt idx="4">
                  <c:v>37</c:v>
                </c:pt>
                <c:pt idx="5">
                  <c:v>41</c:v>
                </c:pt>
                <c:pt idx="6">
                  <c:v>42</c:v>
                </c:pt>
                <c:pt idx="7">
                  <c:v>44</c:v>
                </c:pt>
                <c:pt idx="8">
                  <c:v>45</c:v>
                </c:pt>
              </c:numCache>
            </c:numRef>
          </c:val>
        </c:ser>
        <c:dLbls>
          <c:showLegendKey val="0"/>
          <c:showVal val="0"/>
          <c:showCatName val="0"/>
          <c:showSerName val="0"/>
          <c:showPercent val="0"/>
          <c:showBubbleSize val="0"/>
        </c:dLbls>
        <c:gapWidth val="150"/>
        <c:axId val="264551040"/>
        <c:axId val="264569216"/>
      </c:barChart>
      <c:catAx>
        <c:axId val="264551040"/>
        <c:scaling>
          <c:orientation val="minMax"/>
        </c:scaling>
        <c:delete val="0"/>
        <c:axPos val="l"/>
        <c:majorTickMark val="out"/>
        <c:minorTickMark val="none"/>
        <c:tickLblPos val="nextTo"/>
        <c:txPr>
          <a:bodyPr/>
          <a:lstStyle/>
          <a:p>
            <a:pPr>
              <a:defRPr sz="1400"/>
            </a:pPr>
            <a:endParaRPr lang="en-US"/>
          </a:p>
        </c:txPr>
        <c:crossAx val="264569216"/>
        <c:crosses val="autoZero"/>
        <c:auto val="1"/>
        <c:lblAlgn val="ctr"/>
        <c:lblOffset val="100"/>
        <c:noMultiLvlLbl val="0"/>
      </c:catAx>
      <c:valAx>
        <c:axId val="264569216"/>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645510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4886618902368"/>
          <c:y val="4.3681640204810461E-2"/>
          <c:w val="0.8264041994750656"/>
          <c:h val="0.72741446792835107"/>
        </c:manualLayout>
      </c:layout>
      <c:barChart>
        <c:barDir val="col"/>
        <c:grouping val="clustered"/>
        <c:varyColors val="0"/>
        <c:ser>
          <c:idx val="0"/>
          <c:order val="0"/>
          <c:tx>
            <c:strRef>
              <c:f>Sheet1!$B$1</c:f>
              <c:strCache>
                <c:ptCount val="1"/>
                <c:pt idx="0">
                  <c:v>Student Issues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24</c:v>
                </c:pt>
                <c:pt idx="1">
                  <c:v>28</c:v>
                </c:pt>
                <c:pt idx="2">
                  <c:v>33</c:v>
                </c:pt>
              </c:numCache>
            </c:numRef>
          </c:val>
        </c:ser>
        <c:ser>
          <c:idx val="1"/>
          <c:order val="1"/>
          <c:tx>
            <c:strRef>
              <c:f>Sheet1!$C$1</c:f>
              <c:strCache>
                <c:ptCount val="1"/>
                <c:pt idx="0">
                  <c:v>Lack of Resources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37</c:v>
                </c:pt>
                <c:pt idx="1">
                  <c:v>34</c:v>
                </c:pt>
                <c:pt idx="2">
                  <c:v>29</c:v>
                </c:pt>
              </c:numCache>
            </c:numRef>
          </c:val>
        </c:ser>
        <c:ser>
          <c:idx val="2"/>
          <c:order val="2"/>
          <c:tx>
            <c:strRef>
              <c:f>Sheet1!$D$1</c:f>
              <c:strCache>
                <c:ptCount val="1"/>
                <c:pt idx="0">
                  <c:v>Teacher Issues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42</c:v>
                </c:pt>
                <c:pt idx="1">
                  <c:v>28</c:v>
                </c:pt>
                <c:pt idx="2">
                  <c:v>22</c:v>
                </c:pt>
              </c:numCache>
            </c:numRef>
          </c:val>
        </c:ser>
        <c:dLbls>
          <c:showLegendKey val="0"/>
          <c:showVal val="0"/>
          <c:showCatName val="0"/>
          <c:showSerName val="0"/>
          <c:showPercent val="0"/>
          <c:showBubbleSize val="0"/>
        </c:dLbls>
        <c:gapWidth val="75"/>
        <c:axId val="265992448"/>
        <c:axId val="265998336"/>
      </c:barChart>
      <c:catAx>
        <c:axId val="265992448"/>
        <c:scaling>
          <c:orientation val="minMax"/>
        </c:scaling>
        <c:delete val="0"/>
        <c:axPos val="b"/>
        <c:majorTickMark val="out"/>
        <c:minorTickMark val="none"/>
        <c:tickLblPos val="nextTo"/>
        <c:crossAx val="265998336"/>
        <c:crosses val="autoZero"/>
        <c:auto val="1"/>
        <c:lblAlgn val="ctr"/>
        <c:lblOffset val="100"/>
        <c:noMultiLvlLbl val="0"/>
      </c:catAx>
      <c:valAx>
        <c:axId val="265998336"/>
        <c:scaling>
          <c:orientation val="minMax"/>
          <c:max val="100"/>
        </c:scaling>
        <c:delete val="0"/>
        <c:axPos val="l"/>
        <c:majorGridlines>
          <c:spPr>
            <a:ln>
              <a:noFill/>
            </a:ln>
          </c:spPr>
        </c:majorGridlines>
        <c:title>
          <c:tx>
            <c:rich>
              <a:bodyPr rot="-5400000" vert="horz"/>
              <a:lstStyle/>
              <a:p>
                <a:pPr>
                  <a:defRPr/>
                </a:pPr>
                <a:r>
                  <a:rPr lang="en-US" dirty="0" smtClean="0"/>
                  <a:t>School Mean Scores</a:t>
                </a:r>
                <a:endParaRPr lang="en-US" dirty="0"/>
              </a:p>
            </c:rich>
          </c:tx>
          <c:layout/>
          <c:overlay val="0"/>
        </c:title>
        <c:numFmt formatCode="General" sourceLinked="1"/>
        <c:majorTickMark val="out"/>
        <c:minorTickMark val="none"/>
        <c:tickLblPos val="nextTo"/>
        <c:crossAx val="265992448"/>
        <c:crosses val="autoZero"/>
        <c:crossBetween val="between"/>
        <c:majorUnit val="20"/>
      </c:valAx>
    </c:plotArea>
    <c:legend>
      <c:legendPos val="b"/>
      <c:layout>
        <c:manualLayout>
          <c:xMode val="edge"/>
          <c:yMode val="edge"/>
          <c:x val="0.16673490813648295"/>
          <c:y val="0.89545264078832254"/>
          <c:w val="0.74715033876579384"/>
          <c:h val="8.1155546346180413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4886618902368"/>
          <c:y val="4.8446910045335245E-2"/>
          <c:w val="0.86103461729445985"/>
          <c:h val="0.64350202815557145"/>
        </c:manualLayout>
      </c:layout>
      <c:barChart>
        <c:barDir val="col"/>
        <c:grouping val="clustered"/>
        <c:varyColors val="0"/>
        <c:ser>
          <c:idx val="0"/>
          <c:order val="0"/>
          <c:tx>
            <c:strRef>
              <c:f>Sheet1!$B$1</c:f>
              <c:strCache>
                <c:ptCount val="1"/>
                <c:pt idx="0">
                  <c:v>Lowest Quartile</c:v>
                </c:pt>
              </c:strCache>
            </c:strRef>
          </c:tx>
          <c:invertIfNegative val="0"/>
          <c:dLbls>
            <c:showLegendKey val="0"/>
            <c:showVal val="1"/>
            <c:showCatName val="0"/>
            <c:showSerName val="0"/>
            <c:showPercent val="0"/>
            <c:showBubbleSize val="0"/>
            <c:showLeaderLines val="0"/>
          </c:dLbls>
          <c:cat>
            <c:strRef>
              <c:f>Sheet1!$A$2:$A$4</c:f>
              <c:strCache>
                <c:ptCount val="3"/>
                <c:pt idx="0">
                  <c:v>Lack of Resources</c:v>
                </c:pt>
                <c:pt idx="1">
                  <c:v>Student Issues</c:v>
                </c:pt>
                <c:pt idx="2">
                  <c:v>Teacher Issues</c:v>
                </c:pt>
              </c:strCache>
            </c:strRef>
          </c:cat>
          <c:val>
            <c:numRef>
              <c:f>Sheet1!$B$2:$B$4</c:f>
              <c:numCache>
                <c:formatCode>General</c:formatCode>
                <c:ptCount val="3"/>
                <c:pt idx="0">
                  <c:v>32</c:v>
                </c:pt>
                <c:pt idx="1">
                  <c:v>16</c:v>
                </c:pt>
                <c:pt idx="2">
                  <c:v>33</c:v>
                </c:pt>
              </c:numCache>
            </c:numRef>
          </c:val>
        </c:ser>
        <c:ser>
          <c:idx val="1"/>
          <c:order val="1"/>
          <c:tx>
            <c:strRef>
              <c:f>Sheet1!$C$1</c:f>
              <c:strCache>
                <c:ptCount val="1"/>
                <c:pt idx="0">
                  <c:v>Second Quartile</c:v>
                </c:pt>
              </c:strCache>
            </c:strRef>
          </c:tx>
          <c:invertIfNegative val="0"/>
          <c:dLbls>
            <c:showLegendKey val="0"/>
            <c:showVal val="1"/>
            <c:showCatName val="0"/>
            <c:showSerName val="0"/>
            <c:showPercent val="0"/>
            <c:showBubbleSize val="0"/>
            <c:showLeaderLines val="0"/>
          </c:dLbls>
          <c:cat>
            <c:strRef>
              <c:f>Sheet1!$A$2:$A$4</c:f>
              <c:strCache>
                <c:ptCount val="3"/>
                <c:pt idx="0">
                  <c:v>Lack of Resources</c:v>
                </c:pt>
                <c:pt idx="1">
                  <c:v>Student Issues</c:v>
                </c:pt>
                <c:pt idx="2">
                  <c:v>Teacher Issues</c:v>
                </c:pt>
              </c:strCache>
            </c:strRef>
          </c:cat>
          <c:val>
            <c:numRef>
              <c:f>Sheet1!$C$2:$C$4</c:f>
              <c:numCache>
                <c:formatCode>General</c:formatCode>
                <c:ptCount val="3"/>
                <c:pt idx="0">
                  <c:v>31</c:v>
                </c:pt>
                <c:pt idx="1">
                  <c:v>24</c:v>
                </c:pt>
                <c:pt idx="2">
                  <c:v>30</c:v>
                </c:pt>
              </c:numCache>
            </c:numRef>
          </c:val>
        </c:ser>
        <c:ser>
          <c:idx val="2"/>
          <c:order val="2"/>
          <c:tx>
            <c:strRef>
              <c:f>Sheet1!$D$1</c:f>
              <c:strCache>
                <c:ptCount val="1"/>
                <c:pt idx="0">
                  <c:v>Third Quartile</c:v>
                </c:pt>
              </c:strCache>
            </c:strRef>
          </c:tx>
          <c:invertIfNegative val="0"/>
          <c:dLbls>
            <c:showLegendKey val="0"/>
            <c:showVal val="1"/>
            <c:showCatName val="0"/>
            <c:showSerName val="0"/>
            <c:showPercent val="0"/>
            <c:showBubbleSize val="0"/>
            <c:showLeaderLines val="0"/>
          </c:dLbls>
          <c:cat>
            <c:strRef>
              <c:f>Sheet1!$A$2:$A$4</c:f>
              <c:strCache>
                <c:ptCount val="3"/>
                <c:pt idx="0">
                  <c:v>Lack of Resources</c:v>
                </c:pt>
                <c:pt idx="1">
                  <c:v>Student Issues</c:v>
                </c:pt>
                <c:pt idx="2">
                  <c:v>Teacher Issues</c:v>
                </c:pt>
              </c:strCache>
            </c:strRef>
          </c:cat>
          <c:val>
            <c:numRef>
              <c:f>Sheet1!$D$2:$D$4</c:f>
              <c:numCache>
                <c:formatCode>General</c:formatCode>
                <c:ptCount val="3"/>
                <c:pt idx="0">
                  <c:v>38</c:v>
                </c:pt>
                <c:pt idx="1">
                  <c:v>33</c:v>
                </c:pt>
                <c:pt idx="2">
                  <c:v>35</c:v>
                </c:pt>
              </c:numCache>
            </c:numRef>
          </c:val>
        </c:ser>
        <c:ser>
          <c:idx val="3"/>
          <c:order val="3"/>
          <c:tx>
            <c:strRef>
              <c:f>Sheet1!$E$1</c:f>
              <c:strCache>
                <c:ptCount val="1"/>
                <c:pt idx="0">
                  <c:v>Highest Quartile</c:v>
                </c:pt>
              </c:strCache>
            </c:strRef>
          </c:tx>
          <c:invertIfNegative val="0"/>
          <c:dLbls>
            <c:showLegendKey val="0"/>
            <c:showVal val="1"/>
            <c:showCatName val="0"/>
            <c:showSerName val="0"/>
            <c:showPercent val="0"/>
            <c:showBubbleSize val="0"/>
            <c:showLeaderLines val="0"/>
          </c:dLbls>
          <c:cat>
            <c:strRef>
              <c:f>Sheet1!$A$2:$A$4</c:f>
              <c:strCache>
                <c:ptCount val="3"/>
                <c:pt idx="0">
                  <c:v>Lack of Resources</c:v>
                </c:pt>
                <c:pt idx="1">
                  <c:v>Student Issues</c:v>
                </c:pt>
                <c:pt idx="2">
                  <c:v>Teacher Issues</c:v>
                </c:pt>
              </c:strCache>
            </c:strRef>
          </c:cat>
          <c:val>
            <c:numRef>
              <c:f>Sheet1!$E$2:$E$4</c:f>
              <c:numCache>
                <c:formatCode>General</c:formatCode>
                <c:ptCount val="3"/>
                <c:pt idx="0">
                  <c:v>40</c:v>
                </c:pt>
                <c:pt idx="1">
                  <c:v>38</c:v>
                </c:pt>
                <c:pt idx="2">
                  <c:v>41</c:v>
                </c:pt>
              </c:numCache>
            </c:numRef>
          </c:val>
        </c:ser>
        <c:dLbls>
          <c:showLegendKey val="0"/>
          <c:showVal val="0"/>
          <c:showCatName val="0"/>
          <c:showSerName val="0"/>
          <c:showPercent val="0"/>
          <c:showBubbleSize val="0"/>
        </c:dLbls>
        <c:gapWidth val="75"/>
        <c:axId val="266100736"/>
        <c:axId val="266102272"/>
      </c:barChart>
      <c:catAx>
        <c:axId val="266100736"/>
        <c:scaling>
          <c:orientation val="minMax"/>
        </c:scaling>
        <c:delete val="0"/>
        <c:axPos val="b"/>
        <c:majorTickMark val="out"/>
        <c:minorTickMark val="none"/>
        <c:tickLblPos val="nextTo"/>
        <c:crossAx val="266102272"/>
        <c:crosses val="autoZero"/>
        <c:auto val="1"/>
        <c:lblAlgn val="ctr"/>
        <c:lblOffset val="100"/>
        <c:noMultiLvlLbl val="0"/>
      </c:catAx>
      <c:valAx>
        <c:axId val="266102272"/>
        <c:scaling>
          <c:orientation val="minMax"/>
          <c:max val="100"/>
        </c:scaling>
        <c:delete val="0"/>
        <c:axPos val="l"/>
        <c:majorGridlines>
          <c:spPr>
            <a:ln>
              <a:noFill/>
            </a:ln>
          </c:spPr>
        </c:majorGridlines>
        <c:title>
          <c:tx>
            <c:rich>
              <a:bodyPr rot="-5400000" vert="horz"/>
              <a:lstStyle/>
              <a:p>
                <a:pPr>
                  <a:defRPr/>
                </a:pPr>
                <a:r>
                  <a:rPr lang="en-US" dirty="0" smtClean="0"/>
                  <a:t>School Mean Scores</a:t>
                </a:r>
                <a:endParaRPr lang="en-US" dirty="0"/>
              </a:p>
            </c:rich>
          </c:tx>
          <c:layout/>
          <c:overlay val="0"/>
        </c:title>
        <c:numFmt formatCode="General" sourceLinked="1"/>
        <c:majorTickMark val="out"/>
        <c:minorTickMark val="none"/>
        <c:tickLblPos val="nextTo"/>
        <c:crossAx val="266100736"/>
        <c:crosses val="autoZero"/>
        <c:crossBetween val="between"/>
        <c:majorUnit val="20"/>
      </c:valAx>
    </c:plotArea>
    <c:legend>
      <c:legendPos val="b"/>
      <c:layout>
        <c:manualLayout>
          <c:xMode val="edge"/>
          <c:yMode val="edge"/>
          <c:x val="0.21022853562223642"/>
          <c:y val="0.8181503221188261"/>
          <c:w val="0.59455794377054216"/>
          <c:h val="0.1636678596993557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Sheet1!$A$2:$A$13</c:f>
              <c:strCache>
                <c:ptCount val="12"/>
                <c:pt idx="0">
                  <c:v>Textbook/‌module selection policies</c:v>
                </c:pt>
                <c:pt idx="1">
                  <c:v>State/‌district testing policies</c:v>
                </c:pt>
                <c:pt idx="2">
                  <c:v>Teacher evaluation policies</c:v>
                </c:pt>
                <c:pt idx="3">
                  <c:v>Parent/guardian expectations/involvement</c:v>
                </c:pt>
                <c:pt idx="4">
                  <c:v>Amount of time available for PD</c:v>
                </c:pt>
                <c:pt idx="5">
                  <c:v>District/school pacing guides</c:v>
                </c:pt>
                <c:pt idx="6">
                  <c:v>Amount of instructional time for science</c:v>
                </c:pt>
                <c:pt idx="7">
                  <c:v>Amount of time for you to plan</c:v>
                </c:pt>
                <c:pt idx="8">
                  <c:v>Students’ prior knowledge and skills</c:v>
                </c:pt>
                <c:pt idx="9">
                  <c:v>Current state standards</c:v>
                </c:pt>
                <c:pt idx="10">
                  <c:v>Principal support</c:v>
                </c:pt>
                <c:pt idx="11">
                  <c:v>Students’ motivation, interest, and effort</c:v>
                </c:pt>
              </c:strCache>
            </c:strRef>
          </c:cat>
          <c:val>
            <c:numRef>
              <c:f>Sheet1!$B$2:$B$13</c:f>
              <c:numCache>
                <c:formatCode>General</c:formatCode>
                <c:ptCount val="12"/>
                <c:pt idx="0">
                  <c:v>32</c:v>
                </c:pt>
                <c:pt idx="1">
                  <c:v>36</c:v>
                </c:pt>
                <c:pt idx="2">
                  <c:v>38</c:v>
                </c:pt>
                <c:pt idx="3">
                  <c:v>44</c:v>
                </c:pt>
                <c:pt idx="4">
                  <c:v>44</c:v>
                </c:pt>
                <c:pt idx="5">
                  <c:v>49</c:v>
                </c:pt>
                <c:pt idx="6">
                  <c:v>49</c:v>
                </c:pt>
                <c:pt idx="7">
                  <c:v>57</c:v>
                </c:pt>
                <c:pt idx="8">
                  <c:v>60</c:v>
                </c:pt>
                <c:pt idx="9">
                  <c:v>64</c:v>
                </c:pt>
                <c:pt idx="10">
                  <c:v>65</c:v>
                </c:pt>
                <c:pt idx="11">
                  <c:v>75</c:v>
                </c:pt>
              </c:numCache>
            </c:numRef>
          </c:val>
        </c:ser>
        <c:dLbls>
          <c:showLegendKey val="0"/>
          <c:showVal val="0"/>
          <c:showCatName val="0"/>
          <c:showSerName val="0"/>
          <c:showPercent val="0"/>
          <c:showBubbleSize val="0"/>
        </c:dLbls>
        <c:gapWidth val="150"/>
        <c:axId val="266180480"/>
        <c:axId val="266182016"/>
      </c:barChart>
      <c:catAx>
        <c:axId val="266180480"/>
        <c:scaling>
          <c:orientation val="minMax"/>
        </c:scaling>
        <c:delete val="0"/>
        <c:axPos val="l"/>
        <c:majorTickMark val="out"/>
        <c:minorTickMark val="none"/>
        <c:tickLblPos val="nextTo"/>
        <c:crossAx val="266182016"/>
        <c:crosses val="autoZero"/>
        <c:auto val="1"/>
        <c:lblAlgn val="ctr"/>
        <c:lblOffset val="100"/>
        <c:noMultiLvlLbl val="0"/>
      </c:catAx>
      <c:valAx>
        <c:axId val="266182016"/>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661804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High Schools</c:v>
                </c:pt>
              </c:strCache>
            </c:strRef>
          </c:tx>
          <c:invertIfNegative val="0"/>
          <c:dLbls>
            <c:showLegendKey val="0"/>
            <c:showVal val="1"/>
            <c:showCatName val="0"/>
            <c:showSerName val="0"/>
            <c:showPercent val="0"/>
            <c:showBubbleSize val="0"/>
            <c:showLeaderLines val="0"/>
          </c:dLbls>
          <c:cat>
            <c:strRef>
              <c:f>Sheet1!$A$2:$A$5</c:f>
              <c:strCache>
                <c:ptCount val="4"/>
                <c:pt idx="0">
                  <c:v>1 Year Fewer for Graduation</c:v>
                </c:pt>
                <c:pt idx="1">
                  <c:v>No Difference</c:v>
                </c:pt>
                <c:pt idx="2">
                  <c:v>1 Year More for Graduation</c:v>
                </c:pt>
                <c:pt idx="3">
                  <c:v>2 Years More for Graduation</c:v>
                </c:pt>
              </c:strCache>
            </c:strRef>
          </c:cat>
          <c:val>
            <c:numRef>
              <c:f>Sheet1!$B$2:$B$5</c:f>
              <c:numCache>
                <c:formatCode>General</c:formatCode>
                <c:ptCount val="4"/>
                <c:pt idx="0">
                  <c:v>4</c:v>
                </c:pt>
                <c:pt idx="1">
                  <c:v>56</c:v>
                </c:pt>
                <c:pt idx="2">
                  <c:v>29</c:v>
                </c:pt>
                <c:pt idx="3">
                  <c:v>11</c:v>
                </c:pt>
              </c:numCache>
            </c:numRef>
          </c:val>
        </c:ser>
        <c:dLbls>
          <c:showLegendKey val="0"/>
          <c:showVal val="0"/>
          <c:showCatName val="0"/>
          <c:showSerName val="0"/>
          <c:showPercent val="0"/>
          <c:showBubbleSize val="0"/>
        </c:dLbls>
        <c:gapWidth val="150"/>
        <c:axId val="190758272"/>
        <c:axId val="139277440"/>
      </c:barChart>
      <c:catAx>
        <c:axId val="190758272"/>
        <c:scaling>
          <c:orientation val="minMax"/>
        </c:scaling>
        <c:delete val="0"/>
        <c:axPos val="b"/>
        <c:majorTickMark val="out"/>
        <c:minorTickMark val="none"/>
        <c:tickLblPos val="nextTo"/>
        <c:txPr>
          <a:bodyPr/>
          <a:lstStyle/>
          <a:p>
            <a:pPr>
              <a:defRPr sz="1800"/>
            </a:pPr>
            <a:endParaRPr lang="en-US"/>
          </a:p>
        </c:txPr>
        <c:crossAx val="139277440"/>
        <c:crosses val="autoZero"/>
        <c:auto val="1"/>
        <c:lblAlgn val="ctr"/>
        <c:lblOffset val="100"/>
        <c:noMultiLvlLbl val="0"/>
      </c:catAx>
      <c:valAx>
        <c:axId val="139277440"/>
        <c:scaling>
          <c:orientation val="minMax"/>
          <c:max val="60"/>
        </c:scaling>
        <c:delete val="0"/>
        <c:axPos val="l"/>
        <c:title>
          <c:tx>
            <c:rich>
              <a:bodyPr rot="-5400000" vert="horz"/>
              <a:lstStyle/>
              <a:p>
                <a:pPr>
                  <a:defRPr/>
                </a:pPr>
                <a:r>
                  <a:rPr lang="en-US" dirty="0" smtClean="0"/>
                  <a:t>Percent of High Schools</a:t>
                </a:r>
                <a:endParaRPr lang="en-US" dirty="0"/>
              </a:p>
            </c:rich>
          </c:tx>
          <c:layout>
            <c:manualLayout>
              <c:xMode val="edge"/>
              <c:yMode val="edge"/>
              <c:x val="0"/>
              <c:y val="0.16233736407949007"/>
            </c:manualLayout>
          </c:layout>
          <c:overlay val="0"/>
        </c:title>
        <c:numFmt formatCode="General" sourceLinked="1"/>
        <c:majorTickMark val="out"/>
        <c:minorTickMark val="none"/>
        <c:tickLblPos val="nextTo"/>
        <c:crossAx val="1907582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85103213449667"/>
          <c:y val="3.2786885245901641E-2"/>
          <c:w val="0.46058818661180867"/>
          <c:h val="0.78995439094703312"/>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Sheet1!$A$2:$A$13</c:f>
              <c:strCache>
                <c:ptCount val="12"/>
                <c:pt idx="0">
                  <c:v>Current state standards</c:v>
                </c:pt>
                <c:pt idx="1">
                  <c:v>Principal support</c:v>
                </c:pt>
                <c:pt idx="2">
                  <c:v>Students’ motivation, interest, and effort</c:v>
                </c:pt>
                <c:pt idx="3">
                  <c:v>District/school pacing guides</c:v>
                </c:pt>
                <c:pt idx="4">
                  <c:v>Teacher evaluation policies</c:v>
                </c:pt>
                <c:pt idx="5">
                  <c:v>Students’ prior knowledge and skills</c:v>
                </c:pt>
                <c:pt idx="6">
                  <c:v>Parent/guardian expectations/involvement</c:v>
                </c:pt>
                <c:pt idx="7">
                  <c:v>State/‌district testing policies</c:v>
                </c:pt>
                <c:pt idx="8">
                  <c:v>Amount of time for you to plan</c:v>
                </c:pt>
                <c:pt idx="9">
                  <c:v>Textbook/‌module selection policies</c:v>
                </c:pt>
                <c:pt idx="10">
                  <c:v>Amount of time available for PD</c:v>
                </c:pt>
                <c:pt idx="11">
                  <c:v>Amount of instructional time for science</c:v>
                </c:pt>
              </c:strCache>
            </c:strRef>
          </c:cat>
          <c:val>
            <c:numRef>
              <c:f>Sheet1!$B$2:$B$13</c:f>
              <c:numCache>
                <c:formatCode>General</c:formatCode>
                <c:ptCount val="12"/>
                <c:pt idx="0">
                  <c:v>5</c:v>
                </c:pt>
                <c:pt idx="1">
                  <c:v>6</c:v>
                </c:pt>
                <c:pt idx="2">
                  <c:v>9</c:v>
                </c:pt>
                <c:pt idx="3">
                  <c:v>11</c:v>
                </c:pt>
                <c:pt idx="4">
                  <c:v>14</c:v>
                </c:pt>
                <c:pt idx="5">
                  <c:v>15</c:v>
                </c:pt>
                <c:pt idx="6">
                  <c:v>18</c:v>
                </c:pt>
                <c:pt idx="7">
                  <c:v>19</c:v>
                </c:pt>
                <c:pt idx="8">
                  <c:v>21</c:v>
                </c:pt>
                <c:pt idx="9">
                  <c:v>26</c:v>
                </c:pt>
                <c:pt idx="10">
                  <c:v>26</c:v>
                </c:pt>
                <c:pt idx="11">
                  <c:v>28</c:v>
                </c:pt>
              </c:numCache>
            </c:numRef>
          </c:val>
        </c:ser>
        <c:dLbls>
          <c:showLegendKey val="0"/>
          <c:showVal val="0"/>
          <c:showCatName val="0"/>
          <c:showSerName val="0"/>
          <c:showPercent val="0"/>
          <c:showBubbleSize val="0"/>
        </c:dLbls>
        <c:gapWidth val="150"/>
        <c:axId val="266335744"/>
        <c:axId val="266337280"/>
      </c:barChart>
      <c:catAx>
        <c:axId val="266335744"/>
        <c:scaling>
          <c:orientation val="minMax"/>
        </c:scaling>
        <c:delete val="0"/>
        <c:axPos val="l"/>
        <c:majorTickMark val="out"/>
        <c:minorTickMark val="none"/>
        <c:tickLblPos val="nextTo"/>
        <c:crossAx val="266337280"/>
        <c:crosses val="autoZero"/>
        <c:auto val="1"/>
        <c:lblAlgn val="ctr"/>
        <c:lblOffset val="100"/>
        <c:noMultiLvlLbl val="0"/>
      </c:catAx>
      <c:valAx>
        <c:axId val="266337280"/>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663357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Sheet1!$A$2:$A$12</c:f>
              <c:strCache>
                <c:ptCount val="11"/>
                <c:pt idx="0">
                  <c:v>State/‌district testing policies</c:v>
                </c:pt>
                <c:pt idx="1">
                  <c:v>Textbook/‌module selection policies</c:v>
                </c:pt>
                <c:pt idx="2">
                  <c:v>Teacher evaluation policies</c:v>
                </c:pt>
                <c:pt idx="3">
                  <c:v>Parent/guardian expectations/involvement</c:v>
                </c:pt>
                <c:pt idx="4">
                  <c:v>Amount of time available for PD</c:v>
                </c:pt>
                <c:pt idx="5">
                  <c:v>District/school pacing guides</c:v>
                </c:pt>
                <c:pt idx="6">
                  <c:v>Students’ prior knowledge and skills</c:v>
                </c:pt>
                <c:pt idx="7">
                  <c:v>Students’ motivation, interest, and effort</c:v>
                </c:pt>
                <c:pt idx="8">
                  <c:v>Amount of time for you to plan</c:v>
                </c:pt>
                <c:pt idx="9">
                  <c:v>Current state standards</c:v>
                </c:pt>
                <c:pt idx="10">
                  <c:v>Principal support</c:v>
                </c:pt>
              </c:strCache>
            </c:strRef>
          </c:cat>
          <c:val>
            <c:numRef>
              <c:f>Sheet1!$B$2:$B$12</c:f>
              <c:numCache>
                <c:formatCode>General</c:formatCode>
                <c:ptCount val="11"/>
                <c:pt idx="0">
                  <c:v>35</c:v>
                </c:pt>
                <c:pt idx="1">
                  <c:v>37</c:v>
                </c:pt>
                <c:pt idx="2">
                  <c:v>40</c:v>
                </c:pt>
                <c:pt idx="3">
                  <c:v>40</c:v>
                </c:pt>
                <c:pt idx="4">
                  <c:v>51</c:v>
                </c:pt>
                <c:pt idx="5">
                  <c:v>54</c:v>
                </c:pt>
                <c:pt idx="6">
                  <c:v>55</c:v>
                </c:pt>
                <c:pt idx="7">
                  <c:v>58</c:v>
                </c:pt>
                <c:pt idx="8">
                  <c:v>66</c:v>
                </c:pt>
                <c:pt idx="9">
                  <c:v>68</c:v>
                </c:pt>
                <c:pt idx="10">
                  <c:v>71</c:v>
                </c:pt>
              </c:numCache>
            </c:numRef>
          </c:val>
        </c:ser>
        <c:dLbls>
          <c:showLegendKey val="0"/>
          <c:showVal val="0"/>
          <c:showCatName val="0"/>
          <c:showSerName val="0"/>
          <c:showPercent val="0"/>
          <c:showBubbleSize val="0"/>
        </c:dLbls>
        <c:gapWidth val="150"/>
        <c:axId val="266816512"/>
        <c:axId val="266818304"/>
      </c:barChart>
      <c:catAx>
        <c:axId val="266816512"/>
        <c:scaling>
          <c:orientation val="minMax"/>
        </c:scaling>
        <c:delete val="0"/>
        <c:axPos val="l"/>
        <c:majorTickMark val="out"/>
        <c:minorTickMark val="none"/>
        <c:tickLblPos val="nextTo"/>
        <c:crossAx val="266818304"/>
        <c:crosses val="autoZero"/>
        <c:auto val="1"/>
        <c:lblAlgn val="ctr"/>
        <c:lblOffset val="100"/>
        <c:noMultiLvlLbl val="0"/>
      </c:catAx>
      <c:valAx>
        <c:axId val="266818304"/>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668165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Sheet1!$A$2:$A$12</c:f>
              <c:strCache>
                <c:ptCount val="11"/>
                <c:pt idx="0">
                  <c:v>Current state standards</c:v>
                </c:pt>
                <c:pt idx="1">
                  <c:v>Principal support</c:v>
                </c:pt>
                <c:pt idx="2">
                  <c:v>District/school pacing guides</c:v>
                </c:pt>
                <c:pt idx="3">
                  <c:v>Teacher evaluation policies</c:v>
                </c:pt>
                <c:pt idx="4">
                  <c:v>Textbook/‌module selection policies</c:v>
                </c:pt>
                <c:pt idx="5">
                  <c:v>Amount of time for you to plan</c:v>
                </c:pt>
                <c:pt idx="6">
                  <c:v>Amount of time available for PD</c:v>
                </c:pt>
                <c:pt idx="7">
                  <c:v>Students’ motivation, interest, and effort</c:v>
                </c:pt>
                <c:pt idx="8">
                  <c:v>Students’ prior knowledge and skills</c:v>
                </c:pt>
                <c:pt idx="9">
                  <c:v>State/‌district testing policies</c:v>
                </c:pt>
                <c:pt idx="10">
                  <c:v>Parent/guardian expectations/involvement</c:v>
                </c:pt>
              </c:strCache>
            </c:strRef>
          </c:cat>
          <c:val>
            <c:numRef>
              <c:f>Sheet1!$B$2:$B$12</c:f>
              <c:numCache>
                <c:formatCode>General</c:formatCode>
                <c:ptCount val="11"/>
                <c:pt idx="0">
                  <c:v>8</c:v>
                </c:pt>
                <c:pt idx="1">
                  <c:v>10</c:v>
                </c:pt>
                <c:pt idx="2">
                  <c:v>11</c:v>
                </c:pt>
                <c:pt idx="3">
                  <c:v>15</c:v>
                </c:pt>
                <c:pt idx="4">
                  <c:v>20</c:v>
                </c:pt>
                <c:pt idx="5">
                  <c:v>20</c:v>
                </c:pt>
                <c:pt idx="6">
                  <c:v>20</c:v>
                </c:pt>
                <c:pt idx="7">
                  <c:v>24</c:v>
                </c:pt>
                <c:pt idx="8">
                  <c:v>27</c:v>
                </c:pt>
                <c:pt idx="9">
                  <c:v>27</c:v>
                </c:pt>
                <c:pt idx="10">
                  <c:v>27</c:v>
                </c:pt>
              </c:numCache>
            </c:numRef>
          </c:val>
        </c:ser>
        <c:dLbls>
          <c:showLegendKey val="0"/>
          <c:showVal val="0"/>
          <c:showCatName val="0"/>
          <c:showSerName val="0"/>
          <c:showPercent val="0"/>
          <c:showBubbleSize val="0"/>
        </c:dLbls>
        <c:gapWidth val="150"/>
        <c:axId val="266889856"/>
        <c:axId val="266891648"/>
      </c:barChart>
      <c:catAx>
        <c:axId val="266889856"/>
        <c:scaling>
          <c:orientation val="minMax"/>
        </c:scaling>
        <c:delete val="0"/>
        <c:axPos val="l"/>
        <c:majorTickMark val="out"/>
        <c:minorTickMark val="none"/>
        <c:tickLblPos val="nextTo"/>
        <c:crossAx val="266891648"/>
        <c:crosses val="autoZero"/>
        <c:auto val="1"/>
        <c:lblAlgn val="ctr"/>
        <c:lblOffset val="100"/>
        <c:noMultiLvlLbl val="0"/>
      </c:catAx>
      <c:valAx>
        <c:axId val="266891648"/>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668898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Sheet1!$A$2:$A$13</c:f>
              <c:strCache>
                <c:ptCount val="12"/>
                <c:pt idx="0">
                  <c:v>State/‌district testing policies</c:v>
                </c:pt>
                <c:pt idx="1">
                  <c:v>Textbook/‌module selection policies</c:v>
                </c:pt>
                <c:pt idx="2">
                  <c:v>Teacher evaluation policies</c:v>
                </c:pt>
                <c:pt idx="3">
                  <c:v>Parent/guardian expectations/involvement</c:v>
                </c:pt>
                <c:pt idx="4">
                  <c:v>District/school pacing guides</c:v>
                </c:pt>
                <c:pt idx="5">
                  <c:v>Amount of time available for PD</c:v>
                </c:pt>
                <c:pt idx="6">
                  <c:v>College entrance requirements</c:v>
                </c:pt>
                <c:pt idx="7">
                  <c:v>Current state standards</c:v>
                </c:pt>
                <c:pt idx="8">
                  <c:v>Students’ prior knowledge and skills</c:v>
                </c:pt>
                <c:pt idx="9">
                  <c:v>Students’ motivation, interest, and effort</c:v>
                </c:pt>
                <c:pt idx="10">
                  <c:v>Principal support</c:v>
                </c:pt>
                <c:pt idx="11">
                  <c:v>Amount of time for you to plan</c:v>
                </c:pt>
              </c:strCache>
            </c:strRef>
          </c:cat>
          <c:val>
            <c:numRef>
              <c:f>Sheet1!$B$2:$B$13</c:f>
              <c:numCache>
                <c:formatCode>General</c:formatCode>
                <c:ptCount val="12"/>
                <c:pt idx="0">
                  <c:v>29</c:v>
                </c:pt>
                <c:pt idx="1">
                  <c:v>38</c:v>
                </c:pt>
                <c:pt idx="2">
                  <c:v>42</c:v>
                </c:pt>
                <c:pt idx="3">
                  <c:v>43</c:v>
                </c:pt>
                <c:pt idx="4">
                  <c:v>48</c:v>
                </c:pt>
                <c:pt idx="5">
                  <c:v>52</c:v>
                </c:pt>
                <c:pt idx="6">
                  <c:v>53</c:v>
                </c:pt>
                <c:pt idx="7">
                  <c:v>55</c:v>
                </c:pt>
                <c:pt idx="8">
                  <c:v>59</c:v>
                </c:pt>
                <c:pt idx="9">
                  <c:v>60</c:v>
                </c:pt>
                <c:pt idx="10">
                  <c:v>66</c:v>
                </c:pt>
                <c:pt idx="11">
                  <c:v>69</c:v>
                </c:pt>
              </c:numCache>
            </c:numRef>
          </c:val>
        </c:ser>
        <c:dLbls>
          <c:showLegendKey val="0"/>
          <c:showVal val="0"/>
          <c:showCatName val="0"/>
          <c:showSerName val="0"/>
          <c:showPercent val="0"/>
          <c:showBubbleSize val="0"/>
        </c:dLbls>
        <c:gapWidth val="150"/>
        <c:axId val="266514816"/>
        <c:axId val="266516352"/>
      </c:barChart>
      <c:catAx>
        <c:axId val="266514816"/>
        <c:scaling>
          <c:orientation val="minMax"/>
        </c:scaling>
        <c:delete val="0"/>
        <c:axPos val="l"/>
        <c:majorTickMark val="out"/>
        <c:minorTickMark val="none"/>
        <c:tickLblPos val="nextTo"/>
        <c:crossAx val="266516352"/>
        <c:crosses val="autoZero"/>
        <c:auto val="1"/>
        <c:lblAlgn val="ctr"/>
        <c:lblOffset val="100"/>
        <c:noMultiLvlLbl val="0"/>
      </c:catAx>
      <c:valAx>
        <c:axId val="266516352"/>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665148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Sheet1!$A$2:$A$13</c:f>
              <c:strCache>
                <c:ptCount val="12"/>
                <c:pt idx="0">
                  <c:v>College entrance requirements</c:v>
                </c:pt>
                <c:pt idx="1">
                  <c:v>Principal support</c:v>
                </c:pt>
                <c:pt idx="2">
                  <c:v>Current state standards</c:v>
                </c:pt>
                <c:pt idx="3">
                  <c:v>District/school pacing guides</c:v>
                </c:pt>
                <c:pt idx="4">
                  <c:v>Teacher evaluation policies</c:v>
                </c:pt>
                <c:pt idx="5">
                  <c:v>Textbook/‌module selection policies</c:v>
                </c:pt>
                <c:pt idx="6">
                  <c:v>Amount of time for you to plan</c:v>
                </c:pt>
                <c:pt idx="7">
                  <c:v>Parent/guardian expectations/involvement</c:v>
                </c:pt>
                <c:pt idx="8">
                  <c:v>Students’ prior knowledge and skills</c:v>
                </c:pt>
                <c:pt idx="9">
                  <c:v>Amount of time available for PD</c:v>
                </c:pt>
                <c:pt idx="10">
                  <c:v>Students’ motivation, interest, and effort</c:v>
                </c:pt>
                <c:pt idx="11">
                  <c:v>State/‌district testing policies</c:v>
                </c:pt>
              </c:strCache>
            </c:strRef>
          </c:cat>
          <c:val>
            <c:numRef>
              <c:f>Sheet1!$B$2:$B$13</c:f>
              <c:numCache>
                <c:formatCode>General</c:formatCode>
                <c:ptCount val="12"/>
                <c:pt idx="0">
                  <c:v>4</c:v>
                </c:pt>
                <c:pt idx="1">
                  <c:v>7</c:v>
                </c:pt>
                <c:pt idx="2">
                  <c:v>8</c:v>
                </c:pt>
                <c:pt idx="3">
                  <c:v>11</c:v>
                </c:pt>
                <c:pt idx="4">
                  <c:v>13</c:v>
                </c:pt>
                <c:pt idx="5">
                  <c:v>15</c:v>
                </c:pt>
                <c:pt idx="6">
                  <c:v>15</c:v>
                </c:pt>
                <c:pt idx="7">
                  <c:v>18</c:v>
                </c:pt>
                <c:pt idx="8">
                  <c:v>20</c:v>
                </c:pt>
                <c:pt idx="9">
                  <c:v>20</c:v>
                </c:pt>
                <c:pt idx="10">
                  <c:v>21</c:v>
                </c:pt>
                <c:pt idx="11">
                  <c:v>25</c:v>
                </c:pt>
              </c:numCache>
            </c:numRef>
          </c:val>
        </c:ser>
        <c:dLbls>
          <c:showLegendKey val="0"/>
          <c:showVal val="0"/>
          <c:showCatName val="0"/>
          <c:showSerName val="0"/>
          <c:showPercent val="0"/>
          <c:showBubbleSize val="0"/>
        </c:dLbls>
        <c:gapWidth val="150"/>
        <c:axId val="266588160"/>
        <c:axId val="266589696"/>
      </c:barChart>
      <c:catAx>
        <c:axId val="266588160"/>
        <c:scaling>
          <c:orientation val="minMax"/>
        </c:scaling>
        <c:delete val="0"/>
        <c:axPos val="l"/>
        <c:majorTickMark val="out"/>
        <c:minorTickMark val="none"/>
        <c:tickLblPos val="nextTo"/>
        <c:crossAx val="266589696"/>
        <c:crosses val="autoZero"/>
        <c:auto val="1"/>
        <c:lblAlgn val="ctr"/>
        <c:lblOffset val="100"/>
        <c:noMultiLvlLbl val="0"/>
      </c:catAx>
      <c:valAx>
        <c:axId val="266589696"/>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665881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School Support</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62</c:v>
                </c:pt>
                <c:pt idx="1">
                  <c:v>67</c:v>
                </c:pt>
                <c:pt idx="2">
                  <c:v>62</c:v>
                </c:pt>
              </c:numCache>
            </c:numRef>
          </c:val>
        </c:ser>
        <c:ser>
          <c:idx val="1"/>
          <c:order val="1"/>
          <c:tx>
            <c:strRef>
              <c:f>Sheet1!$C$1</c:f>
              <c:strCache>
                <c:ptCount val="1"/>
                <c:pt idx="0">
                  <c:v>Stakeholders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68</c:v>
                </c:pt>
                <c:pt idx="1">
                  <c:v>60</c:v>
                </c:pt>
                <c:pt idx="2">
                  <c:v>63</c:v>
                </c:pt>
              </c:numCache>
            </c:numRef>
          </c:val>
        </c:ser>
        <c:ser>
          <c:idx val="2"/>
          <c:order val="2"/>
          <c:tx>
            <c:strRef>
              <c:f>Sheet1!$D$1</c:f>
              <c:strCache>
                <c:ptCount val="1"/>
                <c:pt idx="0">
                  <c:v>Policy Environment</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62</c:v>
                </c:pt>
                <c:pt idx="1">
                  <c:v>63</c:v>
                </c:pt>
                <c:pt idx="2">
                  <c:v>61</c:v>
                </c:pt>
              </c:numCache>
            </c:numRef>
          </c:val>
        </c:ser>
        <c:dLbls>
          <c:showLegendKey val="0"/>
          <c:showVal val="0"/>
          <c:showCatName val="0"/>
          <c:showSerName val="0"/>
          <c:showPercent val="0"/>
          <c:showBubbleSize val="0"/>
        </c:dLbls>
        <c:gapWidth val="75"/>
        <c:axId val="266703616"/>
        <c:axId val="266705152"/>
      </c:barChart>
      <c:catAx>
        <c:axId val="266703616"/>
        <c:scaling>
          <c:orientation val="minMax"/>
        </c:scaling>
        <c:delete val="0"/>
        <c:axPos val="b"/>
        <c:majorTickMark val="out"/>
        <c:minorTickMark val="none"/>
        <c:tickLblPos val="nextTo"/>
        <c:crossAx val="266705152"/>
        <c:crosses val="autoZero"/>
        <c:auto val="1"/>
        <c:lblAlgn val="ctr"/>
        <c:lblOffset val="100"/>
        <c:noMultiLvlLbl val="0"/>
      </c:catAx>
      <c:valAx>
        <c:axId val="266705152"/>
        <c:scaling>
          <c:orientation val="minMax"/>
          <c:max val="100"/>
        </c:scaling>
        <c:delete val="0"/>
        <c:axPos val="l"/>
        <c:majorGridlines>
          <c:spPr>
            <a:ln>
              <a:noFill/>
            </a:ln>
          </c:spPr>
        </c:majorGridlines>
        <c:title>
          <c:tx>
            <c:rich>
              <a:bodyPr rot="-5400000" vert="horz"/>
              <a:lstStyle/>
              <a:p>
                <a:pPr>
                  <a:defRPr/>
                </a:pPr>
                <a:r>
                  <a:rPr lang="en-US" dirty="0" smtClean="0"/>
                  <a:t>Class Mean Scores</a:t>
                </a:r>
                <a:endParaRPr lang="en-US" dirty="0"/>
              </a:p>
            </c:rich>
          </c:tx>
          <c:layout/>
          <c:overlay val="0"/>
        </c:title>
        <c:numFmt formatCode="General" sourceLinked="1"/>
        <c:majorTickMark val="out"/>
        <c:minorTickMark val="none"/>
        <c:tickLblPos val="nextTo"/>
        <c:crossAx val="266703616"/>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Mostly High</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Sheet1!$B$2:$B$4</c:f>
              <c:numCache>
                <c:formatCode>General</c:formatCode>
                <c:ptCount val="3"/>
                <c:pt idx="0">
                  <c:v>63</c:v>
                </c:pt>
                <c:pt idx="1">
                  <c:v>73</c:v>
                </c:pt>
                <c:pt idx="2">
                  <c:v>72</c:v>
                </c:pt>
              </c:numCache>
            </c:numRef>
          </c:val>
        </c:ser>
        <c:ser>
          <c:idx val="1"/>
          <c:order val="1"/>
          <c:tx>
            <c:strRef>
              <c:f>Sheet1!$C$1</c:f>
              <c:strCache>
                <c:ptCount val="1"/>
                <c:pt idx="0">
                  <c:v>Average/Mixed</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Sheet1!$C$2:$C$4</c:f>
              <c:numCache>
                <c:formatCode>General</c:formatCode>
                <c:ptCount val="3"/>
                <c:pt idx="0">
                  <c:v>63</c:v>
                </c:pt>
                <c:pt idx="1">
                  <c:v>66</c:v>
                </c:pt>
                <c:pt idx="2">
                  <c:v>65</c:v>
                </c:pt>
              </c:numCache>
            </c:numRef>
          </c:val>
        </c:ser>
        <c:ser>
          <c:idx val="2"/>
          <c:order val="2"/>
          <c:tx>
            <c:strRef>
              <c:f>Sheet1!$D$1</c:f>
              <c:strCache>
                <c:ptCount val="1"/>
                <c:pt idx="0">
                  <c:v>Mostly Low</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Sheet1!$D$2:$D$4</c:f>
              <c:numCache>
                <c:formatCode>General</c:formatCode>
                <c:ptCount val="3"/>
                <c:pt idx="0">
                  <c:v>58</c:v>
                </c:pt>
                <c:pt idx="1">
                  <c:v>52</c:v>
                </c:pt>
                <c:pt idx="2">
                  <c:v>58</c:v>
                </c:pt>
              </c:numCache>
            </c:numRef>
          </c:val>
        </c:ser>
        <c:dLbls>
          <c:showLegendKey val="0"/>
          <c:showVal val="0"/>
          <c:showCatName val="0"/>
          <c:showSerName val="0"/>
          <c:showPercent val="0"/>
          <c:showBubbleSize val="0"/>
        </c:dLbls>
        <c:gapWidth val="75"/>
        <c:axId val="258774144"/>
        <c:axId val="258775680"/>
      </c:barChart>
      <c:catAx>
        <c:axId val="258774144"/>
        <c:scaling>
          <c:orientation val="minMax"/>
        </c:scaling>
        <c:delete val="0"/>
        <c:axPos val="b"/>
        <c:majorTickMark val="out"/>
        <c:minorTickMark val="none"/>
        <c:tickLblPos val="nextTo"/>
        <c:crossAx val="258775680"/>
        <c:crosses val="autoZero"/>
        <c:auto val="1"/>
        <c:lblAlgn val="ctr"/>
        <c:lblOffset val="100"/>
        <c:noMultiLvlLbl val="0"/>
      </c:catAx>
      <c:valAx>
        <c:axId val="258775680"/>
        <c:scaling>
          <c:orientation val="minMax"/>
          <c:max val="100"/>
        </c:scaling>
        <c:delete val="0"/>
        <c:axPos val="l"/>
        <c:majorGridlines>
          <c:spPr>
            <a:ln>
              <a:noFill/>
            </a:ln>
          </c:spPr>
        </c:majorGridlines>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crossAx val="258774144"/>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4886618902368"/>
          <c:y val="9.8326448947979858E-2"/>
          <c:w val="0.86103461729445985"/>
          <c:h val="0.62868981541241775"/>
        </c:manualLayout>
      </c:layout>
      <c:barChart>
        <c:barDir val="col"/>
        <c:grouping val="clustered"/>
        <c:varyColors val="0"/>
        <c:ser>
          <c:idx val="0"/>
          <c:order val="0"/>
          <c:tx>
            <c:strRef>
              <c:f>Sheet1!$B$1</c:f>
              <c:strCache>
                <c:ptCount val="1"/>
                <c:pt idx="0">
                  <c:v>Lowest Quartile</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Sheet1!$B$2:$B$4</c:f>
              <c:numCache>
                <c:formatCode>General</c:formatCode>
                <c:ptCount val="3"/>
                <c:pt idx="0">
                  <c:v>62</c:v>
                </c:pt>
                <c:pt idx="1">
                  <c:v>68</c:v>
                </c:pt>
                <c:pt idx="2">
                  <c:v>64</c:v>
                </c:pt>
              </c:numCache>
            </c:numRef>
          </c:val>
        </c:ser>
        <c:ser>
          <c:idx val="1"/>
          <c:order val="1"/>
          <c:tx>
            <c:strRef>
              <c:f>Sheet1!$C$1</c:f>
              <c:strCache>
                <c:ptCount val="1"/>
                <c:pt idx="0">
                  <c:v>Second Quartile</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Sheet1!$C$2:$C$4</c:f>
              <c:numCache>
                <c:formatCode>General</c:formatCode>
                <c:ptCount val="3"/>
                <c:pt idx="0">
                  <c:v>61</c:v>
                </c:pt>
                <c:pt idx="1">
                  <c:v>68</c:v>
                </c:pt>
                <c:pt idx="2">
                  <c:v>64</c:v>
                </c:pt>
              </c:numCache>
            </c:numRef>
          </c:val>
        </c:ser>
        <c:ser>
          <c:idx val="2"/>
          <c:order val="2"/>
          <c:tx>
            <c:strRef>
              <c:f>Sheet1!$D$1</c:f>
              <c:strCache>
                <c:ptCount val="1"/>
                <c:pt idx="0">
                  <c:v>Third Quartile</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Sheet1!$D$2:$D$4</c:f>
              <c:numCache>
                <c:formatCode>General</c:formatCode>
                <c:ptCount val="3"/>
                <c:pt idx="0">
                  <c:v>63</c:v>
                </c:pt>
                <c:pt idx="1">
                  <c:v>65</c:v>
                </c:pt>
                <c:pt idx="2">
                  <c:v>66</c:v>
                </c:pt>
              </c:numCache>
            </c:numRef>
          </c:val>
        </c:ser>
        <c:ser>
          <c:idx val="3"/>
          <c:order val="3"/>
          <c:tx>
            <c:strRef>
              <c:f>Sheet1!$E$1</c:f>
              <c:strCache>
                <c:ptCount val="1"/>
                <c:pt idx="0">
                  <c:v>Highest Quartile</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Sheet1!$E$2:$E$4</c:f>
              <c:numCache>
                <c:formatCode>General</c:formatCode>
                <c:ptCount val="3"/>
                <c:pt idx="0">
                  <c:v>61</c:v>
                </c:pt>
                <c:pt idx="1">
                  <c:v>61</c:v>
                </c:pt>
                <c:pt idx="2">
                  <c:v>66</c:v>
                </c:pt>
              </c:numCache>
            </c:numRef>
          </c:val>
        </c:ser>
        <c:dLbls>
          <c:showLegendKey val="0"/>
          <c:showVal val="0"/>
          <c:showCatName val="0"/>
          <c:showSerName val="0"/>
          <c:showPercent val="0"/>
          <c:showBubbleSize val="0"/>
        </c:dLbls>
        <c:gapWidth val="75"/>
        <c:axId val="263557888"/>
        <c:axId val="263559424"/>
      </c:barChart>
      <c:catAx>
        <c:axId val="263557888"/>
        <c:scaling>
          <c:orientation val="minMax"/>
        </c:scaling>
        <c:delete val="0"/>
        <c:axPos val="b"/>
        <c:majorTickMark val="out"/>
        <c:minorTickMark val="none"/>
        <c:tickLblPos val="nextTo"/>
        <c:crossAx val="263559424"/>
        <c:crosses val="autoZero"/>
        <c:auto val="1"/>
        <c:lblAlgn val="ctr"/>
        <c:lblOffset val="100"/>
        <c:noMultiLvlLbl val="0"/>
      </c:catAx>
      <c:valAx>
        <c:axId val="263559424"/>
        <c:scaling>
          <c:orientation val="minMax"/>
          <c:max val="100"/>
        </c:scaling>
        <c:delete val="0"/>
        <c:axPos val="l"/>
        <c:majorGridlines>
          <c:spPr>
            <a:ln>
              <a:noFill/>
            </a:ln>
          </c:spPr>
        </c:majorGridlines>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crossAx val="263557888"/>
        <c:crosses val="autoZero"/>
        <c:crossBetween val="between"/>
        <c:majorUnit val="20"/>
      </c:valAx>
    </c:plotArea>
    <c:legend>
      <c:legendPos val="b"/>
      <c:layout>
        <c:manualLayout>
          <c:xMode val="edge"/>
          <c:yMode val="edge"/>
          <c:x val="8.4534534534534536E-2"/>
          <c:y val="0.8859147627038424"/>
          <c:w val="0.9"/>
          <c:h val="7.583387117593908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45186919202667"/>
          <c:y val="8.1933006325029048E-2"/>
          <c:w val="0.86103461729445985"/>
          <c:h val="0.64508325803536848"/>
        </c:manualLayout>
      </c:layout>
      <c:barChart>
        <c:barDir val="col"/>
        <c:grouping val="clustered"/>
        <c:varyColors val="0"/>
        <c:ser>
          <c:idx val="0"/>
          <c:order val="0"/>
          <c:tx>
            <c:strRef>
              <c:f>Sheet1!$B$1</c:f>
              <c:strCache>
                <c:ptCount val="1"/>
                <c:pt idx="0">
                  <c:v>Lowest Quartile</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Sheet1!$B$2:$B$4</c:f>
              <c:numCache>
                <c:formatCode>General</c:formatCode>
                <c:ptCount val="3"/>
                <c:pt idx="0">
                  <c:v>63</c:v>
                </c:pt>
                <c:pt idx="1">
                  <c:v>71</c:v>
                </c:pt>
                <c:pt idx="2">
                  <c:v>68</c:v>
                </c:pt>
              </c:numCache>
            </c:numRef>
          </c:val>
        </c:ser>
        <c:ser>
          <c:idx val="1"/>
          <c:order val="1"/>
          <c:tx>
            <c:strRef>
              <c:f>Sheet1!$C$1</c:f>
              <c:strCache>
                <c:ptCount val="1"/>
                <c:pt idx="0">
                  <c:v>Second Quartile</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Sheet1!$C$2:$C$4</c:f>
              <c:numCache>
                <c:formatCode>General</c:formatCode>
                <c:ptCount val="3"/>
                <c:pt idx="0">
                  <c:v>62</c:v>
                </c:pt>
                <c:pt idx="1">
                  <c:v>68</c:v>
                </c:pt>
                <c:pt idx="2">
                  <c:v>63</c:v>
                </c:pt>
              </c:numCache>
            </c:numRef>
          </c:val>
        </c:ser>
        <c:ser>
          <c:idx val="2"/>
          <c:order val="2"/>
          <c:tx>
            <c:strRef>
              <c:f>Sheet1!$D$1</c:f>
              <c:strCache>
                <c:ptCount val="1"/>
                <c:pt idx="0">
                  <c:v>Third Quartile</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Sheet1!$D$2:$D$4</c:f>
              <c:numCache>
                <c:formatCode>General</c:formatCode>
                <c:ptCount val="3"/>
                <c:pt idx="0">
                  <c:v>62</c:v>
                </c:pt>
                <c:pt idx="1">
                  <c:v>63</c:v>
                </c:pt>
                <c:pt idx="2">
                  <c:v>63</c:v>
                </c:pt>
              </c:numCache>
            </c:numRef>
          </c:val>
        </c:ser>
        <c:ser>
          <c:idx val="3"/>
          <c:order val="3"/>
          <c:tx>
            <c:strRef>
              <c:f>Sheet1!$E$1</c:f>
              <c:strCache>
                <c:ptCount val="1"/>
                <c:pt idx="0">
                  <c:v>Highest Quartile</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Sheet1!$E$2:$E$4</c:f>
              <c:numCache>
                <c:formatCode>General</c:formatCode>
                <c:ptCount val="3"/>
                <c:pt idx="0">
                  <c:v>60</c:v>
                </c:pt>
                <c:pt idx="1">
                  <c:v>60</c:v>
                </c:pt>
                <c:pt idx="2">
                  <c:v>65</c:v>
                </c:pt>
              </c:numCache>
            </c:numRef>
          </c:val>
        </c:ser>
        <c:dLbls>
          <c:showLegendKey val="0"/>
          <c:showVal val="0"/>
          <c:showCatName val="0"/>
          <c:showSerName val="0"/>
          <c:showPercent val="0"/>
          <c:showBubbleSize val="0"/>
        </c:dLbls>
        <c:gapWidth val="75"/>
        <c:axId val="264970624"/>
        <c:axId val="264972160"/>
      </c:barChart>
      <c:catAx>
        <c:axId val="264970624"/>
        <c:scaling>
          <c:orientation val="minMax"/>
        </c:scaling>
        <c:delete val="0"/>
        <c:axPos val="b"/>
        <c:majorTickMark val="out"/>
        <c:minorTickMark val="none"/>
        <c:tickLblPos val="nextTo"/>
        <c:crossAx val="264972160"/>
        <c:crosses val="autoZero"/>
        <c:auto val="1"/>
        <c:lblAlgn val="ctr"/>
        <c:lblOffset val="100"/>
        <c:noMultiLvlLbl val="0"/>
      </c:catAx>
      <c:valAx>
        <c:axId val="264972160"/>
        <c:scaling>
          <c:orientation val="minMax"/>
          <c:max val="100"/>
        </c:scaling>
        <c:delete val="0"/>
        <c:axPos val="l"/>
        <c:majorGridlines>
          <c:spPr>
            <a:ln>
              <a:noFill/>
            </a:ln>
          </c:spPr>
        </c:majorGridlines>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crossAx val="264970624"/>
        <c:crosses val="autoZero"/>
        <c:crossBetween val="between"/>
        <c:majorUnit val="20"/>
      </c:valAx>
    </c:plotArea>
    <c:legend>
      <c:legendPos val="b"/>
      <c:layout>
        <c:manualLayout>
          <c:xMode val="edge"/>
          <c:yMode val="edge"/>
          <c:x val="0.12314144853514934"/>
          <c:y val="0.83047911383958362"/>
          <c:w val="0.85732070653330494"/>
          <c:h val="0.1525717336180435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Sheet1!$A$2:$A$6</c:f>
              <c:strCache>
                <c:ptCount val="5"/>
                <c:pt idx="0">
                  <c:v>Offers one or more science clubs</c:v>
                </c:pt>
                <c:pt idx="1">
                  <c:v>Coordinates visits to business, industry, or research sites related to science</c:v>
                </c:pt>
                <c:pt idx="2">
                  <c:v>Participates in a local or regional science and/‌or engineering fair</c:v>
                </c:pt>
                <c:pt idx="3">
                  <c:v>Holds family science and/‌or engineering nights</c:v>
                </c:pt>
                <c:pt idx="4">
                  <c:v>Encourages students to participate in science/engineering summer programs</c:v>
                </c:pt>
              </c:strCache>
            </c:strRef>
          </c:cat>
          <c:val>
            <c:numRef>
              <c:f>Sheet1!$B$2:$B$6</c:f>
              <c:numCache>
                <c:formatCode>General</c:formatCode>
                <c:ptCount val="5"/>
                <c:pt idx="0">
                  <c:v>36</c:v>
                </c:pt>
                <c:pt idx="1">
                  <c:v>39</c:v>
                </c:pt>
                <c:pt idx="2">
                  <c:v>40</c:v>
                </c:pt>
                <c:pt idx="3">
                  <c:v>44</c:v>
                </c:pt>
                <c:pt idx="4">
                  <c:v>68</c:v>
                </c:pt>
              </c:numCache>
            </c:numRef>
          </c:val>
        </c:ser>
        <c:dLbls>
          <c:showLegendKey val="0"/>
          <c:showVal val="0"/>
          <c:showCatName val="0"/>
          <c:showSerName val="0"/>
          <c:showPercent val="0"/>
          <c:showBubbleSize val="0"/>
        </c:dLbls>
        <c:gapWidth val="150"/>
        <c:axId val="139650560"/>
        <c:axId val="139652096"/>
      </c:barChart>
      <c:catAx>
        <c:axId val="139650560"/>
        <c:scaling>
          <c:orientation val="minMax"/>
        </c:scaling>
        <c:delete val="0"/>
        <c:axPos val="l"/>
        <c:majorTickMark val="out"/>
        <c:minorTickMark val="none"/>
        <c:tickLblPos val="nextTo"/>
        <c:txPr>
          <a:bodyPr/>
          <a:lstStyle/>
          <a:p>
            <a:pPr>
              <a:defRPr sz="1800"/>
            </a:pPr>
            <a:endParaRPr lang="en-US"/>
          </a:p>
        </c:txPr>
        <c:crossAx val="139652096"/>
        <c:crosses val="autoZero"/>
        <c:auto val="1"/>
        <c:lblAlgn val="ctr"/>
        <c:lblOffset val="100"/>
        <c:noMultiLvlLbl val="0"/>
      </c:catAx>
      <c:valAx>
        <c:axId val="139652096"/>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396505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Sheet1!$A$2:$A$7</c:f>
              <c:strCache>
                <c:ptCount val="6"/>
                <c:pt idx="0">
                  <c:v>Has teams participating in science competitions (e.g., Science Olympiad)</c:v>
                </c:pt>
                <c:pt idx="1">
                  <c:v>Has teams participating in engineering competitions (e.g., Robotics)</c:v>
                </c:pt>
                <c:pt idx="2">
                  <c:v>Coordinates meetings with adult mentors who work in science/engineering fields</c:v>
                </c:pt>
                <c:pt idx="3">
                  <c:v>Offers one or more engineering clubs</c:v>
                </c:pt>
                <c:pt idx="4">
                  <c:v>Offers after-school help in science/engineering</c:v>
                </c:pt>
                <c:pt idx="5">
                  <c:v>Offers formal after-school programs for enrichment in science/engineering</c:v>
                </c:pt>
              </c:strCache>
            </c:strRef>
          </c:cat>
          <c:val>
            <c:numRef>
              <c:f>Sheet1!$B$2:$B$7</c:f>
              <c:numCache>
                <c:formatCode>General</c:formatCode>
                <c:ptCount val="6"/>
                <c:pt idx="0">
                  <c:v>17</c:v>
                </c:pt>
                <c:pt idx="1">
                  <c:v>24</c:v>
                </c:pt>
                <c:pt idx="2">
                  <c:v>26</c:v>
                </c:pt>
                <c:pt idx="3">
                  <c:v>28</c:v>
                </c:pt>
                <c:pt idx="4">
                  <c:v>31</c:v>
                </c:pt>
                <c:pt idx="5">
                  <c:v>32</c:v>
                </c:pt>
              </c:numCache>
            </c:numRef>
          </c:val>
        </c:ser>
        <c:dLbls>
          <c:showLegendKey val="0"/>
          <c:showVal val="0"/>
          <c:showCatName val="0"/>
          <c:showSerName val="0"/>
          <c:showPercent val="0"/>
          <c:showBubbleSize val="0"/>
        </c:dLbls>
        <c:gapWidth val="150"/>
        <c:axId val="139445376"/>
        <c:axId val="139446912"/>
      </c:barChart>
      <c:catAx>
        <c:axId val="139445376"/>
        <c:scaling>
          <c:orientation val="minMax"/>
        </c:scaling>
        <c:delete val="0"/>
        <c:axPos val="l"/>
        <c:majorTickMark val="out"/>
        <c:minorTickMark val="none"/>
        <c:tickLblPos val="nextTo"/>
        <c:txPr>
          <a:bodyPr/>
          <a:lstStyle/>
          <a:p>
            <a:pPr>
              <a:defRPr sz="1800"/>
            </a:pPr>
            <a:endParaRPr lang="en-US"/>
          </a:p>
        </c:txPr>
        <c:crossAx val="139446912"/>
        <c:crosses val="autoZero"/>
        <c:auto val="1"/>
        <c:lblAlgn val="ctr"/>
        <c:lblOffset val="100"/>
        <c:noMultiLvlLbl val="0"/>
      </c:catAx>
      <c:valAx>
        <c:axId val="139446912"/>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394453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Sheet1!$A$2:$A$6</c:f>
              <c:strCache>
                <c:ptCount val="5"/>
                <c:pt idx="0">
                  <c:v>Offers one or more science clubs</c:v>
                </c:pt>
                <c:pt idx="1">
                  <c:v>Coordinates visits to business, industry, ‌or research sites related to science</c:v>
                </c:pt>
                <c:pt idx="2">
                  <c:v>Participates in a local or regional science and/‌or engineering fair</c:v>
                </c:pt>
                <c:pt idx="3">
                  <c:v>Offers after-school help in science/engineering</c:v>
                </c:pt>
                <c:pt idx="4">
                  <c:v>Encourages students to participate in science/engineering summer programs</c:v>
                </c:pt>
              </c:strCache>
            </c:strRef>
          </c:cat>
          <c:val>
            <c:numRef>
              <c:f>Sheet1!$B$2:$B$6</c:f>
              <c:numCache>
                <c:formatCode>General</c:formatCode>
                <c:ptCount val="5"/>
                <c:pt idx="0">
                  <c:v>45</c:v>
                </c:pt>
                <c:pt idx="1">
                  <c:v>45</c:v>
                </c:pt>
                <c:pt idx="2">
                  <c:v>48</c:v>
                </c:pt>
                <c:pt idx="3">
                  <c:v>51</c:v>
                </c:pt>
                <c:pt idx="4">
                  <c:v>73</c:v>
                </c:pt>
              </c:numCache>
            </c:numRef>
          </c:val>
        </c:ser>
        <c:dLbls>
          <c:showLegendKey val="0"/>
          <c:showVal val="0"/>
          <c:showCatName val="0"/>
          <c:showSerName val="0"/>
          <c:showPercent val="0"/>
          <c:showBubbleSize val="0"/>
        </c:dLbls>
        <c:gapWidth val="150"/>
        <c:axId val="139731328"/>
        <c:axId val="139732864"/>
      </c:barChart>
      <c:catAx>
        <c:axId val="139731328"/>
        <c:scaling>
          <c:orientation val="minMax"/>
        </c:scaling>
        <c:delete val="0"/>
        <c:axPos val="l"/>
        <c:majorTickMark val="out"/>
        <c:minorTickMark val="none"/>
        <c:tickLblPos val="nextTo"/>
        <c:txPr>
          <a:bodyPr/>
          <a:lstStyle/>
          <a:p>
            <a:pPr>
              <a:defRPr sz="1800"/>
            </a:pPr>
            <a:endParaRPr lang="en-US"/>
          </a:p>
        </c:txPr>
        <c:crossAx val="139732864"/>
        <c:crosses val="autoZero"/>
        <c:auto val="1"/>
        <c:lblAlgn val="ctr"/>
        <c:lblOffset val="100"/>
        <c:noMultiLvlLbl val="0"/>
      </c:catAx>
      <c:valAx>
        <c:axId val="139732864"/>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397313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Sheet1!$A$2:$A$7</c:f>
              <c:strCache>
                <c:ptCount val="6"/>
                <c:pt idx="0">
                  <c:v>Has teams participating in science competitions (e.g., Science Olympiad)</c:v>
                </c:pt>
                <c:pt idx="1">
                  <c:v>Holds family science and/‌or engineering nights</c:v>
                </c:pt>
                <c:pt idx="2">
                  <c:v>Coordinates meetings with adult mentors who work in science/engineering fields</c:v>
                </c:pt>
                <c:pt idx="3">
                  <c:v>Has teams participating in engineering competitions (e.g., Robotics)</c:v>
                </c:pt>
                <c:pt idx="4">
                  <c:v>Offers one or more engineering clubs</c:v>
                </c:pt>
                <c:pt idx="5">
                  <c:v>Offers formal after-school programs for enrichment in science and/‌or engineering</c:v>
                </c:pt>
              </c:strCache>
            </c:strRef>
          </c:cat>
          <c:val>
            <c:numRef>
              <c:f>Sheet1!$B$2:$B$7</c:f>
              <c:numCache>
                <c:formatCode>General</c:formatCode>
                <c:ptCount val="6"/>
                <c:pt idx="0">
                  <c:v>29</c:v>
                </c:pt>
                <c:pt idx="1">
                  <c:v>34</c:v>
                </c:pt>
                <c:pt idx="2">
                  <c:v>34</c:v>
                </c:pt>
                <c:pt idx="3">
                  <c:v>35</c:v>
                </c:pt>
                <c:pt idx="4">
                  <c:v>36</c:v>
                </c:pt>
                <c:pt idx="5">
                  <c:v>39</c:v>
                </c:pt>
              </c:numCache>
            </c:numRef>
          </c:val>
        </c:ser>
        <c:dLbls>
          <c:showLegendKey val="0"/>
          <c:showVal val="0"/>
          <c:showCatName val="0"/>
          <c:showSerName val="0"/>
          <c:showPercent val="0"/>
          <c:showBubbleSize val="0"/>
        </c:dLbls>
        <c:gapWidth val="150"/>
        <c:axId val="139780480"/>
        <c:axId val="139782016"/>
      </c:barChart>
      <c:catAx>
        <c:axId val="139780480"/>
        <c:scaling>
          <c:orientation val="minMax"/>
        </c:scaling>
        <c:delete val="0"/>
        <c:axPos val="l"/>
        <c:majorTickMark val="out"/>
        <c:minorTickMark val="none"/>
        <c:tickLblPos val="nextTo"/>
        <c:txPr>
          <a:bodyPr/>
          <a:lstStyle/>
          <a:p>
            <a:pPr>
              <a:defRPr sz="1800"/>
            </a:pPr>
            <a:endParaRPr lang="en-US"/>
          </a:p>
        </c:txPr>
        <c:crossAx val="139782016"/>
        <c:crosses val="autoZero"/>
        <c:auto val="1"/>
        <c:lblAlgn val="ctr"/>
        <c:lblOffset val="100"/>
        <c:noMultiLvlLbl val="0"/>
      </c:catAx>
      <c:valAx>
        <c:axId val="139782016"/>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397804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Sheet1!$A$2:$A$7</c:f>
              <c:strCache>
                <c:ptCount val="6"/>
                <c:pt idx="0">
                  <c:v>Participates in a local or regional science and/‌or engineering fair</c:v>
                </c:pt>
                <c:pt idx="1">
                  <c:v>Has teams participating in engineering competitions (e.g., Robotics)</c:v>
                </c:pt>
                <c:pt idx="2">
                  <c:v>Offers one or more science clubs</c:v>
                </c:pt>
                <c:pt idx="3">
                  <c:v>Coordinates visits to business, industry, or research sites related to science</c:v>
                </c:pt>
                <c:pt idx="4">
                  <c:v>Encourages students to participate in science/engineering summer programs</c:v>
                </c:pt>
                <c:pt idx="5">
                  <c:v>Offers after-school help in science and/‌or engineering (e.g., tutoring)</c:v>
                </c:pt>
              </c:strCache>
            </c:strRef>
          </c:cat>
          <c:val>
            <c:numRef>
              <c:f>Sheet1!$B$2:$B$7</c:f>
              <c:numCache>
                <c:formatCode>General</c:formatCode>
                <c:ptCount val="6"/>
                <c:pt idx="0">
                  <c:v>46</c:v>
                </c:pt>
                <c:pt idx="1">
                  <c:v>47</c:v>
                </c:pt>
                <c:pt idx="2">
                  <c:v>54</c:v>
                </c:pt>
                <c:pt idx="3">
                  <c:v>55</c:v>
                </c:pt>
                <c:pt idx="4">
                  <c:v>78</c:v>
                </c:pt>
                <c:pt idx="5">
                  <c:v>79</c:v>
                </c:pt>
              </c:numCache>
            </c:numRef>
          </c:val>
        </c:ser>
        <c:dLbls>
          <c:showLegendKey val="0"/>
          <c:showVal val="0"/>
          <c:showCatName val="0"/>
          <c:showSerName val="0"/>
          <c:showPercent val="0"/>
          <c:showBubbleSize val="0"/>
        </c:dLbls>
        <c:gapWidth val="150"/>
        <c:axId val="139849728"/>
        <c:axId val="139851264"/>
      </c:barChart>
      <c:catAx>
        <c:axId val="139849728"/>
        <c:scaling>
          <c:orientation val="minMax"/>
        </c:scaling>
        <c:delete val="0"/>
        <c:axPos val="l"/>
        <c:majorTickMark val="out"/>
        <c:minorTickMark val="none"/>
        <c:tickLblPos val="nextTo"/>
        <c:txPr>
          <a:bodyPr/>
          <a:lstStyle/>
          <a:p>
            <a:pPr>
              <a:defRPr sz="1800"/>
            </a:pPr>
            <a:endParaRPr lang="en-US"/>
          </a:p>
        </c:txPr>
        <c:crossAx val="139851264"/>
        <c:crosses val="autoZero"/>
        <c:auto val="1"/>
        <c:lblAlgn val="ctr"/>
        <c:lblOffset val="100"/>
        <c:noMultiLvlLbl val="0"/>
      </c:catAx>
      <c:valAx>
        <c:axId val="139851264"/>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398497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Sheet1!$A$2:$A$7</c:f>
              <c:strCache>
                <c:ptCount val="6"/>
                <c:pt idx="0">
                  <c:v>Holds family science and/‌or engineering nights</c:v>
                </c:pt>
                <c:pt idx="1">
                  <c:v>Coordinates internships in science and/‌or engineering fields</c:v>
                </c:pt>
                <c:pt idx="2">
                  <c:v>Offers formal after-school programs for enrichment in science and/‌or engineering</c:v>
                </c:pt>
                <c:pt idx="3">
                  <c:v>Offers one or more engineering clubs</c:v>
                </c:pt>
                <c:pt idx="4">
                  <c:v>Coordinates meetings with adult mentors who work in science/engineering fields</c:v>
                </c:pt>
                <c:pt idx="5">
                  <c:v>Has teams participating in science competitions (e.g., Science Olympiad)</c:v>
                </c:pt>
              </c:strCache>
            </c:strRef>
          </c:cat>
          <c:val>
            <c:numRef>
              <c:f>Sheet1!$B$2:$B$7</c:f>
              <c:numCache>
                <c:formatCode>General</c:formatCode>
                <c:ptCount val="6"/>
                <c:pt idx="0">
                  <c:v>19</c:v>
                </c:pt>
                <c:pt idx="1">
                  <c:v>24</c:v>
                </c:pt>
                <c:pt idx="2">
                  <c:v>32</c:v>
                </c:pt>
                <c:pt idx="3">
                  <c:v>35</c:v>
                </c:pt>
                <c:pt idx="4">
                  <c:v>39</c:v>
                </c:pt>
                <c:pt idx="5">
                  <c:v>43</c:v>
                </c:pt>
              </c:numCache>
            </c:numRef>
          </c:val>
        </c:ser>
        <c:dLbls>
          <c:showLegendKey val="0"/>
          <c:showVal val="0"/>
          <c:showCatName val="0"/>
          <c:showSerName val="0"/>
          <c:showPercent val="0"/>
          <c:showBubbleSize val="0"/>
        </c:dLbls>
        <c:gapWidth val="150"/>
        <c:axId val="139898240"/>
        <c:axId val="139900032"/>
      </c:barChart>
      <c:catAx>
        <c:axId val="139898240"/>
        <c:scaling>
          <c:orientation val="minMax"/>
        </c:scaling>
        <c:delete val="0"/>
        <c:axPos val="l"/>
        <c:majorTickMark val="out"/>
        <c:minorTickMark val="none"/>
        <c:tickLblPos val="nextTo"/>
        <c:txPr>
          <a:bodyPr/>
          <a:lstStyle/>
          <a:p>
            <a:pPr>
              <a:defRPr sz="1800"/>
            </a:pPr>
            <a:endParaRPr lang="en-US"/>
          </a:p>
        </c:txPr>
        <c:crossAx val="139900032"/>
        <c:crosses val="autoZero"/>
        <c:auto val="1"/>
        <c:lblAlgn val="ctr"/>
        <c:lblOffset val="100"/>
        <c:noMultiLvlLbl val="0"/>
      </c:catAx>
      <c:valAx>
        <c:axId val="139900032"/>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398982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2E2AFD26-4DC1-431C-916E-81BD32E00900}" type="datetimeFigureOut">
              <a:rPr lang="en-US" smtClean="0"/>
              <a:t>6/3/2019</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1AF03A98-709C-4956-BE88-5AE8D96E9C97}" type="slidenum">
              <a:rPr lang="en-US" smtClean="0"/>
              <a:t>‹#›</a:t>
            </a:fld>
            <a:endParaRPr lang="en-US"/>
          </a:p>
        </p:txBody>
      </p:sp>
    </p:spTree>
    <p:extLst>
      <p:ext uri="{BB962C8B-B14F-4D97-AF65-F5344CB8AC3E}">
        <p14:creationId xmlns:p14="http://schemas.microsoft.com/office/powerpoint/2010/main" val="2259998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22511EB-F137-4F8F-8DEC-D4296BB5E54C}" type="datetimeFigureOut">
              <a:rPr lang="en-US" smtClean="0"/>
              <a:t>6/3/2019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72F0DE39-AD75-4328-A1EA-B7CB39244E5F}" type="slidenum">
              <a:rPr lang="en-US" smtClean="0"/>
              <a:t>‹#›</a:t>
            </a:fld>
            <a:endParaRPr lang="en-US"/>
          </a:p>
        </p:txBody>
      </p:sp>
    </p:spTree>
    <p:extLst>
      <p:ext uri="{BB962C8B-B14F-4D97-AF65-F5344CB8AC3E}">
        <p14:creationId xmlns:p14="http://schemas.microsoft.com/office/powerpoint/2010/main" val="2229670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2</a:t>
            </a:fld>
            <a:endParaRPr lang="en-US"/>
          </a:p>
        </p:txBody>
      </p:sp>
    </p:spTree>
    <p:extLst>
      <p:ext uri="{BB962C8B-B14F-4D97-AF65-F5344CB8AC3E}">
        <p14:creationId xmlns:p14="http://schemas.microsoft.com/office/powerpoint/2010/main" val="3399836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11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12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independently; consequently items may appear in different orders.</a:t>
            </a:r>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independently; consequently items may appear in different orders.</a:t>
            </a:r>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7.10, p.</a:t>
            </a:r>
            <a:r>
              <a:rPr lang="en-US" baseline="0" dirty="0" smtClean="0"/>
              <a:t> 162 in Technical Report</a:t>
            </a:r>
          </a:p>
          <a:p>
            <a:pPr defTabSz="924865">
              <a:defRPr/>
            </a:pPr>
            <a:endParaRPr lang="en-US" dirty="0"/>
          </a:p>
          <a:p>
            <a:pPr defTabSz="924865">
              <a:defRPr/>
            </a:pPr>
            <a:r>
              <a:rPr lang="en-US" b="1" dirty="0" smtClean="0"/>
              <a:t>This slide shows data from an individual</a:t>
            </a:r>
            <a:r>
              <a:rPr lang="en-US" b="1" baseline="0" dirty="0" smtClean="0"/>
              <a:t> item. </a:t>
            </a:r>
          </a:p>
          <a:p>
            <a:pPr defTabSz="924865">
              <a:defRPr/>
            </a:pPr>
            <a:endParaRPr lang="en-US" b="1" dirty="0"/>
          </a:p>
          <a:p>
            <a:pPr defTabSz="924865">
              <a:defRPr/>
            </a:pPr>
            <a:r>
              <a:rPr lang="en-US" dirty="0"/>
              <a:t>Science Program Questionnaire</a:t>
            </a:r>
            <a:endParaRPr lang="en-US" dirty="0" smtClean="0"/>
          </a:p>
          <a:p>
            <a:pPr defTabSz="924865">
              <a:defRPr/>
            </a:pPr>
            <a:r>
              <a:rPr lang="en-US" dirty="0" smtClean="0"/>
              <a:t>Q4.</a:t>
            </a:r>
            <a:r>
              <a:rPr lang="en-US" baseline="0" dirty="0" smtClean="0"/>
              <a:t> </a:t>
            </a:r>
            <a:r>
              <a:rPr lang="en-US" dirty="0"/>
              <a:t>Indicate whether your school does each of the following to enhance students’ interest and/or achievement in science and/or engineering</a:t>
            </a:r>
            <a:r>
              <a:rPr lang="en-US" dirty="0" smtClean="0"/>
              <a:t>. </a:t>
            </a:r>
            <a:r>
              <a:rPr lang="en-US" dirty="0"/>
              <a:t>[Select one on each row.]</a:t>
            </a:r>
            <a:r>
              <a:rPr lang="en-US" dirty="0" smtClean="0"/>
              <a:t> (Response Options: </a:t>
            </a:r>
            <a:r>
              <a:rPr lang="en-US" dirty="0"/>
              <a:t>Yes, No)</a:t>
            </a:r>
            <a:endParaRPr lang="en-US" dirty="0" smtClean="0"/>
          </a:p>
          <a:p>
            <a:pPr marL="693687" lvl="1" indent="-231229">
              <a:buFont typeface="+mj-lt"/>
              <a:buAutoNum type="alphaLcPeriod"/>
            </a:pPr>
            <a:r>
              <a:rPr lang="en-US" dirty="0"/>
              <a:t>Holds family science and/or engineering nights</a:t>
            </a:r>
            <a:endParaRPr lang="en-US" b="1" dirty="0"/>
          </a:p>
          <a:p>
            <a:pPr marL="693687" lvl="1" indent="-231229">
              <a:buFont typeface="+mj-lt"/>
              <a:buAutoNum type="alphaLcPeriod"/>
            </a:pPr>
            <a:r>
              <a:rPr lang="en-US" dirty="0"/>
              <a:t>Offers after-school help in science and/or engineering (for example: tutoring)</a:t>
            </a:r>
            <a:endParaRPr lang="en-US" b="1" dirty="0"/>
          </a:p>
          <a:p>
            <a:pPr marL="693687" lvl="1" indent="-231229">
              <a:buFont typeface="+mj-lt"/>
              <a:buAutoNum type="alphaLcPeriod"/>
            </a:pPr>
            <a:r>
              <a:rPr lang="en-US" dirty="0"/>
              <a:t>Offers formal after-school programs for enrichment in science and/or engineering</a:t>
            </a:r>
            <a:endParaRPr lang="en-US" b="1" dirty="0"/>
          </a:p>
          <a:p>
            <a:pPr marL="693687" lvl="1" indent="-231229">
              <a:buFont typeface="+mj-lt"/>
              <a:buAutoNum type="alphaLcPeriod"/>
            </a:pPr>
            <a:r>
              <a:rPr lang="en-US" dirty="0"/>
              <a:t>Offers one or more science clubs</a:t>
            </a:r>
            <a:endParaRPr lang="en-US" b="1" dirty="0"/>
          </a:p>
          <a:p>
            <a:pPr marL="693687" lvl="1" indent="-231229">
              <a:buFont typeface="+mj-lt"/>
              <a:buAutoNum type="alphaLcPeriod"/>
            </a:pPr>
            <a:r>
              <a:rPr lang="en-US" dirty="0"/>
              <a:t>Offers one or more engineering clubs</a:t>
            </a:r>
            <a:endParaRPr lang="en-US" b="1" dirty="0"/>
          </a:p>
          <a:p>
            <a:pPr marL="693687" lvl="1" indent="-231229">
              <a:buFont typeface="+mj-lt"/>
              <a:buAutoNum type="alphaLcPeriod"/>
            </a:pPr>
            <a:r>
              <a:rPr lang="en-US" dirty="0"/>
              <a:t>Participates in a local or regional science and/or engineering fair </a:t>
            </a:r>
            <a:endParaRPr lang="en-US" b="1" dirty="0"/>
          </a:p>
          <a:p>
            <a:pPr marL="693687" lvl="1" indent="-231229">
              <a:buFont typeface="+mj-lt"/>
              <a:buAutoNum type="alphaLcPeriod"/>
            </a:pPr>
            <a:r>
              <a:rPr lang="en-US" dirty="0"/>
              <a:t>Has one or more teams participating in science competitions (for example: Science Olympiad)</a:t>
            </a:r>
            <a:endParaRPr lang="en-US" b="1" dirty="0"/>
          </a:p>
          <a:p>
            <a:pPr marL="693687" lvl="1" indent="-231229">
              <a:buFont typeface="+mj-lt"/>
              <a:buAutoNum type="alphaLcPeriod"/>
            </a:pPr>
            <a:r>
              <a:rPr lang="en-US" dirty="0"/>
              <a:t>Has one or more teams participating in engineering competitions (for example: Robotics)</a:t>
            </a:r>
            <a:endParaRPr lang="en-US" b="1" dirty="0"/>
          </a:p>
          <a:p>
            <a:pPr marL="693687" lvl="1" indent="-231229">
              <a:buFont typeface="+mj-lt"/>
              <a:buAutoNum type="alphaLcPeriod"/>
            </a:pPr>
            <a:r>
              <a:rPr lang="en-US" dirty="0"/>
              <a:t>Encourages students to participate in science and/or engineering summer programs or camps (for example: offered by community colleges, universities, museums, or science centers)</a:t>
            </a:r>
            <a:endParaRPr lang="en-US" b="1" dirty="0"/>
          </a:p>
          <a:p>
            <a:pPr marL="693687" lvl="1" indent="-231229">
              <a:buFont typeface="+mj-lt"/>
              <a:buAutoNum type="alphaLcPeriod"/>
            </a:pPr>
            <a:r>
              <a:rPr lang="en-US" dirty="0"/>
              <a:t>Coordinates visits to business, industry, and/or research sites related to science and/or engineering</a:t>
            </a:r>
            <a:endParaRPr lang="en-US" b="1" dirty="0"/>
          </a:p>
          <a:p>
            <a:pPr marL="693687" lvl="1" indent="-231229">
              <a:buFont typeface="+mj-lt"/>
              <a:buAutoNum type="alphaLcPeriod"/>
            </a:pPr>
            <a:r>
              <a:rPr lang="en-US" dirty="0"/>
              <a:t>Coordinates meetings with adult mentors who work in science and/or engineering fields</a:t>
            </a:r>
            <a:endParaRPr lang="en-US" b="1" dirty="0"/>
          </a:p>
          <a:p>
            <a:pPr marL="693687" lvl="1" indent="-231229">
              <a:buFont typeface="+mj-lt"/>
              <a:buAutoNum type="alphaLcPeriod"/>
            </a:pPr>
            <a:r>
              <a:rPr lang="en-US" dirty="0"/>
              <a:t>Coordinates internships in science and/or engineering fields</a:t>
            </a:r>
            <a:endParaRPr lang="en-US" b="1" dirty="0"/>
          </a:p>
          <a:p>
            <a:pPr defTabSz="924865">
              <a:defRPr/>
            </a:pPr>
            <a:endParaRPr lang="en-US" dirty="0"/>
          </a:p>
          <a:p>
            <a:pPr defTabSz="924865">
              <a:defRPr/>
            </a:pPr>
            <a:r>
              <a:rPr lang="en-US" dirty="0" smtClean="0"/>
              <a:t>The numbers in parentheses</a:t>
            </a:r>
            <a:r>
              <a:rPr lang="en-US" baseline="0" dirty="0" smtClean="0"/>
              <a:t> are standard errors.</a:t>
            </a:r>
          </a:p>
          <a:p>
            <a:endParaRPr lang="en-US" b="1" dirty="0"/>
          </a:p>
          <a:p>
            <a:r>
              <a:rPr lang="en-US" dirty="0"/>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pPr defTabSz="924865">
              <a:defRPr/>
            </a:pPr>
            <a:endParaRPr lang="en-US" baseline="0" dirty="0" smtClean="0"/>
          </a:p>
          <a:p>
            <a:pPr defTabSz="924865">
              <a:defRPr/>
            </a:pPr>
            <a:r>
              <a:rPr lang="en-US" b="1" dirty="0"/>
              <a:t>Findings Highlighted in Technical Report</a:t>
            </a:r>
          </a:p>
          <a:p>
            <a:r>
              <a:rPr lang="en-US" b="1" dirty="0" smtClean="0"/>
              <a:t>“</a:t>
            </a:r>
            <a:r>
              <a:rPr lang="en-US" dirty="0"/>
              <a:t>Interestingly, these programs are not distributed equally across all types of schools.  Some differences are particularly evident by percentage of students eligible for free/‌reduced-price lunch and school size.  Large schools are more likely than small schools to offer many of these programs (see Table 7.10).  For example, 45 percent of the largest schools offer opportunities for students to participate in engineering clubs, compared to only 19 percent of the smallest schools, and 53 percent of the largest schools have science clubs, compared to 27 percent of the smallest schools.  Results are more varied when looking at these programs by the percentage of students in the school eligible for free/‌reduced-price lunch.  Schools with the fewest students eligible for free/reduced-price lunch are more likely to offer enrichment programs (for example, 39 percent of schools in the lowest quartile have students participating in engineering clubs, compared to 26 percent of schools in the highest quartile).  In contrast, 55 percent of schools in the highest quartile offer after-school help in science and/‌or engineering, compared to 39 percent of schools in the lowest quartile.  Similar patterns exist to a lesser degree for schools’ mathematics programs and practices (see Table 7.11) and computer science programs and practices (see Table 7.12).”</a:t>
            </a:r>
          </a:p>
        </p:txBody>
      </p:sp>
      <p:sp>
        <p:nvSpPr>
          <p:cNvPr id="4" name="Slide Number Placeholder 3"/>
          <p:cNvSpPr>
            <a:spLocks noGrp="1"/>
          </p:cNvSpPr>
          <p:nvPr>
            <p:ph type="sldNum" sz="quarter" idx="10"/>
          </p:nvPr>
        </p:nvSpPr>
        <p:spPr/>
        <p:txBody>
          <a:bodyPr/>
          <a:lstStyle/>
          <a:p>
            <a:fld id="{B472F11F-6199-4934-A1DC-A9FDDA9F712C}" type="slidenum">
              <a:rPr lang="en-US" smtClean="0"/>
              <a:t>15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smtClean="0"/>
              <a:t>Note: Each equity</a:t>
            </a:r>
            <a:r>
              <a:rPr lang="en-US" baseline="0" dirty="0" smtClean="0"/>
              <a:t> analysis</a:t>
            </a:r>
            <a:r>
              <a:rPr lang="en-US" dirty="0" smtClean="0"/>
              <a:t> chart is sorted independently; consequently items may appear in different orders.</a:t>
            </a:r>
          </a:p>
          <a:p>
            <a:pPr defTabSz="907620">
              <a:defRPr/>
            </a:pPr>
            <a:endParaRPr lang="en-US" dirty="0" smtClean="0"/>
          </a:p>
          <a:p>
            <a:pPr defTabSz="907620">
              <a:defRPr/>
            </a:pPr>
            <a:r>
              <a:rPr lang="en-US" dirty="0"/>
              <a:t>Slide shows the composite scores by quartile of percentage of students in school eligible for free and reduced lunch.</a:t>
            </a:r>
          </a:p>
        </p:txBody>
      </p:sp>
      <p:sp>
        <p:nvSpPr>
          <p:cNvPr id="4" name="Slide Number Placeholder 3"/>
          <p:cNvSpPr>
            <a:spLocks noGrp="1"/>
          </p:cNvSpPr>
          <p:nvPr>
            <p:ph type="sldNum" sz="quarter" idx="10"/>
          </p:nvPr>
        </p:nvSpPr>
        <p:spPr/>
        <p:txBody>
          <a:bodyPr/>
          <a:lstStyle/>
          <a:p>
            <a:fld id="{B472F11F-6199-4934-A1DC-A9FDDA9F712C}" type="slidenum">
              <a:rPr lang="en-US" smtClean="0"/>
              <a:t>16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smtClean="0"/>
              <a:t>Note: Each equity</a:t>
            </a:r>
            <a:r>
              <a:rPr lang="en-US" baseline="0" dirty="0" smtClean="0"/>
              <a:t> analysis</a:t>
            </a:r>
            <a:r>
              <a:rPr lang="en-US" dirty="0" smtClean="0"/>
              <a:t> chart is sorted independently; consequently items may appear in different orders.</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Note: Each </a:t>
            </a:r>
            <a:r>
              <a:rPr lang="en-US" dirty="0" smtClean="0"/>
              <a:t>equity</a:t>
            </a:r>
            <a:r>
              <a:rPr lang="en-US" baseline="0" dirty="0" smtClean="0"/>
              <a:t> analysis</a:t>
            </a:r>
            <a:r>
              <a:rPr lang="en-US" dirty="0" smtClean="0"/>
              <a:t> </a:t>
            </a:r>
            <a:r>
              <a:rPr lang="en-US" dirty="0"/>
              <a:t>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18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Note: Each </a:t>
            </a:r>
            <a:r>
              <a:rPr lang="en-US" dirty="0" smtClean="0"/>
              <a:t>equity</a:t>
            </a:r>
            <a:r>
              <a:rPr lang="en-US" baseline="0" dirty="0" smtClean="0"/>
              <a:t> analysis</a:t>
            </a:r>
            <a:r>
              <a:rPr lang="en-US" dirty="0" smtClean="0"/>
              <a:t> </a:t>
            </a:r>
            <a:r>
              <a:rPr lang="en-US" dirty="0"/>
              <a:t>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19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20</a:t>
            </a:fld>
            <a:endParaRPr lang="en-US"/>
          </a:p>
        </p:txBody>
      </p:sp>
    </p:spTree>
    <p:extLst>
      <p:ext uri="{BB962C8B-B14F-4D97-AF65-F5344CB8AC3E}">
        <p14:creationId xmlns:p14="http://schemas.microsoft.com/office/powerpoint/2010/main" val="231038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science portion of Table 7.1, p.</a:t>
            </a:r>
            <a:r>
              <a:rPr lang="en-US" baseline="0" dirty="0" smtClean="0"/>
              <a:t> 157 in Technical Report</a:t>
            </a:r>
          </a:p>
          <a:p>
            <a:pPr defTabSz="924865">
              <a:defRPr/>
            </a:pPr>
            <a:endParaRPr lang="en-US" dirty="0"/>
          </a:p>
          <a:p>
            <a:pPr defTabSz="924865">
              <a:defRPr/>
            </a:pPr>
            <a:r>
              <a:rPr lang="en-US" b="1" dirty="0" smtClean="0"/>
              <a:t>This slide shows data from an individual</a:t>
            </a:r>
            <a:r>
              <a:rPr lang="en-US" b="1" baseline="0" dirty="0" smtClean="0"/>
              <a:t> item. </a:t>
            </a:r>
          </a:p>
          <a:p>
            <a:pPr defTabSz="924865">
              <a:defRPr/>
            </a:pPr>
            <a:endParaRPr lang="en-US" b="1" dirty="0"/>
          </a:p>
          <a:p>
            <a:pPr defTabSz="924865">
              <a:defRPr/>
            </a:pPr>
            <a:r>
              <a:rPr lang="en-US" dirty="0"/>
              <a:t>Science Program Questionnaire</a:t>
            </a:r>
            <a:endParaRPr lang="en-US" dirty="0" smtClean="0"/>
          </a:p>
          <a:p>
            <a:pPr defTabSz="924865">
              <a:defRPr/>
            </a:pPr>
            <a:r>
              <a:rPr lang="en-US" dirty="0" smtClean="0"/>
              <a:t>Q2.</a:t>
            </a:r>
            <a:r>
              <a:rPr lang="en-US" baseline="0" dirty="0" smtClean="0"/>
              <a:t> </a:t>
            </a:r>
            <a:r>
              <a:rPr lang="en-US" i="1" baseline="0" dirty="0" smtClean="0"/>
              <a:t>[Presented only to schools that include self-contained teachers] </a:t>
            </a:r>
          </a:p>
          <a:p>
            <a:pPr defTabSz="924865">
              <a:defRPr/>
            </a:pPr>
            <a:r>
              <a:rPr lang="en-US" dirty="0" smtClean="0"/>
              <a:t>Indicate </a:t>
            </a:r>
            <a:r>
              <a:rPr lang="en-US" dirty="0"/>
              <a:t>whether each of the following programs and/or practices is currently being implemented in your school</a:t>
            </a:r>
            <a:r>
              <a:rPr lang="en-US" dirty="0" smtClean="0"/>
              <a:t>. </a:t>
            </a:r>
            <a:r>
              <a:rPr lang="en-US" dirty="0"/>
              <a:t>[Select one on each row.] </a:t>
            </a:r>
            <a:r>
              <a:rPr lang="en-US" dirty="0" smtClean="0"/>
              <a:t>(Response Options: </a:t>
            </a:r>
            <a:r>
              <a:rPr lang="en-US" dirty="0"/>
              <a:t>Yes, No)</a:t>
            </a:r>
            <a:endParaRPr lang="en-US" dirty="0" smtClean="0"/>
          </a:p>
          <a:p>
            <a:pPr marL="693687" lvl="1" indent="-231229">
              <a:buFont typeface="+mj-lt"/>
              <a:buAutoNum type="alphaLcPeriod"/>
            </a:pPr>
            <a:r>
              <a:rPr lang="en-US" dirty="0"/>
              <a:t>Students in self-contained classes receive science instruction from a district/diocese/school science specialist instead</a:t>
            </a:r>
            <a:r>
              <a:rPr lang="en-US" i="1" dirty="0"/>
              <a:t> </a:t>
            </a:r>
            <a:r>
              <a:rPr lang="en-US" dirty="0"/>
              <a:t>of their regular teacher.</a:t>
            </a:r>
            <a:endParaRPr lang="en-US" b="1" dirty="0"/>
          </a:p>
          <a:p>
            <a:pPr marL="693687" lvl="1" indent="-231229">
              <a:buFont typeface="+mj-lt"/>
              <a:buAutoNum type="alphaLcPeriod"/>
            </a:pPr>
            <a:r>
              <a:rPr lang="en-US" dirty="0"/>
              <a:t>Students in self-contained classes receive science instruction from a district/diocese/school science specialist in addition to their regular teacher</a:t>
            </a:r>
            <a:r>
              <a:rPr lang="en-US" i="1" dirty="0"/>
              <a:t>.</a:t>
            </a:r>
            <a:endParaRPr lang="en-US" b="1" dirty="0"/>
          </a:p>
          <a:p>
            <a:pPr marL="693687" lvl="1" indent="-231229">
              <a:buFont typeface="+mj-lt"/>
              <a:buAutoNum type="alphaLcPeriod"/>
            </a:pPr>
            <a:r>
              <a:rPr lang="en-US" dirty="0"/>
              <a:t>Students in self-contained classes receive science instruction on a regular basis from someone outside of the school district/diocese (for example: museum staff).</a:t>
            </a:r>
            <a:endParaRPr lang="en-US" b="1" dirty="0"/>
          </a:p>
          <a:p>
            <a:pPr marL="693687" lvl="1" indent="-231229">
              <a:buFont typeface="+mj-lt"/>
              <a:buAutoNum type="alphaLcPeriod"/>
            </a:pPr>
            <a:r>
              <a:rPr lang="en-US" dirty="0"/>
              <a:t>Students in self-contained classes pulled out for remedial instruction in science.</a:t>
            </a:r>
            <a:endParaRPr lang="en-US" b="1" dirty="0"/>
          </a:p>
          <a:p>
            <a:pPr marL="693687" lvl="1" indent="-231229">
              <a:buFont typeface="+mj-lt"/>
              <a:buAutoNum type="alphaLcPeriod"/>
            </a:pPr>
            <a:r>
              <a:rPr lang="en-US" dirty="0"/>
              <a:t>Students in self-contained classes pulled out for enrichment in science</a:t>
            </a:r>
            <a:r>
              <a:rPr lang="en-US" i="1" dirty="0"/>
              <a:t>.</a:t>
            </a:r>
            <a:endParaRPr lang="en-US" b="1" dirty="0"/>
          </a:p>
          <a:p>
            <a:pPr marL="693687" lvl="1" indent="-231229">
              <a:buFont typeface="+mj-lt"/>
              <a:buAutoNum type="alphaLcPeriod"/>
            </a:pPr>
            <a:r>
              <a:rPr lang="en-US" dirty="0"/>
              <a:t>Students in self-contained classes pulled out from science instruction for additional instruction in other content areas</a:t>
            </a:r>
            <a:r>
              <a:rPr lang="en-US" i="1" dirty="0"/>
              <a:t>.</a:t>
            </a:r>
            <a:endParaRPr lang="en-US" b="1" dirty="0"/>
          </a:p>
          <a:p>
            <a:pPr defTabSz="924865">
              <a:defRPr/>
            </a:pPr>
            <a:endParaRPr lang="en-US" dirty="0" smtClean="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The designated school program representatives were given a list of programs and practices and asked to indicate whether each was being implemented in the school.  These individuals were also asked about several instructional arrangements for students in elementary self-contained classrooms, such as whether they were pulled out for remediation or enrichment in science and mathematics and whether they received science and mathematics instruction from specialists instead of, or in addition to, their regular teacher.  Table 7.1 shows the percentage of elementary schools indicating that each program or practice is in place.</a:t>
            </a:r>
          </a:p>
          <a:p>
            <a:endParaRPr lang="en-US" dirty="0"/>
          </a:p>
          <a:p>
            <a:r>
              <a:rPr lang="en-US" dirty="0"/>
              <a:t>The use of elementary science specialists, either in place of, or in addition to, the regular classroom teacher, is uncommon (7–15 percent of schools).  Pull-out science instruction, whether for remediation or enrichment, is also quite rare (8–10 percent of schools).  The picture is quite different in elementary school mathematics instruction.  Students are pulled out for mathematics remediation in more than 60 percent of schools, and in just over one-third of schools, students are pulled out for mathematics enrichment.  The prevalence of these practices may be due in part to the fact that mathematics is much more likely than science to be tested for accountability purposes.  In addition, Title 1 funds are more likely to be targeted for remediation in mathematics and reading than in science.”</a:t>
            </a:r>
          </a:p>
        </p:txBody>
      </p:sp>
      <p:sp>
        <p:nvSpPr>
          <p:cNvPr id="4" name="Slide Number Placeholder 3"/>
          <p:cNvSpPr>
            <a:spLocks noGrp="1"/>
          </p:cNvSpPr>
          <p:nvPr>
            <p:ph type="sldNum" sz="quarter" idx="10"/>
          </p:nvPr>
        </p:nvSpPr>
        <p:spPr/>
        <p:txBody>
          <a:bodyPr/>
          <a:lstStyle/>
          <a:p>
            <a:fld id="{B472F11F-6199-4934-A1DC-A9FDDA9F712C}" type="slidenum">
              <a:rPr lang="en-US" smtClean="0"/>
              <a:t>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science</a:t>
            </a:r>
            <a:r>
              <a:rPr lang="en-US" baseline="0" dirty="0" smtClean="0"/>
              <a:t> portion of </a:t>
            </a:r>
            <a:r>
              <a:rPr lang="en-US" dirty="0" smtClean="0"/>
              <a:t>Table 7.13, p.</a:t>
            </a:r>
            <a:r>
              <a:rPr lang="en-US" baseline="0" dirty="0" smtClean="0"/>
              <a:t> 164 in Technical Report</a:t>
            </a:r>
          </a:p>
          <a:p>
            <a:pPr defTabSz="924865">
              <a:defRPr/>
            </a:pPr>
            <a:endParaRPr lang="en-US" dirty="0"/>
          </a:p>
          <a:p>
            <a:pPr defTabSz="924865">
              <a:defRPr/>
            </a:pPr>
            <a:r>
              <a:rPr lang="en-US" b="1" dirty="0" smtClean="0"/>
              <a:t>This slide shows data from an individual</a:t>
            </a:r>
            <a:r>
              <a:rPr lang="en-US" b="1" baseline="0" dirty="0" smtClean="0"/>
              <a:t> item. </a:t>
            </a:r>
          </a:p>
          <a:p>
            <a:pPr defTabSz="924865">
              <a:defRPr/>
            </a:pPr>
            <a:endParaRPr lang="en-US" b="1" dirty="0"/>
          </a:p>
          <a:p>
            <a:pPr defTabSz="924865">
              <a:defRPr/>
            </a:pPr>
            <a:r>
              <a:rPr lang="en-US" dirty="0"/>
              <a:t>Science Program Questionnaire</a:t>
            </a:r>
            <a:endParaRPr lang="en-US" dirty="0" smtClean="0"/>
          </a:p>
          <a:p>
            <a:pPr defTabSz="924865">
              <a:defRPr/>
            </a:pPr>
            <a:r>
              <a:rPr lang="en-US" dirty="0" smtClean="0"/>
              <a:t>Q5.</a:t>
            </a:r>
            <a:r>
              <a:rPr lang="en-US" baseline="0" dirty="0" smtClean="0"/>
              <a:t> </a:t>
            </a:r>
            <a:r>
              <a:rPr lang="en-US" dirty="0"/>
              <a:t>Please provide your opinion about each of the following statements in regard to your current state standards for science</a:t>
            </a:r>
            <a:r>
              <a:rPr lang="en-US" dirty="0" smtClean="0"/>
              <a:t>. </a:t>
            </a:r>
            <a:r>
              <a:rPr lang="en-US" dirty="0"/>
              <a:t>[Select one on each row.] </a:t>
            </a:r>
            <a:r>
              <a:rPr lang="en-US" dirty="0" smtClean="0"/>
              <a:t>(Response Options: </a:t>
            </a:r>
            <a:r>
              <a:rPr lang="en-US" dirty="0"/>
              <a:t>[1] Strongly Disagree, [2] Disagree, [3] No Opinion, [4] Agree, [5] Strongly Agree)</a:t>
            </a:r>
            <a:endParaRPr lang="en-US" dirty="0" smtClean="0"/>
          </a:p>
          <a:p>
            <a:pPr marL="693687" lvl="1" indent="-231229">
              <a:buFont typeface="+mj-lt"/>
              <a:buAutoNum type="alphaLcPeriod"/>
            </a:pPr>
            <a:r>
              <a:rPr lang="en-US" dirty="0"/>
              <a:t>State science standards have been thoroughly discussed by science teachers in this school.</a:t>
            </a:r>
            <a:endParaRPr lang="en-US" b="1" dirty="0"/>
          </a:p>
          <a:p>
            <a:pPr marL="693687" lvl="1" indent="-231229">
              <a:buFont typeface="+mj-lt"/>
              <a:buAutoNum type="alphaLcPeriod"/>
            </a:pPr>
            <a:r>
              <a:rPr lang="en-US" dirty="0"/>
              <a:t>There is a school-wide effort to align science instruction with the state science standards.</a:t>
            </a:r>
            <a:endParaRPr lang="en-US" b="1" dirty="0"/>
          </a:p>
          <a:p>
            <a:pPr marL="693687" lvl="1" indent="-231229">
              <a:buFont typeface="+mj-lt"/>
              <a:buAutoNum type="alphaLcPeriod"/>
            </a:pPr>
            <a:r>
              <a:rPr lang="en-US" dirty="0"/>
              <a:t>Most science teachers in this school teach to the state standards.</a:t>
            </a:r>
            <a:endParaRPr lang="en-US" b="1" dirty="0"/>
          </a:p>
          <a:p>
            <a:pPr marL="693687" lvl="1" indent="-231229">
              <a:buFont typeface="+mj-lt"/>
              <a:buAutoNum type="alphaLcPeriod"/>
            </a:pPr>
            <a:r>
              <a:rPr lang="en-US" dirty="0"/>
              <a:t>This school/district/diocese</a:t>
            </a:r>
            <a:r>
              <a:rPr lang="en-US" i="1" dirty="0"/>
              <a:t> </a:t>
            </a:r>
            <a:r>
              <a:rPr lang="en-US" dirty="0"/>
              <a:t>organizes science professional development based on state standards. </a:t>
            </a:r>
            <a:endParaRPr lang="en-US" b="1" dirty="0"/>
          </a:p>
          <a:p>
            <a:pPr lvl="0"/>
            <a:endParaRPr lang="en-US" dirty="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School science and mathematics program representatives were given a series of statements about the influence of state standards in their school and district, and asked about the extent to which they agreed with each.  A summary of responses is shown in Table 7.13.  It is clear that state standards have a major influence at the school level.  For example, 79 percent or more of program representatives agree that teachers in the school teach to science and mathematics standards.  Similarly, a large majority of representatives agree that science and mathematics standards have been thoroughly discussed by teachers in the school and that there is a school-wide effort to align instruction to standards.  Both practices are especially prevalent in mathematics, with 83–90 percent of representatives agreeing across the grade levels.  It is somewhat surprising that only about half of high schools are in districts that organize professional development based on science and mathematics standards.”</a:t>
            </a:r>
          </a:p>
        </p:txBody>
      </p:sp>
      <p:sp>
        <p:nvSpPr>
          <p:cNvPr id="4" name="Slide Number Placeholder 3"/>
          <p:cNvSpPr>
            <a:spLocks noGrp="1"/>
          </p:cNvSpPr>
          <p:nvPr>
            <p:ph type="sldNum" sz="quarter" idx="10"/>
          </p:nvPr>
        </p:nvSpPr>
        <p:spPr/>
        <p:txBody>
          <a:bodyPr/>
          <a:lstStyle/>
          <a:p>
            <a:fld id="{B472F11F-6199-4934-A1DC-A9FDDA9F712C}" type="slidenum">
              <a:rPr lang="en-US" smtClean="0"/>
              <a:t>21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schools for</a:t>
            </a:r>
            <a:r>
              <a:rPr lang="en-US" baseline="0" dirty="0" smtClean="0"/>
              <a:t> which the respondent </a:t>
            </a:r>
            <a:r>
              <a:rPr lang="en-US" dirty="0" smtClean="0"/>
              <a:t>selected </a:t>
            </a:r>
            <a:r>
              <a:rPr lang="en-US" dirty="0"/>
              <a:t>“strongly agree” or “agree” on a 5-point response scale with the options “strongly disagree,” “disagree,” “no opinion,” “agree,” and “strongly agree</a:t>
            </a:r>
            <a:r>
              <a:rPr lang="en-US" dirty="0" smtClean="0"/>
              <a:t>.”</a:t>
            </a:r>
          </a:p>
          <a:p>
            <a:endParaRPr lang="en-US" dirty="0" smtClean="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22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schools for</a:t>
            </a:r>
            <a:r>
              <a:rPr lang="en-US" baseline="0" dirty="0" smtClean="0"/>
              <a:t> which the respondent </a:t>
            </a:r>
            <a:r>
              <a:rPr lang="en-US" dirty="0" smtClean="0"/>
              <a:t>selected </a:t>
            </a:r>
            <a:r>
              <a:rPr lang="en-US" dirty="0"/>
              <a:t>“strongly agree” or “agree” on a 5-point response scale with the options “strongly disagree,” “disagree,” “no opinion,” “agree,” and “strongly agree</a:t>
            </a:r>
            <a:r>
              <a:rPr lang="en-US" dirty="0" smtClean="0"/>
              <a:t>.”</a:t>
            </a:r>
          </a:p>
          <a:p>
            <a:endParaRPr lang="en-US" dirty="0" smtClean="0"/>
          </a:p>
          <a:p>
            <a:pPr defTabSz="907620">
              <a:defRPr/>
            </a:pPr>
            <a:r>
              <a:rPr lang="en-US" dirty="0"/>
              <a:t>Note: Each grade-level chart is sorted independently; consequently items may appear in different orders.</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schools for</a:t>
            </a:r>
            <a:r>
              <a:rPr lang="en-US" baseline="0" dirty="0" smtClean="0"/>
              <a:t> which the respondent </a:t>
            </a:r>
            <a:r>
              <a:rPr lang="en-US" dirty="0" smtClean="0"/>
              <a:t>selected </a:t>
            </a:r>
            <a:r>
              <a:rPr lang="en-US" dirty="0"/>
              <a:t>“strongly agree” or “agree” on a 5-point response scale with the options “strongly disagree,” “disagree,” “no opinion,” “agree,” and “strongly agree</a:t>
            </a:r>
            <a:r>
              <a:rPr lang="en-US" dirty="0" smtClean="0"/>
              <a:t>.”</a:t>
            </a:r>
          </a:p>
          <a:p>
            <a:endParaRPr lang="en-US" u="none" dirty="0" smtClean="0"/>
          </a:p>
          <a:p>
            <a:r>
              <a:rPr lang="en-US" dirty="0"/>
              <a:t>Note: Each grade-level chart is sorted independently; consequently items may appear in different orders.</a:t>
            </a:r>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science portion of</a:t>
            </a:r>
            <a:r>
              <a:rPr lang="en-US" baseline="0" dirty="0" smtClean="0"/>
              <a:t> </a:t>
            </a:r>
            <a:r>
              <a:rPr lang="en-US" dirty="0" smtClean="0"/>
              <a:t>Table 7.14, p.</a:t>
            </a:r>
            <a:r>
              <a:rPr lang="en-US" baseline="0" dirty="0" smtClean="0"/>
              <a:t> 164 in Technical Report</a:t>
            </a:r>
          </a:p>
          <a:p>
            <a:pPr defTabSz="924865">
              <a:defRPr/>
            </a:pPr>
            <a:endParaRPr lang="en-US" dirty="0"/>
          </a:p>
          <a:p>
            <a:pPr defTabSz="924865">
              <a:defRPr/>
            </a:pPr>
            <a:r>
              <a:rPr lang="en-US" b="1" dirty="0" smtClean="0"/>
              <a:t>This slide shows data from composites</a:t>
            </a:r>
            <a:r>
              <a:rPr lang="en-US" b="1" baseline="0" dirty="0" smtClean="0"/>
              <a:t>. </a:t>
            </a:r>
          </a:p>
          <a:p>
            <a:pPr defTabSz="924865">
              <a:defRPr/>
            </a:pPr>
            <a:endParaRPr lang="en-US" dirty="0"/>
          </a:p>
          <a:p>
            <a:pPr defTabSz="924865">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pPr defTabSz="924865">
              <a:defRPr/>
            </a:pPr>
            <a:endParaRPr lang="en-US" b="1" dirty="0" smtClean="0"/>
          </a:p>
          <a:p>
            <a:pPr defTabSz="924865">
              <a:defRPr/>
            </a:pPr>
            <a:r>
              <a:rPr lang="en-US" b="1" dirty="0" smtClean="0"/>
              <a:t>Focus on State Standards</a:t>
            </a:r>
            <a:r>
              <a:rPr lang="en-US" b="1" baseline="0" dirty="0" smtClean="0"/>
              <a:t> Composite Items</a:t>
            </a:r>
          </a:p>
          <a:p>
            <a:pPr lvl="1" defTabSz="924865">
              <a:defRPr/>
            </a:pPr>
            <a:r>
              <a:rPr lang="en-US" dirty="0"/>
              <a:t>Q5a.</a:t>
            </a:r>
            <a:r>
              <a:rPr lang="en-US" b="1" dirty="0"/>
              <a:t> </a:t>
            </a:r>
            <a:r>
              <a:rPr lang="en-US" dirty="0"/>
              <a:t>State science standards have been thoroughly discussed by science teachers in this school.</a:t>
            </a:r>
            <a:endParaRPr lang="en-US" b="1" dirty="0"/>
          </a:p>
          <a:p>
            <a:pPr marL="462458" lvl="1"/>
            <a:r>
              <a:rPr lang="en-US" dirty="0"/>
              <a:t>Q5b. There is a school-wide effort to align science instruction with the state science standards.</a:t>
            </a:r>
            <a:endParaRPr lang="en-US" b="1" dirty="0"/>
          </a:p>
          <a:p>
            <a:pPr marL="462458" lvl="1"/>
            <a:r>
              <a:rPr lang="en-US" dirty="0"/>
              <a:t>Q5c. Most science teachers in this school teach to the state standards.</a:t>
            </a:r>
            <a:endParaRPr lang="en-US" b="1" dirty="0"/>
          </a:p>
          <a:p>
            <a:pPr marL="462458" lvl="1"/>
            <a:r>
              <a:rPr lang="en-US" dirty="0"/>
              <a:t>Q5d. This school/district/diocese</a:t>
            </a:r>
            <a:r>
              <a:rPr lang="en-US" i="1" dirty="0"/>
              <a:t> </a:t>
            </a:r>
            <a:r>
              <a:rPr lang="en-US" dirty="0"/>
              <a:t>organizes science professional development based on state standards. </a:t>
            </a:r>
            <a:endParaRPr lang="en-US" b="1" dirty="0"/>
          </a:p>
          <a:p>
            <a:pPr defTabSz="924865">
              <a:defRPr/>
            </a:pPr>
            <a:endParaRPr lang="en-US" b="1" dirty="0" smtClean="0"/>
          </a:p>
          <a:p>
            <a:pPr defTabSz="924865">
              <a:defRPr/>
            </a:pPr>
            <a:r>
              <a:rPr lang="en-US" dirty="0" smtClean="0"/>
              <a:t>Science </a:t>
            </a:r>
            <a:r>
              <a:rPr lang="en-US" dirty="0"/>
              <a:t>Program Questionnaire</a:t>
            </a:r>
            <a:endParaRPr lang="en-US" dirty="0" smtClean="0"/>
          </a:p>
          <a:p>
            <a:pPr defTabSz="924865">
              <a:defRPr/>
            </a:pPr>
            <a:r>
              <a:rPr lang="en-US" dirty="0" smtClean="0"/>
              <a:t>Q5.</a:t>
            </a:r>
            <a:r>
              <a:rPr lang="en-US" baseline="0" dirty="0" smtClean="0"/>
              <a:t> </a:t>
            </a:r>
            <a:r>
              <a:rPr lang="en-US" dirty="0"/>
              <a:t>Please provide your opinion about each of the following statements in regard to your current state standards for science</a:t>
            </a:r>
            <a:r>
              <a:rPr lang="en-US" dirty="0" smtClean="0"/>
              <a:t>. </a:t>
            </a:r>
            <a:r>
              <a:rPr lang="en-US" dirty="0"/>
              <a:t>[Select one on each row.] </a:t>
            </a:r>
            <a:r>
              <a:rPr lang="en-US" dirty="0" smtClean="0"/>
              <a:t>(Response Options: </a:t>
            </a:r>
            <a:r>
              <a:rPr lang="en-US" dirty="0"/>
              <a:t>[1] Strongly Disagree, [2] Disagree, [3] No Opinion, [4] Agree, [5] Strongly Agree)</a:t>
            </a:r>
            <a:endParaRPr lang="en-US" dirty="0" smtClean="0"/>
          </a:p>
          <a:p>
            <a:pPr marL="693687" lvl="1" indent="-231229">
              <a:buFont typeface="+mj-lt"/>
              <a:buAutoNum type="alphaLcPeriod"/>
            </a:pPr>
            <a:r>
              <a:rPr lang="en-US" dirty="0"/>
              <a:t>State science standards have been thoroughly discussed by science teachers in this school.</a:t>
            </a:r>
            <a:endParaRPr lang="en-US" b="1" dirty="0"/>
          </a:p>
          <a:p>
            <a:pPr marL="693687" lvl="1" indent="-231229">
              <a:buFont typeface="+mj-lt"/>
              <a:buAutoNum type="alphaLcPeriod"/>
            </a:pPr>
            <a:r>
              <a:rPr lang="en-US" dirty="0"/>
              <a:t>There is a school-wide effort to align science instruction with the state science standards.</a:t>
            </a:r>
            <a:endParaRPr lang="en-US" b="1" dirty="0"/>
          </a:p>
          <a:p>
            <a:pPr marL="693687" lvl="1" indent="-231229">
              <a:buFont typeface="+mj-lt"/>
              <a:buAutoNum type="alphaLcPeriod"/>
            </a:pPr>
            <a:r>
              <a:rPr lang="en-US" dirty="0"/>
              <a:t>Most science teachers in this school teach to the state standards.</a:t>
            </a:r>
            <a:endParaRPr lang="en-US" b="1" dirty="0"/>
          </a:p>
          <a:p>
            <a:pPr marL="693687" lvl="1" indent="-231229">
              <a:buFont typeface="+mj-lt"/>
              <a:buAutoNum type="alphaLcPeriod"/>
            </a:pPr>
            <a:r>
              <a:rPr lang="en-US" dirty="0"/>
              <a:t>This school/district/diocese</a:t>
            </a:r>
            <a:r>
              <a:rPr lang="en-US" i="1" dirty="0"/>
              <a:t> </a:t>
            </a:r>
            <a:r>
              <a:rPr lang="en-US" dirty="0"/>
              <a:t>organizes science professional development based on state standards. </a:t>
            </a:r>
            <a:endParaRPr lang="en-US" b="1" dirty="0"/>
          </a:p>
          <a:p>
            <a:pPr lvl="0"/>
            <a:endParaRPr lang="en-US" dirty="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dirty="0"/>
              <a:t>By combining these items in a composite variable, an overview of the influence of standards is possible.  As can be seen in Table 7.14, attention to standards is generally greater in mathematics than in science, particularly in elementary and middle schools.  The greater weight given to mathematics in school accountability probably contributes to these results.  In addition, high schools’ attention to state mathematics standards may be lower than elementary and middle schools’ because they are only held accountable in a few mathematics subjects.”</a:t>
            </a:r>
          </a:p>
        </p:txBody>
      </p:sp>
      <p:sp>
        <p:nvSpPr>
          <p:cNvPr id="4" name="Slide Number Placeholder 3"/>
          <p:cNvSpPr>
            <a:spLocks noGrp="1"/>
          </p:cNvSpPr>
          <p:nvPr>
            <p:ph type="sldNum" sz="quarter" idx="10"/>
          </p:nvPr>
        </p:nvSpPr>
        <p:spPr/>
        <p:txBody>
          <a:bodyPr/>
          <a:lstStyle/>
          <a:p>
            <a:fld id="{B472F11F-6199-4934-A1DC-A9FDDA9F712C}" type="slidenum">
              <a:rPr lang="en-US" smtClean="0"/>
              <a:t>25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27</a:t>
            </a:fld>
            <a:endParaRPr lang="en-US"/>
          </a:p>
        </p:txBody>
      </p:sp>
    </p:spTree>
    <p:extLst>
      <p:ext uri="{BB962C8B-B14F-4D97-AF65-F5344CB8AC3E}">
        <p14:creationId xmlns:p14="http://schemas.microsoft.com/office/powerpoint/2010/main" val="3460760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7.16, p.</a:t>
            </a:r>
            <a:r>
              <a:rPr lang="en-US" baseline="0" dirty="0" smtClean="0"/>
              <a:t> 165 in Technical Report</a:t>
            </a:r>
          </a:p>
          <a:p>
            <a:pPr defTabSz="924865">
              <a:defRPr/>
            </a:pPr>
            <a:endParaRPr lang="en-US" dirty="0"/>
          </a:p>
          <a:p>
            <a:pPr defTabSz="924865">
              <a:defRPr/>
            </a:pPr>
            <a:r>
              <a:rPr lang="en-US" b="1" dirty="0" smtClean="0"/>
              <a:t>This slide shows data from an individual</a:t>
            </a:r>
            <a:r>
              <a:rPr lang="en-US" b="1" baseline="0" dirty="0" smtClean="0"/>
              <a:t> item. </a:t>
            </a:r>
          </a:p>
          <a:p>
            <a:pPr defTabSz="924865">
              <a:defRPr/>
            </a:pPr>
            <a:endParaRPr lang="en-US" b="1" dirty="0"/>
          </a:p>
          <a:p>
            <a:pPr defTabSz="924865">
              <a:defRPr/>
            </a:pPr>
            <a:r>
              <a:rPr lang="en-US" dirty="0"/>
              <a:t>Science Program Questionnaire</a:t>
            </a:r>
            <a:endParaRPr lang="en-US" dirty="0" smtClean="0"/>
          </a:p>
          <a:p>
            <a:pPr defTabSz="924865">
              <a:defRPr/>
            </a:pPr>
            <a:r>
              <a:rPr lang="en-US" dirty="0" smtClean="0"/>
              <a:t>Q16.</a:t>
            </a:r>
            <a:r>
              <a:rPr lang="en-US" baseline="0" dirty="0" smtClean="0"/>
              <a:t> </a:t>
            </a:r>
            <a:r>
              <a:rPr lang="en-US" dirty="0"/>
              <a:t>Please rate the effect of each of the following on the quality of science instruction in your school. [Select one on each row.]</a:t>
            </a:r>
            <a:r>
              <a:rPr lang="en-US" dirty="0" smtClean="0"/>
              <a:t> (Response Options</a:t>
            </a:r>
            <a:r>
              <a:rPr lang="en-US" dirty="0"/>
              <a:t>: [1] Inhibits effective instruction, [2] 2 of 5, [3] Neutral or mixed, [4] 4 of 5, [5] Promotes effective instruction)</a:t>
            </a:r>
            <a:endParaRPr lang="en-US" dirty="0" smtClean="0"/>
          </a:p>
          <a:p>
            <a:pPr marL="693687" lvl="1" indent="-231229">
              <a:buFont typeface="+mj-lt"/>
              <a:buAutoNum type="alphaLcPeriod"/>
            </a:pPr>
            <a:r>
              <a:rPr lang="en-US" dirty="0"/>
              <a:t>The school/district/diocese</a:t>
            </a:r>
            <a:r>
              <a:rPr lang="en-US" i="1" dirty="0"/>
              <a:t> </a:t>
            </a:r>
            <a:r>
              <a:rPr lang="en-US" dirty="0"/>
              <a:t>science professional development policies and practices </a:t>
            </a:r>
            <a:endParaRPr lang="en-US" b="1" dirty="0"/>
          </a:p>
          <a:p>
            <a:pPr marL="693687" lvl="1" indent="-231229">
              <a:buFont typeface="+mj-lt"/>
              <a:buAutoNum type="alphaLcPeriod"/>
            </a:pPr>
            <a:r>
              <a:rPr lang="en-US" dirty="0"/>
              <a:t>The amount of time provided by the school/district/diocese  for teacher professional development in science</a:t>
            </a:r>
            <a:endParaRPr lang="en-US" b="1" dirty="0"/>
          </a:p>
          <a:p>
            <a:pPr marL="693687" lvl="1" indent="-231229">
              <a:buFont typeface="+mj-lt"/>
              <a:buAutoNum type="alphaLcPeriod"/>
            </a:pPr>
            <a:r>
              <a:rPr lang="en-US" dirty="0"/>
              <a:t>The importance that the school places on science</a:t>
            </a:r>
            <a:endParaRPr lang="en-US" b="1" dirty="0"/>
          </a:p>
          <a:p>
            <a:pPr marL="693687" lvl="1" indent="-231229">
              <a:buFont typeface="+mj-lt"/>
              <a:buAutoNum type="alphaLcPeriod"/>
            </a:pPr>
            <a:r>
              <a:rPr lang="en-US" dirty="0"/>
              <a:t>Other school and/or</a:t>
            </a:r>
            <a:r>
              <a:rPr lang="en-US" i="1" dirty="0"/>
              <a:t> </a:t>
            </a:r>
            <a:r>
              <a:rPr lang="en-US" dirty="0"/>
              <a:t>district/diocese initiatives</a:t>
            </a:r>
            <a:endParaRPr lang="en-US" b="1" dirty="0"/>
          </a:p>
          <a:p>
            <a:pPr marL="693687" lvl="1" indent="-231229">
              <a:buFont typeface="+mj-lt"/>
              <a:buAutoNum type="alphaLcPeriod"/>
            </a:pPr>
            <a:r>
              <a:rPr lang="en-US" dirty="0"/>
              <a:t>The amount of time provided by the school/district/diocese for teachers to share ideas about science instruction</a:t>
            </a:r>
            <a:endParaRPr lang="en-US" b="1" dirty="0"/>
          </a:p>
          <a:p>
            <a:pPr marL="693687" lvl="1" indent="-231229">
              <a:buFont typeface="+mj-lt"/>
              <a:buAutoNum type="alphaLcPeriod"/>
            </a:pPr>
            <a:r>
              <a:rPr lang="en-US" dirty="0"/>
              <a:t>How science instructional resources are managed (for example: distributing and refurbishing materials)</a:t>
            </a:r>
            <a:endParaRPr lang="en-US" b="1" dirty="0"/>
          </a:p>
          <a:p>
            <a:pPr lvl="0"/>
            <a:endParaRPr lang="en-US" dirty="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Program representatives were also given a list of factors and asked to indicate their influence on science and mathematics instruction.  Results for science instruction are presented in Table 7.16, and those for mathematics instruction are in Table 7.17.  As there is little variation by grade range, the results are presented for schools overall.  Two factors are perceived by a majority of schools as promoting effective science instruction: school/‌district science professional development policies and practices and the importance that the school places on science.  Additionally, fewer than one-fourth of schools see either of these factors as inhibiting science instruction.”</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a:t>Includes </a:t>
            </a:r>
            <a:r>
              <a:rPr lang="en-US" dirty="0" smtClean="0"/>
              <a:t>schools for</a:t>
            </a:r>
            <a:r>
              <a:rPr lang="en-US" baseline="0" dirty="0" smtClean="0"/>
              <a:t> which the respondent </a:t>
            </a:r>
            <a:r>
              <a:rPr lang="en-US" dirty="0" smtClean="0"/>
              <a:t>selected </a:t>
            </a:r>
            <a:r>
              <a:rPr lang="en-US" dirty="0"/>
              <a:t>“4 of 5” or “promotes effective instruction” on a 5-point response scale with the options of “inhibits effective instruction,” “2 of 5,” “neutral or mixed,” “4 of 5,” and “promotes effective instruction</a:t>
            </a:r>
            <a:r>
              <a:rPr lang="en-US" dirty="0" smtClean="0"/>
              <a:t>.”</a:t>
            </a:r>
          </a:p>
          <a:p>
            <a:pPr defTabSz="924865">
              <a:defRPr/>
            </a:pPr>
            <a:endParaRPr lang="en-US" dirty="0" smtClean="0"/>
          </a:p>
          <a:p>
            <a:pPr defTabSz="924865">
              <a:defRPr/>
            </a:pPr>
            <a:r>
              <a:rPr lang="en-US" dirty="0" smtClean="0"/>
              <a:t>PD is short for</a:t>
            </a:r>
            <a:r>
              <a:rPr lang="en-US" baseline="0" dirty="0" smtClean="0"/>
              <a:t> professional development.</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a:t>Includes </a:t>
            </a:r>
            <a:r>
              <a:rPr lang="en-US" dirty="0" smtClean="0"/>
              <a:t>schools for</a:t>
            </a:r>
            <a:r>
              <a:rPr lang="en-US" baseline="0" dirty="0" smtClean="0"/>
              <a:t> which the respondent </a:t>
            </a:r>
            <a:r>
              <a:rPr lang="en-US" dirty="0" smtClean="0"/>
              <a:t>selected </a:t>
            </a:r>
            <a:r>
              <a:rPr lang="en-US" dirty="0"/>
              <a:t>“inhibits effective instruction” or “2 of 5” on a 5-point response scale with the options of “inhibits effective instruction,” “2 of 5,” “neutral or mixed,” “4 of 5,” and “promotes effective instruction</a:t>
            </a:r>
            <a:r>
              <a:rPr lang="en-US" dirty="0" smtClean="0"/>
              <a:t>.”</a:t>
            </a:r>
          </a:p>
          <a:p>
            <a:pPr defTabSz="924865">
              <a:defRPr/>
            </a:pPr>
            <a:endParaRPr lang="en-US" dirty="0" smtClean="0"/>
          </a:p>
          <a:p>
            <a:pPr defTabSz="924865">
              <a:defRPr/>
            </a:pPr>
            <a:r>
              <a:rPr lang="en-US" dirty="0" smtClean="0"/>
              <a:t>PD is short for</a:t>
            </a:r>
            <a:r>
              <a:rPr lang="en-US" baseline="0" dirty="0" smtClean="0"/>
              <a:t> professional development.</a:t>
            </a:r>
            <a:endParaRPr lang="en-US" dirty="0" smtClean="0"/>
          </a:p>
          <a:p>
            <a:pPr defTabSz="924865">
              <a:defRPr/>
            </a:pP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science</a:t>
            </a:r>
            <a:r>
              <a:rPr lang="en-US" baseline="0" dirty="0" smtClean="0"/>
              <a:t> portion of </a:t>
            </a:r>
            <a:r>
              <a:rPr lang="en-US" dirty="0" smtClean="0"/>
              <a:t>Table 7.18, p.</a:t>
            </a:r>
            <a:r>
              <a:rPr lang="en-US" baseline="0" dirty="0" smtClean="0"/>
              <a:t> 166 in Technical Report</a:t>
            </a:r>
          </a:p>
          <a:p>
            <a:pPr defTabSz="924865">
              <a:defRPr/>
            </a:pPr>
            <a:endParaRPr lang="en-US" dirty="0"/>
          </a:p>
          <a:p>
            <a:pPr defTabSz="924865">
              <a:defRPr/>
            </a:pPr>
            <a:r>
              <a:rPr lang="en-US" b="1" dirty="0" smtClean="0"/>
              <a:t>This slide shows data from composites</a:t>
            </a:r>
            <a:r>
              <a:rPr lang="en-US" b="1" baseline="0" dirty="0" smtClean="0"/>
              <a:t>. </a:t>
            </a:r>
          </a:p>
          <a:p>
            <a:pPr defTabSz="924865">
              <a:defRPr/>
            </a:pPr>
            <a:endParaRPr lang="en-US" dirty="0"/>
          </a:p>
          <a:p>
            <a:pPr defTabSz="924865">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pPr defTabSz="924865">
              <a:defRPr/>
            </a:pPr>
            <a:endParaRPr lang="en-US" dirty="0"/>
          </a:p>
          <a:p>
            <a:pPr defTabSz="924865">
              <a:defRPr/>
            </a:pPr>
            <a:r>
              <a:rPr lang="en-US" b="1" i="1" dirty="0" smtClean="0"/>
              <a:t>Supportive Context for Science</a:t>
            </a:r>
            <a:r>
              <a:rPr lang="en-US" b="1" i="1" baseline="0" dirty="0" smtClean="0"/>
              <a:t> Instruction Composite Items</a:t>
            </a:r>
          </a:p>
          <a:p>
            <a:pPr marL="462458" lvl="1"/>
            <a:r>
              <a:rPr lang="en-US" dirty="0"/>
              <a:t>Q16a. The school/district/diocese</a:t>
            </a:r>
            <a:r>
              <a:rPr lang="en-US" i="1" dirty="0"/>
              <a:t> </a:t>
            </a:r>
            <a:r>
              <a:rPr lang="en-US" dirty="0"/>
              <a:t>science professional development policies and practices </a:t>
            </a:r>
            <a:endParaRPr lang="en-US" b="1" dirty="0"/>
          </a:p>
          <a:p>
            <a:pPr marL="462458" lvl="1"/>
            <a:r>
              <a:rPr lang="en-US" dirty="0"/>
              <a:t>Q16b. The amount of time provided by the school/district/diocese  for teacher professional development in science</a:t>
            </a:r>
            <a:endParaRPr lang="en-US" b="1" dirty="0"/>
          </a:p>
          <a:p>
            <a:pPr marL="462458" lvl="1"/>
            <a:r>
              <a:rPr lang="en-US" dirty="0"/>
              <a:t>Q16c. The importance that the school places on science</a:t>
            </a:r>
            <a:endParaRPr lang="en-US" b="1" dirty="0"/>
          </a:p>
          <a:p>
            <a:pPr marL="462458" lvl="1"/>
            <a:r>
              <a:rPr lang="en-US" dirty="0"/>
              <a:t>Q16d. Other school and/or</a:t>
            </a:r>
            <a:r>
              <a:rPr lang="en-US" i="1" dirty="0"/>
              <a:t> </a:t>
            </a:r>
            <a:r>
              <a:rPr lang="en-US" dirty="0"/>
              <a:t>district/diocese initiatives</a:t>
            </a:r>
            <a:endParaRPr lang="en-US" b="1" dirty="0"/>
          </a:p>
          <a:p>
            <a:pPr marL="462458" lvl="1"/>
            <a:r>
              <a:rPr lang="en-US" dirty="0"/>
              <a:t>Q16e. The amount of time provided by the school/district/diocese for teachers to share ideas about science instruction</a:t>
            </a:r>
            <a:endParaRPr lang="en-US" b="1" dirty="0"/>
          </a:p>
          <a:p>
            <a:pPr marL="462458" lvl="1"/>
            <a:r>
              <a:rPr lang="en-US" dirty="0"/>
              <a:t>Q16f. How science instructional resources are managed (for example: distributing and refurbishing materials)</a:t>
            </a:r>
            <a:endParaRPr lang="en-US" b="1" dirty="0"/>
          </a:p>
          <a:p>
            <a:pPr defTabSz="924865">
              <a:defRPr/>
            </a:pPr>
            <a:endParaRPr lang="en-US" dirty="0" smtClean="0"/>
          </a:p>
          <a:p>
            <a:pPr defTabSz="924865">
              <a:defRPr/>
            </a:pPr>
            <a:r>
              <a:rPr lang="en-US" dirty="0" smtClean="0"/>
              <a:t>Science </a:t>
            </a:r>
            <a:r>
              <a:rPr lang="en-US" dirty="0"/>
              <a:t>Program Questionnaire</a:t>
            </a:r>
            <a:endParaRPr lang="en-US" dirty="0" smtClean="0"/>
          </a:p>
          <a:p>
            <a:pPr defTabSz="924865">
              <a:defRPr/>
            </a:pPr>
            <a:r>
              <a:rPr lang="en-US" dirty="0" smtClean="0"/>
              <a:t>Q16.</a:t>
            </a:r>
            <a:r>
              <a:rPr lang="en-US" baseline="0" dirty="0" smtClean="0"/>
              <a:t> </a:t>
            </a:r>
            <a:r>
              <a:rPr lang="en-US" dirty="0"/>
              <a:t>Please rate the effect of each of the following on the quality of science instruction in your school. [Select one on each row.]</a:t>
            </a:r>
            <a:r>
              <a:rPr lang="en-US" dirty="0" smtClean="0"/>
              <a:t> (Response Options</a:t>
            </a:r>
            <a:r>
              <a:rPr lang="en-US" dirty="0"/>
              <a:t>: [1] Inhibits effective instruction, [2] 2 of 5, [3] Neutral or mixed, [4] 4 of 5, [5] Promotes effective instruction)</a:t>
            </a:r>
            <a:endParaRPr lang="en-US" dirty="0" smtClean="0"/>
          </a:p>
          <a:p>
            <a:pPr marL="693687" lvl="1" indent="-231229">
              <a:buFont typeface="+mj-lt"/>
              <a:buAutoNum type="alphaLcPeriod"/>
            </a:pPr>
            <a:r>
              <a:rPr lang="en-US" dirty="0"/>
              <a:t>The school/district/diocese</a:t>
            </a:r>
            <a:r>
              <a:rPr lang="en-US" i="1" dirty="0"/>
              <a:t> </a:t>
            </a:r>
            <a:r>
              <a:rPr lang="en-US" dirty="0"/>
              <a:t>science professional development policies and practices </a:t>
            </a:r>
            <a:endParaRPr lang="en-US" b="1" dirty="0"/>
          </a:p>
          <a:p>
            <a:pPr marL="693687" lvl="1" indent="-231229">
              <a:buFont typeface="+mj-lt"/>
              <a:buAutoNum type="alphaLcPeriod"/>
            </a:pPr>
            <a:r>
              <a:rPr lang="en-US" dirty="0"/>
              <a:t>The amount of time provided by the school/district/diocese  for teacher professional development in science</a:t>
            </a:r>
            <a:endParaRPr lang="en-US" b="1" dirty="0"/>
          </a:p>
          <a:p>
            <a:pPr marL="693687" lvl="1" indent="-231229">
              <a:buFont typeface="+mj-lt"/>
              <a:buAutoNum type="alphaLcPeriod"/>
            </a:pPr>
            <a:r>
              <a:rPr lang="en-US" dirty="0"/>
              <a:t>The importance that the school places on science</a:t>
            </a:r>
            <a:endParaRPr lang="en-US" b="1" dirty="0"/>
          </a:p>
          <a:p>
            <a:pPr marL="693687" lvl="1" indent="-231229">
              <a:buFont typeface="+mj-lt"/>
              <a:buAutoNum type="alphaLcPeriod"/>
            </a:pPr>
            <a:r>
              <a:rPr lang="en-US" dirty="0"/>
              <a:t>Other school and/or</a:t>
            </a:r>
            <a:r>
              <a:rPr lang="en-US" i="1" dirty="0"/>
              <a:t> </a:t>
            </a:r>
            <a:r>
              <a:rPr lang="en-US" dirty="0"/>
              <a:t>district/diocese initiatives</a:t>
            </a:r>
            <a:endParaRPr lang="en-US" b="1" dirty="0"/>
          </a:p>
          <a:p>
            <a:pPr marL="693687" lvl="1" indent="-231229">
              <a:buFont typeface="+mj-lt"/>
              <a:buAutoNum type="alphaLcPeriod"/>
            </a:pPr>
            <a:r>
              <a:rPr lang="en-US" dirty="0"/>
              <a:t>The amount of time provided by the school/district/diocese for teachers to share ideas about science instruction</a:t>
            </a:r>
            <a:endParaRPr lang="en-US" b="1" dirty="0"/>
          </a:p>
          <a:p>
            <a:pPr marL="693687" lvl="1" indent="-231229">
              <a:buFont typeface="+mj-lt"/>
              <a:buAutoNum type="alphaLcPeriod"/>
            </a:pPr>
            <a:r>
              <a:rPr lang="en-US" dirty="0"/>
              <a:t>How science instructional resources are managed (for example: distributing and refurbishing materials)</a:t>
            </a:r>
            <a:endParaRPr lang="en-US" b="1" dirty="0"/>
          </a:p>
          <a:p>
            <a:pPr lvl="0"/>
            <a:endParaRPr lang="en-US" dirty="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These items were combined into a composite variable in order to look at the effects of the factors on science and mathematics instruction more holistically.  As Table 7.18 displays, elementary schools generally provide a less supportive context for science instruction than middle or high schools.  In addition, elementary and middle schools tend to be more supportive for mathematics teaching than science teaching.”</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7.19, p.</a:t>
            </a:r>
            <a:r>
              <a:rPr lang="en-US" baseline="0" dirty="0" smtClean="0"/>
              <a:t> 167 in Technical Report</a:t>
            </a:r>
          </a:p>
          <a:p>
            <a:pPr defTabSz="924865">
              <a:defRPr/>
            </a:pPr>
            <a:endParaRPr lang="en-US" dirty="0"/>
          </a:p>
          <a:p>
            <a:pPr defTabSz="924865">
              <a:defRPr/>
            </a:pPr>
            <a:r>
              <a:rPr lang="en-US" b="1" dirty="0" smtClean="0"/>
              <a:t>This slide shows data from an individual</a:t>
            </a:r>
            <a:r>
              <a:rPr lang="en-US" b="1" baseline="0" dirty="0" smtClean="0"/>
              <a:t> item. </a:t>
            </a:r>
          </a:p>
          <a:p>
            <a:pPr defTabSz="924865">
              <a:defRPr/>
            </a:pPr>
            <a:endParaRPr lang="en-US" b="1" dirty="0"/>
          </a:p>
          <a:p>
            <a:pPr defTabSz="924865">
              <a:defRPr/>
            </a:pPr>
            <a:r>
              <a:rPr lang="en-US" dirty="0"/>
              <a:t>Science Program Questionnaire</a:t>
            </a:r>
            <a:endParaRPr lang="en-US" dirty="0" smtClean="0"/>
          </a:p>
          <a:p>
            <a:pPr defTabSz="924865">
              <a:defRPr/>
            </a:pPr>
            <a:r>
              <a:rPr lang="en-US" dirty="0" smtClean="0"/>
              <a:t>Q17.</a:t>
            </a:r>
            <a:r>
              <a:rPr lang="en-US" baseline="0" dirty="0" smtClean="0"/>
              <a:t> </a:t>
            </a:r>
            <a:r>
              <a:rPr lang="en-US" dirty="0"/>
              <a:t>In your opinion, how great a problem is each of the following for science instruction in your school as a whole</a:t>
            </a:r>
            <a:r>
              <a:rPr lang="en-US" dirty="0" smtClean="0"/>
              <a:t>? </a:t>
            </a:r>
            <a:r>
              <a:rPr lang="en-US" dirty="0"/>
              <a:t>[Select one on each row.]</a:t>
            </a:r>
            <a:r>
              <a:rPr lang="en-US" dirty="0" smtClean="0"/>
              <a:t> (Response Options</a:t>
            </a:r>
            <a:r>
              <a:rPr lang="en-US" dirty="0"/>
              <a:t>: [1] Not a significant problem, [2] Somewhat of a problem, [3] Serious problem)</a:t>
            </a:r>
            <a:endParaRPr lang="en-US" dirty="0" smtClean="0"/>
          </a:p>
          <a:p>
            <a:pPr marL="693687" lvl="1" indent="-231229">
              <a:buFont typeface="+mj-lt"/>
              <a:buAutoNum type="alphaLcPeriod"/>
            </a:pPr>
            <a:r>
              <a:rPr lang="en-US" dirty="0"/>
              <a:t>Lack of science facilities (for example: lab tables, electric outlets, faucets and sinks in classrooms)</a:t>
            </a:r>
            <a:endParaRPr lang="en-US" b="1" dirty="0"/>
          </a:p>
          <a:p>
            <a:pPr marL="693687" lvl="1" indent="-231229">
              <a:buFont typeface="+mj-lt"/>
              <a:buAutoNum type="alphaLcPeriod"/>
            </a:pPr>
            <a:r>
              <a:rPr lang="en-US" dirty="0"/>
              <a:t>Inadequate funds for purchasing science equipment and supplies</a:t>
            </a:r>
            <a:endParaRPr lang="en-US" b="1" dirty="0"/>
          </a:p>
          <a:p>
            <a:pPr marL="693687" lvl="1" indent="-231229">
              <a:buFont typeface="+mj-lt"/>
              <a:buAutoNum type="alphaLcPeriod"/>
            </a:pPr>
            <a:r>
              <a:rPr lang="en-US" dirty="0"/>
              <a:t>Lack of science textbooks/modules</a:t>
            </a:r>
            <a:endParaRPr lang="en-US" b="1" dirty="0"/>
          </a:p>
          <a:p>
            <a:pPr marL="693687" lvl="1" indent="-231229">
              <a:buFont typeface="+mj-lt"/>
              <a:buAutoNum type="alphaLcPeriod"/>
            </a:pPr>
            <a:r>
              <a:rPr lang="en-US" dirty="0"/>
              <a:t>Poor quality science textbooks/modules</a:t>
            </a:r>
            <a:endParaRPr lang="en-US" b="1" dirty="0"/>
          </a:p>
          <a:p>
            <a:pPr marL="693687" lvl="1" indent="-231229">
              <a:buFont typeface="+mj-lt"/>
              <a:buAutoNum type="alphaLcPeriod"/>
            </a:pPr>
            <a:r>
              <a:rPr lang="en-US" dirty="0"/>
              <a:t>Inadequate materials for differentiating science instruction</a:t>
            </a:r>
            <a:endParaRPr lang="en-US" b="1" dirty="0"/>
          </a:p>
          <a:p>
            <a:pPr marL="693687" lvl="1" indent="-231229">
              <a:buFont typeface="+mj-lt"/>
              <a:buAutoNum type="alphaLcPeriod"/>
            </a:pPr>
            <a:r>
              <a:rPr lang="en-US" dirty="0"/>
              <a:t>Low student interest in science</a:t>
            </a:r>
            <a:endParaRPr lang="en-US" b="1" dirty="0"/>
          </a:p>
          <a:p>
            <a:pPr marL="693687" lvl="1" indent="-231229">
              <a:buFont typeface="+mj-lt"/>
              <a:buAutoNum type="alphaLcPeriod"/>
            </a:pPr>
            <a:r>
              <a:rPr lang="en-US" dirty="0"/>
              <a:t>Low student prior knowledge and skills</a:t>
            </a:r>
            <a:endParaRPr lang="en-US" b="1" dirty="0"/>
          </a:p>
          <a:p>
            <a:pPr marL="693687" lvl="1" indent="-231229">
              <a:buFont typeface="+mj-lt"/>
              <a:buAutoNum type="alphaLcPeriod"/>
            </a:pPr>
            <a:r>
              <a:rPr lang="en-US" dirty="0"/>
              <a:t>Lack of teacher interest in science</a:t>
            </a:r>
            <a:endParaRPr lang="en-US" b="1" dirty="0"/>
          </a:p>
          <a:p>
            <a:pPr marL="693687" lvl="1" indent="-231229">
              <a:buFont typeface="+mj-lt"/>
              <a:buAutoNum type="alphaLcPeriod"/>
            </a:pPr>
            <a:r>
              <a:rPr lang="en-US" dirty="0"/>
              <a:t>Inadequate teacher preparation to teach science</a:t>
            </a:r>
            <a:endParaRPr lang="en-US" b="1" dirty="0"/>
          </a:p>
          <a:p>
            <a:pPr marL="693687" lvl="1" indent="-231229">
              <a:buFont typeface="+mj-lt"/>
              <a:buAutoNum type="alphaLcPeriod"/>
            </a:pPr>
            <a:r>
              <a:rPr lang="en-US" dirty="0"/>
              <a:t>High teacher turnover </a:t>
            </a:r>
            <a:endParaRPr lang="en-US" b="1" dirty="0"/>
          </a:p>
          <a:p>
            <a:pPr marL="693687" lvl="1" indent="-231229">
              <a:buFont typeface="+mj-lt"/>
              <a:buAutoNum type="alphaLcPeriod"/>
            </a:pPr>
            <a:r>
              <a:rPr lang="en-US" dirty="0"/>
              <a:t>Insufficient instructional time to teach science</a:t>
            </a:r>
            <a:endParaRPr lang="en-US" b="1" dirty="0"/>
          </a:p>
          <a:p>
            <a:pPr marL="693687" lvl="1" indent="-231229">
              <a:buFont typeface="+mj-lt"/>
              <a:buAutoNum type="alphaLcPeriod"/>
            </a:pPr>
            <a:r>
              <a:rPr lang="en-US" dirty="0"/>
              <a:t>Inadequate science-related professional development opportunities</a:t>
            </a:r>
            <a:endParaRPr lang="en-US" b="1" dirty="0"/>
          </a:p>
          <a:p>
            <a:pPr marL="693687" lvl="1" indent="-231229">
              <a:buFont typeface="+mj-lt"/>
              <a:buAutoNum type="alphaLcPeriod"/>
            </a:pPr>
            <a:r>
              <a:rPr lang="en-US" dirty="0"/>
              <a:t>Large class sizes</a:t>
            </a:r>
            <a:endParaRPr lang="en-US" b="1" dirty="0"/>
          </a:p>
          <a:p>
            <a:pPr marL="693687" lvl="1" indent="-231229">
              <a:buFont typeface="+mj-lt"/>
              <a:buAutoNum type="alphaLcPeriod"/>
            </a:pPr>
            <a:r>
              <a:rPr lang="en-US" dirty="0"/>
              <a:t>High student absenteeism</a:t>
            </a:r>
            <a:endParaRPr lang="en-US" b="1" dirty="0"/>
          </a:p>
          <a:p>
            <a:pPr marL="693687" lvl="1" indent="-231229">
              <a:buFont typeface="+mj-lt"/>
              <a:buAutoNum type="alphaLcPeriod"/>
            </a:pPr>
            <a:r>
              <a:rPr lang="en-US" dirty="0"/>
              <a:t>Inappropriate student behavior</a:t>
            </a:r>
            <a:endParaRPr lang="en-US" b="1" dirty="0"/>
          </a:p>
          <a:p>
            <a:pPr marL="693687" lvl="1" indent="-231229">
              <a:buFont typeface="+mj-lt"/>
              <a:buAutoNum type="alphaLcPeriod"/>
            </a:pPr>
            <a:r>
              <a:rPr lang="en-US" dirty="0"/>
              <a:t>Lack of parent/guardian support and involvement</a:t>
            </a:r>
            <a:endParaRPr lang="en-US" b="1" dirty="0"/>
          </a:p>
          <a:p>
            <a:pPr marL="693687" lvl="1" indent="-231229">
              <a:buFont typeface="+mj-lt"/>
              <a:buAutoNum type="alphaLcPeriod"/>
            </a:pPr>
            <a:r>
              <a:rPr lang="en-US" dirty="0"/>
              <a:t>Community resistance to the teaching of  “controversial” issues in science (for example: evolution, climate change)</a:t>
            </a:r>
            <a:endParaRPr lang="en-US" b="1" dirty="0"/>
          </a:p>
          <a:p>
            <a:pPr marL="462458" lvl="1" defTabSz="924865">
              <a:defRPr/>
            </a:pPr>
            <a:endParaRPr lang="en-US" dirty="0" smtClean="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Program representatives were also asked to rate whether each of several factors is a problem for instruction in their school.  In science, low student prior knowledge and skills is perceived as a problem across grade levels (64–75 percent of schools), particularly high school, as can be seen in Table 7.19.  Inadequate science-related professional development opportunities is perceived as a problem by 61–76 percent of the schools, inadequate materials for differentiating instruction by 54–67 percent, and inadequate funds for purchasing science equipment and supplies by 54–62 percent.  In high schools, low student interest is seen as a problem by 61 percent of schools, compared to 44 percent of middle schools and 29 percent of elementary schools.  Lack of teacher interest in science is more likely to be seen as a problem in elementary schools (46 percent) than in high schools (13 percent).”</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schools indicating “somewhat of a problem” or “serious problem” on a three-point scale from 1 “not a significant problem” to 3 “serious problem.” </a:t>
            </a:r>
          </a:p>
          <a:p>
            <a:endParaRPr lang="en-US" dirty="0" smtClean="0"/>
          </a:p>
          <a:p>
            <a:r>
              <a:rPr lang="en-US" dirty="0" smtClean="0"/>
              <a:t>Note: Each grade-level chart is sorted independently; consequently items may appear in different orders.</a:t>
            </a:r>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schools indicating “somewhat of a problem” or “serious problem” on a three-point scale from 1 “not a significant problem” to 3 “serious problem.” </a:t>
            </a:r>
          </a:p>
          <a:p>
            <a:endParaRPr lang="en-US" dirty="0" smtClean="0"/>
          </a:p>
          <a:p>
            <a:r>
              <a:rPr lang="en-US" dirty="0" smtClean="0"/>
              <a:t>Note: Each grade-level chart is sorted independently; consequently items may appear in different orders.</a:t>
            </a:r>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schools indicating “somewhat of a problem” or “serious problem” on a three-point scale from 1 “not a significant problem” to 3 “serious problem.” </a:t>
            </a:r>
          </a:p>
          <a:p>
            <a:endParaRPr lang="en-US" dirty="0" smtClean="0"/>
          </a:p>
          <a:p>
            <a:r>
              <a:rPr lang="en-US" dirty="0" smtClean="0"/>
              <a:t>Note: Each grade-level chart is sorted independently; consequently items may appear in different orders.</a:t>
            </a:r>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schools indicating “somewhat of a problem” or “serious problem” on a three-point scale from 1 “not a significant problem” to 3 “serious problem.” </a:t>
            </a:r>
          </a:p>
          <a:p>
            <a:endParaRPr lang="en-US" dirty="0" smtClean="0"/>
          </a:p>
          <a:p>
            <a:r>
              <a:rPr lang="en-US" dirty="0" smtClean="0"/>
              <a:t>Note: Each grade-level chart is sorted independently; consequently items may appear in different orders.</a:t>
            </a:r>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schools indicating “somewhat of a problem” or “serious problem” on a three-point scale from 1 “not a significant problem” to 3 “serious problem.” </a:t>
            </a:r>
          </a:p>
          <a:p>
            <a:endParaRPr lang="en-US" dirty="0" smtClean="0"/>
          </a:p>
          <a:p>
            <a:r>
              <a:rPr lang="en-US" dirty="0" smtClean="0"/>
              <a:t>Note: Each grade-level chart is sorted independently; consequently items may appear in different orders.</a:t>
            </a:r>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schools indicating “somewhat of a problem” or “serious problem” on a three-point scale from 1 “not a significant problem” to 3 “serious problem.” </a:t>
            </a:r>
          </a:p>
          <a:p>
            <a:endParaRPr lang="en-US" dirty="0" smtClean="0"/>
          </a:p>
          <a:p>
            <a:r>
              <a:rPr lang="en-US" dirty="0" smtClean="0"/>
              <a:t>Note</a:t>
            </a:r>
            <a:r>
              <a:rPr lang="en-US" dirty="0"/>
              <a:t>: Each grade-level chart is sorted independently; consequently items may appear in different orders.</a:t>
            </a:r>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science</a:t>
            </a:r>
            <a:r>
              <a:rPr lang="en-US" baseline="0" dirty="0" smtClean="0"/>
              <a:t> portion of </a:t>
            </a:r>
            <a:r>
              <a:rPr lang="en-US" dirty="0" smtClean="0"/>
              <a:t>Table 7.21, p.</a:t>
            </a:r>
            <a:r>
              <a:rPr lang="en-US" baseline="0" dirty="0" smtClean="0"/>
              <a:t> 168 in Technical Report</a:t>
            </a:r>
          </a:p>
          <a:p>
            <a:pPr defTabSz="924865">
              <a:defRPr/>
            </a:pPr>
            <a:endParaRPr lang="en-US" dirty="0"/>
          </a:p>
          <a:p>
            <a:pPr defTabSz="924865">
              <a:defRPr/>
            </a:pPr>
            <a:r>
              <a:rPr lang="en-US" b="1" dirty="0" smtClean="0"/>
              <a:t>This slide shows data from composites</a:t>
            </a:r>
            <a:r>
              <a:rPr lang="en-US" b="1" baseline="0" dirty="0" smtClean="0"/>
              <a:t>. </a:t>
            </a:r>
          </a:p>
          <a:p>
            <a:pPr defTabSz="924865">
              <a:defRPr/>
            </a:pPr>
            <a:endParaRPr lang="en-US" dirty="0"/>
          </a:p>
          <a:p>
            <a:pPr defTabSz="924865">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pPr defTabSz="924865">
              <a:defRPr/>
            </a:pPr>
            <a:endParaRPr lang="en-US" dirty="0"/>
          </a:p>
          <a:p>
            <a:pPr defTabSz="924865">
              <a:defRPr/>
            </a:pPr>
            <a:r>
              <a:rPr lang="en-US" b="1" i="1" dirty="0" smtClean="0"/>
              <a:t>Extent to Which</a:t>
            </a:r>
            <a:r>
              <a:rPr lang="en-US" b="1" i="1" baseline="0" dirty="0" smtClean="0"/>
              <a:t> a Lack of Resources is Problematic Composite Items</a:t>
            </a:r>
          </a:p>
          <a:p>
            <a:pPr marL="462458" lvl="1"/>
            <a:r>
              <a:rPr lang="en-US" dirty="0"/>
              <a:t>Q17a. Lack of science facilities (for example: lab tables, electric outlets, faucets and sinks in classrooms)</a:t>
            </a:r>
            <a:endParaRPr lang="en-US" b="1" dirty="0"/>
          </a:p>
          <a:p>
            <a:pPr marL="462458" lvl="1"/>
            <a:r>
              <a:rPr lang="en-US" dirty="0"/>
              <a:t>Q17b. Inadequate funds for purchasing science equipment and supplies</a:t>
            </a:r>
            <a:endParaRPr lang="en-US" b="1" dirty="0"/>
          </a:p>
          <a:p>
            <a:pPr marL="462458" lvl="1"/>
            <a:r>
              <a:rPr lang="en-US" dirty="0"/>
              <a:t>Q17c. Lack of science textbooks/modules</a:t>
            </a:r>
            <a:endParaRPr lang="en-US" b="1" dirty="0"/>
          </a:p>
          <a:p>
            <a:pPr marL="462458" lvl="1"/>
            <a:r>
              <a:rPr lang="en-US" dirty="0"/>
              <a:t>Q17d. Poor quality science textbooks/modules</a:t>
            </a:r>
            <a:endParaRPr lang="en-US" b="1" dirty="0"/>
          </a:p>
          <a:p>
            <a:pPr marL="462458" lvl="1"/>
            <a:r>
              <a:rPr lang="en-US" dirty="0"/>
              <a:t>Q17e. Inadequate materials for differentiating science instruction</a:t>
            </a:r>
            <a:endParaRPr lang="en-US" b="1" dirty="0"/>
          </a:p>
          <a:p>
            <a:pPr defTabSz="924865">
              <a:defRPr/>
            </a:pPr>
            <a:endParaRPr lang="en-US" b="1" i="1" dirty="0" smtClean="0"/>
          </a:p>
          <a:p>
            <a:pPr defTabSz="924865">
              <a:defRPr/>
            </a:pPr>
            <a:r>
              <a:rPr lang="en-US" b="1" i="1" dirty="0" smtClean="0"/>
              <a:t>Extent to Which</a:t>
            </a:r>
            <a:r>
              <a:rPr lang="en-US" b="1" i="1" baseline="0" dirty="0" smtClean="0"/>
              <a:t> Student Issues are Problematic Composite Items</a:t>
            </a:r>
          </a:p>
          <a:p>
            <a:pPr marL="462458" lvl="1"/>
            <a:r>
              <a:rPr lang="en-US" dirty="0"/>
              <a:t>Q17f. Low student interest in science</a:t>
            </a:r>
            <a:endParaRPr lang="en-US" b="1" dirty="0"/>
          </a:p>
          <a:p>
            <a:pPr marL="462458" lvl="1"/>
            <a:r>
              <a:rPr lang="en-US" dirty="0"/>
              <a:t>Q17g. Low student prior knowledge and skills</a:t>
            </a:r>
          </a:p>
          <a:p>
            <a:pPr marL="462458" lvl="1"/>
            <a:r>
              <a:rPr lang="en-US" dirty="0"/>
              <a:t>Q17n. High student absenteeism</a:t>
            </a:r>
            <a:endParaRPr lang="en-US" b="1" dirty="0"/>
          </a:p>
          <a:p>
            <a:pPr marL="462458" lvl="1"/>
            <a:r>
              <a:rPr lang="en-US" dirty="0"/>
              <a:t>Q17o. Inappropriate student behavior</a:t>
            </a:r>
            <a:endParaRPr lang="en-US" b="1" dirty="0"/>
          </a:p>
          <a:p>
            <a:pPr marL="462458" lvl="1"/>
            <a:r>
              <a:rPr lang="en-US" dirty="0"/>
              <a:t>Q17p. Lack of parent/guardian support and involvement</a:t>
            </a:r>
            <a:endParaRPr lang="en-US" b="1" dirty="0"/>
          </a:p>
          <a:p>
            <a:pPr marL="462458" lvl="1"/>
            <a:r>
              <a:rPr lang="en-US" dirty="0"/>
              <a:t>Q17q. Community resistance to the teaching of  “controversial” issues in science (for example: evolution, climate change)</a:t>
            </a:r>
            <a:endParaRPr lang="en-US" b="1" dirty="0"/>
          </a:p>
          <a:p>
            <a:pPr marL="462458" lvl="1"/>
            <a:endParaRPr lang="en-US" b="1" dirty="0"/>
          </a:p>
          <a:p>
            <a:pPr defTabSz="924865">
              <a:defRPr/>
            </a:pPr>
            <a:r>
              <a:rPr lang="en-US" b="1" i="1" dirty="0" smtClean="0"/>
              <a:t>Extent to Which</a:t>
            </a:r>
            <a:r>
              <a:rPr lang="en-US" b="1" i="1" baseline="0" dirty="0" smtClean="0"/>
              <a:t> Teacher Issues are Problematic Composite Items</a:t>
            </a:r>
          </a:p>
          <a:p>
            <a:pPr marL="462458" lvl="1"/>
            <a:r>
              <a:rPr lang="en-US" dirty="0"/>
              <a:t>Q17h. Lack of teacher interest in science</a:t>
            </a:r>
            <a:endParaRPr lang="en-US" b="1" dirty="0"/>
          </a:p>
          <a:p>
            <a:pPr marL="462458" lvl="1"/>
            <a:r>
              <a:rPr lang="en-US" dirty="0"/>
              <a:t>Q17i. Inadequate teacher preparation to teach science</a:t>
            </a:r>
            <a:endParaRPr lang="en-US" b="1" dirty="0"/>
          </a:p>
          <a:p>
            <a:pPr marL="462458" lvl="1"/>
            <a:r>
              <a:rPr lang="en-US" dirty="0"/>
              <a:t>Q17k. Insufficient instructional time to teach science</a:t>
            </a:r>
            <a:endParaRPr lang="en-US" b="1" dirty="0"/>
          </a:p>
          <a:p>
            <a:pPr marL="462458" lvl="1"/>
            <a:r>
              <a:rPr lang="en-US" dirty="0"/>
              <a:t>Q17l. Inadequate science-related professional development opportunities</a:t>
            </a:r>
            <a:endParaRPr lang="en-US" b="1" i="1" baseline="0" dirty="0" smtClean="0"/>
          </a:p>
          <a:p>
            <a:pPr defTabSz="924865">
              <a:defRPr/>
            </a:pPr>
            <a:endParaRPr lang="en-US" b="1" dirty="0"/>
          </a:p>
          <a:p>
            <a:pPr defTabSz="924865">
              <a:defRPr/>
            </a:pPr>
            <a:r>
              <a:rPr lang="en-US" dirty="0"/>
              <a:t>Science Program Questionnaire</a:t>
            </a:r>
            <a:endParaRPr lang="en-US" dirty="0" smtClean="0"/>
          </a:p>
          <a:p>
            <a:pPr defTabSz="924865">
              <a:defRPr/>
            </a:pPr>
            <a:r>
              <a:rPr lang="en-US" dirty="0" smtClean="0"/>
              <a:t>Q17.</a:t>
            </a:r>
            <a:r>
              <a:rPr lang="en-US" baseline="0" dirty="0" smtClean="0"/>
              <a:t> </a:t>
            </a:r>
            <a:r>
              <a:rPr lang="en-US" dirty="0"/>
              <a:t>In your opinion, how great a problem is each of the following for science instruction in your school as a whole</a:t>
            </a:r>
            <a:r>
              <a:rPr lang="en-US" dirty="0" smtClean="0"/>
              <a:t>? </a:t>
            </a:r>
            <a:r>
              <a:rPr lang="en-US" dirty="0"/>
              <a:t>[Select one on each row.]</a:t>
            </a:r>
            <a:r>
              <a:rPr lang="en-US" dirty="0" smtClean="0"/>
              <a:t> (Response Options</a:t>
            </a:r>
            <a:r>
              <a:rPr lang="en-US" dirty="0"/>
              <a:t>: [1] Not a significant problem, [2] Somewhat of a problem, [3] Serious problem)</a:t>
            </a:r>
            <a:endParaRPr lang="en-US" dirty="0" smtClean="0"/>
          </a:p>
          <a:p>
            <a:pPr marL="693687" lvl="1" indent="-231229">
              <a:buFont typeface="+mj-lt"/>
              <a:buAutoNum type="alphaLcPeriod"/>
            </a:pPr>
            <a:r>
              <a:rPr lang="en-US" dirty="0"/>
              <a:t>Lack of science facilities (for example: lab tables, electric outlets, faucets and sinks in classrooms)</a:t>
            </a:r>
            <a:endParaRPr lang="en-US" b="1" dirty="0"/>
          </a:p>
          <a:p>
            <a:pPr marL="693687" lvl="1" indent="-231229">
              <a:buFont typeface="+mj-lt"/>
              <a:buAutoNum type="alphaLcPeriod"/>
            </a:pPr>
            <a:r>
              <a:rPr lang="en-US" dirty="0"/>
              <a:t>Inadequate funds for purchasing science equipment and supplies</a:t>
            </a:r>
            <a:endParaRPr lang="en-US" b="1" dirty="0"/>
          </a:p>
          <a:p>
            <a:pPr marL="693687" lvl="1" indent="-231229">
              <a:buFont typeface="+mj-lt"/>
              <a:buAutoNum type="alphaLcPeriod"/>
            </a:pPr>
            <a:r>
              <a:rPr lang="en-US" dirty="0"/>
              <a:t>Lack of science textbooks/modules</a:t>
            </a:r>
            <a:endParaRPr lang="en-US" b="1" dirty="0"/>
          </a:p>
          <a:p>
            <a:pPr marL="693687" lvl="1" indent="-231229">
              <a:buFont typeface="+mj-lt"/>
              <a:buAutoNum type="alphaLcPeriod"/>
            </a:pPr>
            <a:r>
              <a:rPr lang="en-US" dirty="0"/>
              <a:t>Poor quality science textbooks/modules</a:t>
            </a:r>
            <a:endParaRPr lang="en-US" b="1" dirty="0"/>
          </a:p>
          <a:p>
            <a:pPr marL="693687" lvl="1" indent="-231229">
              <a:buFont typeface="+mj-lt"/>
              <a:buAutoNum type="alphaLcPeriod"/>
            </a:pPr>
            <a:r>
              <a:rPr lang="en-US" dirty="0"/>
              <a:t>Inadequate materials for differentiating science instruction</a:t>
            </a:r>
            <a:endParaRPr lang="en-US" b="1" dirty="0"/>
          </a:p>
          <a:p>
            <a:pPr marL="693687" lvl="1" indent="-231229">
              <a:buFont typeface="+mj-lt"/>
              <a:buAutoNum type="alphaLcPeriod"/>
            </a:pPr>
            <a:r>
              <a:rPr lang="en-US" dirty="0"/>
              <a:t>Low student interest in science</a:t>
            </a:r>
            <a:endParaRPr lang="en-US" b="1" dirty="0"/>
          </a:p>
          <a:p>
            <a:pPr marL="693687" lvl="1" indent="-231229">
              <a:buFont typeface="+mj-lt"/>
              <a:buAutoNum type="alphaLcPeriod"/>
            </a:pPr>
            <a:r>
              <a:rPr lang="en-US" dirty="0"/>
              <a:t>Low student prior knowledge and skills</a:t>
            </a:r>
            <a:endParaRPr lang="en-US" b="1" dirty="0"/>
          </a:p>
          <a:p>
            <a:pPr marL="693687" lvl="1" indent="-231229">
              <a:buFont typeface="+mj-lt"/>
              <a:buAutoNum type="alphaLcPeriod"/>
            </a:pPr>
            <a:r>
              <a:rPr lang="en-US" dirty="0"/>
              <a:t>Lack of teacher interest in science</a:t>
            </a:r>
            <a:endParaRPr lang="en-US" b="1" dirty="0"/>
          </a:p>
          <a:p>
            <a:pPr marL="693687" lvl="1" indent="-231229">
              <a:buFont typeface="+mj-lt"/>
              <a:buAutoNum type="alphaLcPeriod"/>
            </a:pPr>
            <a:r>
              <a:rPr lang="en-US" dirty="0"/>
              <a:t>Inadequate teacher preparation to teach science</a:t>
            </a:r>
            <a:endParaRPr lang="en-US" b="1" dirty="0"/>
          </a:p>
          <a:p>
            <a:pPr marL="693687" lvl="1" indent="-231229">
              <a:buFont typeface="+mj-lt"/>
              <a:buAutoNum type="alphaLcPeriod"/>
            </a:pPr>
            <a:r>
              <a:rPr lang="en-US" dirty="0"/>
              <a:t>High teacher turnover </a:t>
            </a:r>
            <a:endParaRPr lang="en-US" b="1" dirty="0"/>
          </a:p>
          <a:p>
            <a:pPr marL="693687" lvl="1" indent="-231229">
              <a:buFont typeface="+mj-lt"/>
              <a:buAutoNum type="alphaLcPeriod"/>
            </a:pPr>
            <a:r>
              <a:rPr lang="en-US" dirty="0"/>
              <a:t>Insufficient instructional time to teach science</a:t>
            </a:r>
            <a:endParaRPr lang="en-US" b="1" dirty="0"/>
          </a:p>
          <a:p>
            <a:pPr marL="693687" lvl="1" indent="-231229">
              <a:buFont typeface="+mj-lt"/>
              <a:buAutoNum type="alphaLcPeriod"/>
            </a:pPr>
            <a:r>
              <a:rPr lang="en-US" dirty="0"/>
              <a:t>Inadequate science-related professional development opportunities</a:t>
            </a:r>
            <a:endParaRPr lang="en-US" b="1" dirty="0"/>
          </a:p>
          <a:p>
            <a:pPr marL="693687" lvl="1" indent="-231229">
              <a:buFont typeface="+mj-lt"/>
              <a:buAutoNum type="alphaLcPeriod"/>
            </a:pPr>
            <a:r>
              <a:rPr lang="en-US" dirty="0"/>
              <a:t>Large class sizes</a:t>
            </a:r>
            <a:endParaRPr lang="en-US" b="1" dirty="0"/>
          </a:p>
          <a:p>
            <a:pPr marL="693687" lvl="1" indent="-231229">
              <a:buFont typeface="+mj-lt"/>
              <a:buAutoNum type="alphaLcPeriod"/>
            </a:pPr>
            <a:r>
              <a:rPr lang="en-US" dirty="0"/>
              <a:t>High student absenteeism</a:t>
            </a:r>
            <a:endParaRPr lang="en-US" b="1" dirty="0"/>
          </a:p>
          <a:p>
            <a:pPr marL="693687" lvl="1" indent="-231229">
              <a:buFont typeface="+mj-lt"/>
              <a:buAutoNum type="alphaLcPeriod"/>
            </a:pPr>
            <a:r>
              <a:rPr lang="en-US" dirty="0"/>
              <a:t>Inappropriate student behavior</a:t>
            </a:r>
            <a:endParaRPr lang="en-US" b="1" dirty="0"/>
          </a:p>
          <a:p>
            <a:pPr marL="693687" lvl="1" indent="-231229">
              <a:buFont typeface="+mj-lt"/>
              <a:buAutoNum type="alphaLcPeriod"/>
            </a:pPr>
            <a:r>
              <a:rPr lang="en-US" dirty="0"/>
              <a:t>Lack of parent/guardian support and involvement</a:t>
            </a:r>
            <a:endParaRPr lang="en-US" b="1" dirty="0"/>
          </a:p>
          <a:p>
            <a:pPr marL="693687" lvl="1" indent="-231229">
              <a:buFont typeface="+mj-lt"/>
              <a:buAutoNum type="alphaLcPeriod"/>
            </a:pPr>
            <a:r>
              <a:rPr lang="en-US" dirty="0"/>
              <a:t>Community resistance to the teaching of  “controversial” issues in science (for example: evolution, climate change)</a:t>
            </a:r>
            <a:endParaRPr lang="en-US" b="1" dirty="0"/>
          </a:p>
          <a:p>
            <a:pPr marL="462458" lvl="1" defTabSz="924865">
              <a:defRPr/>
            </a:pPr>
            <a:endParaRPr lang="en-US" dirty="0" smtClean="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Composite variables created from these items allow for a summary of the factors affecting science and mathematics instruction.  One striking difference is that the extent to which student issues are seen as problematic is more pronounced in mathematics instruction compared to science instruction (see Table 7.21).  Some differences across grade ranges are also apparent, particularly in science.  Specifically, lack of resources and teacher-related issues are more notable at the elementary level than at the high school level.”</a:t>
            </a:r>
          </a:p>
        </p:txBody>
      </p:sp>
      <p:sp>
        <p:nvSpPr>
          <p:cNvPr id="4" name="Slide Number Placeholder 3"/>
          <p:cNvSpPr>
            <a:spLocks noGrp="1"/>
          </p:cNvSpPr>
          <p:nvPr>
            <p:ph type="sldNum" sz="quarter" idx="10"/>
          </p:nvPr>
        </p:nvSpPr>
        <p:spPr/>
        <p:txBody>
          <a:bodyPr/>
          <a:lstStyle/>
          <a:p>
            <a:fld id="{B472F11F-6199-4934-A1DC-A9FDDA9F712C}" type="slidenum">
              <a:rPr lang="en-US" smtClean="0"/>
              <a:t>40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science portion of Table 7.4, p.</a:t>
            </a:r>
            <a:r>
              <a:rPr lang="en-US" baseline="0" dirty="0" smtClean="0"/>
              <a:t> 159 in Technical Report</a:t>
            </a:r>
          </a:p>
          <a:p>
            <a:pPr defTabSz="924865">
              <a:defRPr/>
            </a:pPr>
            <a:endParaRPr lang="en-US" dirty="0"/>
          </a:p>
          <a:p>
            <a:pPr defTabSz="924865">
              <a:defRPr/>
            </a:pPr>
            <a:r>
              <a:rPr lang="en-US" b="1" dirty="0" smtClean="0"/>
              <a:t>This slide shows original and derived data from an individual</a:t>
            </a:r>
            <a:r>
              <a:rPr lang="en-US" b="1" baseline="0" dirty="0" smtClean="0"/>
              <a:t> item. </a:t>
            </a:r>
          </a:p>
          <a:p>
            <a:pPr defTabSz="924865">
              <a:defRPr/>
            </a:pPr>
            <a:endParaRPr lang="en-US" b="1" dirty="0"/>
          </a:p>
          <a:p>
            <a:pPr defTabSz="924865">
              <a:defRPr/>
            </a:pPr>
            <a:r>
              <a:rPr lang="en-US" dirty="0"/>
              <a:t>Science Program Questionnaire</a:t>
            </a:r>
            <a:endParaRPr lang="en-US" dirty="0" smtClean="0"/>
          </a:p>
          <a:p>
            <a:pPr defTabSz="924865">
              <a:defRPr/>
            </a:pPr>
            <a:r>
              <a:rPr lang="en-US" dirty="0" smtClean="0"/>
              <a:t>Q12.</a:t>
            </a:r>
            <a:r>
              <a:rPr lang="en-US" baseline="0" dirty="0" smtClean="0"/>
              <a:t> [Presented only to schools that include grade 12] </a:t>
            </a:r>
            <a:r>
              <a:rPr lang="en-US" dirty="0" smtClean="0"/>
              <a:t>In </a:t>
            </a:r>
            <a:r>
              <a:rPr lang="en-US" dirty="0"/>
              <a:t>order to graduate from this high school, how many years of grades 9–12 science are students required to take?</a:t>
            </a:r>
          </a:p>
          <a:p>
            <a:pPr marL="635844" lvl="1" indent="-173413" defTabSz="924865">
              <a:buFont typeface="Courier New" panose="02070309020205020404" pitchFamily="49" charset="0"/>
              <a:buChar char="o"/>
              <a:defRPr/>
            </a:pPr>
            <a:r>
              <a:rPr lang="en-US" dirty="0"/>
              <a:t>1 year</a:t>
            </a:r>
          </a:p>
          <a:p>
            <a:pPr marL="635844" lvl="1" indent="-173413" defTabSz="924865">
              <a:buFont typeface="Courier New" panose="02070309020205020404" pitchFamily="49" charset="0"/>
              <a:buChar char="o"/>
              <a:defRPr/>
            </a:pPr>
            <a:r>
              <a:rPr lang="en-US" dirty="0"/>
              <a:t>2 years</a:t>
            </a:r>
          </a:p>
          <a:p>
            <a:pPr marL="635844" lvl="1" indent="-173413" defTabSz="924865">
              <a:buFont typeface="Courier New" panose="02070309020205020404" pitchFamily="49" charset="0"/>
              <a:buChar char="o"/>
              <a:defRPr/>
            </a:pPr>
            <a:r>
              <a:rPr lang="en-US" dirty="0"/>
              <a:t>3 years</a:t>
            </a:r>
          </a:p>
          <a:p>
            <a:pPr marL="635844" lvl="1" indent="-173413" defTabSz="924865">
              <a:buFont typeface="Courier New" panose="02070309020205020404" pitchFamily="49" charset="0"/>
              <a:buChar char="o"/>
              <a:defRPr/>
            </a:pPr>
            <a:r>
              <a:rPr lang="en-US" dirty="0"/>
              <a:t>4 years</a:t>
            </a:r>
          </a:p>
          <a:p>
            <a:pPr defTabSz="924865">
              <a:defRPr/>
            </a:pPr>
            <a:endParaRPr lang="en-US" dirty="0" smtClean="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b="1" dirty="0" smtClean="0"/>
              <a:t>“</a:t>
            </a:r>
            <a:r>
              <a:rPr lang="en-US" dirty="0"/>
              <a:t>High school program representatives were asked how many years of science, mathematics, and computer science students are required to take in order to graduate.  As can be seen in Table 7.4, the vast majority of high schools require at least three years of science and mathematics; more than half require four years of mathematics.  For most schools, graduation requirements are just as demanding as state university entrance requirements.  However, when there is a difference, graduation requirements tend to be more rigorous; 40 percent of high schools require more science and 32 percent require more mathematics courses for graduation than state universities do for entrance.</a:t>
            </a:r>
            <a:r>
              <a:rPr lang="en-US" dirty="0" smtClean="0">
                <a:effectLst/>
              </a:rPr>
              <a:t> </a:t>
            </a:r>
            <a:r>
              <a:rPr lang="en-US" dirty="0"/>
              <a:t>	State (public) university entrance requirements were mined from the Internet.  When state university systems included multiple tiers, the lowest four-year university tier requirements were used.”</a:t>
            </a:r>
          </a:p>
        </p:txBody>
      </p:sp>
      <p:sp>
        <p:nvSpPr>
          <p:cNvPr id="4" name="Slide Number Placeholder 3"/>
          <p:cNvSpPr>
            <a:spLocks noGrp="1"/>
          </p:cNvSpPr>
          <p:nvPr>
            <p:ph type="sldNum" sz="quarter" idx="10"/>
          </p:nvPr>
        </p:nvSpPr>
        <p:spPr/>
        <p:txBody>
          <a:bodyPr/>
          <a:lstStyle/>
          <a:p>
            <a:fld id="{B472F11F-6199-4934-A1DC-A9FDDA9F712C}" type="slidenum">
              <a:rPr lang="en-US" smtClean="0"/>
              <a:t>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science</a:t>
            </a:r>
            <a:r>
              <a:rPr lang="en-US" baseline="0" dirty="0" smtClean="0"/>
              <a:t> portion of </a:t>
            </a:r>
            <a:r>
              <a:rPr lang="en-US" dirty="0" smtClean="0"/>
              <a:t>Table 7.22, p.</a:t>
            </a:r>
            <a:r>
              <a:rPr lang="en-US" baseline="0" dirty="0" smtClean="0"/>
              <a:t> 169 in Technical Report</a:t>
            </a:r>
          </a:p>
          <a:p>
            <a:pPr defTabSz="924865">
              <a:defRPr/>
            </a:pPr>
            <a:endParaRPr lang="en-US" dirty="0"/>
          </a:p>
          <a:p>
            <a:pPr defTabSz="924865">
              <a:defRPr/>
            </a:pPr>
            <a:r>
              <a:rPr lang="en-US" b="1" dirty="0" smtClean="0"/>
              <a:t>This slide shows data from composites</a:t>
            </a:r>
            <a:r>
              <a:rPr lang="en-US" b="1" baseline="0" dirty="0" smtClean="0"/>
              <a:t>. </a:t>
            </a:r>
          </a:p>
          <a:p>
            <a:pPr defTabSz="924865">
              <a:defRPr/>
            </a:pPr>
            <a:endParaRPr lang="en-US" dirty="0"/>
          </a:p>
          <a:p>
            <a:pPr defTabSz="924865">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pPr defTabSz="924865">
              <a:defRPr/>
            </a:pPr>
            <a:endParaRPr lang="en-US" dirty="0"/>
          </a:p>
          <a:p>
            <a:pPr defTabSz="924865">
              <a:defRPr/>
            </a:pPr>
            <a:r>
              <a:rPr lang="en-US" b="1" i="1" dirty="0" smtClean="0"/>
              <a:t>Extent to Which</a:t>
            </a:r>
            <a:r>
              <a:rPr lang="en-US" b="1" i="1" baseline="0" dirty="0" smtClean="0"/>
              <a:t> a Lack of Resources is Problematic Composite Items</a:t>
            </a:r>
          </a:p>
          <a:p>
            <a:pPr marL="462458" lvl="1"/>
            <a:r>
              <a:rPr lang="en-US" dirty="0"/>
              <a:t>Q17a. Lack of science facilities (for example: lab tables, electric outlets, faucets and sinks in classrooms)</a:t>
            </a:r>
            <a:endParaRPr lang="en-US" b="1" dirty="0"/>
          </a:p>
          <a:p>
            <a:pPr marL="462458" lvl="1"/>
            <a:r>
              <a:rPr lang="en-US" dirty="0"/>
              <a:t>Q17b. Inadequate funds for purchasing science equipment and supplies</a:t>
            </a:r>
            <a:endParaRPr lang="en-US" b="1" dirty="0"/>
          </a:p>
          <a:p>
            <a:pPr marL="462458" lvl="1"/>
            <a:r>
              <a:rPr lang="en-US" dirty="0"/>
              <a:t>Q17c. Lack of science textbooks/modules</a:t>
            </a:r>
            <a:endParaRPr lang="en-US" b="1" dirty="0"/>
          </a:p>
          <a:p>
            <a:pPr marL="462458" lvl="1"/>
            <a:r>
              <a:rPr lang="en-US" dirty="0"/>
              <a:t>Q17d. Poor quality science textbooks/modules</a:t>
            </a:r>
            <a:endParaRPr lang="en-US" b="1" dirty="0"/>
          </a:p>
          <a:p>
            <a:pPr marL="462458" lvl="1"/>
            <a:r>
              <a:rPr lang="en-US" dirty="0"/>
              <a:t>Q17e. Inadequate materials for differentiating science instruction</a:t>
            </a:r>
            <a:endParaRPr lang="en-US" b="1" dirty="0"/>
          </a:p>
          <a:p>
            <a:pPr defTabSz="924865">
              <a:defRPr/>
            </a:pPr>
            <a:endParaRPr lang="en-US" b="1" i="1" dirty="0" smtClean="0"/>
          </a:p>
          <a:p>
            <a:pPr defTabSz="924865">
              <a:defRPr/>
            </a:pPr>
            <a:r>
              <a:rPr lang="en-US" b="1" i="1" dirty="0" smtClean="0"/>
              <a:t>Extent to Which</a:t>
            </a:r>
            <a:r>
              <a:rPr lang="en-US" b="1" i="1" baseline="0" dirty="0" smtClean="0"/>
              <a:t> Student Issues are Problematic Composite Items</a:t>
            </a:r>
          </a:p>
          <a:p>
            <a:pPr marL="462458" lvl="1"/>
            <a:r>
              <a:rPr lang="en-US" dirty="0"/>
              <a:t>Q17f. Low student interest in science</a:t>
            </a:r>
            <a:endParaRPr lang="en-US" b="1" dirty="0"/>
          </a:p>
          <a:p>
            <a:pPr marL="462458" lvl="1"/>
            <a:r>
              <a:rPr lang="en-US" dirty="0"/>
              <a:t>Q17g. Low student prior knowledge and skills</a:t>
            </a:r>
          </a:p>
          <a:p>
            <a:pPr marL="462458" lvl="1"/>
            <a:r>
              <a:rPr lang="en-US" dirty="0"/>
              <a:t>Q17n. High student absenteeism</a:t>
            </a:r>
            <a:endParaRPr lang="en-US" b="1" dirty="0"/>
          </a:p>
          <a:p>
            <a:pPr marL="462458" lvl="1"/>
            <a:r>
              <a:rPr lang="en-US" dirty="0"/>
              <a:t>Q17o. Inappropriate student behavior</a:t>
            </a:r>
            <a:endParaRPr lang="en-US" b="1" dirty="0"/>
          </a:p>
          <a:p>
            <a:pPr marL="462458" lvl="1"/>
            <a:r>
              <a:rPr lang="en-US" dirty="0"/>
              <a:t>Q17p. Lack of parent/guardian support and involvement</a:t>
            </a:r>
            <a:endParaRPr lang="en-US" b="1" dirty="0"/>
          </a:p>
          <a:p>
            <a:pPr marL="462458" lvl="1"/>
            <a:r>
              <a:rPr lang="en-US" dirty="0"/>
              <a:t>Q17q. Community resistance to the teaching of  “controversial” issues in science (for example: evolution, climate change)</a:t>
            </a:r>
            <a:endParaRPr lang="en-US" b="1" dirty="0"/>
          </a:p>
          <a:p>
            <a:pPr marL="462458" lvl="1"/>
            <a:endParaRPr lang="en-US" b="1" dirty="0"/>
          </a:p>
          <a:p>
            <a:pPr defTabSz="924865">
              <a:defRPr/>
            </a:pPr>
            <a:r>
              <a:rPr lang="en-US" b="1" i="1" dirty="0" smtClean="0"/>
              <a:t>Extent to Which</a:t>
            </a:r>
            <a:r>
              <a:rPr lang="en-US" b="1" i="1" baseline="0" dirty="0" smtClean="0"/>
              <a:t> Teacher Issues are Problematic Composite Items</a:t>
            </a:r>
          </a:p>
          <a:p>
            <a:pPr marL="462458" lvl="1"/>
            <a:r>
              <a:rPr lang="en-US" dirty="0"/>
              <a:t>Q17h. Lack of teacher interest in science</a:t>
            </a:r>
            <a:endParaRPr lang="en-US" b="1" dirty="0"/>
          </a:p>
          <a:p>
            <a:pPr marL="462458" lvl="1"/>
            <a:r>
              <a:rPr lang="en-US" dirty="0"/>
              <a:t>Q17i. Inadequate teacher preparation to teach science</a:t>
            </a:r>
            <a:endParaRPr lang="en-US" b="1" dirty="0"/>
          </a:p>
          <a:p>
            <a:pPr marL="462458" lvl="1"/>
            <a:r>
              <a:rPr lang="en-US" dirty="0"/>
              <a:t>Q17k. Insufficient instructional time to teach science</a:t>
            </a:r>
            <a:endParaRPr lang="en-US" b="1" dirty="0"/>
          </a:p>
          <a:p>
            <a:pPr marL="462458" lvl="1"/>
            <a:r>
              <a:rPr lang="en-US" dirty="0"/>
              <a:t>Q17l. Inadequate science-related professional development opportunities</a:t>
            </a:r>
            <a:endParaRPr lang="en-US" b="1" i="1" baseline="0" dirty="0" smtClean="0"/>
          </a:p>
          <a:p>
            <a:pPr defTabSz="924865">
              <a:defRPr/>
            </a:pPr>
            <a:endParaRPr lang="en-US" b="1" dirty="0"/>
          </a:p>
          <a:p>
            <a:pPr defTabSz="924865">
              <a:defRPr/>
            </a:pPr>
            <a:r>
              <a:rPr lang="en-US" dirty="0"/>
              <a:t>Science Program Questionnaire</a:t>
            </a:r>
            <a:endParaRPr lang="en-US" dirty="0" smtClean="0"/>
          </a:p>
          <a:p>
            <a:pPr defTabSz="924865">
              <a:defRPr/>
            </a:pPr>
            <a:r>
              <a:rPr lang="en-US" dirty="0" smtClean="0"/>
              <a:t>Q17.</a:t>
            </a:r>
            <a:r>
              <a:rPr lang="en-US" baseline="0" dirty="0" smtClean="0"/>
              <a:t> </a:t>
            </a:r>
            <a:r>
              <a:rPr lang="en-US" dirty="0"/>
              <a:t>In your opinion, how great a problem is each of the following for science instruction in your school as a whole</a:t>
            </a:r>
            <a:r>
              <a:rPr lang="en-US" dirty="0" smtClean="0"/>
              <a:t>? </a:t>
            </a:r>
            <a:r>
              <a:rPr lang="en-US" dirty="0"/>
              <a:t>[Select one on each row.]</a:t>
            </a:r>
            <a:r>
              <a:rPr lang="en-US" dirty="0" smtClean="0"/>
              <a:t> (Response Options</a:t>
            </a:r>
            <a:r>
              <a:rPr lang="en-US" dirty="0"/>
              <a:t>: [1] Not a significant problem, [2] Somewhat of a problem, [3] Serious problem)</a:t>
            </a:r>
            <a:endParaRPr lang="en-US" dirty="0" smtClean="0"/>
          </a:p>
          <a:p>
            <a:pPr marL="693687" lvl="1" indent="-231229">
              <a:buFont typeface="+mj-lt"/>
              <a:buAutoNum type="alphaLcPeriod"/>
            </a:pPr>
            <a:r>
              <a:rPr lang="en-US" dirty="0"/>
              <a:t>Lack of science facilities (for example: lab tables, electric outlets, faucets and sinks in classrooms)</a:t>
            </a:r>
            <a:endParaRPr lang="en-US" b="1" dirty="0"/>
          </a:p>
          <a:p>
            <a:pPr marL="693687" lvl="1" indent="-231229">
              <a:buFont typeface="+mj-lt"/>
              <a:buAutoNum type="alphaLcPeriod"/>
            </a:pPr>
            <a:r>
              <a:rPr lang="en-US" dirty="0"/>
              <a:t>Inadequate funds for purchasing science equipment and supplies</a:t>
            </a:r>
            <a:endParaRPr lang="en-US" b="1" dirty="0"/>
          </a:p>
          <a:p>
            <a:pPr marL="693687" lvl="1" indent="-231229">
              <a:buFont typeface="+mj-lt"/>
              <a:buAutoNum type="alphaLcPeriod"/>
            </a:pPr>
            <a:r>
              <a:rPr lang="en-US" dirty="0"/>
              <a:t>Lack of science textbooks/modules</a:t>
            </a:r>
            <a:endParaRPr lang="en-US" b="1" dirty="0"/>
          </a:p>
          <a:p>
            <a:pPr marL="693687" lvl="1" indent="-231229">
              <a:buFont typeface="+mj-lt"/>
              <a:buAutoNum type="alphaLcPeriod"/>
            </a:pPr>
            <a:r>
              <a:rPr lang="en-US" dirty="0"/>
              <a:t>Poor quality science textbooks/modules</a:t>
            </a:r>
            <a:endParaRPr lang="en-US" b="1" dirty="0"/>
          </a:p>
          <a:p>
            <a:pPr marL="693687" lvl="1" indent="-231229">
              <a:buFont typeface="+mj-lt"/>
              <a:buAutoNum type="alphaLcPeriod"/>
            </a:pPr>
            <a:r>
              <a:rPr lang="en-US" dirty="0"/>
              <a:t>Inadequate materials for differentiating science instruction</a:t>
            </a:r>
            <a:endParaRPr lang="en-US" b="1" dirty="0"/>
          </a:p>
          <a:p>
            <a:pPr marL="693687" lvl="1" indent="-231229">
              <a:buFont typeface="+mj-lt"/>
              <a:buAutoNum type="alphaLcPeriod"/>
            </a:pPr>
            <a:r>
              <a:rPr lang="en-US" dirty="0"/>
              <a:t>Low student interest in science</a:t>
            </a:r>
            <a:endParaRPr lang="en-US" b="1" dirty="0"/>
          </a:p>
          <a:p>
            <a:pPr marL="693687" lvl="1" indent="-231229">
              <a:buFont typeface="+mj-lt"/>
              <a:buAutoNum type="alphaLcPeriod"/>
            </a:pPr>
            <a:r>
              <a:rPr lang="en-US" dirty="0"/>
              <a:t>Low student prior knowledge and skills</a:t>
            </a:r>
            <a:endParaRPr lang="en-US" b="1" dirty="0"/>
          </a:p>
          <a:p>
            <a:pPr marL="693687" lvl="1" indent="-231229">
              <a:buFont typeface="+mj-lt"/>
              <a:buAutoNum type="alphaLcPeriod"/>
            </a:pPr>
            <a:r>
              <a:rPr lang="en-US" dirty="0"/>
              <a:t>Lack of teacher interest in science</a:t>
            </a:r>
            <a:endParaRPr lang="en-US" b="1" dirty="0"/>
          </a:p>
          <a:p>
            <a:pPr marL="693687" lvl="1" indent="-231229">
              <a:buFont typeface="+mj-lt"/>
              <a:buAutoNum type="alphaLcPeriod"/>
            </a:pPr>
            <a:r>
              <a:rPr lang="en-US" dirty="0"/>
              <a:t>Inadequate teacher preparation to teach science</a:t>
            </a:r>
            <a:endParaRPr lang="en-US" b="1" dirty="0"/>
          </a:p>
          <a:p>
            <a:pPr marL="693687" lvl="1" indent="-231229">
              <a:buFont typeface="+mj-lt"/>
              <a:buAutoNum type="alphaLcPeriod"/>
            </a:pPr>
            <a:r>
              <a:rPr lang="en-US" dirty="0"/>
              <a:t>High teacher turnover </a:t>
            </a:r>
            <a:endParaRPr lang="en-US" b="1" dirty="0"/>
          </a:p>
          <a:p>
            <a:pPr marL="693687" lvl="1" indent="-231229">
              <a:buFont typeface="+mj-lt"/>
              <a:buAutoNum type="alphaLcPeriod"/>
            </a:pPr>
            <a:r>
              <a:rPr lang="en-US" dirty="0"/>
              <a:t>Insufficient instructional time to teach science</a:t>
            </a:r>
            <a:endParaRPr lang="en-US" b="1" dirty="0"/>
          </a:p>
          <a:p>
            <a:pPr marL="693687" lvl="1" indent="-231229">
              <a:buFont typeface="+mj-lt"/>
              <a:buAutoNum type="alphaLcPeriod"/>
            </a:pPr>
            <a:r>
              <a:rPr lang="en-US" dirty="0"/>
              <a:t>Inadequate science-related professional development opportunities</a:t>
            </a:r>
            <a:endParaRPr lang="en-US" b="1" dirty="0"/>
          </a:p>
          <a:p>
            <a:pPr marL="693687" lvl="1" indent="-231229">
              <a:buFont typeface="+mj-lt"/>
              <a:buAutoNum type="alphaLcPeriod"/>
            </a:pPr>
            <a:r>
              <a:rPr lang="en-US" dirty="0"/>
              <a:t>Large class sizes</a:t>
            </a:r>
            <a:endParaRPr lang="en-US" b="1" dirty="0"/>
          </a:p>
          <a:p>
            <a:pPr marL="693687" lvl="1" indent="-231229">
              <a:buFont typeface="+mj-lt"/>
              <a:buAutoNum type="alphaLcPeriod"/>
            </a:pPr>
            <a:r>
              <a:rPr lang="en-US" dirty="0"/>
              <a:t>High student absenteeism</a:t>
            </a:r>
            <a:endParaRPr lang="en-US" b="1" dirty="0"/>
          </a:p>
          <a:p>
            <a:pPr marL="693687" lvl="1" indent="-231229">
              <a:buFont typeface="+mj-lt"/>
              <a:buAutoNum type="alphaLcPeriod"/>
            </a:pPr>
            <a:r>
              <a:rPr lang="en-US" dirty="0"/>
              <a:t>Inappropriate student behavior</a:t>
            </a:r>
            <a:endParaRPr lang="en-US" b="1" dirty="0"/>
          </a:p>
          <a:p>
            <a:pPr marL="693687" lvl="1" indent="-231229">
              <a:buFont typeface="+mj-lt"/>
              <a:buAutoNum type="alphaLcPeriod"/>
            </a:pPr>
            <a:r>
              <a:rPr lang="en-US" dirty="0"/>
              <a:t>Lack of parent/guardian support and involvement</a:t>
            </a:r>
            <a:endParaRPr lang="en-US" b="1" dirty="0"/>
          </a:p>
          <a:p>
            <a:pPr marL="693687" lvl="1" indent="-231229">
              <a:buFont typeface="+mj-lt"/>
              <a:buAutoNum type="alphaLcPeriod"/>
            </a:pPr>
            <a:r>
              <a:rPr lang="en-US" dirty="0"/>
              <a:t>Community resistance to the teaching of  “controversial” issues in science (for example: evolution, climate change)</a:t>
            </a:r>
            <a:endParaRPr lang="en-US" b="1" dirty="0"/>
          </a:p>
          <a:p>
            <a:pPr marL="462458" lvl="1" defTabSz="924865">
              <a:defRPr/>
            </a:pPr>
            <a:endParaRPr lang="en-US" dirty="0" smtClean="0"/>
          </a:p>
          <a:p>
            <a:pPr defTabSz="924865">
              <a:defRPr/>
            </a:pPr>
            <a:r>
              <a:rPr lang="en-US" dirty="0" smtClean="0"/>
              <a:t>The numbers in parentheses</a:t>
            </a:r>
            <a:r>
              <a:rPr lang="en-US" baseline="0" dirty="0" smtClean="0"/>
              <a:t> are standard errors.</a:t>
            </a:r>
          </a:p>
          <a:p>
            <a:pPr defTabSz="924865">
              <a:defRPr/>
            </a:pPr>
            <a:endParaRPr lang="en-US" dirty="0"/>
          </a:p>
          <a:p>
            <a:pPr defTabSz="924865">
              <a:defRPr/>
            </a:pPr>
            <a:r>
              <a:rPr lang="en-US" dirty="0"/>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When disaggregated by the percentage of students eligible for free/‌reduced-price lunch, some differences in composite means emerge (see Table 7.22).  The mean score for the Extent to Which Student Issues are Problematic composite, which includes items such as low student interest, high absenteeism, and inappropriate behavior, varies considerably in both science and mathematics by the percentage of students eligible for free/‌reduced-price lunch (ranging from 16 for the lowest quartile to 38 for the highest in science, and from 23 to 48 in mathematics).  Though not as pronounced, similar gaps are seen in science for the Extent to Which a Lack of Resources is Problematic composite, which includes items about a lack of equipment and textbooks, and the Extent to Which Teacher Issues are Problematic composite, which includes items about teacher interest in the subject and teacher preparation to teach the subject.”</a:t>
            </a:r>
          </a:p>
        </p:txBody>
      </p:sp>
      <p:sp>
        <p:nvSpPr>
          <p:cNvPr id="4" name="Slide Number Placeholder 3"/>
          <p:cNvSpPr>
            <a:spLocks noGrp="1"/>
          </p:cNvSpPr>
          <p:nvPr>
            <p:ph type="sldNum" sz="quarter" idx="10"/>
          </p:nvPr>
        </p:nvSpPr>
        <p:spPr/>
        <p:txBody>
          <a:bodyPr/>
          <a:lstStyle/>
          <a:p>
            <a:fld id="{B472F11F-6199-4934-A1DC-A9FDDA9F712C}" type="slidenum">
              <a:rPr lang="en-US" smtClean="0"/>
              <a:t>42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24916">
              <a:defRPr/>
            </a:pPr>
            <a:r>
              <a:rPr lang="en-US" dirty="0"/>
              <a:t>Slide shows the composite scores by quartile of percentage of students in school eligible for free and reduced lunch.</a:t>
            </a:r>
          </a:p>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7.23, p.</a:t>
            </a:r>
            <a:r>
              <a:rPr lang="en-US" baseline="0" dirty="0" smtClean="0"/>
              <a:t> 170 in Technical Report</a:t>
            </a:r>
          </a:p>
          <a:p>
            <a:pPr defTabSz="924865">
              <a:defRPr/>
            </a:pPr>
            <a:endParaRPr lang="en-US" dirty="0"/>
          </a:p>
          <a:p>
            <a:pPr defTabSz="924865">
              <a:defRPr/>
            </a:pPr>
            <a:r>
              <a:rPr lang="en-US" b="1" dirty="0" smtClean="0"/>
              <a:t>This slide shows data from an individual</a:t>
            </a:r>
            <a:r>
              <a:rPr lang="en-US" b="1" baseline="0" dirty="0" smtClean="0"/>
              <a:t> item. </a:t>
            </a:r>
          </a:p>
          <a:p>
            <a:pPr defTabSz="924865">
              <a:defRPr/>
            </a:pPr>
            <a:endParaRPr lang="en-US" b="1" dirty="0"/>
          </a:p>
          <a:p>
            <a:pPr defTabSz="924865">
              <a:defRPr/>
            </a:pPr>
            <a:r>
              <a:rPr lang="en-US" dirty="0"/>
              <a:t>Science Teacher Questionnaire</a:t>
            </a:r>
            <a:endParaRPr lang="en-US" dirty="0" smtClean="0"/>
          </a:p>
          <a:p>
            <a:pPr defTabSz="924865">
              <a:defRPr/>
            </a:pPr>
            <a:r>
              <a:rPr lang="en-US" dirty="0" smtClean="0"/>
              <a:t>Q60.</a:t>
            </a:r>
            <a:r>
              <a:rPr lang="en-US" baseline="0" dirty="0" smtClean="0"/>
              <a:t> </a:t>
            </a:r>
            <a:r>
              <a:rPr lang="en-US" dirty="0"/>
              <a:t>Please rate how each of the following affects your science instruction in this class. [Select one on each row.] </a:t>
            </a:r>
            <a:r>
              <a:rPr lang="en-US" dirty="0" smtClean="0"/>
              <a:t>(Response Options</a:t>
            </a:r>
            <a:r>
              <a:rPr lang="en-US" dirty="0"/>
              <a:t>: [1] </a:t>
            </a:r>
            <a:r>
              <a:rPr lang="en-US" dirty="0" smtClean="0"/>
              <a:t>Inhibits effective instruction, </a:t>
            </a:r>
            <a:r>
              <a:rPr lang="en-US" dirty="0"/>
              <a:t>[2] </a:t>
            </a:r>
            <a:r>
              <a:rPr lang="en-US" dirty="0" smtClean="0"/>
              <a:t>2 of 5, </a:t>
            </a:r>
            <a:r>
              <a:rPr lang="en-US" dirty="0"/>
              <a:t>[3] </a:t>
            </a:r>
            <a:r>
              <a:rPr lang="en-US" dirty="0" smtClean="0"/>
              <a:t>Neutral</a:t>
            </a:r>
            <a:r>
              <a:rPr lang="en-US" baseline="0" dirty="0" smtClean="0"/>
              <a:t> or Mixed, [4] 4 of 5, [5] Promotes effective instruction, </a:t>
            </a:r>
            <a:r>
              <a:rPr lang="en-US" strike="sngStrike" baseline="0" dirty="0" smtClean="0"/>
              <a:t>[6] N/A</a:t>
            </a:r>
            <a:r>
              <a:rPr lang="en-US" dirty="0" smtClean="0"/>
              <a:t>)</a:t>
            </a:r>
          </a:p>
          <a:p>
            <a:pPr marL="693687" lvl="1" indent="-231229">
              <a:buFont typeface="+mj-lt"/>
              <a:buAutoNum type="alphaLcPeriod"/>
            </a:pPr>
            <a:r>
              <a:rPr lang="en-US" dirty="0"/>
              <a:t>Current state standards</a:t>
            </a:r>
          </a:p>
          <a:p>
            <a:pPr marL="693687" lvl="1" indent="-231229">
              <a:buFont typeface="+mj-lt"/>
              <a:buAutoNum type="alphaLcPeriod"/>
            </a:pPr>
            <a:r>
              <a:rPr lang="en-US" dirty="0"/>
              <a:t>District/diocese and/or school</a:t>
            </a:r>
            <a:r>
              <a:rPr lang="en-US" i="1" dirty="0"/>
              <a:t> </a:t>
            </a:r>
            <a:r>
              <a:rPr lang="en-US" dirty="0"/>
              <a:t>pacing guides</a:t>
            </a:r>
          </a:p>
          <a:p>
            <a:pPr marL="693687" lvl="1" indent="-231229">
              <a:buFont typeface="+mj-lt"/>
              <a:buAutoNum type="alphaLcPeriod"/>
            </a:pPr>
            <a:r>
              <a:rPr lang="en-US" dirty="0"/>
              <a:t>State</a:t>
            </a:r>
            <a:r>
              <a:rPr lang="en-US" i="1" dirty="0"/>
              <a:t>/</a:t>
            </a:r>
            <a:r>
              <a:rPr lang="en-US" dirty="0"/>
              <a:t>district/diocese</a:t>
            </a:r>
            <a:r>
              <a:rPr lang="en-US" sz="1100" dirty="0"/>
              <a:t> </a:t>
            </a:r>
            <a:r>
              <a:rPr lang="en-US" dirty="0"/>
              <a:t>testing/accountability policies  </a:t>
            </a:r>
            <a:r>
              <a:rPr lang="en-US" i="1" dirty="0"/>
              <a:t>[Not presented to non-Catholic private schools]</a:t>
            </a:r>
            <a:endParaRPr lang="en-US" dirty="0"/>
          </a:p>
          <a:p>
            <a:pPr marL="693687" lvl="1" indent="-231229">
              <a:buFont typeface="+mj-lt"/>
              <a:buAutoNum type="alphaLcPeriod"/>
            </a:pPr>
            <a:r>
              <a:rPr lang="en-US" dirty="0"/>
              <a:t>Textbook/module selection policies</a:t>
            </a:r>
          </a:p>
          <a:p>
            <a:pPr marL="693687" lvl="1" indent="-231229">
              <a:buFont typeface="+mj-lt"/>
              <a:buAutoNum type="alphaLcPeriod"/>
            </a:pPr>
            <a:r>
              <a:rPr lang="en-US" dirty="0"/>
              <a:t>Teacher evaluation policies</a:t>
            </a:r>
          </a:p>
          <a:p>
            <a:pPr marL="693687" lvl="1" indent="-231229">
              <a:buFont typeface="+mj-lt"/>
              <a:buAutoNum type="alphaLcPeriod"/>
            </a:pPr>
            <a:r>
              <a:rPr lang="en-US" dirty="0"/>
              <a:t>College entrance requirements </a:t>
            </a:r>
            <a:r>
              <a:rPr lang="en-US" i="1" dirty="0"/>
              <a:t> [Presented to grades 9–12 teachers only]</a:t>
            </a:r>
          </a:p>
          <a:p>
            <a:pPr marL="693687" lvl="1" indent="-231229">
              <a:buFont typeface="+mj-lt"/>
              <a:buAutoNum type="alphaLcPeriod"/>
            </a:pPr>
            <a:r>
              <a:rPr lang="en-US" dirty="0"/>
              <a:t>Students’ prior knowledge and skills</a:t>
            </a:r>
          </a:p>
          <a:p>
            <a:pPr marL="693687" lvl="1" indent="-231229">
              <a:buFont typeface="+mj-lt"/>
              <a:buAutoNum type="alphaLcPeriod"/>
            </a:pPr>
            <a:r>
              <a:rPr lang="en-US" dirty="0"/>
              <a:t>Students’ motivation, interest, and effort in science</a:t>
            </a:r>
          </a:p>
          <a:p>
            <a:pPr marL="693687" lvl="1" indent="-231229">
              <a:buFont typeface="+mj-lt"/>
              <a:buAutoNum type="alphaLcPeriod"/>
            </a:pPr>
            <a:r>
              <a:rPr lang="en-US" dirty="0"/>
              <a:t>Parent/guardian expectations and involvement </a:t>
            </a:r>
          </a:p>
          <a:p>
            <a:pPr marL="693687" lvl="1" indent="-231229">
              <a:buFont typeface="+mj-lt"/>
              <a:buAutoNum type="alphaLcPeriod"/>
            </a:pPr>
            <a:r>
              <a:rPr lang="en-US" dirty="0"/>
              <a:t>Principal support</a:t>
            </a:r>
          </a:p>
          <a:p>
            <a:pPr marL="693687" lvl="1" indent="-231229">
              <a:buFont typeface="+mj-lt"/>
              <a:buAutoNum type="alphaLcPeriod"/>
            </a:pPr>
            <a:r>
              <a:rPr lang="en-US" dirty="0"/>
              <a:t>Amount of time for you to plan, individually and with colleagues</a:t>
            </a:r>
          </a:p>
          <a:p>
            <a:pPr marL="693687" lvl="1" indent="-231229">
              <a:buFont typeface="+mj-lt"/>
              <a:buAutoNum type="alphaLcPeriod"/>
            </a:pPr>
            <a:r>
              <a:rPr lang="en-US" dirty="0"/>
              <a:t>Amount of time available for your professional development</a:t>
            </a:r>
          </a:p>
          <a:p>
            <a:pPr marL="693687" lvl="1" indent="-231229">
              <a:buFont typeface="+mj-lt"/>
              <a:buAutoNum type="alphaLcPeriod"/>
            </a:pPr>
            <a:r>
              <a:rPr lang="en-US" dirty="0"/>
              <a:t>Amount of instructional time devoted to science </a:t>
            </a:r>
            <a:r>
              <a:rPr lang="en-US" i="1" dirty="0"/>
              <a:t>[Presented to grades K–5 teachers only]</a:t>
            </a:r>
          </a:p>
          <a:p>
            <a:pPr lvl="0"/>
            <a:endParaRPr lang="en-US" dirty="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Teachers were asked about factors that affect instruction in their randomly selected class.  Elementary science teacher results are shown in Table 7.23.  Similar to findings from the program questionnaires, teachers indicate that students’ motivation, interest, and effort in science tend to promote science instruction in elementary classes (75 percent).  However, instructional time available for science instruction is seen as one of the biggest inhibitors of science instruction (28 percent).”</a:t>
            </a:r>
          </a:p>
        </p:txBody>
      </p:sp>
      <p:sp>
        <p:nvSpPr>
          <p:cNvPr id="4" name="Slide Number Placeholder 3"/>
          <p:cNvSpPr>
            <a:spLocks noGrp="1"/>
          </p:cNvSpPr>
          <p:nvPr>
            <p:ph type="sldNum" sz="quarter" idx="10"/>
          </p:nvPr>
        </p:nvSpPr>
        <p:spPr/>
        <p:txBody>
          <a:bodyPr/>
          <a:lstStyle/>
          <a:p>
            <a:fld id="{B472F11F-6199-4934-A1DC-A9FDDA9F712C}" type="slidenum">
              <a:rPr lang="en-US" smtClean="0"/>
              <a:t>44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Schools rated the effect of each factor on a five-point scale ranging from 1 “inhibits effective instruction” to 5 “promotes effective instruction.”  The “Inhibits” column includes those indicating 1 or 2.  The “Promotes” column includes those indicating 4 or 5.</a:t>
            </a:r>
            <a:endParaRPr lang="en-US" b="1" dirty="0"/>
          </a:p>
          <a:p>
            <a:pPr defTabSz="907620">
              <a:defRPr/>
            </a:pP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Schools rated the effect of each factor on a five-point scale ranging from 1 “inhibits effective instruction” to 5 “promotes effective instruction.”  The “Inhibits” column includes those indicating 1 or 2.  The “Promotes” column includes those indicating 4 or 5.</a:t>
            </a:r>
            <a:endParaRPr lang="en-US" b="1" dirty="0"/>
          </a:p>
          <a:p>
            <a:pPr defTabSz="907620">
              <a:defRPr/>
            </a:pP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7.24, p.</a:t>
            </a:r>
            <a:r>
              <a:rPr lang="en-US" baseline="0" dirty="0" smtClean="0"/>
              <a:t> 170 in Technical Report</a:t>
            </a:r>
          </a:p>
          <a:p>
            <a:pPr defTabSz="924865">
              <a:defRPr/>
            </a:pPr>
            <a:endParaRPr lang="en-US" dirty="0"/>
          </a:p>
          <a:p>
            <a:pPr defTabSz="924865">
              <a:defRPr/>
            </a:pPr>
            <a:r>
              <a:rPr lang="en-US" b="1" dirty="0" smtClean="0"/>
              <a:t>This slide shows data from an individual</a:t>
            </a:r>
            <a:r>
              <a:rPr lang="en-US" b="1" baseline="0" dirty="0" smtClean="0"/>
              <a:t> item. </a:t>
            </a:r>
          </a:p>
          <a:p>
            <a:pPr defTabSz="924865">
              <a:defRPr/>
            </a:pPr>
            <a:endParaRPr lang="en-US" b="1" dirty="0"/>
          </a:p>
          <a:p>
            <a:pPr defTabSz="924865">
              <a:defRPr/>
            </a:pPr>
            <a:r>
              <a:rPr lang="en-US" dirty="0"/>
              <a:t>Science Teacher Questionnaire</a:t>
            </a:r>
            <a:endParaRPr lang="en-US" dirty="0" smtClean="0"/>
          </a:p>
          <a:p>
            <a:pPr defTabSz="924865">
              <a:defRPr/>
            </a:pPr>
            <a:r>
              <a:rPr lang="en-US" dirty="0" smtClean="0"/>
              <a:t>Q60.</a:t>
            </a:r>
            <a:r>
              <a:rPr lang="en-US" baseline="0" dirty="0" smtClean="0"/>
              <a:t> </a:t>
            </a:r>
            <a:r>
              <a:rPr lang="en-US" dirty="0"/>
              <a:t>Please rate how each of the following affects your science instruction in this class. [Select one on each row.] </a:t>
            </a:r>
            <a:r>
              <a:rPr lang="en-US" dirty="0" smtClean="0"/>
              <a:t>(Response Options</a:t>
            </a:r>
            <a:r>
              <a:rPr lang="en-US" dirty="0"/>
              <a:t>: [1] </a:t>
            </a:r>
            <a:r>
              <a:rPr lang="en-US" dirty="0" smtClean="0"/>
              <a:t>Inhibits effective instruction, </a:t>
            </a:r>
            <a:r>
              <a:rPr lang="en-US" dirty="0"/>
              <a:t>[2] </a:t>
            </a:r>
            <a:r>
              <a:rPr lang="en-US" dirty="0" smtClean="0"/>
              <a:t>2 of 5, </a:t>
            </a:r>
            <a:r>
              <a:rPr lang="en-US" dirty="0"/>
              <a:t>[3] </a:t>
            </a:r>
            <a:r>
              <a:rPr lang="en-US" dirty="0" smtClean="0"/>
              <a:t>Neutral</a:t>
            </a:r>
            <a:r>
              <a:rPr lang="en-US" baseline="0" dirty="0" smtClean="0"/>
              <a:t> or Mixed, [4] 4 of 5, [5] Promotes effective instruction, </a:t>
            </a:r>
            <a:r>
              <a:rPr lang="en-US" strike="sngStrike" baseline="0" dirty="0" smtClean="0"/>
              <a:t>[6] N/A</a:t>
            </a:r>
            <a:r>
              <a:rPr lang="en-US" dirty="0" smtClean="0"/>
              <a:t>)</a:t>
            </a:r>
          </a:p>
          <a:p>
            <a:pPr marL="693687" lvl="1" indent="-231229">
              <a:buFont typeface="+mj-lt"/>
              <a:buAutoNum type="alphaLcPeriod"/>
            </a:pPr>
            <a:r>
              <a:rPr lang="en-US" dirty="0"/>
              <a:t>Current state standards</a:t>
            </a:r>
          </a:p>
          <a:p>
            <a:pPr marL="693687" lvl="1" indent="-231229">
              <a:buFont typeface="+mj-lt"/>
              <a:buAutoNum type="alphaLcPeriod"/>
            </a:pPr>
            <a:r>
              <a:rPr lang="en-US" dirty="0"/>
              <a:t>District/diocese and/or school</a:t>
            </a:r>
            <a:r>
              <a:rPr lang="en-US" i="1" dirty="0"/>
              <a:t> </a:t>
            </a:r>
            <a:r>
              <a:rPr lang="en-US" dirty="0"/>
              <a:t>pacing guides</a:t>
            </a:r>
          </a:p>
          <a:p>
            <a:pPr marL="693687" lvl="1" indent="-231229">
              <a:buFont typeface="+mj-lt"/>
              <a:buAutoNum type="alphaLcPeriod"/>
            </a:pPr>
            <a:r>
              <a:rPr lang="en-US" dirty="0"/>
              <a:t>State</a:t>
            </a:r>
            <a:r>
              <a:rPr lang="en-US" i="1" dirty="0"/>
              <a:t>/</a:t>
            </a:r>
            <a:r>
              <a:rPr lang="en-US" dirty="0"/>
              <a:t>district/diocese</a:t>
            </a:r>
            <a:r>
              <a:rPr lang="en-US" sz="1100" dirty="0"/>
              <a:t> </a:t>
            </a:r>
            <a:r>
              <a:rPr lang="en-US" dirty="0"/>
              <a:t>testing/accountability policies  </a:t>
            </a:r>
            <a:r>
              <a:rPr lang="en-US" i="1" dirty="0"/>
              <a:t>[Not presented to non-Catholic private schools]</a:t>
            </a:r>
            <a:endParaRPr lang="en-US" dirty="0"/>
          </a:p>
          <a:p>
            <a:pPr marL="693687" lvl="1" indent="-231229">
              <a:buFont typeface="+mj-lt"/>
              <a:buAutoNum type="alphaLcPeriod"/>
            </a:pPr>
            <a:r>
              <a:rPr lang="en-US" dirty="0"/>
              <a:t>Textbook/module selection policies</a:t>
            </a:r>
          </a:p>
          <a:p>
            <a:pPr marL="693687" lvl="1" indent="-231229">
              <a:buFont typeface="+mj-lt"/>
              <a:buAutoNum type="alphaLcPeriod"/>
            </a:pPr>
            <a:r>
              <a:rPr lang="en-US" dirty="0"/>
              <a:t>Teacher evaluation policies</a:t>
            </a:r>
          </a:p>
          <a:p>
            <a:pPr marL="693687" lvl="1" indent="-231229">
              <a:buFont typeface="+mj-lt"/>
              <a:buAutoNum type="alphaLcPeriod"/>
            </a:pPr>
            <a:r>
              <a:rPr lang="en-US" dirty="0"/>
              <a:t>College entrance requirements </a:t>
            </a:r>
            <a:r>
              <a:rPr lang="en-US" i="1" dirty="0"/>
              <a:t> [Presented to grades 9–12 teachers only]</a:t>
            </a:r>
          </a:p>
          <a:p>
            <a:pPr marL="693687" lvl="1" indent="-231229">
              <a:buFont typeface="+mj-lt"/>
              <a:buAutoNum type="alphaLcPeriod"/>
            </a:pPr>
            <a:r>
              <a:rPr lang="en-US" dirty="0"/>
              <a:t>Students’ prior knowledge and skills</a:t>
            </a:r>
          </a:p>
          <a:p>
            <a:pPr marL="693687" lvl="1" indent="-231229">
              <a:buFont typeface="+mj-lt"/>
              <a:buAutoNum type="alphaLcPeriod"/>
            </a:pPr>
            <a:r>
              <a:rPr lang="en-US" dirty="0"/>
              <a:t>Students’ motivation, interest, and effort in science</a:t>
            </a:r>
          </a:p>
          <a:p>
            <a:pPr marL="693687" lvl="1" indent="-231229">
              <a:buFont typeface="+mj-lt"/>
              <a:buAutoNum type="alphaLcPeriod"/>
            </a:pPr>
            <a:r>
              <a:rPr lang="en-US" dirty="0"/>
              <a:t>Parent/guardian expectations and involvement </a:t>
            </a:r>
          </a:p>
          <a:p>
            <a:pPr marL="693687" lvl="1" indent="-231229">
              <a:buFont typeface="+mj-lt"/>
              <a:buAutoNum type="alphaLcPeriod"/>
            </a:pPr>
            <a:r>
              <a:rPr lang="en-US" dirty="0"/>
              <a:t>Principal support</a:t>
            </a:r>
          </a:p>
          <a:p>
            <a:pPr marL="693687" lvl="1" indent="-231229">
              <a:buFont typeface="+mj-lt"/>
              <a:buAutoNum type="alphaLcPeriod"/>
            </a:pPr>
            <a:r>
              <a:rPr lang="en-US" dirty="0"/>
              <a:t>Amount of time for you to plan, individually and with colleagues</a:t>
            </a:r>
          </a:p>
          <a:p>
            <a:pPr marL="693687" lvl="1" indent="-231229">
              <a:buFont typeface="+mj-lt"/>
              <a:buAutoNum type="alphaLcPeriod"/>
            </a:pPr>
            <a:r>
              <a:rPr lang="en-US" dirty="0"/>
              <a:t>Amount of time available for your professional development</a:t>
            </a:r>
          </a:p>
          <a:p>
            <a:pPr marL="693687" lvl="1" indent="-231229">
              <a:buFont typeface="+mj-lt"/>
              <a:buAutoNum type="alphaLcPeriod"/>
            </a:pPr>
            <a:r>
              <a:rPr lang="en-US" dirty="0"/>
              <a:t>Amount of instructional time devoted to science </a:t>
            </a:r>
            <a:r>
              <a:rPr lang="en-US" i="1" dirty="0"/>
              <a:t>[Presented to grades K–5 teachers only]</a:t>
            </a:r>
          </a:p>
          <a:p>
            <a:pPr lvl="0"/>
            <a:endParaRPr lang="en-US" dirty="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In middle school science classes, principal support, current state standards, and the amount of time provided to plan individually and with colleagues are seen as promoting effective instruction in two-thirds or more of classes (see Table 7.24).  Conversely, teachers of about a quarter of middle school science classes see students’ prior knowledge and skills, parent/‌guardian expectations and involvement, and state/‌district testing/‌accountability policies as inhibiting science instruction.”</a:t>
            </a:r>
          </a:p>
        </p:txBody>
      </p:sp>
      <p:sp>
        <p:nvSpPr>
          <p:cNvPr id="4" name="Slide Number Placeholder 3"/>
          <p:cNvSpPr>
            <a:spLocks noGrp="1"/>
          </p:cNvSpPr>
          <p:nvPr>
            <p:ph type="sldNum" sz="quarter" idx="10"/>
          </p:nvPr>
        </p:nvSpPr>
        <p:spPr/>
        <p:txBody>
          <a:bodyPr/>
          <a:lstStyle/>
          <a:p>
            <a:fld id="{B472F11F-6199-4934-A1DC-A9FDDA9F712C}" type="slidenum">
              <a:rPr lang="en-US" smtClean="0"/>
              <a:t>47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Schools rated the effect of each factor on a five-point scale ranging from 1 “inhibits effective instruction” to 5 “promotes effective instruction.”  The “Inhibits” column includes those indicating 1 or 2.  The “Promotes” column includes those indicating 4 or 5.</a:t>
            </a:r>
            <a:endParaRPr lang="en-US" b="1" dirty="0"/>
          </a:p>
          <a:p>
            <a:pPr defTabSz="907620">
              <a:defRPr/>
            </a:pP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Schools rated the effect of each factor on a five-point scale ranging from 1 “inhibits effective instruction” to 5 “promotes effective instruction.”  The “Inhibits” column includes those indicating 1 or 2.  The “Promotes” column includes those indicating 4 or 5.</a:t>
            </a:r>
            <a:endParaRPr lang="en-US" b="1" dirty="0"/>
          </a:p>
          <a:p>
            <a:pPr defTabSz="907620">
              <a:defRPr/>
            </a:pP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7.25, p.</a:t>
            </a:r>
            <a:r>
              <a:rPr lang="en-US" baseline="0" dirty="0" smtClean="0"/>
              <a:t> 171 in Technical Report</a:t>
            </a:r>
          </a:p>
          <a:p>
            <a:pPr defTabSz="924865">
              <a:defRPr/>
            </a:pPr>
            <a:endParaRPr lang="en-US" dirty="0"/>
          </a:p>
          <a:p>
            <a:pPr defTabSz="924865">
              <a:defRPr/>
            </a:pPr>
            <a:r>
              <a:rPr lang="en-US" b="1" dirty="0" smtClean="0"/>
              <a:t>This slide shows data from an individual</a:t>
            </a:r>
            <a:r>
              <a:rPr lang="en-US" b="1" baseline="0" dirty="0" smtClean="0"/>
              <a:t> item. </a:t>
            </a:r>
          </a:p>
          <a:p>
            <a:pPr defTabSz="924865">
              <a:defRPr/>
            </a:pPr>
            <a:endParaRPr lang="en-US" b="1" dirty="0"/>
          </a:p>
          <a:p>
            <a:pPr defTabSz="924865">
              <a:defRPr/>
            </a:pPr>
            <a:r>
              <a:rPr lang="en-US" dirty="0"/>
              <a:t>Science Teacher Questionnaire</a:t>
            </a:r>
            <a:endParaRPr lang="en-US" dirty="0" smtClean="0"/>
          </a:p>
          <a:p>
            <a:pPr defTabSz="924865">
              <a:defRPr/>
            </a:pPr>
            <a:r>
              <a:rPr lang="en-US" dirty="0" smtClean="0"/>
              <a:t>Q60.</a:t>
            </a:r>
            <a:r>
              <a:rPr lang="en-US" baseline="0" dirty="0" smtClean="0"/>
              <a:t> </a:t>
            </a:r>
            <a:r>
              <a:rPr lang="en-US" dirty="0"/>
              <a:t>Please rate how each of the following affects your science instruction in this class. [Select one on each row.] </a:t>
            </a:r>
            <a:r>
              <a:rPr lang="en-US" dirty="0" smtClean="0"/>
              <a:t>(Response Options</a:t>
            </a:r>
            <a:r>
              <a:rPr lang="en-US" dirty="0"/>
              <a:t>: [1] </a:t>
            </a:r>
            <a:r>
              <a:rPr lang="en-US" dirty="0" smtClean="0"/>
              <a:t>Inhibits effective instruction, </a:t>
            </a:r>
            <a:r>
              <a:rPr lang="en-US" dirty="0"/>
              <a:t>[2] </a:t>
            </a:r>
            <a:r>
              <a:rPr lang="en-US" dirty="0" smtClean="0"/>
              <a:t>2 of 5, </a:t>
            </a:r>
            <a:r>
              <a:rPr lang="en-US" dirty="0"/>
              <a:t>[3] </a:t>
            </a:r>
            <a:r>
              <a:rPr lang="en-US" dirty="0" smtClean="0"/>
              <a:t>Neutral</a:t>
            </a:r>
            <a:r>
              <a:rPr lang="en-US" baseline="0" dirty="0" smtClean="0"/>
              <a:t> or Mixed, [4] 4 of 5, [5] Promotes effective instruction, </a:t>
            </a:r>
            <a:r>
              <a:rPr lang="en-US" strike="sngStrike" baseline="0" dirty="0" smtClean="0"/>
              <a:t>[6] N/A</a:t>
            </a:r>
            <a:r>
              <a:rPr lang="en-US" dirty="0" smtClean="0"/>
              <a:t>)</a:t>
            </a:r>
          </a:p>
          <a:p>
            <a:pPr marL="693687" lvl="1" indent="-231229">
              <a:buFont typeface="+mj-lt"/>
              <a:buAutoNum type="alphaLcPeriod"/>
            </a:pPr>
            <a:r>
              <a:rPr lang="en-US" dirty="0"/>
              <a:t>Current state standards</a:t>
            </a:r>
          </a:p>
          <a:p>
            <a:pPr marL="693687" lvl="1" indent="-231229">
              <a:buFont typeface="+mj-lt"/>
              <a:buAutoNum type="alphaLcPeriod"/>
            </a:pPr>
            <a:r>
              <a:rPr lang="en-US" dirty="0"/>
              <a:t>District/diocese and/or school</a:t>
            </a:r>
            <a:r>
              <a:rPr lang="en-US" i="1" dirty="0"/>
              <a:t> </a:t>
            </a:r>
            <a:r>
              <a:rPr lang="en-US" dirty="0"/>
              <a:t>pacing guides</a:t>
            </a:r>
          </a:p>
          <a:p>
            <a:pPr marL="693687" lvl="1" indent="-231229">
              <a:buFont typeface="+mj-lt"/>
              <a:buAutoNum type="alphaLcPeriod"/>
            </a:pPr>
            <a:r>
              <a:rPr lang="en-US" dirty="0"/>
              <a:t>State</a:t>
            </a:r>
            <a:r>
              <a:rPr lang="en-US" i="1" dirty="0"/>
              <a:t>/</a:t>
            </a:r>
            <a:r>
              <a:rPr lang="en-US" dirty="0"/>
              <a:t>district/diocese</a:t>
            </a:r>
            <a:r>
              <a:rPr lang="en-US" sz="1100" dirty="0"/>
              <a:t> </a:t>
            </a:r>
            <a:r>
              <a:rPr lang="en-US" dirty="0"/>
              <a:t>testing/accountability policies  </a:t>
            </a:r>
            <a:r>
              <a:rPr lang="en-US" i="1" dirty="0"/>
              <a:t>[Not presented to non-Catholic private schools]</a:t>
            </a:r>
            <a:endParaRPr lang="en-US" dirty="0"/>
          </a:p>
          <a:p>
            <a:pPr marL="693687" lvl="1" indent="-231229">
              <a:buFont typeface="+mj-lt"/>
              <a:buAutoNum type="alphaLcPeriod"/>
            </a:pPr>
            <a:r>
              <a:rPr lang="en-US" dirty="0"/>
              <a:t>Textbook/module selection policies</a:t>
            </a:r>
          </a:p>
          <a:p>
            <a:pPr marL="693687" lvl="1" indent="-231229">
              <a:buFont typeface="+mj-lt"/>
              <a:buAutoNum type="alphaLcPeriod"/>
            </a:pPr>
            <a:r>
              <a:rPr lang="en-US" dirty="0"/>
              <a:t>Teacher evaluation policies</a:t>
            </a:r>
          </a:p>
          <a:p>
            <a:pPr marL="693687" lvl="1" indent="-231229">
              <a:buFont typeface="+mj-lt"/>
              <a:buAutoNum type="alphaLcPeriod"/>
            </a:pPr>
            <a:r>
              <a:rPr lang="en-US" dirty="0"/>
              <a:t>College entrance requirements </a:t>
            </a:r>
            <a:r>
              <a:rPr lang="en-US" i="1" dirty="0"/>
              <a:t> [Presented to grades 9–12 teachers only]</a:t>
            </a:r>
          </a:p>
          <a:p>
            <a:pPr marL="693687" lvl="1" indent="-231229">
              <a:buFont typeface="+mj-lt"/>
              <a:buAutoNum type="alphaLcPeriod"/>
            </a:pPr>
            <a:r>
              <a:rPr lang="en-US" dirty="0"/>
              <a:t>Students’ prior knowledge and skills</a:t>
            </a:r>
          </a:p>
          <a:p>
            <a:pPr marL="693687" lvl="1" indent="-231229">
              <a:buFont typeface="+mj-lt"/>
              <a:buAutoNum type="alphaLcPeriod"/>
            </a:pPr>
            <a:r>
              <a:rPr lang="en-US" dirty="0"/>
              <a:t>Students’ motivation, interest, and effort in science</a:t>
            </a:r>
          </a:p>
          <a:p>
            <a:pPr marL="693687" lvl="1" indent="-231229">
              <a:buFont typeface="+mj-lt"/>
              <a:buAutoNum type="alphaLcPeriod"/>
            </a:pPr>
            <a:r>
              <a:rPr lang="en-US" dirty="0"/>
              <a:t>Parent/guardian expectations and involvement </a:t>
            </a:r>
          </a:p>
          <a:p>
            <a:pPr marL="693687" lvl="1" indent="-231229">
              <a:buFont typeface="+mj-lt"/>
              <a:buAutoNum type="alphaLcPeriod"/>
            </a:pPr>
            <a:r>
              <a:rPr lang="en-US" dirty="0"/>
              <a:t>Principal support</a:t>
            </a:r>
          </a:p>
          <a:p>
            <a:pPr marL="693687" lvl="1" indent="-231229">
              <a:buFont typeface="+mj-lt"/>
              <a:buAutoNum type="alphaLcPeriod"/>
            </a:pPr>
            <a:r>
              <a:rPr lang="en-US" dirty="0"/>
              <a:t>Amount of time for you to plan, individually and with colleagues</a:t>
            </a:r>
          </a:p>
          <a:p>
            <a:pPr marL="693687" lvl="1" indent="-231229">
              <a:buFont typeface="+mj-lt"/>
              <a:buAutoNum type="alphaLcPeriod"/>
            </a:pPr>
            <a:r>
              <a:rPr lang="en-US" dirty="0"/>
              <a:t>Amount of time available for your professional development</a:t>
            </a:r>
          </a:p>
          <a:p>
            <a:pPr marL="693687" lvl="1" indent="-231229">
              <a:buFont typeface="+mj-lt"/>
              <a:buAutoNum type="alphaLcPeriod"/>
            </a:pPr>
            <a:r>
              <a:rPr lang="en-US" dirty="0"/>
              <a:t>Amount of instructional time devoted to science </a:t>
            </a:r>
            <a:r>
              <a:rPr lang="en-US" i="1" dirty="0"/>
              <a:t>[Presented to grades K–5 teachers only]</a:t>
            </a:r>
          </a:p>
          <a:p>
            <a:pPr lvl="0"/>
            <a:endParaRPr lang="en-US" dirty="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Similar to middle school classes, the amount of time for teachers to plan individually and with colleagues, as well as principal support, are both seen as promoting science instruction in two-thirds or more of high school science classes (see Table 7.25).  State testing/‌accountability policies are seen as inhibiting science instruction in one-fourth of high school science classes.  In addition, high school teachers were asked how college entrance requirements affect science instruction.  In about half of classes, teachers see these requirements as promoting effective instruction; in only 4 percent of high school science classes do teachers consider them as inhibiting instruction.”</a:t>
            </a:r>
          </a:p>
        </p:txBody>
      </p:sp>
      <p:sp>
        <p:nvSpPr>
          <p:cNvPr id="4" name="Slide Number Placeholder 3"/>
          <p:cNvSpPr>
            <a:spLocks noGrp="1"/>
          </p:cNvSpPr>
          <p:nvPr>
            <p:ph type="sldNum" sz="quarter" idx="10"/>
          </p:nvPr>
        </p:nvSpPr>
        <p:spPr/>
        <p:txBody>
          <a:bodyPr/>
          <a:lstStyle/>
          <a:p>
            <a:fld id="{B472F11F-6199-4934-A1DC-A9FDDA9F712C}" type="slidenum">
              <a:rPr lang="en-US" smtClean="0"/>
              <a:t>50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Schools rated the effect of each factor on a five-point scale ranging from 1 “inhibits effective instruction” to 5 “promotes effective instruction.”  The “Inhibits” column includes those indicating 1 or 2.  The “Promotes” column includes those indicating 4 or 5.</a:t>
            </a:r>
            <a:endParaRPr lang="en-US" b="1" dirty="0"/>
          </a:p>
          <a:p>
            <a:pPr defTabSz="907620">
              <a:defRPr/>
            </a:pP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51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Schools rated the effect of each factor on a five-point scale ranging from 1 “inhibits effective instruction” to 5 “promotes effective instruction.”  The “Inhibits” column includes those indicating 1 or 2.  The “Promotes” column includes those indicating 4 or 5.</a:t>
            </a:r>
            <a:endParaRPr lang="en-US" b="1" dirty="0"/>
          </a:p>
          <a:p>
            <a:pPr defTabSz="907620">
              <a:defRPr/>
            </a:pP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52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science</a:t>
            </a:r>
            <a:r>
              <a:rPr lang="en-US" baseline="0" dirty="0" smtClean="0"/>
              <a:t> portion of </a:t>
            </a:r>
            <a:r>
              <a:rPr lang="en-US" dirty="0" smtClean="0"/>
              <a:t>Table 7.30, p.</a:t>
            </a:r>
            <a:r>
              <a:rPr lang="en-US" baseline="0" dirty="0" smtClean="0"/>
              <a:t> 174 in Technical Report</a:t>
            </a:r>
          </a:p>
          <a:p>
            <a:pPr defTabSz="924865">
              <a:defRPr/>
            </a:pPr>
            <a:endParaRPr lang="en-US" dirty="0"/>
          </a:p>
          <a:p>
            <a:pPr defTabSz="924865">
              <a:defRPr/>
            </a:pPr>
            <a:r>
              <a:rPr lang="en-US" b="1" dirty="0" smtClean="0"/>
              <a:t>This slide shows data from composites</a:t>
            </a:r>
            <a:r>
              <a:rPr lang="en-US" b="1" baseline="0" dirty="0" smtClean="0"/>
              <a:t>. </a:t>
            </a:r>
          </a:p>
          <a:p>
            <a:pPr defTabSz="924865">
              <a:defRPr/>
            </a:pPr>
            <a:endParaRPr lang="en-US" dirty="0"/>
          </a:p>
          <a:p>
            <a:pPr defTabSz="924865">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pPr defTabSz="924865">
              <a:defRPr/>
            </a:pPr>
            <a:endParaRPr lang="en-US" dirty="0"/>
          </a:p>
          <a:p>
            <a:pPr defTabSz="924865">
              <a:defRPr/>
            </a:pPr>
            <a:r>
              <a:rPr lang="en-US" b="1" i="1" dirty="0" smtClean="0"/>
              <a:t>Extent to Which</a:t>
            </a:r>
            <a:r>
              <a:rPr lang="en-US" b="1" i="1" baseline="0" dirty="0" smtClean="0"/>
              <a:t> the Policy Environment Promotes Effective Instruction Composite Items</a:t>
            </a:r>
          </a:p>
          <a:p>
            <a:pPr marL="462458" lvl="1"/>
            <a:r>
              <a:rPr lang="en-US" dirty="0"/>
              <a:t>Q60a. Current state standards</a:t>
            </a:r>
          </a:p>
          <a:p>
            <a:pPr marL="462458" lvl="1"/>
            <a:r>
              <a:rPr lang="en-US" dirty="0"/>
              <a:t>Q60b. District/diocese and/or school</a:t>
            </a:r>
            <a:r>
              <a:rPr lang="en-US" i="1" dirty="0"/>
              <a:t> </a:t>
            </a:r>
            <a:r>
              <a:rPr lang="en-US" dirty="0"/>
              <a:t>pacing guides</a:t>
            </a:r>
          </a:p>
          <a:p>
            <a:pPr marL="462458" lvl="1"/>
            <a:r>
              <a:rPr lang="en-US" dirty="0"/>
              <a:t>Q60c. State</a:t>
            </a:r>
            <a:r>
              <a:rPr lang="en-US" i="1" dirty="0"/>
              <a:t>/</a:t>
            </a:r>
            <a:r>
              <a:rPr lang="en-US" dirty="0"/>
              <a:t>district/diocese</a:t>
            </a:r>
            <a:r>
              <a:rPr lang="en-US" sz="1100" dirty="0"/>
              <a:t> </a:t>
            </a:r>
            <a:r>
              <a:rPr lang="en-US" dirty="0"/>
              <a:t>testing/accountability policies  </a:t>
            </a:r>
            <a:r>
              <a:rPr lang="en-US" i="1" dirty="0"/>
              <a:t>[Not presented to non-Catholic private schools]</a:t>
            </a:r>
            <a:endParaRPr lang="en-US" dirty="0"/>
          </a:p>
          <a:p>
            <a:pPr marL="462458" lvl="1"/>
            <a:r>
              <a:rPr lang="en-US" dirty="0"/>
              <a:t>Q60d. Textbook/module selection policies</a:t>
            </a:r>
          </a:p>
          <a:p>
            <a:pPr marL="462458" lvl="1"/>
            <a:r>
              <a:rPr lang="en-US" dirty="0"/>
              <a:t>Q60e. Teacher evaluation policies</a:t>
            </a:r>
          </a:p>
          <a:p>
            <a:pPr defTabSz="924865">
              <a:defRPr/>
            </a:pPr>
            <a:endParaRPr lang="en-US" b="1" i="1" dirty="0" smtClean="0"/>
          </a:p>
          <a:p>
            <a:pPr defTabSz="924865">
              <a:defRPr/>
            </a:pPr>
            <a:r>
              <a:rPr lang="en-US" b="1" i="1" dirty="0" smtClean="0"/>
              <a:t>Extent to Which</a:t>
            </a:r>
            <a:r>
              <a:rPr lang="en-US" b="1" i="1" baseline="0" dirty="0" smtClean="0"/>
              <a:t> Stakeholders Promote Effective Instruction Composite Items</a:t>
            </a:r>
          </a:p>
          <a:p>
            <a:pPr marL="462458" lvl="1"/>
            <a:r>
              <a:rPr lang="en-US" dirty="0"/>
              <a:t>Q60g. Students’ prior knowledge and skills</a:t>
            </a:r>
          </a:p>
          <a:p>
            <a:pPr marL="462458" lvl="1"/>
            <a:r>
              <a:rPr lang="en-US" dirty="0"/>
              <a:t>Q60h. Students’ motivation, interest, and effort in science</a:t>
            </a:r>
          </a:p>
          <a:p>
            <a:pPr marL="462458" lvl="1"/>
            <a:r>
              <a:rPr lang="en-US" dirty="0"/>
              <a:t>Q60i. Parent/guardian expectations and involvement</a:t>
            </a:r>
          </a:p>
          <a:p>
            <a:pPr marL="462458" lvl="1"/>
            <a:endParaRPr lang="en-US" b="1" dirty="0"/>
          </a:p>
          <a:p>
            <a:pPr defTabSz="924865">
              <a:defRPr/>
            </a:pPr>
            <a:r>
              <a:rPr lang="en-US" b="1" i="1" dirty="0" smtClean="0"/>
              <a:t>Extent to Which</a:t>
            </a:r>
            <a:r>
              <a:rPr lang="en-US" b="1" i="1" baseline="0" dirty="0" smtClean="0"/>
              <a:t> School Support Promotes Effective Instruction Composite Items</a:t>
            </a:r>
          </a:p>
          <a:p>
            <a:pPr marL="462458" lvl="1"/>
            <a:r>
              <a:rPr lang="en-US" dirty="0"/>
              <a:t>Q60k. Amount of time for you to plan, individually and with colleagues</a:t>
            </a:r>
          </a:p>
          <a:p>
            <a:pPr marL="462458" lvl="1"/>
            <a:r>
              <a:rPr lang="en-US" dirty="0"/>
              <a:t>Q60l. Amount of time available for your professional development</a:t>
            </a:r>
          </a:p>
          <a:p>
            <a:pPr defTabSz="924865">
              <a:defRPr/>
            </a:pPr>
            <a:endParaRPr lang="en-US" b="1" dirty="0"/>
          </a:p>
          <a:p>
            <a:pPr defTabSz="924865">
              <a:defRPr/>
            </a:pPr>
            <a:r>
              <a:rPr lang="en-US" dirty="0" smtClean="0"/>
              <a:t>Science Teacher Questionnaire</a:t>
            </a:r>
          </a:p>
          <a:p>
            <a:pPr defTabSz="924865">
              <a:defRPr/>
            </a:pPr>
            <a:r>
              <a:rPr lang="en-US" dirty="0" smtClean="0"/>
              <a:t>Q60.</a:t>
            </a:r>
            <a:r>
              <a:rPr lang="en-US" baseline="0" dirty="0" smtClean="0"/>
              <a:t> </a:t>
            </a:r>
            <a:r>
              <a:rPr lang="en-US" dirty="0"/>
              <a:t>Please rate how each of the following affects your science instruction in this class. [Select one on each row.] </a:t>
            </a:r>
            <a:r>
              <a:rPr lang="en-US" dirty="0" smtClean="0"/>
              <a:t>(Response Options: [1] Inhibits effective instruction, [2] 2 of 5, [3] Neutral</a:t>
            </a:r>
            <a:r>
              <a:rPr lang="en-US" baseline="0" dirty="0" smtClean="0"/>
              <a:t> or Mixed, [4] 4 of 5, [5] Promotes effective instruction, </a:t>
            </a:r>
            <a:r>
              <a:rPr lang="en-US" strike="sngStrike" baseline="0" dirty="0" smtClean="0"/>
              <a:t>[6] N/A</a:t>
            </a:r>
            <a:r>
              <a:rPr lang="en-US" dirty="0" smtClean="0"/>
              <a:t>)</a:t>
            </a:r>
          </a:p>
          <a:p>
            <a:pPr marL="693687" lvl="1" indent="-231229">
              <a:buFont typeface="+mj-lt"/>
              <a:buAutoNum type="alphaLcPeriod"/>
            </a:pPr>
            <a:r>
              <a:rPr lang="en-US" dirty="0"/>
              <a:t>Current state standards</a:t>
            </a:r>
          </a:p>
          <a:p>
            <a:pPr marL="693687" lvl="1" indent="-231229">
              <a:buFont typeface="+mj-lt"/>
              <a:buAutoNum type="alphaLcPeriod"/>
            </a:pPr>
            <a:r>
              <a:rPr lang="en-US" dirty="0"/>
              <a:t>District/diocese and/or school</a:t>
            </a:r>
            <a:r>
              <a:rPr lang="en-US" i="1" dirty="0"/>
              <a:t> </a:t>
            </a:r>
            <a:r>
              <a:rPr lang="en-US" dirty="0"/>
              <a:t>pacing guides</a:t>
            </a:r>
          </a:p>
          <a:p>
            <a:pPr marL="693687" lvl="1" indent="-231229">
              <a:buFont typeface="+mj-lt"/>
              <a:buAutoNum type="alphaLcPeriod"/>
            </a:pPr>
            <a:r>
              <a:rPr lang="en-US" dirty="0"/>
              <a:t>State</a:t>
            </a:r>
            <a:r>
              <a:rPr lang="en-US" i="1" dirty="0"/>
              <a:t>/</a:t>
            </a:r>
            <a:r>
              <a:rPr lang="en-US" dirty="0"/>
              <a:t>district/diocese</a:t>
            </a:r>
            <a:r>
              <a:rPr lang="en-US" sz="1100" dirty="0"/>
              <a:t> </a:t>
            </a:r>
            <a:r>
              <a:rPr lang="en-US" dirty="0"/>
              <a:t>testing/accountability policies  </a:t>
            </a:r>
            <a:r>
              <a:rPr lang="en-US" i="1" dirty="0"/>
              <a:t>[Not presented to non-Catholic private schools]</a:t>
            </a:r>
            <a:endParaRPr lang="en-US" dirty="0"/>
          </a:p>
          <a:p>
            <a:pPr marL="693687" lvl="1" indent="-231229">
              <a:buFont typeface="+mj-lt"/>
              <a:buAutoNum type="alphaLcPeriod"/>
            </a:pPr>
            <a:r>
              <a:rPr lang="en-US" dirty="0"/>
              <a:t>Textbook/module selection policies</a:t>
            </a:r>
          </a:p>
          <a:p>
            <a:pPr marL="693687" lvl="1" indent="-231229">
              <a:buFont typeface="+mj-lt"/>
              <a:buAutoNum type="alphaLcPeriod"/>
            </a:pPr>
            <a:r>
              <a:rPr lang="en-US" dirty="0"/>
              <a:t>Teacher evaluation policies</a:t>
            </a:r>
          </a:p>
          <a:p>
            <a:pPr marL="693687" lvl="1" indent="-231229">
              <a:buFont typeface="+mj-lt"/>
              <a:buAutoNum type="alphaLcPeriod"/>
            </a:pPr>
            <a:r>
              <a:rPr lang="en-US" dirty="0"/>
              <a:t>College entrance requirements </a:t>
            </a:r>
            <a:r>
              <a:rPr lang="en-US" i="1" dirty="0"/>
              <a:t> [Presented to grades 9–12 teachers only]</a:t>
            </a:r>
          </a:p>
          <a:p>
            <a:pPr marL="693687" lvl="1" indent="-231229">
              <a:buFont typeface="+mj-lt"/>
              <a:buAutoNum type="alphaLcPeriod"/>
            </a:pPr>
            <a:r>
              <a:rPr lang="en-US" dirty="0"/>
              <a:t>Students’ prior knowledge and skills</a:t>
            </a:r>
          </a:p>
          <a:p>
            <a:pPr marL="693687" lvl="1" indent="-231229">
              <a:buFont typeface="+mj-lt"/>
              <a:buAutoNum type="alphaLcPeriod"/>
            </a:pPr>
            <a:r>
              <a:rPr lang="en-US" dirty="0"/>
              <a:t>Students’ motivation, interest, and effort in science</a:t>
            </a:r>
          </a:p>
          <a:p>
            <a:pPr marL="693687" lvl="1" indent="-231229">
              <a:buFont typeface="+mj-lt"/>
              <a:buAutoNum type="alphaLcPeriod"/>
            </a:pPr>
            <a:r>
              <a:rPr lang="en-US" dirty="0"/>
              <a:t>Parent/guardian expectations and involvement </a:t>
            </a:r>
          </a:p>
          <a:p>
            <a:pPr marL="693687" lvl="1" indent="-231229">
              <a:buFont typeface="+mj-lt"/>
              <a:buAutoNum type="alphaLcPeriod"/>
            </a:pPr>
            <a:r>
              <a:rPr lang="en-US" dirty="0"/>
              <a:t>Principal support</a:t>
            </a:r>
          </a:p>
          <a:p>
            <a:pPr marL="693687" lvl="1" indent="-231229">
              <a:buFont typeface="+mj-lt"/>
              <a:buAutoNum type="alphaLcPeriod"/>
            </a:pPr>
            <a:r>
              <a:rPr lang="en-US" dirty="0"/>
              <a:t>Amount of time for you to plan, individually and with colleagues</a:t>
            </a:r>
          </a:p>
          <a:p>
            <a:pPr marL="693687" lvl="1" indent="-231229">
              <a:buFont typeface="+mj-lt"/>
              <a:buAutoNum type="alphaLcPeriod"/>
            </a:pPr>
            <a:r>
              <a:rPr lang="en-US" dirty="0"/>
              <a:t>Amount of time available for your professional development</a:t>
            </a:r>
          </a:p>
          <a:p>
            <a:pPr marL="693687" lvl="1" indent="-231229">
              <a:buFont typeface="+mj-lt"/>
              <a:buAutoNum type="alphaLcPeriod"/>
            </a:pPr>
            <a:r>
              <a:rPr lang="en-US" dirty="0"/>
              <a:t>Amount of instructional time devoted to science </a:t>
            </a:r>
            <a:r>
              <a:rPr lang="en-US" i="1" dirty="0"/>
              <a:t>[Presented to grades K–5 teachers only]</a:t>
            </a:r>
          </a:p>
          <a:p>
            <a:pPr marL="462458" lvl="1" defTabSz="924865">
              <a:defRPr/>
            </a:pPr>
            <a:endParaRPr lang="en-US" dirty="0" smtClean="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Composites from these teacher questionnaire items were created to summarize the extent to which various factors support effective science and mathematics instruction.  The means for each subject and grade range are shown in Table 7.30.  Several patterns are apparent in the results.  The extent to which the policy environment promotes effective instruction is about the same across grade levels in science.  Similarly, the extent to which school support promotes effective instruction varies little across grade levels in mathematics.  In addition, stakeholders are seen to be the most supportive in the elementary grades for both science and mathematics.  Finally, in high school computer science, school and stakeholder support is generally high (mean scores of 74 and 70, respectively) compared with the policy environment (mean score of 59).”</a:t>
            </a:r>
          </a:p>
        </p:txBody>
      </p:sp>
      <p:sp>
        <p:nvSpPr>
          <p:cNvPr id="4" name="Slide Number Placeholder 3"/>
          <p:cNvSpPr>
            <a:spLocks noGrp="1"/>
          </p:cNvSpPr>
          <p:nvPr>
            <p:ph type="sldNum" sz="quarter" idx="10"/>
          </p:nvPr>
        </p:nvSpPr>
        <p:spPr/>
        <p:txBody>
          <a:bodyPr/>
          <a:lstStyle/>
          <a:p>
            <a:fld id="{B472F11F-6199-4934-A1DC-A9FDDA9F712C}" type="slidenum">
              <a:rPr lang="en-US" smtClean="0"/>
              <a:t>53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54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7.31, p.</a:t>
            </a:r>
            <a:r>
              <a:rPr lang="en-US" baseline="0" dirty="0" smtClean="0"/>
              <a:t> 174 in Technical Report</a:t>
            </a:r>
          </a:p>
          <a:p>
            <a:pPr defTabSz="924865">
              <a:defRPr/>
            </a:pPr>
            <a:endParaRPr lang="en-US" dirty="0" smtClean="0"/>
          </a:p>
          <a:p>
            <a:pPr defTabSz="924865">
              <a:defRPr/>
            </a:pPr>
            <a:r>
              <a:rPr lang="en-US" b="1" dirty="0" smtClean="0"/>
              <a:t>This slide shows data from composites</a:t>
            </a:r>
            <a:r>
              <a:rPr lang="en-US" b="1" baseline="0" dirty="0" smtClean="0"/>
              <a:t>. </a:t>
            </a:r>
          </a:p>
          <a:p>
            <a:pPr defTabSz="924865">
              <a:defRPr/>
            </a:pPr>
            <a:endParaRPr lang="en-US" dirty="0"/>
          </a:p>
          <a:p>
            <a:pPr defTabSz="924865">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pPr defTabSz="924865">
              <a:defRPr/>
            </a:pPr>
            <a:endParaRPr lang="en-US" dirty="0"/>
          </a:p>
          <a:p>
            <a:pPr defTabSz="924865">
              <a:defRPr/>
            </a:pPr>
            <a:r>
              <a:rPr lang="en-US" b="1" i="1" dirty="0" smtClean="0"/>
              <a:t>Extent to Which</a:t>
            </a:r>
            <a:r>
              <a:rPr lang="en-US" b="1" i="1" baseline="0" dirty="0" smtClean="0"/>
              <a:t> the Policy Environment Promotes Effective Instruction Composite Items</a:t>
            </a:r>
          </a:p>
          <a:p>
            <a:pPr marL="462458" lvl="1"/>
            <a:r>
              <a:rPr lang="en-US" dirty="0"/>
              <a:t>Q60a. Current state standards</a:t>
            </a:r>
          </a:p>
          <a:p>
            <a:pPr marL="462458" lvl="1"/>
            <a:r>
              <a:rPr lang="en-US" dirty="0"/>
              <a:t>Q60b. District/diocese and/or school</a:t>
            </a:r>
            <a:r>
              <a:rPr lang="en-US" i="1" dirty="0"/>
              <a:t> </a:t>
            </a:r>
            <a:r>
              <a:rPr lang="en-US" dirty="0"/>
              <a:t>pacing guides</a:t>
            </a:r>
          </a:p>
          <a:p>
            <a:pPr marL="462458" lvl="1"/>
            <a:r>
              <a:rPr lang="en-US" dirty="0"/>
              <a:t>Q60c. State</a:t>
            </a:r>
            <a:r>
              <a:rPr lang="en-US" i="1" dirty="0"/>
              <a:t>/</a:t>
            </a:r>
            <a:r>
              <a:rPr lang="en-US" dirty="0"/>
              <a:t>district/diocese</a:t>
            </a:r>
            <a:r>
              <a:rPr lang="en-US" sz="1100" dirty="0"/>
              <a:t> </a:t>
            </a:r>
            <a:r>
              <a:rPr lang="en-US" dirty="0"/>
              <a:t>testing/accountability policies  </a:t>
            </a:r>
            <a:r>
              <a:rPr lang="en-US" i="1" dirty="0"/>
              <a:t>[Not presented to non-Catholic private schools]</a:t>
            </a:r>
            <a:endParaRPr lang="en-US" dirty="0"/>
          </a:p>
          <a:p>
            <a:pPr marL="462458" lvl="1"/>
            <a:r>
              <a:rPr lang="en-US" dirty="0"/>
              <a:t>Q60d. Textbook/module selection policies</a:t>
            </a:r>
          </a:p>
          <a:p>
            <a:pPr marL="462458" lvl="1"/>
            <a:r>
              <a:rPr lang="en-US" dirty="0"/>
              <a:t>Q60e. Teacher evaluation policies</a:t>
            </a:r>
          </a:p>
          <a:p>
            <a:pPr defTabSz="924865">
              <a:defRPr/>
            </a:pPr>
            <a:endParaRPr lang="en-US" b="1" i="1" dirty="0" smtClean="0"/>
          </a:p>
          <a:p>
            <a:pPr defTabSz="924865">
              <a:defRPr/>
            </a:pPr>
            <a:r>
              <a:rPr lang="en-US" b="1" i="1" dirty="0" smtClean="0"/>
              <a:t>Extent to Which</a:t>
            </a:r>
            <a:r>
              <a:rPr lang="en-US" b="1" i="1" baseline="0" dirty="0" smtClean="0"/>
              <a:t> Stakeholders Promote Effective Instruction Composite Items</a:t>
            </a:r>
          </a:p>
          <a:p>
            <a:pPr marL="462458" lvl="1"/>
            <a:r>
              <a:rPr lang="en-US" dirty="0"/>
              <a:t>Q60g. Students’ prior knowledge and skills</a:t>
            </a:r>
          </a:p>
          <a:p>
            <a:pPr marL="462458" lvl="1"/>
            <a:r>
              <a:rPr lang="en-US" dirty="0"/>
              <a:t>Q60h. Students’ motivation, interest, and effort in science</a:t>
            </a:r>
          </a:p>
          <a:p>
            <a:pPr marL="462458" lvl="1"/>
            <a:r>
              <a:rPr lang="en-US" dirty="0"/>
              <a:t>Q60i. Parent/guardian expectations and involvement</a:t>
            </a:r>
          </a:p>
          <a:p>
            <a:pPr marL="462458" lvl="1"/>
            <a:endParaRPr lang="en-US" b="1" dirty="0"/>
          </a:p>
          <a:p>
            <a:pPr defTabSz="924865">
              <a:defRPr/>
            </a:pPr>
            <a:r>
              <a:rPr lang="en-US" b="1" i="1" dirty="0" smtClean="0"/>
              <a:t>Extent to Which</a:t>
            </a:r>
            <a:r>
              <a:rPr lang="en-US" b="1" i="1" baseline="0" dirty="0" smtClean="0"/>
              <a:t> School Support Promotes Effective Instruction Composite Items</a:t>
            </a:r>
          </a:p>
          <a:p>
            <a:pPr marL="462458" lvl="1"/>
            <a:r>
              <a:rPr lang="en-US" dirty="0"/>
              <a:t>Q60k. Amount of time for you to plan, individually and with colleagues</a:t>
            </a:r>
          </a:p>
          <a:p>
            <a:pPr marL="462458" lvl="1"/>
            <a:r>
              <a:rPr lang="en-US" dirty="0"/>
              <a:t>Q60l. Amount of time available for your professional development</a:t>
            </a:r>
          </a:p>
          <a:p>
            <a:pPr defTabSz="924865">
              <a:defRPr/>
            </a:pPr>
            <a:endParaRPr lang="en-US" b="1" dirty="0" smtClean="0"/>
          </a:p>
          <a:p>
            <a:pPr defTabSz="924865">
              <a:defRPr/>
            </a:pPr>
            <a:r>
              <a:rPr lang="en-US" dirty="0" smtClean="0"/>
              <a:t>Science Teacher Questionnaire</a:t>
            </a:r>
          </a:p>
          <a:p>
            <a:r>
              <a:rPr lang="en-US" dirty="0"/>
              <a:t>Q42. For the students in this class, indicate the number of males and females in this class in each of the following categories of race/ethnicity.</a:t>
            </a:r>
          </a:p>
          <a:p>
            <a:pPr lvl="1"/>
            <a:r>
              <a:rPr lang="en-US" dirty="0"/>
              <a:t>American Indian or Alaskan Native _____     _____</a:t>
            </a:r>
          </a:p>
          <a:p>
            <a:pPr lvl="1"/>
            <a:r>
              <a:rPr lang="en-US" dirty="0"/>
              <a:t>Asian _____     _____</a:t>
            </a:r>
          </a:p>
          <a:p>
            <a:pPr lvl="1"/>
            <a:r>
              <a:rPr lang="en-US" dirty="0"/>
              <a:t>Black or African American _____     _____</a:t>
            </a:r>
          </a:p>
          <a:p>
            <a:pPr lvl="1"/>
            <a:r>
              <a:rPr lang="en-US" dirty="0"/>
              <a:t>Hispanic/Latino _____     _____</a:t>
            </a:r>
          </a:p>
          <a:p>
            <a:pPr lvl="1"/>
            <a:r>
              <a:rPr lang="en-US" dirty="0"/>
              <a:t>Native Hawaiian or Other Pacific Islander _____     _____</a:t>
            </a:r>
          </a:p>
          <a:p>
            <a:pPr lvl="1"/>
            <a:r>
              <a:rPr lang="en-US" dirty="0"/>
              <a:t>White _____     _____</a:t>
            </a:r>
          </a:p>
          <a:p>
            <a:pPr lvl="1"/>
            <a:r>
              <a:rPr lang="en-US" dirty="0"/>
              <a:t>Two or more races _____     _____</a:t>
            </a:r>
          </a:p>
          <a:p>
            <a:r>
              <a:rPr lang="en-US" dirty="0"/>
              <a:t> </a:t>
            </a:r>
          </a:p>
          <a:p>
            <a:r>
              <a:rPr lang="en-US" dirty="0"/>
              <a:t>Q43. Which of the following best describes the prior science achievement levels of the students in this class relative to other students in this school?</a:t>
            </a:r>
          </a:p>
          <a:p>
            <a:pPr lvl="1"/>
            <a:r>
              <a:rPr lang="en-US" dirty="0"/>
              <a:t>Mostly low achievers</a:t>
            </a:r>
          </a:p>
          <a:p>
            <a:pPr lvl="1"/>
            <a:r>
              <a:rPr lang="en-US" dirty="0"/>
              <a:t>Mostly average achievers</a:t>
            </a:r>
          </a:p>
          <a:p>
            <a:pPr lvl="1"/>
            <a:r>
              <a:rPr lang="en-US" dirty="0"/>
              <a:t>Mostly high achievers</a:t>
            </a:r>
          </a:p>
          <a:p>
            <a:pPr lvl="1"/>
            <a:r>
              <a:rPr lang="en-US" dirty="0"/>
              <a:t>A mixture of levels</a:t>
            </a:r>
          </a:p>
          <a:p>
            <a:pPr defTabSz="924865">
              <a:defRPr/>
            </a:pPr>
            <a:endParaRPr lang="en-US" dirty="0" smtClean="0"/>
          </a:p>
          <a:p>
            <a:pPr defTabSz="924865">
              <a:defRPr/>
            </a:pPr>
            <a:r>
              <a:rPr lang="en-US" dirty="0" smtClean="0"/>
              <a:t>Q60.</a:t>
            </a:r>
            <a:r>
              <a:rPr lang="en-US" baseline="0" dirty="0" smtClean="0"/>
              <a:t> </a:t>
            </a:r>
            <a:r>
              <a:rPr lang="en-US" dirty="0"/>
              <a:t>Please rate how each of the following affects your science instruction in this class. [Select one on each row.] </a:t>
            </a:r>
            <a:r>
              <a:rPr lang="en-US" dirty="0" smtClean="0"/>
              <a:t>(Response Options: [1] Inhibits effective instruction, [2] 2 of 5, [3] Neutral</a:t>
            </a:r>
            <a:r>
              <a:rPr lang="en-US" baseline="0" dirty="0" smtClean="0"/>
              <a:t> or Mixed, [4] 4 of 5, [5] Promotes effective instruction, </a:t>
            </a:r>
            <a:r>
              <a:rPr lang="en-US" strike="sngStrike" baseline="0" dirty="0" smtClean="0"/>
              <a:t>[6] N/A</a:t>
            </a:r>
            <a:r>
              <a:rPr lang="en-US" dirty="0" smtClean="0"/>
              <a:t>)</a:t>
            </a:r>
          </a:p>
          <a:p>
            <a:pPr marL="693687" lvl="1" indent="-231229">
              <a:buFont typeface="+mj-lt"/>
              <a:buAutoNum type="alphaLcPeriod"/>
            </a:pPr>
            <a:r>
              <a:rPr lang="en-US" dirty="0"/>
              <a:t>Current state standards</a:t>
            </a:r>
          </a:p>
          <a:p>
            <a:pPr marL="693687" lvl="1" indent="-231229">
              <a:buFont typeface="+mj-lt"/>
              <a:buAutoNum type="alphaLcPeriod"/>
            </a:pPr>
            <a:r>
              <a:rPr lang="en-US" dirty="0"/>
              <a:t>District/diocese and/or school</a:t>
            </a:r>
            <a:r>
              <a:rPr lang="en-US" i="1" dirty="0"/>
              <a:t> </a:t>
            </a:r>
            <a:r>
              <a:rPr lang="en-US" dirty="0"/>
              <a:t>pacing guides</a:t>
            </a:r>
          </a:p>
          <a:p>
            <a:pPr marL="693687" lvl="1" indent="-231229">
              <a:buFont typeface="+mj-lt"/>
              <a:buAutoNum type="alphaLcPeriod"/>
            </a:pPr>
            <a:r>
              <a:rPr lang="en-US" dirty="0"/>
              <a:t>State</a:t>
            </a:r>
            <a:r>
              <a:rPr lang="en-US" i="1" dirty="0"/>
              <a:t>/</a:t>
            </a:r>
            <a:r>
              <a:rPr lang="en-US" dirty="0"/>
              <a:t>district/diocese</a:t>
            </a:r>
            <a:r>
              <a:rPr lang="en-US" sz="1100" dirty="0"/>
              <a:t> </a:t>
            </a:r>
            <a:r>
              <a:rPr lang="en-US" dirty="0"/>
              <a:t>testing/accountability policies  </a:t>
            </a:r>
            <a:r>
              <a:rPr lang="en-US" i="1" dirty="0"/>
              <a:t>[Not presented to non-Catholic private schools]</a:t>
            </a:r>
            <a:endParaRPr lang="en-US" dirty="0"/>
          </a:p>
          <a:p>
            <a:pPr marL="693687" lvl="1" indent="-231229">
              <a:buFont typeface="+mj-lt"/>
              <a:buAutoNum type="alphaLcPeriod"/>
            </a:pPr>
            <a:r>
              <a:rPr lang="en-US" dirty="0"/>
              <a:t>Textbook/module selection policies</a:t>
            </a:r>
          </a:p>
          <a:p>
            <a:pPr marL="693687" lvl="1" indent="-231229">
              <a:buFont typeface="+mj-lt"/>
              <a:buAutoNum type="alphaLcPeriod"/>
            </a:pPr>
            <a:r>
              <a:rPr lang="en-US" dirty="0"/>
              <a:t>Teacher evaluation policies</a:t>
            </a:r>
          </a:p>
          <a:p>
            <a:pPr marL="693687" lvl="1" indent="-231229">
              <a:buFont typeface="+mj-lt"/>
              <a:buAutoNum type="alphaLcPeriod"/>
            </a:pPr>
            <a:r>
              <a:rPr lang="en-US" dirty="0"/>
              <a:t>College entrance requirements </a:t>
            </a:r>
            <a:r>
              <a:rPr lang="en-US" i="1" dirty="0"/>
              <a:t> [Presented to grades 9–12 teachers only]</a:t>
            </a:r>
          </a:p>
          <a:p>
            <a:pPr marL="693687" lvl="1" indent="-231229">
              <a:buFont typeface="+mj-lt"/>
              <a:buAutoNum type="alphaLcPeriod"/>
            </a:pPr>
            <a:r>
              <a:rPr lang="en-US" dirty="0"/>
              <a:t>Students’ prior knowledge and skills</a:t>
            </a:r>
          </a:p>
          <a:p>
            <a:pPr marL="693687" lvl="1" indent="-231229">
              <a:buFont typeface="+mj-lt"/>
              <a:buAutoNum type="alphaLcPeriod"/>
            </a:pPr>
            <a:r>
              <a:rPr lang="en-US" dirty="0"/>
              <a:t>Students’ motivation, interest, and effort in science</a:t>
            </a:r>
          </a:p>
          <a:p>
            <a:pPr marL="693687" lvl="1" indent="-231229">
              <a:buFont typeface="+mj-lt"/>
              <a:buAutoNum type="alphaLcPeriod"/>
            </a:pPr>
            <a:r>
              <a:rPr lang="en-US" dirty="0"/>
              <a:t>Parent/guardian expectations and involvement </a:t>
            </a:r>
          </a:p>
          <a:p>
            <a:pPr marL="693687" lvl="1" indent="-231229">
              <a:buFont typeface="+mj-lt"/>
              <a:buAutoNum type="alphaLcPeriod"/>
            </a:pPr>
            <a:r>
              <a:rPr lang="en-US" dirty="0"/>
              <a:t>Principal support</a:t>
            </a:r>
          </a:p>
          <a:p>
            <a:pPr marL="693687" lvl="1" indent="-231229">
              <a:buFont typeface="+mj-lt"/>
              <a:buAutoNum type="alphaLcPeriod"/>
            </a:pPr>
            <a:r>
              <a:rPr lang="en-US" dirty="0"/>
              <a:t>Amount of time for you to plan, individually and with colleagues</a:t>
            </a:r>
          </a:p>
          <a:p>
            <a:pPr marL="693687" lvl="1" indent="-231229">
              <a:buFont typeface="+mj-lt"/>
              <a:buAutoNum type="alphaLcPeriod"/>
            </a:pPr>
            <a:r>
              <a:rPr lang="en-US" dirty="0"/>
              <a:t>Amount of time available for your professional development</a:t>
            </a:r>
          </a:p>
          <a:p>
            <a:pPr marL="693687" lvl="1" indent="-231229">
              <a:buFont typeface="+mj-lt"/>
              <a:buAutoNum type="alphaLcPeriod"/>
            </a:pPr>
            <a:r>
              <a:rPr lang="en-US" dirty="0"/>
              <a:t>Amount of instructional time devoted to science </a:t>
            </a:r>
            <a:r>
              <a:rPr lang="en-US" i="1" dirty="0"/>
              <a:t>[Presented to grades K–5 teachers only]</a:t>
            </a:r>
          </a:p>
          <a:p>
            <a:pPr marL="462458" lvl="1" defTabSz="924865">
              <a:defRPr/>
            </a:pPr>
            <a:endParaRPr lang="en-US" dirty="0" smtClean="0"/>
          </a:p>
          <a:p>
            <a:pPr defTabSz="924865">
              <a:defRPr/>
            </a:pPr>
            <a:r>
              <a:rPr lang="en-US" dirty="0" smtClean="0"/>
              <a:t>The numbers in parentheses</a:t>
            </a:r>
            <a:r>
              <a:rPr lang="en-US" baseline="0" dirty="0" smtClean="0"/>
              <a:t> are standard errors.</a:t>
            </a:r>
          </a:p>
          <a:p>
            <a:pPr defTabSz="924865">
              <a:defRPr/>
            </a:pPr>
            <a:endParaRPr lang="en-US" dirty="0"/>
          </a:p>
          <a:p>
            <a:pPr defTabSz="924865">
              <a:defRPr/>
            </a:pPr>
            <a:r>
              <a:rPr lang="en-US" dirty="0"/>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The means for some of these factors vary substantially by equity factors.  As can be seen in Tables 7.31‒7.33, the mean for the stakeholder composite is substantially higher when classes are composed of mostly high-achieving students, compared to classes with mostly low-achieving students in both science and mathematics.  There is also a large gap for this variable in both subjects with regard to poverty—classes in schools with a high percentage of students eligible for free/‌reduced-price lunch have lower scores than classes in schools with the lowest percentage of these students.  These patterns do not tend to exist in computer science, perhaps because far fewer schools offer computer science programs.”</a:t>
            </a:r>
          </a:p>
        </p:txBody>
      </p:sp>
      <p:sp>
        <p:nvSpPr>
          <p:cNvPr id="4" name="Slide Number Placeholder 3"/>
          <p:cNvSpPr>
            <a:spLocks noGrp="1"/>
          </p:cNvSpPr>
          <p:nvPr>
            <p:ph type="sldNum" sz="quarter" idx="10"/>
          </p:nvPr>
        </p:nvSpPr>
        <p:spPr/>
        <p:txBody>
          <a:bodyPr/>
          <a:lstStyle/>
          <a:p>
            <a:fld id="{B472F11F-6199-4934-A1DC-A9FDDA9F712C}" type="slidenum">
              <a:rPr lang="en-US" smtClean="0"/>
              <a:t>55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56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shows the composite scores by quartile of percentage of historically underrepresented students in the randomly selected class</a:t>
            </a:r>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57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24916">
              <a:defRPr/>
            </a:pPr>
            <a:r>
              <a:rPr lang="en-US"/>
              <a:t>Slide shows the composite scores by quartile of percentage of students in school eligible for free and reduced lunch.</a:t>
            </a:r>
          </a:p>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58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7.7, p.</a:t>
            </a:r>
            <a:r>
              <a:rPr lang="en-US" baseline="0" dirty="0" smtClean="0"/>
              <a:t> 160 in Technical Report</a:t>
            </a:r>
          </a:p>
          <a:p>
            <a:pPr defTabSz="924865">
              <a:defRPr/>
            </a:pPr>
            <a:endParaRPr lang="en-US" dirty="0"/>
          </a:p>
          <a:p>
            <a:pPr defTabSz="924865">
              <a:defRPr/>
            </a:pPr>
            <a:r>
              <a:rPr lang="en-US" b="1" dirty="0" smtClean="0"/>
              <a:t>This slide shows data from an individual</a:t>
            </a:r>
            <a:r>
              <a:rPr lang="en-US" b="1" baseline="0" dirty="0" smtClean="0"/>
              <a:t> item. </a:t>
            </a:r>
          </a:p>
          <a:p>
            <a:pPr defTabSz="924865">
              <a:defRPr/>
            </a:pPr>
            <a:endParaRPr lang="en-US" b="1" dirty="0"/>
          </a:p>
          <a:p>
            <a:pPr defTabSz="924865">
              <a:defRPr/>
            </a:pPr>
            <a:r>
              <a:rPr lang="en-US" dirty="0"/>
              <a:t>Science Program Questionnaire</a:t>
            </a:r>
            <a:endParaRPr lang="en-US" dirty="0" smtClean="0"/>
          </a:p>
          <a:p>
            <a:pPr defTabSz="924865">
              <a:defRPr/>
            </a:pPr>
            <a:r>
              <a:rPr lang="en-US" dirty="0" smtClean="0"/>
              <a:t>Q4.</a:t>
            </a:r>
            <a:r>
              <a:rPr lang="en-US" baseline="0" dirty="0" smtClean="0"/>
              <a:t> </a:t>
            </a:r>
            <a:r>
              <a:rPr lang="en-US" dirty="0"/>
              <a:t>Indicate whether your school does each of the following to enhance students’ interest and/or achievement in science and/or engineering</a:t>
            </a:r>
            <a:r>
              <a:rPr lang="en-US" dirty="0" smtClean="0"/>
              <a:t>. </a:t>
            </a:r>
            <a:r>
              <a:rPr lang="en-US" dirty="0"/>
              <a:t>[Select one on each row.]</a:t>
            </a:r>
            <a:r>
              <a:rPr lang="en-US" dirty="0" smtClean="0"/>
              <a:t> (Response Options: </a:t>
            </a:r>
            <a:r>
              <a:rPr lang="en-US" dirty="0"/>
              <a:t>Yes, No)</a:t>
            </a:r>
            <a:endParaRPr lang="en-US" dirty="0" smtClean="0"/>
          </a:p>
          <a:p>
            <a:pPr marL="693687" lvl="1" indent="-231229">
              <a:buFont typeface="+mj-lt"/>
              <a:buAutoNum type="alphaLcPeriod"/>
            </a:pPr>
            <a:r>
              <a:rPr lang="en-US" dirty="0"/>
              <a:t>Holds family science and/or engineering nights</a:t>
            </a:r>
            <a:endParaRPr lang="en-US" b="1" dirty="0"/>
          </a:p>
          <a:p>
            <a:pPr marL="693687" lvl="1" indent="-231229">
              <a:buFont typeface="+mj-lt"/>
              <a:buAutoNum type="alphaLcPeriod"/>
            </a:pPr>
            <a:r>
              <a:rPr lang="en-US" dirty="0"/>
              <a:t>Offers after-school help in science and/or engineering (for example: tutoring)</a:t>
            </a:r>
            <a:endParaRPr lang="en-US" b="1" dirty="0"/>
          </a:p>
          <a:p>
            <a:pPr marL="693687" lvl="1" indent="-231229">
              <a:buFont typeface="+mj-lt"/>
              <a:buAutoNum type="alphaLcPeriod"/>
            </a:pPr>
            <a:r>
              <a:rPr lang="en-US" dirty="0"/>
              <a:t>Offers formal after-school programs for enrichment in science and/or engineering</a:t>
            </a:r>
            <a:endParaRPr lang="en-US" b="1" dirty="0"/>
          </a:p>
          <a:p>
            <a:pPr marL="693687" lvl="1" indent="-231229">
              <a:buFont typeface="+mj-lt"/>
              <a:buAutoNum type="alphaLcPeriod"/>
            </a:pPr>
            <a:r>
              <a:rPr lang="en-US" dirty="0"/>
              <a:t>Offers one or more science clubs</a:t>
            </a:r>
            <a:endParaRPr lang="en-US" b="1" dirty="0"/>
          </a:p>
          <a:p>
            <a:pPr marL="693687" lvl="1" indent="-231229">
              <a:buFont typeface="+mj-lt"/>
              <a:buAutoNum type="alphaLcPeriod"/>
            </a:pPr>
            <a:r>
              <a:rPr lang="en-US" dirty="0"/>
              <a:t>Offers one or more engineering clubs</a:t>
            </a:r>
            <a:endParaRPr lang="en-US" b="1" dirty="0"/>
          </a:p>
          <a:p>
            <a:pPr marL="693687" lvl="1" indent="-231229">
              <a:buFont typeface="+mj-lt"/>
              <a:buAutoNum type="alphaLcPeriod"/>
            </a:pPr>
            <a:r>
              <a:rPr lang="en-US" dirty="0"/>
              <a:t>Participates in a local or regional science and/or engineering fair </a:t>
            </a:r>
            <a:endParaRPr lang="en-US" b="1" dirty="0"/>
          </a:p>
          <a:p>
            <a:pPr marL="693687" lvl="1" indent="-231229">
              <a:buFont typeface="+mj-lt"/>
              <a:buAutoNum type="alphaLcPeriod"/>
            </a:pPr>
            <a:r>
              <a:rPr lang="en-US" dirty="0"/>
              <a:t>Has one or more teams participating in science competitions (for example: Science Olympiad)</a:t>
            </a:r>
            <a:endParaRPr lang="en-US" b="1" dirty="0"/>
          </a:p>
          <a:p>
            <a:pPr marL="693687" lvl="1" indent="-231229">
              <a:buFont typeface="+mj-lt"/>
              <a:buAutoNum type="alphaLcPeriod"/>
            </a:pPr>
            <a:r>
              <a:rPr lang="en-US" dirty="0"/>
              <a:t>Has one or more teams participating in engineering competitions (for example: Robotics)</a:t>
            </a:r>
            <a:endParaRPr lang="en-US" b="1" dirty="0"/>
          </a:p>
          <a:p>
            <a:pPr marL="693687" lvl="1" indent="-231229">
              <a:buFont typeface="+mj-lt"/>
              <a:buAutoNum type="alphaLcPeriod"/>
            </a:pPr>
            <a:r>
              <a:rPr lang="en-US" dirty="0"/>
              <a:t>Encourages students to participate in science and/or engineering summer programs or camps (for example: offered by community colleges, universities, museums, or science centers)</a:t>
            </a:r>
            <a:endParaRPr lang="en-US" b="1" dirty="0"/>
          </a:p>
          <a:p>
            <a:pPr marL="693687" lvl="1" indent="-231229">
              <a:buFont typeface="+mj-lt"/>
              <a:buAutoNum type="alphaLcPeriod"/>
            </a:pPr>
            <a:r>
              <a:rPr lang="en-US" dirty="0"/>
              <a:t>Coordinates visits to business, industry, and/or research sites related to science and/or engineering</a:t>
            </a:r>
            <a:endParaRPr lang="en-US" b="1" dirty="0"/>
          </a:p>
          <a:p>
            <a:pPr marL="693687" lvl="1" indent="-231229">
              <a:buFont typeface="+mj-lt"/>
              <a:buAutoNum type="alphaLcPeriod"/>
            </a:pPr>
            <a:r>
              <a:rPr lang="en-US" dirty="0"/>
              <a:t>Coordinates meetings with adult mentors who work in science and/or engineering fields</a:t>
            </a:r>
            <a:endParaRPr lang="en-US" b="1" dirty="0"/>
          </a:p>
          <a:p>
            <a:pPr marL="693687" lvl="1" indent="-231229">
              <a:buFont typeface="+mj-lt"/>
              <a:buAutoNum type="alphaLcPeriod"/>
            </a:pPr>
            <a:r>
              <a:rPr lang="en-US" dirty="0"/>
              <a:t>Coordinates internships in science and/or engineering fields</a:t>
            </a:r>
            <a:endParaRPr lang="en-US" b="1" dirty="0"/>
          </a:p>
          <a:p>
            <a:pPr defTabSz="924865">
              <a:defRPr/>
            </a:pPr>
            <a:endParaRPr lang="en-US" dirty="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b="1" dirty="0" smtClean="0"/>
              <a:t>“</a:t>
            </a:r>
            <a:r>
              <a:rPr lang="en-US" dirty="0"/>
              <a:t>Finally, program representatives were asked to indicate which of several practices their school employs to enhance student interest and/‌or achievement in science, mathematics, and computer science.  The results are shown in Tables 7.7‒7.9.  Especially in science, such programs tend to be more prevalent as grade range increases.  For example, more than three-quarters of high schools offer after-school help in science and engineering, compared to about a third of elementary schools.  Similarly, 47 percent of high schools have one or more teams participating in engineering competitions, whereas only 24 percent of elementary schools do.  In mathematics, the percentage of schools offering school-based programs to enhance interest and achievement (apart from tutoring) is strikingly low.  For example, only about one-third of high schools have mathematics clubs, and fewer than 20 percent of all schools participate in local or regional math fairs.  Computer science enhancement programs are rare at all grade levels.  With the exception of encouraging students to participate in computer science-based summer programs, the majority of all schools do not provide opportunities intended to promote interest and achievement in computer science.  For example, 15 percent or fewer of all schools have teams participating in computer science competitions, coordinate internships in computer science, and participate in local or regional computer science fairs.”</a:t>
            </a:r>
          </a:p>
        </p:txBody>
      </p:sp>
      <p:sp>
        <p:nvSpPr>
          <p:cNvPr id="4" name="Slide Number Placeholder 3"/>
          <p:cNvSpPr>
            <a:spLocks noGrp="1"/>
          </p:cNvSpPr>
          <p:nvPr>
            <p:ph type="sldNum" sz="quarter" idx="10"/>
          </p:nvPr>
        </p:nvSpPr>
        <p:spPr/>
        <p:txBody>
          <a:bodyPr/>
          <a:lstStyle/>
          <a:p>
            <a:fld id="{B472F11F-6199-4934-A1DC-A9FDDA9F712C}" type="slidenum">
              <a:rPr lang="en-US" smtClean="0"/>
              <a:t>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10</a:t>
            </a:fld>
            <a:endParaRPr lang="en-US"/>
          </a:p>
        </p:txBody>
      </p:sp>
    </p:spTree>
    <p:extLst>
      <p:ext uri="{BB962C8B-B14F-4D97-AF65-F5344CB8AC3E}">
        <p14:creationId xmlns:p14="http://schemas.microsoft.com/office/powerpoint/2010/main" val="2142300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E22D2BD-7810-C94F-AE8A-856FCB3715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04800" y="1676400"/>
            <a:ext cx="3048000" cy="1470025"/>
          </a:xfrm>
        </p:spPr>
        <p:txBody>
          <a:bodyPr/>
          <a:lstStyle/>
          <a:p>
            <a:r>
              <a:rPr lang="en-US" dirty="0" smtClean="0"/>
              <a:t>Click to edit Master title</a:t>
            </a:r>
            <a:endParaRPr lang="en-US" dirty="0"/>
          </a:p>
        </p:txBody>
      </p:sp>
      <p:sp>
        <p:nvSpPr>
          <p:cNvPr id="3" name="Subtitle 2"/>
          <p:cNvSpPr>
            <a:spLocks noGrp="1"/>
          </p:cNvSpPr>
          <p:nvPr>
            <p:ph type="subTitle" idx="1" hasCustomPrompt="1"/>
          </p:nvPr>
        </p:nvSpPr>
        <p:spPr>
          <a:xfrm>
            <a:off x="304800" y="3200400"/>
            <a:ext cx="3048000" cy="381000"/>
          </a:xfrm>
        </p:spPr>
        <p:txBody>
          <a:bodyPr>
            <a:normAutofit/>
          </a:bodyPr>
          <a:lstStyle>
            <a:lvl1pPr marL="0" indent="0" algn="l">
              <a:buNone/>
              <a:defRPr sz="1500" cap="all" baseline="0">
                <a:solidFill>
                  <a:srgbClr val="357E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pic>
        <p:nvPicPr>
          <p:cNvPr id="7" name="Picture 6">
            <a:extLst>
              <a:ext uri="{FF2B5EF4-FFF2-40B4-BE49-F238E27FC236}">
                <a16:creationId xmlns:a16="http://schemas.microsoft.com/office/drawing/2014/main" xmlns="" id="{A8937AA4-21D1-6B4F-9860-E48F111EF11A}"/>
              </a:ext>
            </a:extLst>
          </p:cNvPr>
          <p:cNvPicPr>
            <a:picLocks noChangeAspect="1"/>
          </p:cNvPicPr>
          <p:nvPr userDrawn="1"/>
        </p:nvPicPr>
        <p:blipFill>
          <a:blip r:embed="rId3"/>
          <a:stretch>
            <a:fillRect/>
          </a:stretch>
        </p:blipFill>
        <p:spPr>
          <a:xfrm>
            <a:off x="264841" y="372172"/>
            <a:ext cx="3513582" cy="545211"/>
          </a:xfrm>
          <a:prstGeom prst="rect">
            <a:avLst/>
          </a:prstGeom>
        </p:spPr>
      </p:pic>
      <p:pic>
        <p:nvPicPr>
          <p:cNvPr id="9" name="Picture 8">
            <a:extLst>
              <a:ext uri="{FF2B5EF4-FFF2-40B4-BE49-F238E27FC236}">
                <a16:creationId xmlns:a16="http://schemas.microsoft.com/office/drawing/2014/main" xmlns="" id="{8F46F5F5-C847-4747-B7CB-D36ACE066D66}"/>
              </a:ext>
            </a:extLst>
          </p:cNvPr>
          <p:cNvPicPr>
            <a:picLocks noChangeAspect="1"/>
          </p:cNvPicPr>
          <p:nvPr userDrawn="1"/>
        </p:nvPicPr>
        <p:blipFill>
          <a:blip r:embed="rId4"/>
          <a:stretch>
            <a:fillRect/>
          </a:stretch>
        </p:blipFill>
        <p:spPr>
          <a:xfrm>
            <a:off x="6876525" y="6063486"/>
            <a:ext cx="2007108" cy="553212"/>
          </a:xfrm>
          <a:prstGeom prst="rect">
            <a:avLst/>
          </a:prstGeom>
        </p:spPr>
      </p:pic>
      <p:sp>
        <p:nvSpPr>
          <p:cNvPr id="5" name="Text Placeholder 4"/>
          <p:cNvSpPr>
            <a:spLocks noGrp="1"/>
          </p:cNvSpPr>
          <p:nvPr>
            <p:ph type="body" sz="quarter" idx="10" hasCustomPrompt="1"/>
          </p:nvPr>
        </p:nvSpPr>
        <p:spPr>
          <a:xfrm>
            <a:off x="6705600" y="4495800"/>
            <a:ext cx="2178050" cy="1219200"/>
          </a:xfrm>
        </p:spPr>
        <p:txBody>
          <a:bodyPr>
            <a:normAutofit/>
          </a:bodyPr>
          <a:lstStyle>
            <a:lvl1pPr>
              <a:defRPr sz="1400"/>
            </a:lvl1pPr>
          </a:lstStyle>
          <a:p>
            <a:pPr lvl="0"/>
            <a:r>
              <a:rPr lang="en-US" dirty="0" smtClean="0"/>
              <a:t>Presenters’ Names</a:t>
            </a:r>
          </a:p>
        </p:txBody>
      </p:sp>
    </p:spTree>
    <p:extLst>
      <p:ext uri="{BB962C8B-B14F-4D97-AF65-F5344CB8AC3E}">
        <p14:creationId xmlns:p14="http://schemas.microsoft.com/office/powerpoint/2010/main" val="399015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05621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BDFCE7D-E145-7049-B348-4E605168C295}"/>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p:cNvSpPr>
            <a:spLocks noGrp="1"/>
          </p:cNvSpPr>
          <p:nvPr>
            <p:ph type="title"/>
          </p:nvPr>
        </p:nvSpPr>
        <p:spPr>
          <a:xfrm>
            <a:off x="1219200" y="274638"/>
            <a:ext cx="7467600" cy="868362"/>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1219200" y="1295400"/>
            <a:ext cx="7467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a:extLst>
              <a:ext uri="{FF2B5EF4-FFF2-40B4-BE49-F238E27FC236}">
                <a16:creationId xmlns:a16="http://schemas.microsoft.com/office/drawing/2014/main" xmlns="" id="{E9234F30-73BB-7A4E-BC8A-0F0BA467BA7C}"/>
              </a:ext>
            </a:extLst>
          </p:cNvPr>
          <p:cNvPicPr>
            <a:picLocks noChangeAspect="1"/>
          </p:cNvPicPr>
          <p:nvPr userDrawn="1"/>
        </p:nvPicPr>
        <p:blipFill>
          <a:blip r:embed="rId5"/>
          <a:stretch>
            <a:fillRect/>
          </a:stretch>
        </p:blipFill>
        <p:spPr>
          <a:xfrm>
            <a:off x="0" y="6016752"/>
            <a:ext cx="9144000" cy="38100"/>
          </a:xfrm>
          <a:prstGeom prst="rect">
            <a:avLst/>
          </a:prstGeom>
        </p:spPr>
      </p:pic>
      <p:pic>
        <p:nvPicPr>
          <p:cNvPr id="8" name="Picture 7">
            <a:extLst>
              <a:ext uri="{FF2B5EF4-FFF2-40B4-BE49-F238E27FC236}">
                <a16:creationId xmlns:a16="http://schemas.microsoft.com/office/drawing/2014/main" xmlns="" id="{2626606B-3C78-BA4D-8559-24D108E985A7}"/>
              </a:ext>
            </a:extLst>
          </p:cNvPr>
          <p:cNvPicPr>
            <a:picLocks noChangeAspect="1"/>
          </p:cNvPicPr>
          <p:nvPr userDrawn="1"/>
        </p:nvPicPr>
        <p:blipFill>
          <a:blip r:embed="rId6"/>
          <a:stretch>
            <a:fillRect/>
          </a:stretch>
        </p:blipFill>
        <p:spPr>
          <a:xfrm>
            <a:off x="1371600" y="6172200"/>
            <a:ext cx="3182112" cy="493776"/>
          </a:xfrm>
          <a:prstGeom prst="rect">
            <a:avLst/>
          </a:prstGeom>
        </p:spPr>
      </p:pic>
      <p:pic>
        <p:nvPicPr>
          <p:cNvPr id="9" name="Picture 8">
            <a:extLst>
              <a:ext uri="{FF2B5EF4-FFF2-40B4-BE49-F238E27FC236}">
                <a16:creationId xmlns:a16="http://schemas.microsoft.com/office/drawing/2014/main" xmlns="" id="{540ECE2A-17A7-A84F-927A-F4441EEE6F58}"/>
              </a:ext>
            </a:extLst>
          </p:cNvPr>
          <p:cNvPicPr>
            <a:picLocks noChangeAspect="1"/>
          </p:cNvPicPr>
          <p:nvPr userDrawn="1"/>
        </p:nvPicPr>
        <p:blipFill>
          <a:blip r:embed="rId7"/>
          <a:stretch>
            <a:fillRect/>
          </a:stretch>
        </p:blipFill>
        <p:spPr>
          <a:xfrm>
            <a:off x="5982510" y="6181344"/>
            <a:ext cx="1806245" cy="496255"/>
          </a:xfrm>
          <a:prstGeom prst="rect">
            <a:avLst/>
          </a:prstGeom>
        </p:spPr>
      </p:pic>
    </p:spTree>
    <p:extLst>
      <p:ext uri="{BB962C8B-B14F-4D97-AF65-F5344CB8AC3E}">
        <p14:creationId xmlns:p14="http://schemas.microsoft.com/office/powerpoint/2010/main" val="138622602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spcBef>
          <a:spcPct val="0"/>
        </a:spcBef>
        <a:buNone/>
        <a:defRPr sz="3200" b="1" kern="1200">
          <a:solidFill>
            <a:srgbClr val="58C5C9"/>
          </a:solidFill>
          <a:latin typeface="Arial Black" panose="020B0A040201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7</a:t>
            </a:r>
            <a:br>
              <a:rPr lang="en-US" dirty="0" smtClean="0"/>
            </a:br>
            <a:r>
              <a:rPr lang="en-US" dirty="0" smtClean="0"/>
              <a:t>Factors Affecting Instruction</a:t>
            </a:r>
            <a:endParaRPr lang="en-US" dirty="0"/>
          </a:p>
        </p:txBody>
      </p:sp>
      <p:sp>
        <p:nvSpPr>
          <p:cNvPr id="3" name="Text Placeholder 4"/>
          <p:cNvSpPr>
            <a:spLocks noGrp="1"/>
          </p:cNvSpPr>
          <p:nvPr/>
        </p:nvSpPr>
        <p:spPr>
          <a:xfrm>
            <a:off x="5867400" y="4724400"/>
            <a:ext cx="2863850" cy="1219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r>
              <a:rPr lang="en-US" sz="2900" dirty="0" smtClean="0">
                <a:solidFill>
                  <a:srgbClr val="58C5C9"/>
                </a:solidFill>
                <a:latin typeface="Arial Black" panose="020B0A04020102020204" pitchFamily="34" charset="0"/>
                <a:ea typeface="+mj-ea"/>
              </a:rPr>
              <a:t>Science</a:t>
            </a:r>
            <a:endParaRPr lang="en-US" sz="2900" dirty="0" smtClean="0"/>
          </a:p>
        </p:txBody>
      </p:sp>
    </p:spTree>
    <p:extLst>
      <p:ext uri="{BB962C8B-B14F-4D97-AF65-F5344CB8AC3E}">
        <p14:creationId xmlns:p14="http://schemas.microsoft.com/office/powerpoint/2010/main" val="222890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836313593"/>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500" b="1" dirty="0" smtClean="0">
                <a:solidFill>
                  <a:srgbClr val="58C5C9"/>
                </a:solidFill>
                <a:latin typeface="Arial Black" panose="020B0A04020102020204" pitchFamily="34" charset="0"/>
                <a:cs typeface="Arial" panose="020B0604020202020204" pitchFamily="34" charset="0"/>
              </a:rPr>
              <a:t>Elementary School Programs/Practices to Enhance Students’ Interest/Achievement in Science/Engineering</a:t>
            </a:r>
            <a:endParaRPr lang="en-US" sz="25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179163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10848733"/>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152400"/>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500" b="1" dirty="0">
                <a:solidFill>
                  <a:srgbClr val="58C5C9"/>
                </a:solidFill>
                <a:latin typeface="Arial Black" panose="020B0A04020102020204" pitchFamily="34" charset="0"/>
                <a:cs typeface="Arial" panose="020B0604020202020204" pitchFamily="34" charset="0"/>
              </a:rPr>
              <a:t>Middle School Programs/Practices to Enhance Students’ Interest/Achievement in Science/Engineering</a:t>
            </a:r>
          </a:p>
        </p:txBody>
      </p:sp>
    </p:spTree>
    <p:extLst>
      <p:ext uri="{BB962C8B-B14F-4D97-AF65-F5344CB8AC3E}">
        <p14:creationId xmlns:p14="http://schemas.microsoft.com/office/powerpoint/2010/main" val="3957646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91503751"/>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500" b="1" dirty="0">
                <a:solidFill>
                  <a:srgbClr val="58C5C9"/>
                </a:solidFill>
                <a:latin typeface="Arial Black" panose="020B0A04020102020204" pitchFamily="34" charset="0"/>
                <a:cs typeface="Arial" panose="020B0604020202020204" pitchFamily="34" charset="0"/>
              </a:rPr>
              <a:t>Middle School Programs/Practices to Enhance Students’ Interest/Achievement in Science/Engineering</a:t>
            </a:r>
          </a:p>
        </p:txBody>
      </p:sp>
    </p:spTree>
    <p:extLst>
      <p:ext uri="{BB962C8B-B14F-4D97-AF65-F5344CB8AC3E}">
        <p14:creationId xmlns:p14="http://schemas.microsoft.com/office/powerpoint/2010/main" val="2009348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827330563"/>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500" b="1" dirty="0">
                <a:solidFill>
                  <a:srgbClr val="58C5C9"/>
                </a:solidFill>
                <a:latin typeface="Arial Black" panose="020B0A04020102020204" pitchFamily="34" charset="0"/>
                <a:cs typeface="Arial" panose="020B0604020202020204" pitchFamily="34" charset="0"/>
              </a:rPr>
              <a:t>High School Programs/Practices to Enhance Students’ Interest/Achievement in Science/Engineering</a:t>
            </a:r>
          </a:p>
        </p:txBody>
      </p:sp>
    </p:spTree>
    <p:extLst>
      <p:ext uri="{BB962C8B-B14F-4D97-AF65-F5344CB8AC3E}">
        <p14:creationId xmlns:p14="http://schemas.microsoft.com/office/powerpoint/2010/main" val="2203996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869805095"/>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500" b="1" dirty="0">
                <a:solidFill>
                  <a:srgbClr val="58C5C9"/>
                </a:solidFill>
                <a:latin typeface="Arial Black" panose="020B0A04020102020204" pitchFamily="34" charset="0"/>
                <a:cs typeface="Arial" panose="020B0604020202020204" pitchFamily="34" charset="0"/>
              </a:rPr>
              <a:t>High School Programs/Practices to Enhance Students’ Interest/Achievement in Science/Engineering</a:t>
            </a:r>
          </a:p>
        </p:txBody>
      </p:sp>
    </p:spTree>
    <p:extLst>
      <p:ext uri="{BB962C8B-B14F-4D97-AF65-F5344CB8AC3E}">
        <p14:creationId xmlns:p14="http://schemas.microsoft.com/office/powerpoint/2010/main" val="1864630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16–19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75" y="1343025"/>
            <a:ext cx="766445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878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69806691"/>
              </p:ext>
            </p:extLst>
          </p:nvPr>
        </p:nvGraphicFramePr>
        <p:xfrm>
          <a:off x="304800" y="137160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200" b="1" dirty="0">
                <a:solidFill>
                  <a:srgbClr val="58C5C9"/>
                </a:solidFill>
                <a:latin typeface="Arial Black" panose="020B0A04020102020204" pitchFamily="34" charset="0"/>
                <a:cs typeface="Arial" panose="020B0604020202020204" pitchFamily="34" charset="0"/>
              </a:rPr>
              <a:t>School Programs/Practices </a:t>
            </a:r>
            <a:r>
              <a:rPr lang="en-US" sz="2200" b="1" dirty="0" smtClean="0">
                <a:solidFill>
                  <a:srgbClr val="58C5C9"/>
                </a:solidFill>
                <a:latin typeface="Arial Black" panose="020B0A04020102020204" pitchFamily="34" charset="0"/>
                <a:cs typeface="Arial" panose="020B0604020202020204" pitchFamily="34" charset="0"/>
              </a:rPr>
              <a:t>to </a:t>
            </a:r>
            <a:r>
              <a:rPr lang="en-US" sz="2200" b="1" dirty="0">
                <a:solidFill>
                  <a:srgbClr val="58C5C9"/>
                </a:solidFill>
                <a:latin typeface="Arial Black" panose="020B0A04020102020204" pitchFamily="34" charset="0"/>
                <a:cs typeface="Arial" panose="020B0604020202020204" pitchFamily="34" charset="0"/>
              </a:rPr>
              <a:t>Enhance Students’ Interest in </a:t>
            </a:r>
            <a:r>
              <a:rPr lang="en-US" sz="2200" b="1" dirty="0" smtClean="0">
                <a:solidFill>
                  <a:srgbClr val="58C5C9"/>
                </a:solidFill>
                <a:latin typeface="Arial Black" panose="020B0A04020102020204" pitchFamily="34" charset="0"/>
                <a:cs typeface="Arial" panose="020B0604020202020204" pitchFamily="34" charset="0"/>
              </a:rPr>
              <a:t>Science/Engineering, by Percent of Students in School Eligible for FRL</a:t>
            </a:r>
            <a:endParaRPr lang="en-US" sz="22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966067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65847501"/>
              </p:ext>
            </p:extLst>
          </p:nvPr>
        </p:nvGraphicFramePr>
        <p:xfrm>
          <a:off x="381000" y="1295400"/>
          <a:ext cx="8572500" cy="467693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200" b="1" dirty="0">
                <a:solidFill>
                  <a:srgbClr val="58C5C9"/>
                </a:solidFill>
                <a:latin typeface="Arial Black" panose="020B0A04020102020204" pitchFamily="34" charset="0"/>
                <a:cs typeface="Arial" panose="020B0604020202020204" pitchFamily="34" charset="0"/>
              </a:rPr>
              <a:t>School Programs/Practices </a:t>
            </a:r>
            <a:r>
              <a:rPr lang="en-US" sz="2200" b="1" dirty="0" smtClean="0">
                <a:solidFill>
                  <a:srgbClr val="58C5C9"/>
                </a:solidFill>
                <a:latin typeface="Arial Black" panose="020B0A04020102020204" pitchFamily="34" charset="0"/>
                <a:cs typeface="Arial" panose="020B0604020202020204" pitchFamily="34" charset="0"/>
              </a:rPr>
              <a:t>to </a:t>
            </a:r>
            <a:r>
              <a:rPr lang="en-US" sz="2200" b="1" dirty="0">
                <a:solidFill>
                  <a:srgbClr val="58C5C9"/>
                </a:solidFill>
                <a:latin typeface="Arial Black" panose="020B0A04020102020204" pitchFamily="34" charset="0"/>
                <a:cs typeface="Arial" panose="020B0604020202020204" pitchFamily="34" charset="0"/>
              </a:rPr>
              <a:t>Enhance Students’ Interest in </a:t>
            </a:r>
            <a:r>
              <a:rPr lang="en-US" sz="2200" b="1" dirty="0" smtClean="0">
                <a:solidFill>
                  <a:srgbClr val="58C5C9"/>
                </a:solidFill>
                <a:latin typeface="Arial Black" panose="020B0A04020102020204" pitchFamily="34" charset="0"/>
                <a:cs typeface="Arial" panose="020B0604020202020204" pitchFamily="34" charset="0"/>
              </a:rPr>
              <a:t>Science/Engineering, by Percent of Students in School Eligible for FRL</a:t>
            </a:r>
            <a:endParaRPr lang="en-US" sz="22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775102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534818915"/>
              </p:ext>
            </p:extLst>
          </p:nvPr>
        </p:nvGraphicFramePr>
        <p:xfrm>
          <a:off x="3048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a:solidFill>
                  <a:srgbClr val="58C5C9"/>
                </a:solidFill>
                <a:latin typeface="Arial Black" panose="020B0A04020102020204" pitchFamily="34" charset="0"/>
                <a:cs typeface="Arial" panose="020B0604020202020204" pitchFamily="34" charset="0"/>
              </a:rPr>
              <a:t>School Programs/Practices </a:t>
            </a:r>
            <a:r>
              <a:rPr lang="en-US" sz="2400" b="1" dirty="0" smtClean="0">
                <a:solidFill>
                  <a:srgbClr val="58C5C9"/>
                </a:solidFill>
                <a:latin typeface="Arial Black" panose="020B0A04020102020204" pitchFamily="34" charset="0"/>
                <a:cs typeface="Arial" panose="020B0604020202020204" pitchFamily="34" charset="0"/>
              </a:rPr>
              <a:t>to </a:t>
            </a:r>
            <a:r>
              <a:rPr lang="en-US" sz="2400" b="1" dirty="0">
                <a:solidFill>
                  <a:srgbClr val="58C5C9"/>
                </a:solidFill>
                <a:latin typeface="Arial Black" panose="020B0A04020102020204" pitchFamily="34" charset="0"/>
                <a:cs typeface="Arial" panose="020B0604020202020204" pitchFamily="34" charset="0"/>
              </a:rPr>
              <a:t>Enhance Students’ Interest in </a:t>
            </a:r>
            <a:r>
              <a:rPr lang="en-US" sz="2400" b="1" dirty="0" smtClean="0">
                <a:solidFill>
                  <a:srgbClr val="58C5C9"/>
                </a:solidFill>
                <a:latin typeface="Arial Black" panose="020B0A04020102020204" pitchFamily="34" charset="0"/>
                <a:cs typeface="Arial" panose="020B0604020202020204" pitchFamily="34" charset="0"/>
              </a:rPr>
              <a:t>Science/Engineering, by School Size</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925513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2721283"/>
              </p:ext>
            </p:extLst>
          </p:nvPr>
        </p:nvGraphicFramePr>
        <p:xfrm>
          <a:off x="304800" y="1295401"/>
          <a:ext cx="8534400" cy="465569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a:solidFill>
                  <a:srgbClr val="58C5C9"/>
                </a:solidFill>
                <a:latin typeface="Arial Black" panose="020B0A04020102020204" pitchFamily="34" charset="0"/>
                <a:cs typeface="Arial" panose="020B0604020202020204" pitchFamily="34" charset="0"/>
              </a:rPr>
              <a:t>School Programs/Practices </a:t>
            </a:r>
            <a:r>
              <a:rPr lang="en-US" sz="2400" b="1" dirty="0" smtClean="0">
                <a:solidFill>
                  <a:srgbClr val="58C5C9"/>
                </a:solidFill>
                <a:latin typeface="Arial Black" panose="020B0A04020102020204" pitchFamily="34" charset="0"/>
                <a:cs typeface="Arial" panose="020B0604020202020204" pitchFamily="34" charset="0"/>
              </a:rPr>
              <a:t>to </a:t>
            </a:r>
            <a:r>
              <a:rPr lang="en-US" sz="2400" b="1" dirty="0">
                <a:solidFill>
                  <a:srgbClr val="58C5C9"/>
                </a:solidFill>
                <a:latin typeface="Arial Black" panose="020B0A04020102020204" pitchFamily="34" charset="0"/>
                <a:cs typeface="Arial" panose="020B0604020202020204" pitchFamily="34" charset="0"/>
              </a:rPr>
              <a:t>Enhance Students’ Interest in </a:t>
            </a:r>
            <a:r>
              <a:rPr lang="en-US" sz="2400" b="1" dirty="0" smtClean="0">
                <a:solidFill>
                  <a:srgbClr val="58C5C9"/>
                </a:solidFill>
                <a:latin typeface="Arial Black" panose="020B0A04020102020204" pitchFamily="34" charset="0"/>
                <a:cs typeface="Arial" panose="020B0604020202020204" pitchFamily="34" charset="0"/>
              </a:rPr>
              <a:t>Science/Engineering, by School Size</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090115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School Programs and Practices</a:t>
            </a:r>
          </a:p>
        </p:txBody>
      </p:sp>
    </p:spTree>
    <p:extLst>
      <p:ext uri="{BB962C8B-B14F-4D97-AF65-F5344CB8AC3E}">
        <p14:creationId xmlns:p14="http://schemas.microsoft.com/office/powerpoint/2010/main" val="90570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Extent of Influence of State Standards</a:t>
            </a:r>
          </a:p>
        </p:txBody>
      </p:sp>
    </p:spTree>
    <p:extLst>
      <p:ext uri="{BB962C8B-B14F-4D97-AF65-F5344CB8AC3E}">
        <p14:creationId xmlns:p14="http://schemas.microsoft.com/office/powerpoint/2010/main" val="26266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22–24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1885950"/>
            <a:ext cx="78740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5334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088926053"/>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Elementary Schools Agreeing </a:t>
            </a:r>
            <a:r>
              <a:rPr lang="en-US" sz="2900" b="1" dirty="0" smtClean="0">
                <a:solidFill>
                  <a:srgbClr val="58C5C9"/>
                </a:solidFill>
                <a:latin typeface="Arial Black" panose="020B0A04020102020204" pitchFamily="34" charset="0"/>
                <a:cs typeface="Arial" panose="020B0604020202020204" pitchFamily="34" charset="0"/>
              </a:rPr>
              <a:t>With </a:t>
            </a:r>
            <a:r>
              <a:rPr lang="en-US" sz="2900" b="1" dirty="0">
                <a:solidFill>
                  <a:srgbClr val="58C5C9"/>
                </a:solidFill>
                <a:latin typeface="Arial Black" panose="020B0A04020102020204" pitchFamily="34" charset="0"/>
                <a:cs typeface="Arial" panose="020B0604020202020204" pitchFamily="34" charset="0"/>
              </a:rPr>
              <a:t>Various Statements Regarding State Science Standards</a:t>
            </a:r>
          </a:p>
        </p:txBody>
      </p:sp>
    </p:spTree>
    <p:extLst>
      <p:ext uri="{BB962C8B-B14F-4D97-AF65-F5344CB8AC3E}">
        <p14:creationId xmlns:p14="http://schemas.microsoft.com/office/powerpoint/2010/main" val="1660049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699414910"/>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Middle Schools Agreeing </a:t>
            </a:r>
            <a:r>
              <a:rPr lang="en-US" sz="2900" b="1" dirty="0" smtClean="0">
                <a:solidFill>
                  <a:srgbClr val="58C5C9"/>
                </a:solidFill>
                <a:latin typeface="Arial Black" panose="020B0A04020102020204" pitchFamily="34" charset="0"/>
                <a:cs typeface="Arial" panose="020B0604020202020204" pitchFamily="34" charset="0"/>
              </a:rPr>
              <a:t>With </a:t>
            </a:r>
            <a:r>
              <a:rPr lang="en-US" sz="2900" b="1" dirty="0">
                <a:solidFill>
                  <a:srgbClr val="58C5C9"/>
                </a:solidFill>
                <a:latin typeface="Arial Black" panose="020B0A04020102020204" pitchFamily="34" charset="0"/>
                <a:cs typeface="Arial" panose="020B0604020202020204" pitchFamily="34" charset="0"/>
              </a:rPr>
              <a:t>Various Statements Regarding State Science Standards</a:t>
            </a:r>
          </a:p>
        </p:txBody>
      </p:sp>
    </p:spTree>
    <p:extLst>
      <p:ext uri="{BB962C8B-B14F-4D97-AF65-F5344CB8AC3E}">
        <p14:creationId xmlns:p14="http://schemas.microsoft.com/office/powerpoint/2010/main" val="4273954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1174141"/>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900" b="1" dirty="0">
                <a:solidFill>
                  <a:srgbClr val="58C5C9"/>
                </a:solidFill>
                <a:latin typeface="Arial Black" panose="020B0A04020102020204" pitchFamily="34" charset="0"/>
                <a:cs typeface="Arial" panose="020B0604020202020204" pitchFamily="34" charset="0"/>
              </a:rPr>
              <a:t>High Schools Agreeing </a:t>
            </a:r>
            <a:r>
              <a:rPr lang="en-US" sz="2900" b="1" dirty="0" smtClean="0">
                <a:solidFill>
                  <a:srgbClr val="58C5C9"/>
                </a:solidFill>
                <a:latin typeface="Arial Black" panose="020B0A04020102020204" pitchFamily="34" charset="0"/>
                <a:cs typeface="Arial" panose="020B0604020202020204" pitchFamily="34" charset="0"/>
              </a:rPr>
              <a:t>With </a:t>
            </a:r>
            <a:r>
              <a:rPr lang="en-US" sz="2900" b="1" dirty="0">
                <a:solidFill>
                  <a:srgbClr val="58C5C9"/>
                </a:solidFill>
                <a:latin typeface="Arial Black" panose="020B0A04020102020204" pitchFamily="34" charset="0"/>
                <a:cs typeface="Arial" panose="020B0604020202020204" pitchFamily="34" charset="0"/>
              </a:rPr>
              <a:t>Various Statements Regarding State Science Standards</a:t>
            </a:r>
          </a:p>
        </p:txBody>
      </p:sp>
    </p:spTree>
    <p:extLst>
      <p:ext uri="{BB962C8B-B14F-4D97-AF65-F5344CB8AC3E}">
        <p14:creationId xmlns:p14="http://schemas.microsoft.com/office/powerpoint/2010/main" val="4112901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26</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25" y="2447925"/>
            <a:ext cx="739775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257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69043819"/>
              </p:ext>
            </p:extLst>
          </p:nvPr>
        </p:nvGraphicFramePr>
        <p:xfrm>
          <a:off x="342900" y="1371600"/>
          <a:ext cx="8458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Focus on Science State </a:t>
            </a:r>
            <a:r>
              <a:rPr lang="en-US" sz="2900" b="1" dirty="0">
                <a:solidFill>
                  <a:srgbClr val="58C5C9"/>
                </a:solidFill>
                <a:latin typeface="Arial Black" panose="020B0A04020102020204" pitchFamily="34" charset="0"/>
                <a:cs typeface="Arial" panose="020B0604020202020204" pitchFamily="34" charset="0"/>
              </a:rPr>
              <a:t>Standards Composite</a:t>
            </a:r>
          </a:p>
        </p:txBody>
      </p:sp>
    </p:spTree>
    <p:extLst>
      <p:ext uri="{BB962C8B-B14F-4D97-AF65-F5344CB8AC3E}">
        <p14:creationId xmlns:p14="http://schemas.microsoft.com/office/powerpoint/2010/main" val="739586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sz="2900" b="1" dirty="0">
                <a:solidFill>
                  <a:srgbClr val="58C5C9"/>
                </a:solidFill>
                <a:latin typeface="Arial Black" panose="020B0A04020102020204" pitchFamily="34" charset="0"/>
                <a:cs typeface="Arial" panose="020B0604020202020204" pitchFamily="34" charset="0"/>
              </a:rPr>
              <a:t>Factors </a:t>
            </a:r>
            <a:r>
              <a:rPr lang="en-US" sz="2900" b="1" dirty="0" smtClean="0">
                <a:solidFill>
                  <a:srgbClr val="58C5C9"/>
                </a:solidFill>
                <a:latin typeface="Arial Black" panose="020B0A04020102020204" pitchFamily="34" charset="0"/>
                <a:cs typeface="Arial" panose="020B0604020202020204" pitchFamily="34" charset="0"/>
              </a:rPr>
              <a:t>That </a:t>
            </a:r>
            <a:r>
              <a:rPr lang="en-US" sz="2900" b="1" dirty="0">
                <a:solidFill>
                  <a:srgbClr val="58C5C9"/>
                </a:solidFill>
                <a:latin typeface="Arial Black" panose="020B0A04020102020204" pitchFamily="34" charset="0"/>
                <a:cs typeface="Arial" panose="020B0604020202020204" pitchFamily="34" charset="0"/>
              </a:rPr>
              <a:t>Promote and Inhibit </a:t>
            </a:r>
            <a:r>
              <a:rPr lang="en-US" sz="2900" b="1" dirty="0" smtClean="0">
                <a:solidFill>
                  <a:srgbClr val="58C5C9"/>
                </a:solidFill>
                <a:latin typeface="Arial Black" panose="020B0A04020102020204" pitchFamily="34" charset="0"/>
                <a:cs typeface="Arial" panose="020B0604020202020204" pitchFamily="34" charset="0"/>
              </a:rPr>
              <a:t>Effective Instruction</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779894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29–30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34" y="1676400"/>
            <a:ext cx="79629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477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347552662"/>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Schools Viewing Various Factors as Promoting Effective Science Instruction</a:t>
            </a:r>
          </a:p>
        </p:txBody>
      </p:sp>
    </p:spTree>
    <p:extLst>
      <p:ext uri="{BB962C8B-B14F-4D97-AF65-F5344CB8AC3E}">
        <p14:creationId xmlns:p14="http://schemas.microsoft.com/office/powerpoint/2010/main" val="4268337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4</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781685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488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297831787"/>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Schools Viewing Various Factors as Inhibiting Effective Science Instruction</a:t>
            </a:r>
          </a:p>
        </p:txBody>
      </p:sp>
    </p:spTree>
    <p:extLst>
      <p:ext uri="{BB962C8B-B14F-4D97-AF65-F5344CB8AC3E}">
        <p14:creationId xmlns:p14="http://schemas.microsoft.com/office/powerpoint/2010/main" val="7706754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32</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2416175"/>
            <a:ext cx="7950200" cy="202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4210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90732963"/>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143000" y="152400"/>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Supportive </a:t>
            </a:r>
            <a:r>
              <a:rPr lang="en-US" sz="2900" b="1" dirty="0">
                <a:solidFill>
                  <a:srgbClr val="58C5C9"/>
                </a:solidFill>
                <a:latin typeface="Arial Black" panose="020B0A04020102020204" pitchFamily="34" charset="0"/>
                <a:cs typeface="Arial" panose="020B0604020202020204" pitchFamily="34" charset="0"/>
              </a:rPr>
              <a:t>Context for </a:t>
            </a:r>
            <a:r>
              <a:rPr lang="en-US" sz="2900" b="1" dirty="0" smtClean="0">
                <a:solidFill>
                  <a:srgbClr val="58C5C9"/>
                </a:solidFill>
                <a:latin typeface="Arial Black" panose="020B0A04020102020204" pitchFamily="34" charset="0"/>
                <a:cs typeface="Arial" panose="020B0604020202020204" pitchFamily="34" charset="0"/>
              </a:rPr>
              <a:t>Science Instruction Composite</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0434024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34–39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6985000" cy="4641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4466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Elementary Schools Viewing Each of a Number of Factors as a Serious Problem for Science Instruction</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97374537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90001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Elementary Schools Viewing Each of a Number of Factors as a Serious Problem for Science Instruction</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524427978"/>
              </p:ext>
            </p:extLst>
          </p:nvPr>
        </p:nvGraphicFramePr>
        <p:xfrm>
          <a:off x="381000" y="1600200"/>
          <a:ext cx="85344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45716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Middle Schools Viewing Each of a Number of Factors as a Serious Problem for Science Instruction</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76942252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42433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Middle Schools Viewing Each of a Number of Factors as a Serious Problem for Science Instruction</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154978294"/>
              </p:ext>
            </p:extLst>
          </p:nvPr>
        </p:nvGraphicFramePr>
        <p:xfrm>
          <a:off x="228600" y="1524000"/>
          <a:ext cx="85344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39892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High Schools Viewing Each of a Number of Factors as a Serious Problem for Science Instruction</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418896385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54172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High Schools Viewing Each of a Number of Factors as a Serious Problem for Science Instruction</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810975879"/>
              </p:ext>
            </p:extLst>
          </p:nvPr>
        </p:nvGraphicFramePr>
        <p:xfrm>
          <a:off x="76200" y="1600200"/>
          <a:ext cx="8610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3909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626804916"/>
              </p:ext>
            </p:extLst>
          </p:nvPr>
        </p:nvGraphicFramePr>
        <p:xfrm>
          <a:off x="6096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Use of Various Instructional Arrangements in Elementary Schools</a:t>
            </a:r>
          </a:p>
        </p:txBody>
      </p:sp>
    </p:spTree>
    <p:extLst>
      <p:ext uri="{BB962C8B-B14F-4D97-AF65-F5344CB8AC3E}">
        <p14:creationId xmlns:p14="http://schemas.microsoft.com/office/powerpoint/2010/main" val="7166160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41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 y="2311400"/>
            <a:ext cx="8083550"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4606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420182563"/>
              </p:ext>
            </p:extLst>
          </p:nvPr>
        </p:nvGraphicFramePr>
        <p:xfrm>
          <a:off x="609600" y="1600200"/>
          <a:ext cx="81915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600" b="1" dirty="0" smtClean="0">
                <a:solidFill>
                  <a:srgbClr val="58C5C9"/>
                </a:solidFill>
                <a:latin typeface="Arial Black" panose="020B0A04020102020204" pitchFamily="34" charset="0"/>
                <a:cs typeface="Arial" panose="020B0604020202020204" pitchFamily="34" charset="0"/>
              </a:rPr>
              <a:t>Extent Various Factors </a:t>
            </a:r>
            <a:r>
              <a:rPr lang="en-US" sz="2600" b="1" dirty="0">
                <a:solidFill>
                  <a:srgbClr val="58C5C9"/>
                </a:solidFill>
                <a:latin typeface="Arial Black" panose="020B0A04020102020204" pitchFamily="34" charset="0"/>
                <a:cs typeface="Arial" panose="020B0604020202020204" pitchFamily="34" charset="0"/>
              </a:rPr>
              <a:t>A</a:t>
            </a:r>
            <a:r>
              <a:rPr lang="en-US" sz="2600" b="1" dirty="0" smtClean="0">
                <a:solidFill>
                  <a:srgbClr val="58C5C9"/>
                </a:solidFill>
                <a:latin typeface="Arial Black" panose="020B0A04020102020204" pitchFamily="34" charset="0"/>
                <a:cs typeface="Arial" panose="020B0604020202020204" pitchFamily="34" charset="0"/>
              </a:rPr>
              <a:t>re Problematic</a:t>
            </a:r>
            <a:r>
              <a:rPr lang="en-US" sz="2600" b="1" dirty="0">
                <a:solidFill>
                  <a:srgbClr val="58C5C9"/>
                </a:solidFill>
                <a:latin typeface="Arial Black" panose="020B0A04020102020204" pitchFamily="34" charset="0"/>
                <a:cs typeface="Arial" panose="020B0604020202020204" pitchFamily="34" charset="0"/>
              </a:rPr>
              <a:t> </a:t>
            </a:r>
            <a:r>
              <a:rPr lang="en-US" sz="2600" b="1" dirty="0" smtClean="0">
                <a:solidFill>
                  <a:srgbClr val="58C5C9"/>
                </a:solidFill>
                <a:latin typeface="Arial Black" panose="020B0A04020102020204" pitchFamily="34" charset="0"/>
                <a:cs typeface="Arial" panose="020B0604020202020204" pitchFamily="34" charset="0"/>
              </a:rPr>
              <a:t>for </a:t>
            </a:r>
            <a:r>
              <a:rPr lang="en-US" sz="2600" b="1" dirty="0">
                <a:solidFill>
                  <a:srgbClr val="58C5C9"/>
                </a:solidFill>
                <a:latin typeface="Arial Black" panose="020B0A04020102020204" pitchFamily="34" charset="0"/>
                <a:cs typeface="Arial" panose="020B0604020202020204" pitchFamily="34" charset="0"/>
              </a:rPr>
              <a:t>Instruction Composites</a:t>
            </a:r>
          </a:p>
        </p:txBody>
      </p:sp>
    </p:spTree>
    <p:extLst>
      <p:ext uri="{BB962C8B-B14F-4D97-AF65-F5344CB8AC3E}">
        <p14:creationId xmlns:p14="http://schemas.microsoft.com/office/powerpoint/2010/main" val="881523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43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2143125"/>
            <a:ext cx="76454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1845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887432886"/>
              </p:ext>
            </p:extLst>
          </p:nvPr>
        </p:nvGraphicFramePr>
        <p:xfrm>
          <a:off x="342900" y="1752600"/>
          <a:ext cx="8458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3048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600" b="1" dirty="0">
                <a:solidFill>
                  <a:srgbClr val="58C5C9"/>
                </a:solidFill>
                <a:latin typeface="Arial Black" panose="020B0A04020102020204" pitchFamily="34" charset="0"/>
                <a:cs typeface="Arial" panose="020B0604020202020204" pitchFamily="34" charset="0"/>
              </a:rPr>
              <a:t>School Mean Scores for Factors</a:t>
            </a:r>
          </a:p>
          <a:p>
            <a:pPr lvl="0" algn="l">
              <a:defRPr/>
            </a:pPr>
            <a:r>
              <a:rPr lang="en-US" sz="2600" b="1" dirty="0">
                <a:solidFill>
                  <a:srgbClr val="58C5C9"/>
                </a:solidFill>
                <a:latin typeface="Arial Black" panose="020B0A04020102020204" pitchFamily="34" charset="0"/>
                <a:cs typeface="Arial" panose="020B0604020202020204" pitchFamily="34" charset="0"/>
              </a:rPr>
              <a:t>Affecting Instruction </a:t>
            </a:r>
            <a:r>
              <a:rPr lang="en-US" sz="2600" b="1" dirty="0" smtClean="0">
                <a:solidFill>
                  <a:srgbClr val="58C5C9"/>
                </a:solidFill>
                <a:latin typeface="Arial Black" panose="020B0A04020102020204" pitchFamily="34" charset="0"/>
                <a:cs typeface="Arial" panose="020B0604020202020204" pitchFamily="34" charset="0"/>
              </a:rPr>
              <a:t>Composites, by Percentage of Students in School Eligible for FRL</a:t>
            </a:r>
            <a:endParaRPr lang="en-US" sz="26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166762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28600"/>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45–46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1348740"/>
            <a:ext cx="7721600"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611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772661702"/>
              </p:ext>
            </p:extLst>
          </p:nvPr>
        </p:nvGraphicFramePr>
        <p:xfrm>
          <a:off x="152400" y="1295400"/>
          <a:ext cx="86487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152400"/>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Factors </a:t>
            </a:r>
            <a:r>
              <a:rPr lang="en-US" sz="2900" b="1" dirty="0">
                <a:solidFill>
                  <a:srgbClr val="58C5C9"/>
                </a:solidFill>
                <a:latin typeface="Arial Black" panose="020B0A04020102020204" pitchFamily="34" charset="0"/>
                <a:cs typeface="Arial" panose="020B0604020202020204" pitchFamily="34" charset="0"/>
              </a:rPr>
              <a:t>Promoting </a:t>
            </a:r>
            <a:r>
              <a:rPr lang="en-US" sz="2900" b="1" dirty="0" smtClean="0">
                <a:solidFill>
                  <a:srgbClr val="58C5C9"/>
                </a:solidFill>
                <a:latin typeface="Arial Black" panose="020B0A04020102020204" pitchFamily="34" charset="0"/>
                <a:cs typeface="Arial" panose="020B0604020202020204" pitchFamily="34" charset="0"/>
              </a:rPr>
              <a:t>Effective</a:t>
            </a:r>
            <a:r>
              <a:rPr lang="en-US" sz="2900" b="1" dirty="0">
                <a:solidFill>
                  <a:srgbClr val="58C5C9"/>
                </a:solidFill>
                <a:latin typeface="Arial Black" panose="020B0A04020102020204" pitchFamily="34" charset="0"/>
                <a:cs typeface="Arial" panose="020B0604020202020204" pitchFamily="34" charset="0"/>
              </a:rPr>
              <a:t> </a:t>
            </a:r>
            <a:r>
              <a:rPr lang="en-US" sz="2900" b="1" dirty="0" smtClean="0">
                <a:solidFill>
                  <a:srgbClr val="58C5C9"/>
                </a:solidFill>
                <a:latin typeface="Arial Black" panose="020B0A04020102020204" pitchFamily="34" charset="0"/>
                <a:cs typeface="Arial" panose="020B0604020202020204" pitchFamily="34" charset="0"/>
              </a:rPr>
              <a:t>Instruction </a:t>
            </a:r>
            <a:r>
              <a:rPr lang="en-US" sz="2900" b="1" dirty="0">
                <a:solidFill>
                  <a:srgbClr val="58C5C9"/>
                </a:solidFill>
                <a:latin typeface="Arial Black" panose="020B0A04020102020204" pitchFamily="34" charset="0"/>
                <a:cs typeface="Arial" panose="020B0604020202020204" pitchFamily="34" charset="0"/>
              </a:rPr>
              <a:t>in Elementary Science Classes</a:t>
            </a:r>
          </a:p>
        </p:txBody>
      </p:sp>
    </p:spTree>
    <p:extLst>
      <p:ext uri="{BB962C8B-B14F-4D97-AF65-F5344CB8AC3E}">
        <p14:creationId xmlns:p14="http://schemas.microsoft.com/office/powerpoint/2010/main" val="6034968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553099163"/>
              </p:ext>
            </p:extLst>
          </p:nvPr>
        </p:nvGraphicFramePr>
        <p:xfrm>
          <a:off x="228600" y="1371600"/>
          <a:ext cx="87249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Factors </a:t>
            </a:r>
            <a:r>
              <a:rPr lang="en-US" sz="2900" b="1" dirty="0">
                <a:solidFill>
                  <a:srgbClr val="58C5C9"/>
                </a:solidFill>
                <a:latin typeface="Arial Black" panose="020B0A04020102020204" pitchFamily="34" charset="0"/>
                <a:cs typeface="Arial" panose="020B0604020202020204" pitchFamily="34" charset="0"/>
              </a:rPr>
              <a:t>Inhibiting Effective </a:t>
            </a:r>
            <a:r>
              <a:rPr lang="en-US" sz="2900" b="1" dirty="0" smtClean="0">
                <a:solidFill>
                  <a:srgbClr val="58C5C9"/>
                </a:solidFill>
                <a:latin typeface="Arial Black" panose="020B0A04020102020204" pitchFamily="34" charset="0"/>
                <a:cs typeface="Arial" panose="020B0604020202020204" pitchFamily="34" charset="0"/>
              </a:rPr>
              <a:t>Instruction </a:t>
            </a:r>
            <a:r>
              <a:rPr lang="en-US" sz="2900" b="1" dirty="0">
                <a:solidFill>
                  <a:srgbClr val="58C5C9"/>
                </a:solidFill>
                <a:latin typeface="Arial Black" panose="020B0A04020102020204" pitchFamily="34" charset="0"/>
                <a:cs typeface="Arial" panose="020B0604020202020204" pitchFamily="34" charset="0"/>
              </a:rPr>
              <a:t>in Elementary Science Classes</a:t>
            </a:r>
          </a:p>
        </p:txBody>
      </p:sp>
    </p:spTree>
    <p:extLst>
      <p:ext uri="{BB962C8B-B14F-4D97-AF65-F5344CB8AC3E}">
        <p14:creationId xmlns:p14="http://schemas.microsoft.com/office/powerpoint/2010/main" val="23686412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48–49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1422400"/>
            <a:ext cx="7372350"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2416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08990473"/>
              </p:ext>
            </p:extLst>
          </p:nvPr>
        </p:nvGraphicFramePr>
        <p:xfrm>
          <a:off x="152400" y="1447800"/>
          <a:ext cx="86487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152400"/>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Factors </a:t>
            </a:r>
            <a:r>
              <a:rPr lang="en-US" sz="2900" b="1" dirty="0" smtClean="0">
                <a:solidFill>
                  <a:srgbClr val="58C5C9"/>
                </a:solidFill>
                <a:latin typeface="Arial Black" panose="020B0A04020102020204" pitchFamily="34" charset="0"/>
                <a:cs typeface="Arial" panose="020B0604020202020204" pitchFamily="34" charset="0"/>
              </a:rPr>
              <a:t>Promoting Effective </a:t>
            </a:r>
            <a:r>
              <a:rPr lang="en-US" sz="2900" b="1" dirty="0">
                <a:solidFill>
                  <a:srgbClr val="58C5C9"/>
                </a:solidFill>
                <a:latin typeface="Arial Black" panose="020B0A04020102020204" pitchFamily="34" charset="0"/>
                <a:cs typeface="Arial" panose="020B0604020202020204" pitchFamily="34" charset="0"/>
              </a:rPr>
              <a:t>Instruction in </a:t>
            </a:r>
            <a:r>
              <a:rPr lang="en-US" sz="2900" b="1" dirty="0" smtClean="0">
                <a:solidFill>
                  <a:srgbClr val="58C5C9"/>
                </a:solidFill>
                <a:latin typeface="Arial Black" panose="020B0A04020102020204" pitchFamily="34" charset="0"/>
                <a:cs typeface="Arial" panose="020B0604020202020204" pitchFamily="34" charset="0"/>
              </a:rPr>
              <a:t>Middle School Science </a:t>
            </a:r>
            <a:r>
              <a:rPr lang="en-US" sz="2900" b="1" dirty="0">
                <a:solidFill>
                  <a:srgbClr val="58C5C9"/>
                </a:solidFill>
                <a:latin typeface="Arial Black" panose="020B0A04020102020204" pitchFamily="34" charset="0"/>
                <a:cs typeface="Arial" panose="020B0604020202020204" pitchFamily="34" charset="0"/>
              </a:rPr>
              <a:t>Classes</a:t>
            </a:r>
          </a:p>
        </p:txBody>
      </p:sp>
    </p:spTree>
    <p:extLst>
      <p:ext uri="{BB962C8B-B14F-4D97-AF65-F5344CB8AC3E}">
        <p14:creationId xmlns:p14="http://schemas.microsoft.com/office/powerpoint/2010/main" val="29423427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954998156"/>
              </p:ext>
            </p:extLst>
          </p:nvPr>
        </p:nvGraphicFramePr>
        <p:xfrm>
          <a:off x="342900" y="1447800"/>
          <a:ext cx="87249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Factors </a:t>
            </a:r>
            <a:r>
              <a:rPr lang="en-US" sz="2900" b="1" dirty="0" smtClean="0">
                <a:solidFill>
                  <a:srgbClr val="58C5C9"/>
                </a:solidFill>
                <a:latin typeface="Arial Black" panose="020B0A04020102020204" pitchFamily="34" charset="0"/>
                <a:cs typeface="Arial" panose="020B0604020202020204" pitchFamily="34" charset="0"/>
              </a:rPr>
              <a:t>Inhibiting Effective </a:t>
            </a:r>
            <a:r>
              <a:rPr lang="en-US" sz="2900" b="1" dirty="0">
                <a:solidFill>
                  <a:srgbClr val="58C5C9"/>
                </a:solidFill>
                <a:latin typeface="Arial Black" panose="020B0A04020102020204" pitchFamily="34" charset="0"/>
                <a:cs typeface="Arial" panose="020B0604020202020204" pitchFamily="34" charset="0"/>
              </a:rPr>
              <a:t>Instruction in Middle School Science Classes</a:t>
            </a:r>
          </a:p>
        </p:txBody>
      </p:sp>
    </p:spTree>
    <p:extLst>
      <p:ext uri="{BB962C8B-B14F-4D97-AF65-F5344CB8AC3E}">
        <p14:creationId xmlns:p14="http://schemas.microsoft.com/office/powerpoint/2010/main" val="693870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6–7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92095"/>
            <a:ext cx="6714773"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4983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51–52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1295400"/>
            <a:ext cx="79883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6255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966298672"/>
              </p:ext>
            </p:extLst>
          </p:nvPr>
        </p:nvGraphicFramePr>
        <p:xfrm>
          <a:off x="152400" y="1295400"/>
          <a:ext cx="86487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Factors Promoting Effective Instruction in </a:t>
            </a:r>
            <a:r>
              <a:rPr lang="en-US" sz="2900" b="1" dirty="0" smtClean="0">
                <a:solidFill>
                  <a:srgbClr val="58C5C9"/>
                </a:solidFill>
                <a:latin typeface="Arial Black" panose="020B0A04020102020204" pitchFamily="34" charset="0"/>
                <a:cs typeface="Arial" panose="020B0604020202020204" pitchFamily="34" charset="0"/>
              </a:rPr>
              <a:t>High School </a:t>
            </a:r>
            <a:r>
              <a:rPr lang="en-US" sz="2900" b="1" dirty="0">
                <a:solidFill>
                  <a:srgbClr val="58C5C9"/>
                </a:solidFill>
                <a:latin typeface="Arial Black" panose="020B0A04020102020204" pitchFamily="34" charset="0"/>
                <a:cs typeface="Arial" panose="020B0604020202020204" pitchFamily="34" charset="0"/>
              </a:rPr>
              <a:t>Science Classes</a:t>
            </a:r>
          </a:p>
        </p:txBody>
      </p:sp>
    </p:spTree>
    <p:extLst>
      <p:ext uri="{BB962C8B-B14F-4D97-AF65-F5344CB8AC3E}">
        <p14:creationId xmlns:p14="http://schemas.microsoft.com/office/powerpoint/2010/main" val="31111050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341992533"/>
              </p:ext>
            </p:extLst>
          </p:nvPr>
        </p:nvGraphicFramePr>
        <p:xfrm>
          <a:off x="152400" y="1524000"/>
          <a:ext cx="86487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Factors </a:t>
            </a:r>
            <a:r>
              <a:rPr lang="en-US" sz="2900" b="1" dirty="0" smtClean="0">
                <a:solidFill>
                  <a:srgbClr val="58C5C9"/>
                </a:solidFill>
                <a:latin typeface="Arial Black" panose="020B0A04020102020204" pitchFamily="34" charset="0"/>
                <a:cs typeface="Arial" panose="020B0604020202020204" pitchFamily="34" charset="0"/>
              </a:rPr>
              <a:t>Inhibiting Effective </a:t>
            </a:r>
            <a:r>
              <a:rPr lang="en-US" sz="2900" b="1" dirty="0">
                <a:solidFill>
                  <a:srgbClr val="58C5C9"/>
                </a:solidFill>
                <a:latin typeface="Arial Black" panose="020B0A04020102020204" pitchFamily="34" charset="0"/>
                <a:cs typeface="Arial" panose="020B0604020202020204" pitchFamily="34" charset="0"/>
              </a:rPr>
              <a:t>Instruction in </a:t>
            </a:r>
            <a:r>
              <a:rPr lang="en-US" sz="2900" b="1" dirty="0" smtClean="0">
                <a:solidFill>
                  <a:srgbClr val="58C5C9"/>
                </a:solidFill>
                <a:latin typeface="Arial Black" panose="020B0A04020102020204" pitchFamily="34" charset="0"/>
                <a:cs typeface="Arial" panose="020B0604020202020204" pitchFamily="34" charset="0"/>
              </a:rPr>
              <a:t>High School </a:t>
            </a:r>
            <a:r>
              <a:rPr lang="en-US" sz="2900" b="1" dirty="0">
                <a:solidFill>
                  <a:srgbClr val="58C5C9"/>
                </a:solidFill>
                <a:latin typeface="Arial Black" panose="020B0A04020102020204" pitchFamily="34" charset="0"/>
                <a:cs typeface="Arial" panose="020B0604020202020204" pitchFamily="34" charset="0"/>
              </a:rPr>
              <a:t>Science Classes</a:t>
            </a:r>
          </a:p>
        </p:txBody>
      </p:sp>
    </p:spTree>
    <p:extLst>
      <p:ext uri="{BB962C8B-B14F-4D97-AF65-F5344CB8AC3E}">
        <p14:creationId xmlns:p14="http://schemas.microsoft.com/office/powerpoint/2010/main" val="22306612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54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5" y="2311400"/>
            <a:ext cx="7207250"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2510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53116271"/>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Factors</a:t>
            </a:r>
            <a:r>
              <a:rPr lang="en-US" sz="2900" b="1" dirty="0">
                <a:solidFill>
                  <a:srgbClr val="58C5C9"/>
                </a:solidFill>
                <a:latin typeface="Arial Black" panose="020B0A04020102020204" pitchFamily="34" charset="0"/>
                <a:cs typeface="Arial" panose="020B0604020202020204" pitchFamily="34" charset="0"/>
              </a:rPr>
              <a:t> </a:t>
            </a:r>
            <a:r>
              <a:rPr lang="en-US" sz="2900" b="1" dirty="0" smtClean="0">
                <a:solidFill>
                  <a:srgbClr val="58C5C9"/>
                </a:solidFill>
                <a:latin typeface="Arial Black" panose="020B0A04020102020204" pitchFamily="34" charset="0"/>
                <a:cs typeface="Arial" panose="020B0604020202020204" pitchFamily="34" charset="0"/>
              </a:rPr>
              <a:t>Promoting Effective Instruction </a:t>
            </a:r>
            <a:r>
              <a:rPr lang="en-US" sz="2900" b="1" dirty="0">
                <a:solidFill>
                  <a:srgbClr val="58C5C9"/>
                </a:solidFill>
                <a:latin typeface="Arial Black" panose="020B0A04020102020204" pitchFamily="34" charset="0"/>
                <a:cs typeface="Arial" panose="020B0604020202020204" pitchFamily="34" charset="0"/>
              </a:rPr>
              <a:t>Composites</a:t>
            </a:r>
          </a:p>
        </p:txBody>
      </p:sp>
    </p:spTree>
    <p:extLst>
      <p:ext uri="{BB962C8B-B14F-4D97-AF65-F5344CB8AC3E}">
        <p14:creationId xmlns:p14="http://schemas.microsoft.com/office/powerpoint/2010/main" val="37085449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Slides </a:t>
            </a:r>
            <a:r>
              <a:rPr lang="en-US" sz="2900" b="1" dirty="0" smtClean="0">
                <a:solidFill>
                  <a:srgbClr val="58C5C9"/>
                </a:solidFill>
                <a:latin typeface="Arial Black" panose="020B0A04020102020204" pitchFamily="34" charset="0"/>
                <a:cs typeface="Arial" panose="020B0604020202020204" pitchFamily="34" charset="0"/>
              </a:rPr>
              <a:t>56–58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48193"/>
            <a:ext cx="7334250" cy="4680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3555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315741652"/>
              </p:ext>
            </p:extLst>
          </p:nvPr>
        </p:nvGraphicFramePr>
        <p:xfrm>
          <a:off x="381000" y="1524000"/>
          <a:ext cx="84201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3048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600" b="1" dirty="0" smtClean="0">
                <a:solidFill>
                  <a:srgbClr val="58C5C9"/>
                </a:solidFill>
                <a:latin typeface="Arial Black" panose="020B0A04020102020204" pitchFamily="34" charset="0"/>
                <a:cs typeface="Arial" panose="020B0604020202020204" pitchFamily="34" charset="0"/>
              </a:rPr>
              <a:t>Factors</a:t>
            </a:r>
            <a:r>
              <a:rPr lang="en-US" sz="2600" b="1" dirty="0">
                <a:solidFill>
                  <a:srgbClr val="58C5C9"/>
                </a:solidFill>
                <a:latin typeface="Arial Black" panose="020B0A04020102020204" pitchFamily="34" charset="0"/>
                <a:cs typeface="Arial" panose="020B0604020202020204" pitchFamily="34" charset="0"/>
              </a:rPr>
              <a:t> </a:t>
            </a:r>
            <a:r>
              <a:rPr lang="en-US" sz="2800" b="1" dirty="0">
                <a:solidFill>
                  <a:srgbClr val="58C5C9"/>
                </a:solidFill>
                <a:latin typeface="Arial Black" panose="020B0A04020102020204" pitchFamily="34" charset="0"/>
                <a:cs typeface="Arial" panose="020B0604020202020204" pitchFamily="34" charset="0"/>
              </a:rPr>
              <a:t>Promoting Effective</a:t>
            </a:r>
            <a:r>
              <a:rPr lang="en-US" sz="2600" b="1" dirty="0" smtClean="0">
                <a:solidFill>
                  <a:srgbClr val="58C5C9"/>
                </a:solidFill>
                <a:latin typeface="Arial Black" panose="020B0A04020102020204" pitchFamily="34" charset="0"/>
                <a:cs typeface="Arial" panose="020B0604020202020204" pitchFamily="34" charset="0"/>
              </a:rPr>
              <a:t> Science Instruction Composites, by Prior Achievement Level</a:t>
            </a:r>
            <a:endParaRPr lang="en-US" sz="26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724634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15134626"/>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772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200" b="1" dirty="0" smtClean="0">
                <a:solidFill>
                  <a:srgbClr val="58C5C9"/>
                </a:solidFill>
                <a:latin typeface="Arial Black" panose="020B0A04020102020204" pitchFamily="34" charset="0"/>
                <a:cs typeface="Arial" panose="020B0604020202020204" pitchFamily="34" charset="0"/>
              </a:rPr>
              <a:t>Factors </a:t>
            </a:r>
            <a:r>
              <a:rPr lang="en-US" sz="2200" b="1" dirty="0">
                <a:solidFill>
                  <a:srgbClr val="58C5C9"/>
                </a:solidFill>
                <a:latin typeface="Arial Black" panose="020B0A04020102020204" pitchFamily="34" charset="0"/>
                <a:cs typeface="Arial" panose="020B0604020202020204" pitchFamily="34" charset="0"/>
              </a:rPr>
              <a:t>Promoting Effective </a:t>
            </a:r>
            <a:r>
              <a:rPr lang="en-US" sz="2200" b="1" dirty="0" smtClean="0">
                <a:solidFill>
                  <a:srgbClr val="58C5C9"/>
                </a:solidFill>
                <a:latin typeface="Arial Black" panose="020B0A04020102020204" pitchFamily="34" charset="0"/>
                <a:cs typeface="Arial" panose="020B0604020202020204" pitchFamily="34" charset="0"/>
              </a:rPr>
              <a:t>Science </a:t>
            </a:r>
            <a:r>
              <a:rPr lang="en-US" sz="2200" b="1" dirty="0">
                <a:solidFill>
                  <a:srgbClr val="58C5C9"/>
                </a:solidFill>
                <a:latin typeface="Arial Black" panose="020B0A04020102020204" pitchFamily="34" charset="0"/>
                <a:cs typeface="Arial" panose="020B0604020202020204" pitchFamily="34" charset="0"/>
              </a:rPr>
              <a:t>Instruction </a:t>
            </a:r>
            <a:r>
              <a:rPr lang="en-US" sz="2200" b="1" dirty="0" smtClean="0">
                <a:solidFill>
                  <a:srgbClr val="58C5C9"/>
                </a:solidFill>
                <a:latin typeface="Arial Black" panose="020B0A04020102020204" pitchFamily="34" charset="0"/>
                <a:cs typeface="Arial" panose="020B0604020202020204" pitchFamily="34" charset="0"/>
              </a:rPr>
              <a:t>Composites, by Percentage of Students from Historically Underrepresented Groups </a:t>
            </a:r>
            <a:endParaRPr lang="en-US" sz="22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7896684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01649625"/>
              </p:ext>
            </p:extLst>
          </p:nvPr>
        </p:nvGraphicFramePr>
        <p:xfrm>
          <a:off x="342900" y="1447800"/>
          <a:ext cx="8458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smtClean="0">
                <a:solidFill>
                  <a:srgbClr val="58C5C9"/>
                </a:solidFill>
                <a:latin typeface="Arial Black" panose="020B0A04020102020204" pitchFamily="34" charset="0"/>
                <a:cs typeface="Arial" panose="020B0604020202020204" pitchFamily="34" charset="0"/>
              </a:rPr>
              <a:t>Factors </a:t>
            </a:r>
            <a:r>
              <a:rPr lang="en-US" sz="2400" b="1" dirty="0">
                <a:solidFill>
                  <a:srgbClr val="58C5C9"/>
                </a:solidFill>
                <a:latin typeface="Arial Black" panose="020B0A04020102020204" pitchFamily="34" charset="0"/>
                <a:cs typeface="Arial" panose="020B0604020202020204" pitchFamily="34" charset="0"/>
              </a:rPr>
              <a:t>Promoting Effective </a:t>
            </a:r>
            <a:r>
              <a:rPr lang="en-US" sz="2400" b="1" dirty="0" smtClean="0">
                <a:solidFill>
                  <a:srgbClr val="58C5C9"/>
                </a:solidFill>
                <a:latin typeface="Arial Black" panose="020B0A04020102020204" pitchFamily="34" charset="0"/>
                <a:cs typeface="Arial" panose="020B0604020202020204" pitchFamily="34" charset="0"/>
              </a:rPr>
              <a:t>Science </a:t>
            </a:r>
            <a:r>
              <a:rPr lang="en-US" sz="2400" b="1" dirty="0">
                <a:solidFill>
                  <a:srgbClr val="58C5C9"/>
                </a:solidFill>
                <a:latin typeface="Arial Black" panose="020B0A04020102020204" pitchFamily="34" charset="0"/>
                <a:cs typeface="Arial" panose="020B0604020202020204" pitchFamily="34" charset="0"/>
              </a:rPr>
              <a:t>Instruction </a:t>
            </a:r>
            <a:r>
              <a:rPr lang="en-US" sz="2400" b="1" dirty="0" smtClean="0">
                <a:solidFill>
                  <a:srgbClr val="58C5C9"/>
                </a:solidFill>
                <a:latin typeface="Arial Black" panose="020B0A04020102020204" pitchFamily="34" charset="0"/>
                <a:cs typeface="Arial" panose="020B0604020202020204" pitchFamily="34" charset="0"/>
              </a:rPr>
              <a:t>Composites, by Percentage of Students in School Eligible for FRL</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597894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57570523"/>
              </p:ext>
            </p:extLst>
          </p:nvPr>
        </p:nvGraphicFramePr>
        <p:xfrm>
          <a:off x="342900" y="1447800"/>
          <a:ext cx="8458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143000" y="152400"/>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High School Graduation vs. State University Entrance Science Requirements</a:t>
            </a:r>
          </a:p>
        </p:txBody>
      </p:sp>
    </p:spTree>
    <p:extLst>
      <p:ext uri="{BB962C8B-B14F-4D97-AF65-F5344CB8AC3E}">
        <p14:creationId xmlns:p14="http://schemas.microsoft.com/office/powerpoint/2010/main" val="3414842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42717075"/>
              </p:ext>
            </p:extLst>
          </p:nvPr>
        </p:nvGraphicFramePr>
        <p:xfrm>
          <a:off x="342900" y="1676400"/>
          <a:ext cx="8458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Difference Between High School Graduation </a:t>
            </a:r>
            <a:r>
              <a:rPr lang="en-US" sz="2900" b="1" dirty="0" smtClean="0">
                <a:solidFill>
                  <a:srgbClr val="58C5C9"/>
                </a:solidFill>
                <a:latin typeface="Arial Black" panose="020B0A04020102020204" pitchFamily="34" charset="0"/>
                <a:cs typeface="Arial" panose="020B0604020202020204" pitchFamily="34" charset="0"/>
              </a:rPr>
              <a:t>and State </a:t>
            </a:r>
            <a:r>
              <a:rPr lang="en-US" sz="2900" b="1" dirty="0">
                <a:solidFill>
                  <a:srgbClr val="58C5C9"/>
                </a:solidFill>
                <a:latin typeface="Arial Black" panose="020B0A04020102020204" pitchFamily="34" charset="0"/>
                <a:cs typeface="Arial" panose="020B0604020202020204" pitchFamily="34" charset="0"/>
              </a:rPr>
              <a:t>University Entrance Science Requirements</a:t>
            </a:r>
          </a:p>
        </p:txBody>
      </p:sp>
    </p:spTree>
    <p:extLst>
      <p:ext uri="{BB962C8B-B14F-4D97-AF65-F5344CB8AC3E}">
        <p14:creationId xmlns:p14="http://schemas.microsoft.com/office/powerpoint/2010/main" val="3141911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9–14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371600"/>
            <a:ext cx="75819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359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682259625"/>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143000" y="152400"/>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500" b="1" dirty="0">
                <a:solidFill>
                  <a:srgbClr val="58C5C9"/>
                </a:solidFill>
                <a:latin typeface="Arial Black" panose="020B0A04020102020204" pitchFamily="34" charset="0"/>
                <a:cs typeface="Arial" panose="020B0604020202020204" pitchFamily="34" charset="0"/>
              </a:rPr>
              <a:t>Elementary School </a:t>
            </a:r>
            <a:r>
              <a:rPr lang="en-US" sz="2500" b="1" dirty="0" smtClean="0">
                <a:solidFill>
                  <a:srgbClr val="58C5C9"/>
                </a:solidFill>
                <a:latin typeface="Arial Black" panose="020B0A04020102020204" pitchFamily="34" charset="0"/>
                <a:cs typeface="Arial" panose="020B0604020202020204" pitchFamily="34" charset="0"/>
              </a:rPr>
              <a:t>Programs/Practices to </a:t>
            </a:r>
            <a:r>
              <a:rPr lang="en-US" sz="2500" b="1" dirty="0">
                <a:solidFill>
                  <a:srgbClr val="58C5C9"/>
                </a:solidFill>
                <a:latin typeface="Arial Black" panose="020B0A04020102020204" pitchFamily="34" charset="0"/>
                <a:cs typeface="Arial" panose="020B0604020202020204" pitchFamily="34" charset="0"/>
              </a:rPr>
              <a:t>Enhance </a:t>
            </a:r>
            <a:r>
              <a:rPr lang="en-US" sz="2500" b="1" dirty="0" smtClean="0">
                <a:solidFill>
                  <a:srgbClr val="58C5C9"/>
                </a:solidFill>
                <a:latin typeface="Arial Black" panose="020B0A04020102020204" pitchFamily="34" charset="0"/>
                <a:cs typeface="Arial" panose="020B0604020202020204" pitchFamily="34" charset="0"/>
              </a:rPr>
              <a:t>Students’ Interest/Achievement in Science/Engineering</a:t>
            </a:r>
            <a:endParaRPr lang="en-US" sz="25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039437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ssme">
      <a:dk1>
        <a:sysClr val="windowText" lastClr="000000"/>
      </a:dk1>
      <a:lt1>
        <a:sysClr val="window" lastClr="FFFFFF"/>
      </a:lt1>
      <a:dk2>
        <a:srgbClr val="1F497D"/>
      </a:dk2>
      <a:lt2>
        <a:srgbClr val="EEECE1"/>
      </a:lt2>
      <a:accent1>
        <a:srgbClr val="558ED5"/>
      </a:accent1>
      <a:accent2>
        <a:srgbClr val="8EB6E3"/>
      </a:accent2>
      <a:accent3>
        <a:srgbClr val="13A6BA"/>
      </a:accent3>
      <a:accent4>
        <a:srgbClr val="7FE4F2"/>
      </a:accent4>
      <a:accent5>
        <a:srgbClr val="D9FB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TotalTime>
  <Words>9266</Words>
  <Application>Microsoft Office PowerPoint</Application>
  <PresentationFormat>On-screen Show (4:3)</PresentationFormat>
  <Paragraphs>695</Paragraphs>
  <Slides>58</Slides>
  <Notes>57</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Chapter 7 Factors Affecting Instruction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Plumley</dc:creator>
  <cp:lastModifiedBy>Laura Craven</cp:lastModifiedBy>
  <cp:revision>48</cp:revision>
  <cp:lastPrinted>2019-05-31T13:21:47Z</cp:lastPrinted>
  <dcterms:created xsi:type="dcterms:W3CDTF">2018-12-17T19:52:28Z</dcterms:created>
  <dcterms:modified xsi:type="dcterms:W3CDTF">2019-06-03T13:52:49Z</dcterms:modified>
</cp:coreProperties>
</file>