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Craven" initials="LC" lastIdx="1" clrIdx="0"/>
  <p:cmAuthor id="1" name="Eric Banilower" initials="E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EB3"/>
    <a:srgbClr val="58C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37" autoAdjust="0"/>
  </p:normalViewPr>
  <p:slideViewPr>
    <p:cSldViewPr>
      <p:cViewPr varScale="1">
        <p:scale>
          <a:sx n="113" d="100"/>
          <a:sy n="113" d="100"/>
        </p:scale>
        <p:origin x="-68" y="-5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67D5C-4980-4243-B7FD-478A726527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84854-7C12-4501-B7C4-68A3B5E9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8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CCE1-EFD4-4513-9A37-7B08CF22AC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3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ABE83-C59A-4836-AC87-3DCEE712EB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ABE83-C59A-4836-AC87-3DCEE712EB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5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698F0-0599-4207-BC7D-2C240B1D7B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9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two options are approximations.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4C5F0-F364-49EA-9E08-E42C3B154D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4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4C5F0-F364-49EA-9E08-E42C3B154D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68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 again,</a:t>
            </a:r>
            <a:r>
              <a:rPr lang="en-US" baseline="0" dirty="0" smtClean="0"/>
              <a:t> if the difference is borderline statistically significant, it may not be educationally significant.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4C5F0-F364-49EA-9E08-E42C3B154D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64C35-EF20-4409-B643-46B3A77D1C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1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CCE1-EFD4-4513-9A37-7B08CF22AC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6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64C35-EF20-4409-B643-46B3A77D1C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13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64C35-EF20-4409-B643-46B3A77D1C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1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should be presented </a:t>
            </a:r>
            <a:r>
              <a:rPr lang="en-US" baseline="0" dirty="0" smtClean="0"/>
              <a:t>as percentage of schools, teachers, classes in the nation (not “in the sample”).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ABE83-C59A-4836-AC87-3DCEE712EB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CCE1-EFD4-4513-9A37-7B08CF22AC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7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ABE83-C59A-4836-AC87-3DCEE712EB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ABE83-C59A-4836-AC87-3DCEE712EB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E22D2BD-7810-C94F-AE8A-856FCB371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3048000" cy="1470025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00400"/>
            <a:ext cx="3048000" cy="381000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rgbClr val="357EB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937AA4-21D1-6B4F-9860-E48F111EF1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841" y="372172"/>
            <a:ext cx="3513582" cy="545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46F5F5-C847-4747-B7CB-D36ACE066D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6525" y="6063486"/>
            <a:ext cx="2007108" cy="553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0" y="4495800"/>
            <a:ext cx="2178050" cy="1219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Presenters’ Names</a:t>
            </a:r>
          </a:p>
        </p:txBody>
      </p:sp>
    </p:spTree>
    <p:extLst>
      <p:ext uri="{BB962C8B-B14F-4D97-AF65-F5344CB8AC3E}">
        <p14:creationId xmlns:p14="http://schemas.microsoft.com/office/powerpoint/2010/main" val="399015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562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6C5B2-884E-4940-8AF0-B262EE5C1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7E3583-EA4E-1242-8095-0013831FB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6C5B2-884E-4940-8AF0-B262EE5C1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7E3583-EA4E-1242-8095-0013831FB8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1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DFCE7D-E145-7049-B348-4E605168C2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295400"/>
            <a:ext cx="7467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9234F30-73BB-7A4E-BC8A-0F0BA467BA7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016752"/>
            <a:ext cx="9144000" cy="38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626606B-3C78-BA4D-8559-24D108E985A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1600" y="6172200"/>
            <a:ext cx="3182112" cy="493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40ECE2A-17A7-A84F-927A-F4441EEE6F5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82510" y="6181344"/>
            <a:ext cx="1806245" cy="4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2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58C5C9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357EB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orizon-research.com/NSSME/wp-content/uploads/2014/01/Significance-Calculator-for-Percentages1-1.xls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2018 NSSME+: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Briefing Book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Horizon Research, Inc.</a:t>
            </a:r>
          </a:p>
          <a:p>
            <a:r>
              <a:rPr lang="en-US" dirty="0"/>
              <a:t>Chapel Hill, NC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0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Using the Briefing Book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467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The Briefing Book follows the structure of the Report of the 2018 NSSME+:</a:t>
            </a:r>
          </a:p>
          <a:p>
            <a:pPr marL="800100" lvl="2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 smtClean="0"/>
              <a:t>Banilower</a:t>
            </a:r>
            <a:r>
              <a:rPr lang="en-US" dirty="0"/>
              <a:t>, E. R., Smith, P. S., Malzahn, K. A., Plumley, C. L., Gordon, E. M., &amp; Hayes, M. L. (2018). </a:t>
            </a:r>
            <a:r>
              <a:rPr lang="en-US" i="1" dirty="0"/>
              <a:t>Report of the 2018 NSSME+</a:t>
            </a:r>
            <a:r>
              <a:rPr lang="en-US" dirty="0"/>
              <a:t>. Chapel Hill, NC: Horizon Research, </a:t>
            </a:r>
            <a:r>
              <a:rPr lang="en-US" dirty="0" smtClean="0"/>
              <a:t>Inc.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32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467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Three sets of slides, </a:t>
            </a:r>
            <a:r>
              <a:rPr lang="en-US" dirty="0"/>
              <a:t>one for science, one for mathematics, and one for computer </a:t>
            </a:r>
            <a:r>
              <a:rPr lang="en-US" dirty="0" smtClean="0"/>
              <a:t>science, were created for each chapter of the report that included results from the study.  </a:t>
            </a:r>
          </a:p>
          <a:p>
            <a:endParaRPr lang="en-US" dirty="0"/>
          </a:p>
          <a:p>
            <a:r>
              <a:rPr lang="en-US" dirty="0" smtClean="0"/>
              <a:t>When the results would fit, all three grade ranges (elementary, middle, and high) are represented on a single slide.  </a:t>
            </a:r>
          </a:p>
          <a:p>
            <a:endParaRPr lang="en-US" dirty="0"/>
          </a:p>
          <a:p>
            <a:r>
              <a:rPr lang="en-US" dirty="0" smtClean="0"/>
              <a:t>When the grade ranges are on separate slides, note that the slides may show the data for each grade range in different orders.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each set of slides presenting findings, the Briefing Book first contains an overview slide that is not intended for use in presentations.</a:t>
            </a:r>
          </a:p>
          <a:p>
            <a:endParaRPr lang="en-US" dirty="0"/>
          </a:p>
          <a:p>
            <a:r>
              <a:rPr lang="en-US" dirty="0" smtClean="0"/>
              <a:t>The overview slide shows the original data table from the report.  Numbers in parentheses in the tables are standard errors.</a:t>
            </a:r>
          </a:p>
          <a:p>
            <a:endParaRPr lang="en-US" dirty="0" smtClean="0"/>
          </a:p>
          <a:p>
            <a:r>
              <a:rPr lang="en-US" dirty="0" smtClean="0"/>
              <a:t>Note that several </a:t>
            </a:r>
            <a:r>
              <a:rPr lang="en-US" dirty="0"/>
              <a:t>tables in the </a:t>
            </a:r>
            <a:r>
              <a:rPr lang="en-US" dirty="0" smtClean="0"/>
              <a:t>technical report </a:t>
            </a:r>
            <a:r>
              <a:rPr lang="en-US" dirty="0"/>
              <a:t>contain science, mathematics, and computer science data</a:t>
            </a:r>
            <a:r>
              <a:rPr lang="en-US" dirty="0" smtClean="0"/>
              <a:t>.  </a:t>
            </a:r>
            <a:r>
              <a:rPr lang="en-US" dirty="0"/>
              <a:t>The </a:t>
            </a:r>
            <a:r>
              <a:rPr lang="en-US" dirty="0" smtClean="0"/>
              <a:t>science slides show only </a:t>
            </a:r>
            <a:r>
              <a:rPr lang="en-US" dirty="0"/>
              <a:t>the science portion of those tables, the mathematics slides show only the mathematics portion, and the computer science slides </a:t>
            </a:r>
            <a:r>
              <a:rPr lang="en-US" dirty="0" smtClean="0"/>
              <a:t>show only the </a:t>
            </a:r>
            <a:r>
              <a:rPr lang="en-US" dirty="0"/>
              <a:t>computer science portion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some cases, select data from a table were chosen to be shown in a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overview slide </a:t>
            </a:r>
            <a:r>
              <a:rPr lang="en-US" dirty="0" smtClean="0"/>
              <a:t>notes </a:t>
            </a:r>
            <a:r>
              <a:rPr lang="en-US" dirty="0"/>
              <a:t>include:</a:t>
            </a:r>
          </a:p>
          <a:p>
            <a:pPr lvl="1"/>
            <a:r>
              <a:rPr lang="en-US" dirty="0" smtClean="0"/>
              <a:t>Where </a:t>
            </a:r>
            <a:r>
              <a:rPr lang="en-US" dirty="0"/>
              <a:t>in the report the table appears;</a:t>
            </a:r>
          </a:p>
          <a:p>
            <a:pPr lvl="1"/>
            <a:r>
              <a:rPr lang="en-US" dirty="0"/>
              <a:t>An indication of whether the table shows data from individual survey items, composite </a:t>
            </a:r>
            <a:r>
              <a:rPr lang="en-US" dirty="0" smtClean="0"/>
              <a:t>variables, </a:t>
            </a:r>
            <a:r>
              <a:rPr lang="en-US" dirty="0"/>
              <a:t>or other variables derived from the survey data;</a:t>
            </a:r>
          </a:p>
          <a:p>
            <a:pPr lvl="1"/>
            <a:r>
              <a:rPr lang="en-US" dirty="0"/>
              <a:t>The original questionnaire items the data are based on; and</a:t>
            </a:r>
          </a:p>
          <a:p>
            <a:pPr lvl="1"/>
            <a:r>
              <a:rPr lang="en-US" dirty="0"/>
              <a:t>The text from the report that was written about the data table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Conventions used in displaying original items:</a:t>
            </a:r>
          </a:p>
          <a:p>
            <a:pPr lvl="1"/>
            <a:r>
              <a:rPr lang="en-US" dirty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nstructions that were included with questionnaire </a:t>
            </a:r>
            <a:r>
              <a:rPr lang="en-US" dirty="0">
                <a:sym typeface="Wingdings"/>
              </a:rPr>
              <a:t>items are represented by a </a:t>
            </a:r>
            <a:r>
              <a:rPr lang="en-US" dirty="0" smtClean="0">
                <a:sym typeface="Wingdings"/>
              </a:rPr>
              <a:t>darkened circle</a:t>
            </a:r>
            <a:r>
              <a:rPr lang="en-US" dirty="0">
                <a:sym typeface="Wingdings"/>
              </a:rPr>
              <a:t>: </a:t>
            </a:r>
          </a:p>
          <a:p>
            <a:pPr lvl="1"/>
            <a:r>
              <a:rPr lang="en-US" dirty="0" smtClean="0"/>
              <a:t>Sub-items for questionnaire items are represented by bulleted letters: a., b., c., etc.</a:t>
            </a:r>
          </a:p>
          <a:p>
            <a:pPr lvl="1"/>
            <a:r>
              <a:rPr lang="en-US" dirty="0" smtClean="0"/>
              <a:t>Response options for items with sub-items are shown in parentheses: ()</a:t>
            </a:r>
          </a:p>
          <a:p>
            <a:pPr lvl="1"/>
            <a:r>
              <a:rPr lang="en-US" dirty="0" smtClean="0"/>
              <a:t>“Select one” response options are represented by an open circle: </a:t>
            </a:r>
            <a:r>
              <a:rPr lang="en-US" dirty="0" smtClean="0">
                <a:sym typeface="Wingdings"/>
              </a:rPr>
              <a:t></a:t>
            </a:r>
          </a:p>
          <a:p>
            <a:pPr lvl="1"/>
            <a:r>
              <a:rPr lang="en-US" dirty="0" smtClean="0"/>
              <a:t>“Select all that apply” response options are represented by a check box: </a:t>
            </a:r>
            <a:r>
              <a:rPr lang="en-US" dirty="0" smtClean="0">
                <a:sym typeface="Wingdings"/>
              </a:rPr>
              <a:t></a:t>
            </a:r>
          </a:p>
          <a:p>
            <a:pPr lvl="1"/>
            <a:r>
              <a:rPr lang="en-US" dirty="0" smtClean="0">
                <a:sym typeface="Wingdings"/>
              </a:rPr>
              <a:t>Free-response items are represented by a blank line</a:t>
            </a:r>
            <a:r>
              <a:rPr lang="en-US" dirty="0">
                <a:sym typeface="Wingdings"/>
              </a:rPr>
              <a:t>: </a:t>
            </a:r>
            <a:r>
              <a:rPr lang="en-US" dirty="0" smtClean="0">
                <a:sym typeface="Wingdings"/>
              </a:rPr>
              <a:t>_____</a:t>
            </a:r>
          </a:p>
          <a:p>
            <a:pPr lvl="1"/>
            <a:r>
              <a:rPr lang="en-US" dirty="0" smtClean="0">
                <a:sym typeface="Wingdings"/>
              </a:rPr>
              <a:t>In some cases, only some sub-items were used to create a table; sub-items that were not used in the table are included but crossed out (strikethrough).</a:t>
            </a:r>
          </a:p>
        </p:txBody>
      </p:sp>
    </p:spTree>
    <p:extLst>
      <p:ext uri="{BB962C8B-B14F-4D97-AF65-F5344CB8AC3E}">
        <p14:creationId xmlns:p14="http://schemas.microsoft.com/office/powerpoint/2010/main" val="32238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Composite Variables</a:t>
            </a:r>
          </a:p>
          <a:p>
            <a:pPr lvl="1"/>
            <a:r>
              <a:rPr lang="en-US" dirty="0" smtClean="0"/>
              <a:t>Sets </a:t>
            </a:r>
            <a:r>
              <a:rPr lang="en-US" dirty="0"/>
              <a:t>of related questionnaire items were combined to create several composite variables related to key constructs.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Composite </a:t>
            </a:r>
            <a:r>
              <a:rPr lang="en-US" dirty="0"/>
              <a:t>variables, which are more reliable than individual survey items, were computed to have a minimum possible value of 0 and a maximum possible value of 100.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Higher </a:t>
            </a:r>
            <a:r>
              <a:rPr lang="en-US" dirty="0"/>
              <a:t>composite scores indicate more of the construct being measure by the composite.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Overview slides that contain composite variable data include a more in-depth description of how composites were calculated.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Equity Factors</a:t>
            </a:r>
          </a:p>
          <a:p>
            <a:pPr lvl="1"/>
            <a:r>
              <a:rPr lang="en-US" dirty="0" smtClean="0"/>
              <a:t>Chapters </a:t>
            </a:r>
            <a:r>
              <a:rPr lang="en-US" dirty="0"/>
              <a:t>2–7 in the technical report provide data on several key indicators, disaggregated by one or more equity </a:t>
            </a:r>
            <a:r>
              <a:rPr lang="en-US" dirty="0" smtClean="0"/>
              <a:t>factors: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prior achievement level of students in the </a:t>
            </a:r>
            <a:r>
              <a:rPr lang="en-US" dirty="0" smtClean="0"/>
              <a:t>class,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percentage of students in the class from </a:t>
            </a:r>
            <a:r>
              <a:rPr lang="en-US" dirty="0" smtClean="0"/>
              <a:t>race/ethnic groups historically underrepresented in STEM (HUS),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percentage of students in the school eligible for free/reduced-price lunch (FRL</a:t>
            </a:r>
            <a:r>
              <a:rPr lang="en-US" dirty="0" smtClean="0"/>
              <a:t>),</a:t>
            </a:r>
          </a:p>
          <a:p>
            <a:pPr lvl="2"/>
            <a:r>
              <a:rPr lang="en-US" dirty="0" smtClean="0"/>
              <a:t>school size, </a:t>
            </a:r>
          </a:p>
          <a:p>
            <a:pPr lvl="2"/>
            <a:r>
              <a:rPr lang="en-US" dirty="0" smtClean="0"/>
              <a:t>community </a:t>
            </a:r>
            <a:r>
              <a:rPr lang="en-US" dirty="0"/>
              <a:t>type, </a:t>
            </a:r>
            <a:r>
              <a:rPr lang="en-US" dirty="0" smtClean="0"/>
              <a:t>and </a:t>
            </a:r>
          </a:p>
          <a:p>
            <a:pPr lvl="2"/>
            <a:r>
              <a:rPr lang="en-US" dirty="0" smtClean="0"/>
              <a:t>region</a:t>
            </a:r>
            <a:r>
              <a:rPr lang="en-US" dirty="0"/>
              <a:t>. 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For school size and FRL, each school </a:t>
            </a:r>
            <a:r>
              <a:rPr lang="en-US" dirty="0"/>
              <a:t>was classified into one of four </a:t>
            </a:r>
            <a:r>
              <a:rPr lang="en-US" dirty="0" smtClean="0"/>
              <a:t>quartiles.  Similarly, each randomly selected class was classified into one of the four categories based on the proportion of students identified as HUS.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Accurately Communicating Findings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2018 NSSME+ are nationally representative—thus, it is appropriate to talk about schools, teachers, and classes in the nation.</a:t>
            </a:r>
          </a:p>
          <a:p>
            <a:endParaRPr lang="en-US" dirty="0"/>
          </a:p>
          <a:p>
            <a:r>
              <a:rPr lang="en-US" dirty="0" smtClean="0"/>
              <a:t>It is </a:t>
            </a:r>
            <a:r>
              <a:rPr lang="en-US" b="1" dirty="0" smtClean="0"/>
              <a:t>not </a:t>
            </a:r>
            <a:r>
              <a:rPr lang="en-US" dirty="0" smtClean="0"/>
              <a:t>appropriate to talk about schools, teachers, and classes “in the sample.”</a:t>
            </a:r>
          </a:p>
        </p:txBody>
      </p:sp>
    </p:spTree>
    <p:extLst>
      <p:ext uri="{BB962C8B-B14F-4D97-AF65-F5344CB8AC3E}">
        <p14:creationId xmlns:p14="http://schemas.microsoft.com/office/powerpoint/2010/main" val="20914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Accurately Communicating Findings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pay attention to figure/axis titles:</a:t>
            </a:r>
          </a:p>
          <a:p>
            <a:pPr lvl="1"/>
            <a:r>
              <a:rPr lang="en-US" dirty="0" smtClean="0"/>
              <a:t>Schools vs. Classes vs. Teachers</a:t>
            </a:r>
          </a:p>
          <a:p>
            <a:pPr lvl="1"/>
            <a:endParaRPr lang="en-US" dirty="0"/>
          </a:p>
          <a:p>
            <a:r>
              <a:rPr lang="en-US" dirty="0" smtClean="0"/>
              <a:t>Because of the sample design, you cannot interchange “classes” and “teachers.”</a:t>
            </a:r>
          </a:p>
        </p:txBody>
      </p:sp>
    </p:spTree>
    <p:extLst>
      <p:ext uri="{BB962C8B-B14F-4D97-AF65-F5344CB8AC3E}">
        <p14:creationId xmlns:p14="http://schemas.microsoft.com/office/powerpoint/2010/main" val="8834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materials are based </a:t>
            </a:r>
            <a:r>
              <a:rPr lang="en-US" dirty="0"/>
              <a:t>upon work </a:t>
            </a:r>
            <a:r>
              <a:rPr lang="en-US" dirty="0" smtClean="0"/>
              <a:t>conducted by Horizon Research, Inc. and supported </a:t>
            </a:r>
            <a:r>
              <a:rPr lang="en-US" dirty="0"/>
              <a:t>by the </a:t>
            </a:r>
            <a:r>
              <a:rPr lang="en-US" dirty="0" smtClean="0"/>
              <a:t>National </a:t>
            </a:r>
            <a:r>
              <a:rPr lang="en-US" dirty="0"/>
              <a:t>Science Foundation </a:t>
            </a:r>
            <a:r>
              <a:rPr lang="en-US" dirty="0" smtClean="0"/>
              <a:t>under </a:t>
            </a:r>
            <a:r>
              <a:rPr lang="en-US" dirty="0"/>
              <a:t>Grant No. DGE-1642413</a:t>
            </a:r>
            <a:r>
              <a:rPr lang="en-US" dirty="0" smtClean="0"/>
              <a:t>.  Any </a:t>
            </a:r>
            <a:r>
              <a:rPr lang="en-US" dirty="0"/>
              <a:t>opinions, findings, and conclusions or </a:t>
            </a:r>
            <a:r>
              <a:rPr lang="en-US" dirty="0" smtClean="0"/>
              <a:t>recommendations </a:t>
            </a:r>
            <a:r>
              <a:rPr lang="en-US" dirty="0"/>
              <a:t>expressed are those of the </a:t>
            </a:r>
            <a:r>
              <a:rPr lang="en-US" dirty="0" smtClean="0"/>
              <a:t>author and </a:t>
            </a:r>
            <a:r>
              <a:rPr lang="en-US" dirty="0"/>
              <a:t>do not necessarily reflect the views of </a:t>
            </a:r>
            <a:r>
              <a:rPr lang="en-US" dirty="0" smtClean="0"/>
              <a:t>Horizon Research, Inc. or the </a:t>
            </a:r>
            <a:r>
              <a:rPr lang="en-US" dirty="0"/>
              <a:t>National </a:t>
            </a:r>
            <a:r>
              <a:rPr lang="en-US" dirty="0" smtClean="0"/>
              <a:t>Science </a:t>
            </a:r>
            <a:r>
              <a:rPr lang="en-US" dirty="0"/>
              <a:t>Foundation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Accurately Communicating Findings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scale on a figure axis affects the interpretation of the figure:</a:t>
            </a:r>
          </a:p>
          <a:p>
            <a:pPr lvl="1"/>
            <a:r>
              <a:rPr lang="en-US" dirty="0" smtClean="0"/>
              <a:t>Magnifying small differences</a:t>
            </a:r>
          </a:p>
          <a:p>
            <a:pPr lvl="1"/>
            <a:r>
              <a:rPr lang="en-US" dirty="0" smtClean="0"/>
              <a:t>Obscuring important differences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In the briefing book, almost all figures are on a 0–100 scale.  Exceptions are when the </a:t>
            </a:r>
            <a:r>
              <a:rPr lang="en-US" dirty="0" smtClean="0"/>
              <a:t>bars are supposed to add to 100 percent.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Accurately Communicating Findings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wary of making mountains out of molehills.</a:t>
            </a:r>
          </a:p>
          <a:p>
            <a:endParaRPr lang="en-US" dirty="0"/>
          </a:p>
          <a:p>
            <a:r>
              <a:rPr lang="en-US" dirty="0" smtClean="0"/>
              <a:t>Although some results point to differences among groups (e.g., by grade level), it will be important to consider whether a finding is educationally significant as well as statistically significant.</a:t>
            </a:r>
          </a:p>
        </p:txBody>
      </p:sp>
    </p:spTree>
    <p:extLst>
      <p:ext uri="{BB962C8B-B14F-4D97-AF65-F5344CB8AC3E}">
        <p14:creationId xmlns:p14="http://schemas.microsoft.com/office/powerpoint/2010/main" val="33542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Accurately Communicating Findings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apparent “differences” are statistically significant.</a:t>
            </a:r>
          </a:p>
          <a:p>
            <a:endParaRPr lang="en-US" dirty="0" smtClean="0"/>
          </a:p>
          <a:p>
            <a:r>
              <a:rPr lang="en-US" dirty="0" smtClean="0"/>
              <a:t>If the “difference” isn’t statistically significant, it’s not a difference—the result could be due to sampling error.</a:t>
            </a:r>
          </a:p>
        </p:txBody>
      </p:sp>
    </p:spTree>
    <p:extLst>
      <p:ext uri="{BB962C8B-B14F-4D97-AF65-F5344CB8AC3E}">
        <p14:creationId xmlns:p14="http://schemas.microsoft.com/office/powerpoint/2010/main" val="23681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Significance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there’s not a simple way for you to test statistical significance.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in the 2018 NSSME+ report</a:t>
            </a:r>
          </a:p>
          <a:p>
            <a:endParaRPr lang="en-US" dirty="0" smtClean="0"/>
          </a:p>
          <a:p>
            <a:r>
              <a:rPr lang="en-US" dirty="0" smtClean="0"/>
              <a:t>If we wrote about a difference in a report, that difference was tested and is statistically significant.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approximation of whether two numbers are statistically different is to </a:t>
            </a:r>
            <a:r>
              <a:rPr lang="en-US" dirty="0"/>
              <a:t>add the standard errors and compare that to the </a:t>
            </a:r>
            <a:r>
              <a:rPr lang="en-US" dirty="0" smtClean="0"/>
              <a:t>difference between the two numbers.  </a:t>
            </a:r>
            <a:r>
              <a:rPr lang="en-US" dirty="0"/>
              <a:t>If </a:t>
            </a:r>
            <a:r>
              <a:rPr lang="en-US" dirty="0" smtClean="0"/>
              <a:t>the difference is greater than the sum </a:t>
            </a:r>
            <a:r>
              <a:rPr lang="en-US" dirty="0"/>
              <a:t>of </a:t>
            </a:r>
            <a:r>
              <a:rPr lang="en-US" dirty="0" smtClean="0"/>
              <a:t>standard errors, it is likely statistically </a:t>
            </a:r>
            <a:r>
              <a:rPr lang="en-US" dirty="0"/>
              <a:t>significant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be somewhat more precise, and put in a little more effort…</a:t>
            </a:r>
          </a:p>
          <a:p>
            <a:endParaRPr lang="en-US" dirty="0"/>
          </a:p>
          <a:p>
            <a:r>
              <a:rPr lang="en-US" dirty="0" smtClean="0"/>
              <a:t>We have an </a:t>
            </a:r>
            <a:r>
              <a:rPr lang="en-US" dirty="0" smtClean="0">
                <a:hlinkClick r:id="rId3"/>
              </a:rPr>
              <a:t>Excel spreadsheet calculator</a:t>
            </a:r>
            <a:r>
              <a:rPr lang="en-US" dirty="0" smtClean="0"/>
              <a:t> you </a:t>
            </a:r>
            <a:r>
              <a:rPr lang="en-US" dirty="0" smtClean="0"/>
              <a:t>can use for comparing percentages.</a:t>
            </a:r>
          </a:p>
        </p:txBody>
      </p:sp>
    </p:spTree>
    <p:extLst>
      <p:ext uri="{BB962C8B-B14F-4D97-AF65-F5344CB8AC3E}">
        <p14:creationId xmlns:p14="http://schemas.microsoft.com/office/powerpoint/2010/main" val="34884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the </a:t>
            </a:r>
            <a:r>
              <a:rPr lang="en-US" dirty="0" smtClean="0"/>
              <a:t>2018 NSSME+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2018 NSSME+ </a:t>
            </a:r>
            <a:r>
              <a:rPr lang="en-US" dirty="0"/>
              <a:t>is the s</a:t>
            </a:r>
            <a:r>
              <a:rPr lang="en-US" dirty="0" smtClean="0"/>
              <a:t>ixth in </a:t>
            </a:r>
            <a:r>
              <a:rPr lang="en-US" dirty="0"/>
              <a:t>a series of surveys dating back to 1977. 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It is the only survey specific to </a:t>
            </a:r>
            <a:r>
              <a:rPr lang="en-US" dirty="0" smtClean="0"/>
              <a:t>STEM education </a:t>
            </a:r>
            <a:r>
              <a:rPr lang="en-US" dirty="0"/>
              <a:t>that provides nationally representative results.</a:t>
            </a:r>
          </a:p>
        </p:txBody>
      </p:sp>
    </p:spTree>
    <p:extLst>
      <p:ext uri="{BB962C8B-B14F-4D97-AF65-F5344CB8AC3E}">
        <p14:creationId xmlns:p14="http://schemas.microsoft.com/office/powerpoint/2010/main" val="4892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Endorsing Organizations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881695"/>
              </p:ext>
            </p:extLst>
          </p:nvPr>
        </p:nvGraphicFramePr>
        <p:xfrm>
          <a:off x="609600" y="1295400"/>
          <a:ext cx="7924800" cy="4663440"/>
        </p:xfrm>
        <a:graphic>
          <a:graphicData uri="http://schemas.openxmlformats.org/drawingml/2006/table">
            <a:tbl>
              <a:tblPr firstRow="1" firstCol="1" bandRow="1"/>
              <a:tblGrid>
                <a:gridCol w="3917202"/>
                <a:gridCol w="4007598"/>
              </a:tblGrid>
              <a:tr h="2743200">
                <a:tc>
                  <a:txBody>
                    <a:bodyPr/>
                    <a:lstStyle/>
                    <a:p>
                      <a:pPr marL="33147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American Association of Chemistry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Teachers </a:t>
                      </a:r>
                      <a:endParaRPr lang="en-US" sz="2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3147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American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Association of Physics Teachers 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3147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American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Federation of Teachers 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3147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Association of Mathematics Teacher Educators 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3147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American Society for Engineering Education</a:t>
                      </a:r>
                    </a:p>
                    <a:p>
                      <a:pPr marL="33147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Association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 State Supervisors of Mathematics 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3147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Association for 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Science Teacher Education</a:t>
                      </a:r>
                    </a:p>
                    <a:p>
                      <a:pPr marL="33147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Council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 State Science Supervisors 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3147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Computer Science Teachers Association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862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National Association of Biology Teachers </a:t>
                      </a:r>
                      <a:endParaRPr lang="en-US" sz="2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862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National Association of Elementary School Principals </a:t>
                      </a:r>
                      <a:endParaRPr lang="en-US" sz="2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862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National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Association of Secondary School Principals 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862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National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Council of Supervisors of Mathematics 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862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National Council of Teachers of Mathematics 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862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National Earth Science Teachers Association </a:t>
                      </a:r>
                      <a:endParaRPr lang="en-US" sz="2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862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National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Education Association 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862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National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Science Education Leadership Association 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862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National Science Teachers Association</a:t>
                      </a:r>
                      <a:endParaRPr lang="en-US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5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Study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1"/>
            <a:ext cx="7467600" cy="4724400"/>
          </a:xfrm>
        </p:spPr>
        <p:txBody>
          <a:bodyPr vert="horz">
            <a:normAutofit fontScale="92500" lnSpcReduction="20000"/>
          </a:bodyPr>
          <a:lstStyle/>
          <a:p>
            <a:r>
              <a:rPr lang="en-US" dirty="0" smtClean="0"/>
              <a:t>Two-stage random sample that targeted:</a:t>
            </a:r>
          </a:p>
          <a:p>
            <a:pPr lvl="1"/>
            <a:r>
              <a:rPr lang="en-US" dirty="0" smtClean="0"/>
              <a:t>2,000 schools (public and private)</a:t>
            </a:r>
          </a:p>
          <a:p>
            <a:pPr lvl="1"/>
            <a:r>
              <a:rPr lang="en-US" dirty="0" smtClean="0"/>
              <a:t>Over 10,000 K–12  teachers</a:t>
            </a:r>
          </a:p>
          <a:p>
            <a:pPr lvl="1"/>
            <a:r>
              <a:rPr lang="en-US" dirty="0" smtClean="0"/>
              <a:t>Purposefully oversampled teachers of advanced mathematics, chemistry, and physics to allow for disaggregated results for each group</a:t>
            </a:r>
          </a:p>
          <a:p>
            <a:pPr lvl="1"/>
            <a:endParaRPr lang="en-US" dirty="0"/>
          </a:p>
          <a:p>
            <a:r>
              <a:rPr lang="en-US" dirty="0" smtClean="0"/>
              <a:t>Six instruments:</a:t>
            </a:r>
          </a:p>
          <a:p>
            <a:pPr lvl="1"/>
            <a:r>
              <a:rPr lang="en-US" dirty="0" smtClean="0"/>
              <a:t>School </a:t>
            </a:r>
            <a:r>
              <a:rPr lang="en-US" dirty="0"/>
              <a:t>c</a:t>
            </a:r>
            <a:r>
              <a:rPr lang="en-US" dirty="0" smtClean="0"/>
              <a:t>oordinator questionnaire</a:t>
            </a:r>
          </a:p>
          <a:p>
            <a:pPr lvl="1"/>
            <a:r>
              <a:rPr lang="en-US" dirty="0" smtClean="0"/>
              <a:t>Science program questionnaire</a:t>
            </a:r>
          </a:p>
          <a:p>
            <a:pPr lvl="1"/>
            <a:r>
              <a:rPr lang="en-US" dirty="0" smtClean="0"/>
              <a:t>Mathematics program questionnaire</a:t>
            </a:r>
          </a:p>
          <a:p>
            <a:pPr lvl="1"/>
            <a:r>
              <a:rPr lang="en-US" dirty="0"/>
              <a:t>High school computer science teacher questionnaire</a:t>
            </a:r>
          </a:p>
          <a:p>
            <a:pPr lvl="1"/>
            <a:r>
              <a:rPr lang="en-US" dirty="0" smtClean="0"/>
              <a:t>Science teacher questionnaire</a:t>
            </a:r>
          </a:p>
          <a:p>
            <a:pPr lvl="1"/>
            <a:r>
              <a:rPr lang="en-US" dirty="0" smtClean="0"/>
              <a:t>Mathematics teacher questionnaire</a:t>
            </a:r>
          </a:p>
        </p:txBody>
      </p:sp>
    </p:spTree>
    <p:extLst>
      <p:ext uri="{BB962C8B-B14F-4D97-AF65-F5344CB8AC3E}">
        <p14:creationId xmlns:p14="http://schemas.microsoft.com/office/powerpoint/2010/main" val="21679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 Addressed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Characteristics of the </a:t>
            </a:r>
            <a:r>
              <a:rPr lang="en-US" dirty="0" smtClean="0"/>
              <a:t>science/mathematics/ computer science </a:t>
            </a:r>
            <a:r>
              <a:rPr lang="en-US" dirty="0"/>
              <a:t>teaching force:</a:t>
            </a:r>
          </a:p>
          <a:p>
            <a:pPr lvl="2"/>
            <a:r>
              <a:rPr lang="en-US" dirty="0"/>
              <a:t>demographics</a:t>
            </a:r>
          </a:p>
          <a:p>
            <a:pPr lvl="2"/>
            <a:r>
              <a:rPr lang="en-US" dirty="0"/>
              <a:t>preparation for teaching</a:t>
            </a:r>
          </a:p>
          <a:p>
            <a:pPr lvl="2"/>
            <a:r>
              <a:rPr lang="en-US" dirty="0"/>
              <a:t>beliefs about teaching and learning</a:t>
            </a:r>
          </a:p>
          <a:p>
            <a:pPr lvl="2"/>
            <a:r>
              <a:rPr lang="en-US" dirty="0"/>
              <a:t>perceptions of preparedness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Instructional </a:t>
            </a:r>
            <a:r>
              <a:rPr lang="en-US" dirty="0"/>
              <a:t>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Factors that shape teachers’ decisions about content and pedagogy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of instructional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Opportunities teachers have for professional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instructional resources are distributed</a:t>
            </a:r>
          </a:p>
        </p:txBody>
      </p:sp>
    </p:spTree>
    <p:extLst>
      <p:ext uri="{BB962C8B-B14F-4D97-AF65-F5344CB8AC3E}">
        <p14:creationId xmlns:p14="http://schemas.microsoft.com/office/powerpoint/2010/main" val="25820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Excellent response rate:</a:t>
            </a:r>
          </a:p>
          <a:p>
            <a:pPr lvl="1"/>
            <a:r>
              <a:rPr lang="en-US" dirty="0" smtClean="0"/>
              <a:t>1,273 </a:t>
            </a:r>
            <a:r>
              <a:rPr lang="en-US" dirty="0"/>
              <a:t>schools agreed to participate</a:t>
            </a:r>
          </a:p>
          <a:p>
            <a:pPr lvl="1"/>
            <a:r>
              <a:rPr lang="en-US" dirty="0" smtClean="0"/>
              <a:t>86 percent </a:t>
            </a:r>
            <a:r>
              <a:rPr lang="en-US" dirty="0"/>
              <a:t>of program representatives</a:t>
            </a:r>
          </a:p>
          <a:p>
            <a:pPr lvl="1"/>
            <a:r>
              <a:rPr lang="en-US" dirty="0" smtClean="0"/>
              <a:t>78 percent </a:t>
            </a:r>
            <a:r>
              <a:rPr lang="en-US" dirty="0"/>
              <a:t>of sampled teachers</a:t>
            </a:r>
          </a:p>
          <a:p>
            <a:endParaRPr lang="en-US" dirty="0"/>
          </a:p>
          <a:p>
            <a:r>
              <a:rPr lang="en-US" dirty="0"/>
              <a:t>Sampling and analysis techniques used </a:t>
            </a:r>
            <a:r>
              <a:rPr lang="en-US" dirty="0" smtClean="0"/>
              <a:t>provide </a:t>
            </a:r>
            <a:r>
              <a:rPr lang="en-US" dirty="0"/>
              <a:t>nationally representative </a:t>
            </a:r>
            <a:r>
              <a:rPr lang="en-US" dirty="0" smtClean="0"/>
              <a:t>estimates.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3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More Information on the </a:t>
            </a:r>
            <a:r>
              <a:rPr lang="en-US" dirty="0" smtClean="0"/>
              <a:t>2018 NSSME+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http://horizon-research.com/NSSME/2018-nssme</a:t>
            </a:r>
          </a:p>
        </p:txBody>
      </p:sp>
    </p:spTree>
    <p:extLst>
      <p:ext uri="{BB962C8B-B14F-4D97-AF65-F5344CB8AC3E}">
        <p14:creationId xmlns:p14="http://schemas.microsoft.com/office/powerpoint/2010/main" val="10412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ss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58ED5"/>
      </a:accent1>
      <a:accent2>
        <a:srgbClr val="8EB6E3"/>
      </a:accent2>
      <a:accent3>
        <a:srgbClr val="13A6BA"/>
      </a:accent3>
      <a:accent4>
        <a:srgbClr val="7FE4F2"/>
      </a:accent4>
      <a:accent5>
        <a:srgbClr val="D9FB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1406</Words>
  <Application>Microsoft Office PowerPoint</Application>
  <PresentationFormat>On-screen Show (4:3)</PresentationFormat>
  <Paragraphs>165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2018 NSSME+:  Briefing Book Slides</vt:lpstr>
      <vt:lpstr>Acknowledgement</vt:lpstr>
      <vt:lpstr>Study Overview</vt:lpstr>
      <vt:lpstr>About the 2018 NSSME+</vt:lpstr>
      <vt:lpstr>Endorsing Organizations</vt:lpstr>
      <vt:lpstr>About the Study</vt:lpstr>
      <vt:lpstr>Topics Addressed</vt:lpstr>
      <vt:lpstr>PowerPoint Presentation</vt:lpstr>
      <vt:lpstr>For More Information on the 2018 NSSME+</vt:lpstr>
      <vt:lpstr>Using the Briefing Book</vt:lpstr>
      <vt:lpstr>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Accurately Communicating Findings</vt:lpstr>
      <vt:lpstr>Accurately Communicating Findings</vt:lpstr>
      <vt:lpstr>Accurately Communicating Findings</vt:lpstr>
      <vt:lpstr>Accurately Communicating Findings</vt:lpstr>
      <vt:lpstr>Accurately Communicating Findings</vt:lpstr>
      <vt:lpstr>Statistical Significance</vt:lpstr>
      <vt:lpstr>Option 1</vt:lpstr>
      <vt:lpstr>Option 2</vt:lpstr>
      <vt:lpstr>Option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Plumley</dc:creator>
  <cp:lastModifiedBy>Laura Craven</cp:lastModifiedBy>
  <cp:revision>17</cp:revision>
  <dcterms:created xsi:type="dcterms:W3CDTF">2018-12-17T19:52:28Z</dcterms:created>
  <dcterms:modified xsi:type="dcterms:W3CDTF">2019-06-03T13:57:58Z</dcterms:modified>
</cp:coreProperties>
</file>